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3" r:id="rId17"/>
    <p:sldId id="27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3"/>
    <p:restoredTop sz="94657"/>
  </p:normalViewPr>
  <p:slideViewPr>
    <p:cSldViewPr snapToGrid="0">
      <p:cViewPr varScale="1">
        <p:scale>
          <a:sx n="90" d="100"/>
          <a:sy n="90" d="100"/>
        </p:scale>
        <p:origin x="232" y="4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10/7/24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10/7/24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10/7/24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10/7/24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10/7/24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F48763-D768-10B5-307C-D556139F2913}"/>
              </a:ext>
            </a:extLst>
          </p:cNvPr>
          <p:cNvSpPr>
            <a:spLocks noGrp="1"/>
          </p:cNvSpPr>
          <p:nvPr>
            <p:ph type="ctrTitle"/>
          </p:nvPr>
        </p:nvSpPr>
        <p:spPr/>
        <p:txBody>
          <a:bodyPr>
            <a:normAutofit fontScale="90000"/>
          </a:bodyPr>
          <a:lstStyle/>
          <a:p>
            <a:r>
              <a:rPr lang="tr-TR" dirty="0" err="1"/>
              <a:t>gÖRÜŞME</a:t>
            </a:r>
            <a:r>
              <a:rPr lang="tr-TR" dirty="0"/>
              <a:t> TEKNİĞİ OLARAK DİNLEMEK VE SESSİZLİK</a:t>
            </a:r>
          </a:p>
        </p:txBody>
      </p:sp>
      <p:sp>
        <p:nvSpPr>
          <p:cNvPr id="3" name="Alt Başlık 2">
            <a:extLst>
              <a:ext uri="{FF2B5EF4-FFF2-40B4-BE49-F238E27FC236}">
                <a16:creationId xmlns:a16="http://schemas.microsoft.com/office/drawing/2014/main" id="{73E98AD0-3096-7B6E-7DBD-936A7902A8E3}"/>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600575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E443E6-366D-B645-A066-50F716A733A4}"/>
              </a:ext>
            </a:extLst>
          </p:cNvPr>
          <p:cNvSpPr>
            <a:spLocks noGrp="1"/>
          </p:cNvSpPr>
          <p:nvPr>
            <p:ph type="title"/>
          </p:nvPr>
        </p:nvSpPr>
        <p:spPr/>
        <p:txBody>
          <a:bodyPr/>
          <a:lstStyle/>
          <a:p>
            <a:r>
              <a:rPr lang="tr-TR" dirty="0"/>
              <a:t>Sosyal ortamda dinleme ve görüşmede dinlemenin karşılaştırılması</a:t>
            </a:r>
          </a:p>
        </p:txBody>
      </p:sp>
      <p:sp>
        <p:nvSpPr>
          <p:cNvPr id="3" name="İçerik Yer Tutucusu 2">
            <a:extLst>
              <a:ext uri="{FF2B5EF4-FFF2-40B4-BE49-F238E27FC236}">
                <a16:creationId xmlns:a16="http://schemas.microsoft.com/office/drawing/2014/main" id="{A0F10615-2B43-02D5-6A86-83154DD48207}"/>
              </a:ext>
            </a:extLst>
          </p:cNvPr>
          <p:cNvSpPr>
            <a:spLocks noGrp="1"/>
          </p:cNvSpPr>
          <p:nvPr>
            <p:ph idx="1"/>
          </p:nvPr>
        </p:nvSpPr>
        <p:spPr/>
        <p:txBody>
          <a:bodyPr>
            <a:normAutofit lnSpcReduction="10000"/>
          </a:bodyPr>
          <a:lstStyle/>
          <a:p>
            <a:r>
              <a:rPr lang="tr-TR" dirty="0"/>
              <a:t>Sosyal durumlarda sıklıkla savunmacı bir şekilde dinleriz. Sahip olduğumuz düşüncelere, tutumlara, değerlere aykırı olduğunu ve onları tehdit ettiğini düşündüğümüz açıklamalara </a:t>
            </a:r>
            <a:r>
              <a:rPr lang="tr-TR" dirty="0" err="1"/>
              <a:t>red</a:t>
            </a:r>
            <a:r>
              <a:rPr lang="tr-TR" dirty="0"/>
              <a:t> cevabı hazırlamakla meşgul oluruz. Karşılık vermeye hazırlanmak tam ve etkili dinlemeye engel olur. Enerjimizi dinlemekten ziyade büyük ölçüde cevap vermeye harcarız. Bu yüzden, sıklıkla dikkatsizce dinleriz, sabırsızca konuşma sırasının bize gelmesini bekleriz.</a:t>
            </a:r>
          </a:p>
          <a:p>
            <a:r>
              <a:rPr lang="tr-TR" dirty="0"/>
              <a:t>Farkında varmadan genellikle birbirimizi dinlemekten ziyade birbirimizin sözünü keseriz. Önemli noktayı anladığımızı düşünürüz, cevap vermek için sabırsızlanırız ve diğer kişi sözünü bitirmeden biz konuşmaya başlarız.</a:t>
            </a:r>
          </a:p>
        </p:txBody>
      </p:sp>
    </p:spTree>
    <p:extLst>
      <p:ext uri="{BB962C8B-B14F-4D97-AF65-F5344CB8AC3E}">
        <p14:creationId xmlns:p14="http://schemas.microsoft.com/office/powerpoint/2010/main" val="1328667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78DC2C-C349-15DD-3E19-407A49666455}"/>
              </a:ext>
            </a:extLst>
          </p:cNvPr>
          <p:cNvSpPr>
            <a:spLocks noGrp="1"/>
          </p:cNvSpPr>
          <p:nvPr>
            <p:ph type="title"/>
          </p:nvPr>
        </p:nvSpPr>
        <p:spPr/>
        <p:txBody>
          <a:bodyPr/>
          <a:lstStyle/>
          <a:p>
            <a:r>
              <a:rPr lang="tr-TR" dirty="0"/>
              <a:t>Sosyal ortamda dinleme ve görüşmede dinlemenin karşılaştırılması</a:t>
            </a:r>
          </a:p>
        </p:txBody>
      </p:sp>
      <p:sp>
        <p:nvSpPr>
          <p:cNvPr id="3" name="İçerik Yer Tutucusu 2">
            <a:extLst>
              <a:ext uri="{FF2B5EF4-FFF2-40B4-BE49-F238E27FC236}">
                <a16:creationId xmlns:a16="http://schemas.microsoft.com/office/drawing/2014/main" id="{1A82A75F-A421-A9E5-544D-C0DC0BFE954D}"/>
              </a:ext>
            </a:extLst>
          </p:cNvPr>
          <p:cNvSpPr>
            <a:spLocks noGrp="1"/>
          </p:cNvSpPr>
          <p:nvPr>
            <p:ph idx="1"/>
          </p:nvPr>
        </p:nvSpPr>
        <p:spPr/>
        <p:txBody>
          <a:bodyPr/>
          <a:lstStyle/>
          <a:p>
            <a:r>
              <a:rPr lang="tr-TR" dirty="0">
                <a:solidFill>
                  <a:srgbClr val="FF0000"/>
                </a:solidFill>
              </a:rPr>
              <a:t>Örnek 1:</a:t>
            </a:r>
          </a:p>
          <a:p>
            <a:pPr marL="0" indent="0">
              <a:buNone/>
            </a:pPr>
            <a:r>
              <a:rPr lang="tr-TR" dirty="0"/>
              <a:t>Ses kaydını dinlerken görüşmenin bir kısmının dikkatimden kaçtığını </a:t>
            </a:r>
            <a:r>
              <a:rPr lang="tr-TR" dirty="0" err="1"/>
              <a:t>farkettiğime</a:t>
            </a:r>
            <a:r>
              <a:rPr lang="tr-TR" dirty="0"/>
              <a:t> üzüldüm. Bayan </a:t>
            </a:r>
            <a:r>
              <a:rPr lang="tr-TR" dirty="0" err="1"/>
              <a:t>Hernandez</a:t>
            </a:r>
            <a:r>
              <a:rPr lang="tr-TR" dirty="0"/>
              <a:t>, kocasını son ziyaretinden ayrıldıktan sonra hissettiği üzüntüden bahsetmişti. Sonra konuşmayı kocasının yokluğunun aileyi nasıl etkilediği ve bomboş kaldığını söyleyerek sürdürdü. Ben bunların hiçbirini hatırlamadım.  </a:t>
            </a:r>
            <a:r>
              <a:rPr lang="tr-TR" dirty="0" err="1"/>
              <a:t>Açıkcası</a:t>
            </a:r>
            <a:r>
              <a:rPr lang="tr-TR" dirty="0"/>
              <a:t> ayrılma sözcüğü benim yaklaşa boşanma davama ilişkin duygularımı harekete geçirdi. Bu noktadan sonra kendimi dinlemeye kapattım ve dikkatimi ondan çektim.</a:t>
            </a:r>
          </a:p>
        </p:txBody>
      </p:sp>
    </p:spTree>
    <p:extLst>
      <p:ext uri="{BB962C8B-B14F-4D97-AF65-F5344CB8AC3E}">
        <p14:creationId xmlns:p14="http://schemas.microsoft.com/office/powerpoint/2010/main" val="2535230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F3440C-1E64-4218-DAE6-041DD81A269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FBFCE52-E32E-6EFE-FE72-4DCBE68002CE}"/>
              </a:ext>
            </a:extLst>
          </p:cNvPr>
          <p:cNvSpPr>
            <a:spLocks noGrp="1"/>
          </p:cNvSpPr>
          <p:nvPr>
            <p:ph idx="1"/>
          </p:nvPr>
        </p:nvSpPr>
        <p:spPr/>
        <p:txBody>
          <a:bodyPr/>
          <a:lstStyle/>
          <a:p>
            <a:pPr lvl="1"/>
            <a:r>
              <a:rPr lang="tr-TR" dirty="0">
                <a:solidFill>
                  <a:srgbClr val="FF0000"/>
                </a:solidFill>
              </a:rPr>
              <a:t>Örnek 2:</a:t>
            </a:r>
          </a:p>
          <a:p>
            <a:pPr marL="457200" lvl="1" indent="0">
              <a:buNone/>
            </a:pPr>
            <a:r>
              <a:rPr lang="tr-TR" dirty="0"/>
              <a:t>Görüşmenin videosuna sonradan baktığımda görüşmede baktığım fakat gerçekte görmediğim şeyler gördüm. Birinci husus, müracaatçı kadın çocuğuna vurmanın kendisini nasıl kötü hissettirdiğine dair konuşurken yalvarır gibi elleri dizlerinin üstünde avuç içleri yukarıya dönük açıktı ve </a:t>
            </a:r>
            <a:r>
              <a:rPr lang="tr-TR" dirty="0" err="1"/>
              <a:t>tüzü</a:t>
            </a:r>
            <a:r>
              <a:rPr lang="tr-TR" dirty="0"/>
              <a:t> üzgün görünüyordu. Ona dair düşündüğümde görüşmede elleri ve yüzünün mesajı gerçekte bende iz bırakmamıştı. Çünkü onu istismarından dolayı affetmeye hazır değildim.</a:t>
            </a:r>
          </a:p>
          <a:p>
            <a:pPr marL="457200" lvl="1" indent="0">
              <a:buNone/>
            </a:pPr>
            <a:r>
              <a:rPr lang="tr-TR" dirty="0"/>
              <a:t>**Konuşmada bir dakikada sarf edilen ortalama kelime sayısı 125’tir. Dakikada 300-500 kelimeyi okuyup anlayabiliriz.</a:t>
            </a:r>
          </a:p>
        </p:txBody>
      </p:sp>
    </p:spTree>
    <p:extLst>
      <p:ext uri="{BB962C8B-B14F-4D97-AF65-F5344CB8AC3E}">
        <p14:creationId xmlns:p14="http://schemas.microsoft.com/office/powerpoint/2010/main" val="542062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AC1A6D-DB31-A4B6-4C61-5B1FB5290D87}"/>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04611CE1-0839-483E-BBF7-C38EEC820D37}"/>
              </a:ext>
            </a:extLst>
          </p:cNvPr>
          <p:cNvSpPr>
            <a:spLocks noGrp="1"/>
          </p:cNvSpPr>
          <p:nvPr>
            <p:ph idx="1"/>
          </p:nvPr>
        </p:nvSpPr>
        <p:spPr/>
        <p:txBody>
          <a:bodyPr/>
          <a:lstStyle/>
          <a:p>
            <a:r>
              <a:rPr lang="tr-TR" dirty="0">
                <a:solidFill>
                  <a:srgbClr val="FF0000"/>
                </a:solidFill>
              </a:rPr>
              <a:t>Örnek 3:</a:t>
            </a:r>
          </a:p>
          <a:p>
            <a:r>
              <a:rPr lang="tr-TR" dirty="0"/>
              <a:t>Bay John: Seyahatte yaşadıklarından dolayı, Monica, görece küçük evlerinde başka biriyle yaşamanın nasıl rahatsız edici bir şekilde kalabalık olacağına dair daha net bir fikre sahipti.</a:t>
            </a:r>
          </a:p>
          <a:p>
            <a:r>
              <a:rPr lang="tr-TR" dirty="0"/>
              <a:t>Sosyal Hizmet Uzmanı: Monica?</a:t>
            </a:r>
          </a:p>
          <a:p>
            <a:r>
              <a:rPr lang="tr-TR" dirty="0"/>
              <a:t>Bay John: Evet, oğlumun eşi. Size bunu daha önce söylemiştim.</a:t>
            </a:r>
          </a:p>
        </p:txBody>
      </p:sp>
    </p:spTree>
    <p:extLst>
      <p:ext uri="{BB962C8B-B14F-4D97-AF65-F5344CB8AC3E}">
        <p14:creationId xmlns:p14="http://schemas.microsoft.com/office/powerpoint/2010/main" val="1289910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AA74A5-4F00-BF8F-A2F8-52BDA1574B2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A8A33A4-C9E1-E0C2-E013-0C88E5CF488C}"/>
              </a:ext>
            </a:extLst>
          </p:cNvPr>
          <p:cNvSpPr>
            <a:spLocks noGrp="1"/>
          </p:cNvSpPr>
          <p:nvPr>
            <p:ph idx="1"/>
          </p:nvPr>
        </p:nvSpPr>
        <p:spPr/>
        <p:txBody>
          <a:bodyPr>
            <a:normAutofit fontScale="92500" lnSpcReduction="10000"/>
          </a:bodyPr>
          <a:lstStyle/>
          <a:p>
            <a:r>
              <a:rPr lang="tr-TR" dirty="0">
                <a:solidFill>
                  <a:srgbClr val="FF0000"/>
                </a:solidFill>
              </a:rPr>
              <a:t>Örnek 4:</a:t>
            </a:r>
          </a:p>
          <a:p>
            <a:r>
              <a:rPr lang="tr-TR" dirty="0"/>
              <a:t>Onun görüşmenin başındaki konuşma şekli…Sanırım benim mavi yakalı işçilerin tutumlarına dair </a:t>
            </a:r>
            <a:r>
              <a:rPr lang="tr-TR" dirty="0" err="1"/>
              <a:t>kalıpyargılara</a:t>
            </a:r>
            <a:r>
              <a:rPr lang="tr-TR" dirty="0"/>
              <a:t> sahip olmam, onun muhafazakar kafa yapısına sahip olduğunu düşünmeme yol açtı. Söylediği her şey ve problemlere yaklaşımının tamamı bunu benim için doğruluyor görünüyordu. Bana radyo programı sunucusu </a:t>
            </a:r>
            <a:r>
              <a:rPr lang="tr-TR" dirty="0" err="1"/>
              <a:t>Rush</a:t>
            </a:r>
            <a:r>
              <a:rPr lang="tr-TR" dirty="0"/>
              <a:t> </a:t>
            </a:r>
            <a:r>
              <a:rPr lang="tr-TR" dirty="0" err="1"/>
              <a:t>Limbaugh’u</a:t>
            </a:r>
            <a:r>
              <a:rPr lang="tr-TR" dirty="0"/>
              <a:t> hatırlatmaya devam etti. Sonuç olarak, onun kürtaja karşı olduğuna dair kuvvetli bir kanaat geliştirdim. Bu sebeple kürtajı tartışmaya geldiğinde benim soruma yanıt olarak kürtaja karşı olduğunu söylediğini gerçekten duydum. Beni durduğu anda kürtajı seçenek olarak değerlendirmesi için bazı nedenler ileri sürmeye başlıyordum. O kesin bir dille ’’Sen beni dinlemedin. </a:t>
            </a:r>
            <a:r>
              <a:rPr lang="tr-TR" dirty="0" err="1"/>
              <a:t>Kayla’nın</a:t>
            </a:r>
            <a:r>
              <a:rPr lang="tr-TR" dirty="0"/>
              <a:t> kürtaj olmasına karşı olduğumu söylemedim. Ben ondan yana olduğumu söyledim.’’</a:t>
            </a:r>
          </a:p>
        </p:txBody>
      </p:sp>
    </p:spTree>
    <p:extLst>
      <p:ext uri="{BB962C8B-B14F-4D97-AF65-F5344CB8AC3E}">
        <p14:creationId xmlns:p14="http://schemas.microsoft.com/office/powerpoint/2010/main" val="3137130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AD54C1-C1E6-8664-05D2-C77234183AD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D175220-C00D-A5BC-F307-AF736BA3BC83}"/>
              </a:ext>
            </a:extLst>
          </p:cNvPr>
          <p:cNvSpPr>
            <a:spLocks noGrp="1"/>
          </p:cNvSpPr>
          <p:nvPr>
            <p:ph idx="1"/>
          </p:nvPr>
        </p:nvSpPr>
        <p:spPr/>
        <p:txBody>
          <a:bodyPr/>
          <a:lstStyle/>
          <a:p>
            <a:r>
              <a:rPr lang="tr-TR" dirty="0">
                <a:solidFill>
                  <a:srgbClr val="FF0000"/>
                </a:solidFill>
              </a:rPr>
              <a:t>Örnek 4:</a:t>
            </a:r>
          </a:p>
          <a:p>
            <a:r>
              <a:rPr lang="tr-TR" dirty="0"/>
              <a:t>Sosyal Hizmet Uzmanı müracaatçıyı arar… ‘’O geçen hafta öldü’’</a:t>
            </a:r>
          </a:p>
          <a:p>
            <a:r>
              <a:rPr lang="tr-TR" dirty="0"/>
              <a:t>Tamam daha sonra ararım.</a:t>
            </a:r>
          </a:p>
        </p:txBody>
      </p:sp>
    </p:spTree>
    <p:extLst>
      <p:ext uri="{BB962C8B-B14F-4D97-AF65-F5344CB8AC3E}">
        <p14:creationId xmlns:p14="http://schemas.microsoft.com/office/powerpoint/2010/main" val="1390596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5615F7-E966-CF57-F751-0C27EF37D5EF}"/>
              </a:ext>
            </a:extLst>
          </p:cNvPr>
          <p:cNvSpPr>
            <a:spLocks noGrp="1"/>
          </p:cNvSpPr>
          <p:nvPr>
            <p:ph type="title"/>
          </p:nvPr>
        </p:nvSpPr>
        <p:spPr/>
        <p:txBody>
          <a:bodyPr/>
          <a:lstStyle/>
          <a:p>
            <a:r>
              <a:rPr lang="tr-TR" dirty="0">
                <a:solidFill>
                  <a:srgbClr val="FF0000"/>
                </a:solidFill>
              </a:rPr>
              <a:t>DİNLEMEDEKİ YAYGIN HATALAR</a:t>
            </a:r>
          </a:p>
        </p:txBody>
      </p:sp>
      <p:sp>
        <p:nvSpPr>
          <p:cNvPr id="3" name="İçerik Yer Tutucusu 2">
            <a:extLst>
              <a:ext uri="{FF2B5EF4-FFF2-40B4-BE49-F238E27FC236}">
                <a16:creationId xmlns:a16="http://schemas.microsoft.com/office/drawing/2014/main" id="{F60F6366-80A9-0B84-54BD-A86F174F535E}"/>
              </a:ext>
            </a:extLst>
          </p:cNvPr>
          <p:cNvSpPr>
            <a:spLocks noGrp="1"/>
          </p:cNvSpPr>
          <p:nvPr>
            <p:ph idx="1"/>
          </p:nvPr>
        </p:nvSpPr>
        <p:spPr/>
        <p:txBody>
          <a:bodyPr>
            <a:normAutofit fontScale="85000" lnSpcReduction="20000"/>
          </a:bodyPr>
          <a:lstStyle/>
          <a:p>
            <a:pPr lvl="1"/>
            <a:r>
              <a:rPr lang="tr-TR" dirty="0"/>
              <a:t>Dinleme bozukluğu alışkanlıklarının sürdürülmesi</a:t>
            </a:r>
          </a:p>
          <a:p>
            <a:pPr lvl="1"/>
            <a:r>
              <a:rPr lang="tr-TR" dirty="0"/>
              <a:t>Gelen mesaja yüzeysel yanıt verirken bir yanıt formüle etmek.</a:t>
            </a:r>
          </a:p>
          <a:p>
            <a:pPr lvl="1"/>
            <a:r>
              <a:rPr lang="tr-TR" dirty="0"/>
              <a:t>Duymayı umduğun şey için dinlemek</a:t>
            </a:r>
          </a:p>
          <a:p>
            <a:pPr lvl="1"/>
            <a:r>
              <a:rPr lang="tr-TR" dirty="0"/>
              <a:t>Duymayı beklediğin şey için dinlemek</a:t>
            </a:r>
          </a:p>
          <a:p>
            <a:pPr lvl="1"/>
            <a:r>
              <a:rPr lang="tr-TR" dirty="0"/>
              <a:t>Ne duyacağından korktuğun için dinlemede başarısız olmak.</a:t>
            </a:r>
          </a:p>
          <a:p>
            <a:pPr lvl="1"/>
            <a:r>
              <a:rPr lang="tr-TR" dirty="0"/>
              <a:t>Detayları çok fazla dikkat ile dinleme örnekleri ihmal etmek.</a:t>
            </a:r>
          </a:p>
          <a:p>
            <a:pPr lvl="1"/>
            <a:r>
              <a:rPr lang="tr-TR" dirty="0"/>
              <a:t>İlgili ve katılan durumunu sürdürmede başarısız olmak. </a:t>
            </a:r>
          </a:p>
          <a:p>
            <a:pPr lvl="1"/>
            <a:r>
              <a:rPr lang="tr-TR" dirty="0"/>
              <a:t>İçsel duygusal dikkat dağıtıcılar hayallere dalmak can sıkıntısı veya yorgunluğunun sonucu olarak dikkatsiz dinlemek</a:t>
            </a:r>
          </a:p>
          <a:p>
            <a:pPr lvl="1"/>
            <a:r>
              <a:rPr lang="tr-TR" dirty="0"/>
              <a:t>Müracaatçının mesajına olan ilgisizliğin ve dinleme motivasyonunun eksikliğinin sonucu olarak </a:t>
            </a:r>
            <a:r>
              <a:rPr lang="tr-TR" dirty="0" err="1"/>
              <a:t>dikkatisz</a:t>
            </a:r>
            <a:r>
              <a:rPr lang="tr-TR" dirty="0"/>
              <a:t> dinlemek.</a:t>
            </a:r>
          </a:p>
          <a:p>
            <a:pPr lvl="1"/>
            <a:r>
              <a:rPr lang="tr-TR" dirty="0"/>
              <a:t>En alakalı şeye dikkatini yönlendirebilmen için, gerekli amacına dair yeterli bilgi veya net bir fikir olmadan dinlemek.</a:t>
            </a:r>
          </a:p>
        </p:txBody>
      </p:sp>
    </p:spTree>
    <p:extLst>
      <p:ext uri="{BB962C8B-B14F-4D97-AF65-F5344CB8AC3E}">
        <p14:creationId xmlns:p14="http://schemas.microsoft.com/office/powerpoint/2010/main" val="2542891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5C280A-48EC-A4F1-5C5E-060DDB04527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F19CD6B-AD39-535C-016A-D7EF9458CCF9}"/>
              </a:ext>
            </a:extLst>
          </p:cNvPr>
          <p:cNvSpPr>
            <a:spLocks noGrp="1"/>
          </p:cNvSpPr>
          <p:nvPr>
            <p:ph idx="1"/>
          </p:nvPr>
        </p:nvSpPr>
        <p:spPr/>
        <p:txBody>
          <a:bodyPr/>
          <a:lstStyle/>
          <a:p>
            <a:r>
              <a:rPr lang="tr-TR" dirty="0">
                <a:solidFill>
                  <a:srgbClr val="FF0000"/>
                </a:solidFill>
              </a:rPr>
              <a:t>Örnek 5:</a:t>
            </a:r>
          </a:p>
          <a:p>
            <a:r>
              <a:rPr lang="tr-TR" dirty="0"/>
              <a:t>Kalça protezi ameliyatından sonra ağrı var mı sorusuna ’’var’’ denilmesine rağmen ‘’iyi bunu duymak güzel’’</a:t>
            </a:r>
          </a:p>
        </p:txBody>
      </p:sp>
    </p:spTree>
    <p:extLst>
      <p:ext uri="{BB962C8B-B14F-4D97-AF65-F5344CB8AC3E}">
        <p14:creationId xmlns:p14="http://schemas.microsoft.com/office/powerpoint/2010/main" val="3222355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A4139A-7B52-A64C-08BA-1C4A875BCC8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69FD2B3-EB0B-FD7C-EA2D-5534F762CCAD}"/>
              </a:ext>
            </a:extLst>
          </p:cNvPr>
          <p:cNvSpPr>
            <a:spLocks noGrp="1"/>
          </p:cNvSpPr>
          <p:nvPr>
            <p:ph idx="1"/>
          </p:nvPr>
        </p:nvSpPr>
        <p:spPr/>
        <p:txBody>
          <a:bodyPr/>
          <a:lstStyle/>
          <a:p>
            <a:r>
              <a:rPr lang="tr-TR" dirty="0" err="1"/>
              <a:t>https</a:t>
            </a:r>
            <a:r>
              <a:rPr lang="tr-TR" dirty="0"/>
              <a:t>://</a:t>
            </a:r>
            <a:r>
              <a:rPr lang="tr-TR" dirty="0" err="1"/>
              <a:t>www.youtube.com</a:t>
            </a:r>
            <a:r>
              <a:rPr lang="tr-TR" dirty="0"/>
              <a:t>/</a:t>
            </a:r>
            <a:r>
              <a:rPr lang="tr-TR" dirty="0" err="1"/>
              <a:t>watch?v</a:t>
            </a:r>
            <a:r>
              <a:rPr lang="tr-TR" dirty="0"/>
              <a:t>=Fh69ZXLcsHk</a:t>
            </a:r>
          </a:p>
        </p:txBody>
      </p:sp>
    </p:spTree>
    <p:extLst>
      <p:ext uri="{BB962C8B-B14F-4D97-AF65-F5344CB8AC3E}">
        <p14:creationId xmlns:p14="http://schemas.microsoft.com/office/powerpoint/2010/main" val="268740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D36F91-0C62-978A-664E-22B5D6D12E19}"/>
              </a:ext>
            </a:extLst>
          </p:cNvPr>
          <p:cNvSpPr>
            <a:spLocks noGrp="1"/>
          </p:cNvSpPr>
          <p:nvPr>
            <p:ph type="title"/>
          </p:nvPr>
        </p:nvSpPr>
        <p:spPr/>
        <p:txBody>
          <a:bodyPr/>
          <a:lstStyle/>
          <a:p>
            <a:r>
              <a:rPr lang="tr-TR" dirty="0" err="1"/>
              <a:t>gÖRÜŞME</a:t>
            </a:r>
            <a:r>
              <a:rPr lang="tr-TR" dirty="0"/>
              <a:t> TEKNİĞİ OLARAK DİNLEMEK VE SESSİZLİK</a:t>
            </a:r>
          </a:p>
        </p:txBody>
      </p:sp>
      <p:sp>
        <p:nvSpPr>
          <p:cNvPr id="3" name="İçerik Yer Tutucusu 2">
            <a:extLst>
              <a:ext uri="{FF2B5EF4-FFF2-40B4-BE49-F238E27FC236}">
                <a16:creationId xmlns:a16="http://schemas.microsoft.com/office/drawing/2014/main" id="{0002DE30-425C-FC71-C9B4-C90BB9CA6CE6}"/>
              </a:ext>
            </a:extLst>
          </p:cNvPr>
          <p:cNvSpPr>
            <a:spLocks noGrp="1"/>
          </p:cNvSpPr>
          <p:nvPr>
            <p:ph idx="1"/>
          </p:nvPr>
        </p:nvSpPr>
        <p:spPr/>
        <p:txBody>
          <a:bodyPr>
            <a:normAutofit lnSpcReduction="10000"/>
          </a:bodyPr>
          <a:lstStyle/>
          <a:p>
            <a:r>
              <a:rPr lang="tr-TR" dirty="0"/>
              <a:t>Bir görüşme yürütmek sözlü ve sözsüz iletişim sürecini uygulamaya ek olarak belirli becerileri gerektirir: Sessizliği yönetme ve dinleme becerileri</a:t>
            </a:r>
          </a:p>
          <a:p>
            <a:r>
              <a:rPr lang="tr-TR" dirty="0"/>
              <a:t>Dinleme eylemi ve sessizlik, doğrudan sözlü ve sözsüz iletişim uygulaması ile ilişkilidir.</a:t>
            </a:r>
          </a:p>
          <a:p>
            <a:r>
              <a:rPr lang="tr-TR" dirty="0"/>
              <a:t>Bir kimse sessizlik içinde dinlemediği sürece sözlü ve sözsüz iletişimi etkili bir şekilde alamaz. </a:t>
            </a:r>
          </a:p>
          <a:p>
            <a:r>
              <a:rPr lang="tr-TR" dirty="0"/>
              <a:t>Sessizlik etkili dinlemeye imkan verir.</a:t>
            </a:r>
          </a:p>
          <a:p>
            <a:r>
              <a:rPr lang="tr-TR" dirty="0"/>
              <a:t>Sözlü ve sözsüz iletişim, dinleme ve sessizlik sürecinin tamamlayıcılarıdır, toplamda iletişim sisteminin bütününü oluştururlar.</a:t>
            </a:r>
          </a:p>
        </p:txBody>
      </p:sp>
    </p:spTree>
    <p:extLst>
      <p:ext uri="{BB962C8B-B14F-4D97-AF65-F5344CB8AC3E}">
        <p14:creationId xmlns:p14="http://schemas.microsoft.com/office/powerpoint/2010/main" val="3128171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937C46-EFD9-A538-BBDB-D4DE72783E2F}"/>
              </a:ext>
            </a:extLst>
          </p:cNvPr>
          <p:cNvSpPr>
            <a:spLocks noGrp="1"/>
          </p:cNvSpPr>
          <p:nvPr>
            <p:ph type="title"/>
          </p:nvPr>
        </p:nvSpPr>
        <p:spPr/>
        <p:txBody>
          <a:bodyPr/>
          <a:lstStyle/>
          <a:p>
            <a:r>
              <a:rPr lang="tr-TR" dirty="0" err="1"/>
              <a:t>gÖRÜŞME</a:t>
            </a:r>
            <a:r>
              <a:rPr lang="tr-TR" dirty="0"/>
              <a:t> TEKNİĞİ OLARAK DİNLEMEK VE SESSİZLİK</a:t>
            </a:r>
          </a:p>
        </p:txBody>
      </p:sp>
      <p:sp>
        <p:nvSpPr>
          <p:cNvPr id="3" name="İçerik Yer Tutucusu 2">
            <a:extLst>
              <a:ext uri="{FF2B5EF4-FFF2-40B4-BE49-F238E27FC236}">
                <a16:creationId xmlns:a16="http://schemas.microsoft.com/office/drawing/2014/main" id="{99827FB7-B6F4-7523-5929-1A9F75486121}"/>
              </a:ext>
            </a:extLst>
          </p:cNvPr>
          <p:cNvSpPr>
            <a:spLocks noGrp="1"/>
          </p:cNvSpPr>
          <p:nvPr>
            <p:ph idx="1"/>
          </p:nvPr>
        </p:nvSpPr>
        <p:spPr/>
        <p:txBody>
          <a:bodyPr>
            <a:normAutofit fontScale="92500" lnSpcReduction="10000"/>
          </a:bodyPr>
          <a:lstStyle/>
          <a:p>
            <a:r>
              <a:rPr lang="tr-TR" dirty="0"/>
              <a:t>Bir araştırmanın neticesinde görüşmenin 3’te 2’sinden azını dinlemeye ve 3’te 1’inden fazlasını konuşmaya harcayan danışmanlarının olması gerekenden daha aktif olduklarını ortaya çıkarmışlardır.</a:t>
            </a:r>
          </a:p>
          <a:p>
            <a:r>
              <a:rPr lang="tr-TR" dirty="0"/>
              <a:t>Deneyimsiz danışmanların yaygın olarak yaptıkları yanlış, çok konuşmak ve çok az dinlemektedir. </a:t>
            </a:r>
          </a:p>
          <a:p>
            <a:r>
              <a:rPr lang="tr-TR" dirty="0"/>
              <a:t>Olması gerekenden daha fazla konuşmak, olması gerekenden az dinlemeye yol açar. Dinlemek aldatıcı bir şekilde basittir, fakat etkili dinleme zordur. (pasif dinlemekten ziyade aktif dinleme teknikleri)</a:t>
            </a:r>
          </a:p>
          <a:p>
            <a:pPr marL="0" indent="0">
              <a:buNone/>
            </a:pPr>
            <a:r>
              <a:rPr lang="tr-TR" dirty="0"/>
              <a:t> </a:t>
            </a:r>
          </a:p>
        </p:txBody>
      </p:sp>
    </p:spTree>
    <p:extLst>
      <p:ext uri="{BB962C8B-B14F-4D97-AF65-F5344CB8AC3E}">
        <p14:creationId xmlns:p14="http://schemas.microsoft.com/office/powerpoint/2010/main" val="3664523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228F5D-531F-CFDE-7E2A-A7B5AF77AEEC}"/>
              </a:ext>
            </a:extLst>
          </p:cNvPr>
          <p:cNvSpPr>
            <a:spLocks noGrp="1"/>
          </p:cNvSpPr>
          <p:nvPr>
            <p:ph type="title"/>
          </p:nvPr>
        </p:nvSpPr>
        <p:spPr/>
        <p:txBody>
          <a:bodyPr/>
          <a:lstStyle/>
          <a:p>
            <a:r>
              <a:rPr lang="tr-TR" dirty="0" err="1"/>
              <a:t>gÖRÜŞME</a:t>
            </a:r>
            <a:r>
              <a:rPr lang="tr-TR" dirty="0"/>
              <a:t> TEKNİĞİ OLARAK DİNLEMEK VE SESSİZLİK</a:t>
            </a:r>
          </a:p>
        </p:txBody>
      </p:sp>
      <p:sp>
        <p:nvSpPr>
          <p:cNvPr id="3" name="İçerik Yer Tutucusu 2">
            <a:extLst>
              <a:ext uri="{FF2B5EF4-FFF2-40B4-BE49-F238E27FC236}">
                <a16:creationId xmlns:a16="http://schemas.microsoft.com/office/drawing/2014/main" id="{9A745D46-FC65-BC04-995D-3BA57FC45371}"/>
              </a:ext>
            </a:extLst>
          </p:cNvPr>
          <p:cNvSpPr>
            <a:spLocks noGrp="1"/>
          </p:cNvSpPr>
          <p:nvPr>
            <p:ph idx="1"/>
          </p:nvPr>
        </p:nvSpPr>
        <p:spPr/>
        <p:txBody>
          <a:bodyPr>
            <a:normAutofit lnSpcReduction="10000"/>
          </a:bodyPr>
          <a:lstStyle/>
          <a:p>
            <a:pPr lvl="1"/>
            <a:r>
              <a:rPr lang="tr-TR" dirty="0"/>
              <a:t>İyi dinleme, karşılıklı konuşmada hem açıkça söylenenleri ve yapılanları hem de gizli duyguları dikkatli takip etmeyi gerektirir. İyi dinlemek, dikkatli katılımcı ve alıcı olmayı gerektirir.  Danışman zihinsel olarak yardım eli uzatmak ve müracaatçının ne söylediğini anlamak için, rahat ve uyanık olmalıdır. </a:t>
            </a:r>
          </a:p>
          <a:p>
            <a:pPr lvl="1"/>
            <a:r>
              <a:rPr lang="tr-TR" dirty="0"/>
              <a:t>Etkili bir şekilde dinlemek için sessiz olmak zorundayız. Dinlemek durgun olduğu için onu pasif bir işlevmiş gibi düşünme eğiliminde olabiliriz. Dinleyenin görünen pasifliği konuşanın açık aktivitesini gösterir. </a:t>
            </a:r>
          </a:p>
          <a:p>
            <a:pPr lvl="1"/>
            <a:r>
              <a:rPr lang="tr-TR" dirty="0"/>
              <a:t>Japoncada dinleme işareti kulak için kullanılan karakter ile kapı için kullanılan karakterin iç içe geçmesinden oluşur. Dinlerken biz müracaatçının kapısının arkasına ve onların dünyalarının içine doğru hareket ederiz.</a:t>
            </a:r>
          </a:p>
        </p:txBody>
      </p:sp>
    </p:spTree>
    <p:extLst>
      <p:ext uri="{BB962C8B-B14F-4D97-AF65-F5344CB8AC3E}">
        <p14:creationId xmlns:p14="http://schemas.microsoft.com/office/powerpoint/2010/main" val="577617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064E9E-E185-6B5F-EF7B-C5CB5AEFE78D}"/>
              </a:ext>
            </a:extLst>
          </p:cNvPr>
          <p:cNvSpPr>
            <a:spLocks noGrp="1"/>
          </p:cNvSpPr>
          <p:nvPr>
            <p:ph type="title"/>
          </p:nvPr>
        </p:nvSpPr>
        <p:spPr/>
        <p:txBody>
          <a:bodyPr/>
          <a:lstStyle/>
          <a:p>
            <a:r>
              <a:rPr lang="tr-TR" dirty="0"/>
              <a:t>Duymaya karşı dinlemek</a:t>
            </a:r>
          </a:p>
        </p:txBody>
      </p:sp>
      <p:sp>
        <p:nvSpPr>
          <p:cNvPr id="3" name="İçerik Yer Tutucusu 2">
            <a:extLst>
              <a:ext uri="{FF2B5EF4-FFF2-40B4-BE49-F238E27FC236}">
                <a16:creationId xmlns:a16="http://schemas.microsoft.com/office/drawing/2014/main" id="{D5F4D79C-C526-1CA8-9A80-032050347EE3}"/>
              </a:ext>
            </a:extLst>
          </p:cNvPr>
          <p:cNvSpPr>
            <a:spLocks noGrp="1"/>
          </p:cNvSpPr>
          <p:nvPr>
            <p:ph idx="1"/>
          </p:nvPr>
        </p:nvSpPr>
        <p:spPr/>
        <p:txBody>
          <a:bodyPr/>
          <a:lstStyle/>
          <a:p>
            <a:r>
              <a:rPr lang="tr-TR" dirty="0"/>
              <a:t>Duymak ve dinlemek birbirleriyle ilişkili olmakla beraber iki farklı süreçtir.</a:t>
            </a:r>
          </a:p>
          <a:p>
            <a:r>
              <a:rPr lang="tr-TR" dirty="0"/>
              <a:t>Duymak fiziksel bir eylemdir, sesin kavranmasıdır.</a:t>
            </a:r>
          </a:p>
          <a:p>
            <a:r>
              <a:rPr lang="tr-TR" dirty="0"/>
              <a:t>Dinlemenin gerekli öncülüdür. Dinlemek duymaktan daha zordur. Çünkü duymak, doğal biyolojik bir eylemdir, fakat dinlemek öğrenilen bir eylemdir. Duymak öncelikle almayı kapsar, dinlemek ise algılamayı kapsar. </a:t>
            </a:r>
          </a:p>
          <a:p>
            <a:r>
              <a:rPr lang="tr-TR" dirty="0"/>
              <a:t>İşitmek insan dışı olur, fakat dinlemek bizim kasten yaptığımız bir eylemdir. Kulaklarımızla duyarız, fakat beynimizle bizim kasten yaptığımız bir eylemdir. Kulaklarımızla duyarız, fakat beynimizle dinleriz.</a:t>
            </a:r>
          </a:p>
        </p:txBody>
      </p:sp>
    </p:spTree>
    <p:extLst>
      <p:ext uri="{BB962C8B-B14F-4D97-AF65-F5344CB8AC3E}">
        <p14:creationId xmlns:p14="http://schemas.microsoft.com/office/powerpoint/2010/main" val="2502834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E0CC07-B328-7DBC-A96F-1840D04A3944}"/>
              </a:ext>
            </a:extLst>
          </p:cNvPr>
          <p:cNvSpPr>
            <a:spLocks noGrp="1"/>
          </p:cNvSpPr>
          <p:nvPr>
            <p:ph type="title"/>
          </p:nvPr>
        </p:nvSpPr>
        <p:spPr/>
        <p:txBody>
          <a:bodyPr/>
          <a:lstStyle/>
          <a:p>
            <a:r>
              <a:rPr lang="tr-TR" dirty="0"/>
              <a:t>Duymaya karşı dinlemek</a:t>
            </a:r>
          </a:p>
        </p:txBody>
      </p:sp>
      <p:sp>
        <p:nvSpPr>
          <p:cNvPr id="3" name="İçerik Yer Tutucusu 2">
            <a:extLst>
              <a:ext uri="{FF2B5EF4-FFF2-40B4-BE49-F238E27FC236}">
                <a16:creationId xmlns:a16="http://schemas.microsoft.com/office/drawing/2014/main" id="{869F1F2B-E24C-0AFA-6E98-3136660E7E33}"/>
              </a:ext>
            </a:extLst>
          </p:cNvPr>
          <p:cNvSpPr>
            <a:spLocks noGrp="1"/>
          </p:cNvSpPr>
          <p:nvPr>
            <p:ph idx="1"/>
          </p:nvPr>
        </p:nvSpPr>
        <p:spPr/>
        <p:txBody>
          <a:bodyPr/>
          <a:lstStyle/>
          <a:p>
            <a:r>
              <a:rPr lang="tr-TR" dirty="0"/>
              <a:t>İşitmenin dinlemekten farkı anlamlandırmaksızın duyma becerisi olmasıdır. Dinlemek anlamayı sağlamayı kapsar; beyin seslere anlam sağlar. Biz yabancı dilleri duyabiliriz, fakat eğer dili bilmiyorsak, dinleyemeyiz ve anlam çıkaramayız. Çünkü dinlemek, duymaktan farklı olarak istem dışı bir süreç değildir, dinlemek için sürekli bağ kurmak, nüfuz etmek ve bilinçli hale getirmektir.</a:t>
            </a:r>
          </a:p>
        </p:txBody>
      </p:sp>
    </p:spTree>
    <p:extLst>
      <p:ext uri="{BB962C8B-B14F-4D97-AF65-F5344CB8AC3E}">
        <p14:creationId xmlns:p14="http://schemas.microsoft.com/office/powerpoint/2010/main" val="2286012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4EAA08-A441-F225-FB34-3C9F4A088B65}"/>
              </a:ext>
            </a:extLst>
          </p:cNvPr>
          <p:cNvSpPr>
            <a:spLocks noGrp="1"/>
          </p:cNvSpPr>
          <p:nvPr>
            <p:ph type="title"/>
          </p:nvPr>
        </p:nvSpPr>
        <p:spPr/>
        <p:txBody>
          <a:bodyPr/>
          <a:lstStyle/>
          <a:p>
            <a:r>
              <a:rPr lang="tr-TR" dirty="0"/>
              <a:t>İYİ DİNLEMENİN KOŞULLARI</a:t>
            </a:r>
          </a:p>
        </p:txBody>
      </p:sp>
      <p:sp>
        <p:nvSpPr>
          <p:cNvPr id="3" name="İçerik Yer Tutucusu 2">
            <a:extLst>
              <a:ext uri="{FF2B5EF4-FFF2-40B4-BE49-F238E27FC236}">
                <a16:creationId xmlns:a16="http://schemas.microsoft.com/office/drawing/2014/main" id="{38973437-128B-6EE5-57FA-AC06139A08CE}"/>
              </a:ext>
            </a:extLst>
          </p:cNvPr>
          <p:cNvSpPr>
            <a:spLocks noGrp="1"/>
          </p:cNvSpPr>
          <p:nvPr>
            <p:ph idx="1"/>
          </p:nvPr>
        </p:nvSpPr>
        <p:spPr/>
        <p:txBody>
          <a:bodyPr/>
          <a:lstStyle/>
          <a:p>
            <a:r>
              <a:rPr lang="tr-TR" dirty="0"/>
              <a:t>Dinlemek ile duymak aynı olmamasına rağmen, dinlemek iyi, duymaya dayanır.  Eğer sesleri duyamazsan onları işleyemezsin. Duymadaki herhangi bir bölünme veya engel dinlemeyi de engelleyebilir. İyi dinlemek için, öncelikle aşırı konuşmanın olmadığı sessiz bir oda gereklidir.</a:t>
            </a:r>
          </a:p>
          <a:p>
            <a:r>
              <a:rPr lang="tr-TR" dirty="0"/>
              <a:t>Sıklıkla danışman, yetersiz duyma-dileme durumlarını kabul etmek zorunda kalır (örneğin yetersiz akustik, konuşma sorunları veya yabancı aksanı olan müracaatçı işitilmesi güç seviyede konuşan bireyler, hızlı veya sarsıntılı tempoda konuşan bireyler)</a:t>
            </a:r>
          </a:p>
        </p:txBody>
      </p:sp>
    </p:spTree>
    <p:extLst>
      <p:ext uri="{BB962C8B-B14F-4D97-AF65-F5344CB8AC3E}">
        <p14:creationId xmlns:p14="http://schemas.microsoft.com/office/powerpoint/2010/main" val="1515692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4F127F-1137-4791-F009-47B83A1FAA12}"/>
              </a:ext>
            </a:extLst>
          </p:cNvPr>
          <p:cNvSpPr>
            <a:spLocks noGrp="1"/>
          </p:cNvSpPr>
          <p:nvPr>
            <p:ph type="title"/>
          </p:nvPr>
        </p:nvSpPr>
        <p:spPr/>
        <p:txBody>
          <a:bodyPr/>
          <a:lstStyle/>
          <a:p>
            <a:r>
              <a:rPr lang="tr-TR" dirty="0"/>
              <a:t>İYİ DİNLEMENİN KOŞULLARI</a:t>
            </a:r>
          </a:p>
        </p:txBody>
      </p:sp>
      <p:sp>
        <p:nvSpPr>
          <p:cNvPr id="3" name="İçerik Yer Tutucusu 2">
            <a:extLst>
              <a:ext uri="{FF2B5EF4-FFF2-40B4-BE49-F238E27FC236}">
                <a16:creationId xmlns:a16="http://schemas.microsoft.com/office/drawing/2014/main" id="{4E944300-229F-C80D-D4E6-F133C6E587FB}"/>
              </a:ext>
            </a:extLst>
          </p:cNvPr>
          <p:cNvSpPr>
            <a:spLocks noGrp="1"/>
          </p:cNvSpPr>
          <p:nvPr>
            <p:ph idx="1"/>
          </p:nvPr>
        </p:nvSpPr>
        <p:spPr/>
        <p:txBody>
          <a:bodyPr/>
          <a:lstStyle/>
          <a:p>
            <a:r>
              <a:rPr lang="tr-TR" dirty="0"/>
              <a:t>Alkol veya uyuşturucu madde aldığı için sözlerini yuvarlayan veya yumuşak bir sesle müracaatçılar hem duymak hem dinlemek için problem teşkil ederler. Bu zorluklar, danışmanın ne söylendiğini duyabilmesi için daha fazla enerji sarfetmesi anlamına gelir. Bu da bitkinlikle ve dinlemenin yarattığı sıkıntıdan kurtulma arzusu ile sonuçlanır.</a:t>
            </a:r>
          </a:p>
          <a:p>
            <a:r>
              <a:rPr lang="tr-TR" dirty="0"/>
              <a:t>Kibarca ve saygılı bir şekilde, </a:t>
            </a:r>
            <a:r>
              <a:rPr lang="tr-TR" dirty="0" err="1"/>
              <a:t>müracatçıya</a:t>
            </a:r>
            <a:r>
              <a:rPr lang="tr-TR" dirty="0"/>
              <a:t> seslerinin duyulmadığını söylemek iletişime yardımcı olur ve müracaatçı belki alınmadan durumunu kabul edebilir.</a:t>
            </a:r>
          </a:p>
          <a:p>
            <a:r>
              <a:rPr lang="tr-TR" dirty="0"/>
              <a:t>Çünkü bu sosyal hizmet uzmanının onları dinlemeye çalıştığının bir göstergesidir.</a:t>
            </a:r>
          </a:p>
        </p:txBody>
      </p:sp>
    </p:spTree>
    <p:extLst>
      <p:ext uri="{BB962C8B-B14F-4D97-AF65-F5344CB8AC3E}">
        <p14:creationId xmlns:p14="http://schemas.microsoft.com/office/powerpoint/2010/main" val="226635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6E3201-9F3C-3129-A113-A699BADC4B50}"/>
              </a:ext>
            </a:extLst>
          </p:cNvPr>
          <p:cNvSpPr>
            <a:spLocks noGrp="1"/>
          </p:cNvSpPr>
          <p:nvPr>
            <p:ph type="title"/>
          </p:nvPr>
        </p:nvSpPr>
        <p:spPr/>
        <p:txBody>
          <a:bodyPr/>
          <a:lstStyle/>
          <a:p>
            <a:r>
              <a:rPr lang="tr-TR" dirty="0"/>
              <a:t>Sosyal ortamda dinleme ve görüşmede dinlemenin karşılaştırılması</a:t>
            </a:r>
          </a:p>
        </p:txBody>
      </p:sp>
      <p:sp>
        <p:nvSpPr>
          <p:cNvPr id="3" name="İçerik Yer Tutucusu 2">
            <a:extLst>
              <a:ext uri="{FF2B5EF4-FFF2-40B4-BE49-F238E27FC236}">
                <a16:creationId xmlns:a16="http://schemas.microsoft.com/office/drawing/2014/main" id="{0D9F3765-F68B-6398-78C4-9373BBBC582D}"/>
              </a:ext>
            </a:extLst>
          </p:cNvPr>
          <p:cNvSpPr>
            <a:spLocks noGrp="1"/>
          </p:cNvSpPr>
          <p:nvPr>
            <p:ph idx="1"/>
          </p:nvPr>
        </p:nvSpPr>
        <p:spPr/>
        <p:txBody>
          <a:bodyPr>
            <a:normAutofit lnSpcReduction="10000"/>
          </a:bodyPr>
          <a:lstStyle/>
          <a:p>
            <a:r>
              <a:rPr lang="tr-TR" dirty="0"/>
              <a:t>Günlük ilişkilerde kurduğumuz etkileşim zayıf dinleme alışkanlığını geliştirir. Sosyal etkileşim önemli ölçüde işitmeyi fakat sınırlı ölçüde dinlemeyi içerir. Sıklıkla nazikçe dinliyormuş gibi yaparız, fakat duyduklarımızın yalnızca bir kısmına dikkat ederiz.</a:t>
            </a:r>
          </a:p>
          <a:p>
            <a:r>
              <a:rPr lang="tr-TR" dirty="0"/>
              <a:t>Görüşmede en etkili olacak şekilde dinlemeyi öğrenmek için bilinçli bir şekilde dinleme alışkanlığı örüntülerini tanımak ve nelerin değişmesi gerektiğini belirlemek bize yardımcı olabilir. </a:t>
            </a:r>
          </a:p>
          <a:p>
            <a:r>
              <a:rPr lang="tr-TR" dirty="0"/>
              <a:t>Başkalarını dinlerken nazikçe ihmal etme gibi genel olarak yaptığımız şeylerin aksine görüşmede dinlemek. Başkalarını kulaklarımız, gözlerimiz, beynimiz ve kalbimizle dinlemeyi </a:t>
            </a:r>
            <a:r>
              <a:rPr lang="tr-TR" dirty="0" err="1"/>
              <a:t>gerektidir</a:t>
            </a:r>
            <a:r>
              <a:rPr lang="tr-TR" dirty="0"/>
              <a:t>.</a:t>
            </a:r>
          </a:p>
          <a:p>
            <a:endParaRPr lang="tr-TR" dirty="0"/>
          </a:p>
        </p:txBody>
      </p:sp>
    </p:spTree>
    <p:extLst>
      <p:ext uri="{BB962C8B-B14F-4D97-AF65-F5344CB8AC3E}">
        <p14:creationId xmlns:p14="http://schemas.microsoft.com/office/powerpoint/2010/main" val="142084238"/>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90</TotalTime>
  <Words>1250</Words>
  <Application>Microsoft Macintosh PowerPoint</Application>
  <PresentationFormat>Geniş ekran</PresentationFormat>
  <Paragraphs>66</Paragraphs>
  <Slides>18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18</vt:i4>
      </vt:variant>
    </vt:vector>
  </HeadingPairs>
  <TitlesOfParts>
    <vt:vector size="21" baseType="lpstr">
      <vt:lpstr>Arial</vt:lpstr>
      <vt:lpstr>Gill Sans MT</vt:lpstr>
      <vt:lpstr>Galeri</vt:lpstr>
      <vt:lpstr>gÖRÜŞME TEKNİĞİ OLARAK DİNLEMEK VE SESSİZLİK</vt:lpstr>
      <vt:lpstr>gÖRÜŞME TEKNİĞİ OLARAK DİNLEMEK VE SESSİZLİK</vt:lpstr>
      <vt:lpstr>gÖRÜŞME TEKNİĞİ OLARAK DİNLEMEK VE SESSİZLİK</vt:lpstr>
      <vt:lpstr>gÖRÜŞME TEKNİĞİ OLARAK DİNLEMEK VE SESSİZLİK</vt:lpstr>
      <vt:lpstr>Duymaya karşı dinlemek</vt:lpstr>
      <vt:lpstr>Duymaya karşı dinlemek</vt:lpstr>
      <vt:lpstr>İYİ DİNLEMENİN KOŞULLARI</vt:lpstr>
      <vt:lpstr>İYİ DİNLEMENİN KOŞULLARI</vt:lpstr>
      <vt:lpstr>Sosyal ortamda dinleme ve görüşmede dinlemenin karşılaştırılması</vt:lpstr>
      <vt:lpstr>Sosyal ortamda dinleme ve görüşmede dinlemenin karşılaştırılması</vt:lpstr>
      <vt:lpstr>Sosyal ortamda dinleme ve görüşmede dinlemenin karşılaştırılması</vt:lpstr>
      <vt:lpstr>PowerPoint Sunusu</vt:lpstr>
      <vt:lpstr>PowerPoint Sunusu</vt:lpstr>
      <vt:lpstr>PowerPoint Sunusu</vt:lpstr>
      <vt:lpstr>PowerPoint Sunusu</vt:lpstr>
      <vt:lpstr>DİNLEMEDEKİ YAYGIN HATALAR</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İLHAN KARMUTOĞLU </dc:creator>
  <cp:lastModifiedBy>İLHAN KARMUTOĞLU </cp:lastModifiedBy>
  <cp:revision>1</cp:revision>
  <dcterms:created xsi:type="dcterms:W3CDTF">2024-10-07T08:36:17Z</dcterms:created>
  <dcterms:modified xsi:type="dcterms:W3CDTF">2024-10-07T10:07:07Z</dcterms:modified>
</cp:coreProperties>
</file>