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EXCEL PROGRAMI DERS NOTLARI -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846640" cy="1752600"/>
          </a:xfrm>
        </p:spPr>
        <p:txBody>
          <a:bodyPr/>
          <a:lstStyle/>
          <a:p>
            <a:pPr algn="ctr"/>
            <a:r>
              <a:rPr lang="tr-TR" dirty="0"/>
              <a:t>6</a:t>
            </a:r>
            <a:r>
              <a:rPr lang="tr-TR" dirty="0" smtClean="0"/>
              <a:t>.HAFTA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10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/>
              <a:t>Not: </a:t>
            </a:r>
            <a:endParaRPr lang="tr-TR" b="1" dirty="0" smtClean="0"/>
          </a:p>
          <a:p>
            <a:pPr algn="just"/>
            <a:r>
              <a:rPr lang="tr-TR" dirty="0" smtClean="0"/>
              <a:t>Bazen </a:t>
            </a:r>
            <a:r>
              <a:rPr lang="tr-TR" dirty="0"/>
              <a:t>formül isimleri yanlış yazılabilir. Formül isimleri </a:t>
            </a:r>
            <a:r>
              <a:rPr lang="tr-TR" dirty="0" smtClean="0"/>
              <a:t>yazıldığı esnada </a:t>
            </a:r>
            <a:r>
              <a:rPr lang="tr-TR" dirty="0" err="1" smtClean="0"/>
              <a:t>excel</a:t>
            </a:r>
            <a:r>
              <a:rPr lang="tr-TR" dirty="0" smtClean="0"/>
              <a:t> </a:t>
            </a:r>
            <a:r>
              <a:rPr lang="tr-TR" dirty="0"/>
              <a:t>otomatik olarak </a:t>
            </a:r>
            <a:r>
              <a:rPr lang="tr-TR" dirty="0" smtClean="0"/>
              <a:t>formül </a:t>
            </a:r>
            <a:r>
              <a:rPr lang="tr-TR" dirty="0"/>
              <a:t>ile alakalı yardım </a:t>
            </a:r>
            <a:r>
              <a:rPr lang="tr-TR" dirty="0" smtClean="0"/>
              <a:t>sunar.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 Formül </a:t>
            </a:r>
            <a:r>
              <a:rPr lang="tr-TR" dirty="0"/>
              <a:t>çubuğu kısmında kullanım önerisi gösterir. </a:t>
            </a:r>
            <a:r>
              <a:rPr lang="tr-TR" dirty="0" smtClean="0"/>
              <a:t>Formül adı </a:t>
            </a:r>
            <a:r>
              <a:rPr lang="tr-TR" dirty="0"/>
              <a:t>yazdıktan sonra bu öneri </a:t>
            </a:r>
            <a:r>
              <a:rPr lang="tr-TR" u="sng" dirty="0"/>
              <a:t>gelmiyorsa</a:t>
            </a:r>
            <a:r>
              <a:rPr lang="tr-TR" dirty="0"/>
              <a:t> formül adının yanlış yazıldığı </a:t>
            </a:r>
            <a:r>
              <a:rPr lang="tr-TR" dirty="0" smtClean="0"/>
              <a:t>anlaşılabilir.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99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Not2:</a:t>
            </a:r>
            <a:r>
              <a:rPr lang="tr-TR" dirty="0"/>
              <a:t> </a:t>
            </a:r>
            <a:endParaRPr lang="tr-TR" dirty="0" smtClean="0"/>
          </a:p>
          <a:p>
            <a:pPr algn="just"/>
            <a:r>
              <a:rPr lang="tr-TR" dirty="0" smtClean="0"/>
              <a:t>Formül </a:t>
            </a:r>
            <a:r>
              <a:rPr lang="tr-TR" dirty="0"/>
              <a:t>adı yazılması esnasında, formül çubuğunda formül önerileri verilmektedir.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önerilerden aranan formülün üzerine gelinip </a:t>
            </a:r>
            <a:r>
              <a:rPr lang="tr-TR" dirty="0" err="1"/>
              <a:t>tab</a:t>
            </a:r>
            <a:r>
              <a:rPr lang="tr-TR" dirty="0"/>
              <a:t> tuşuna basılarak da pratik bir şekilde formülün yazılması sağlanabilir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862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Sayıların ortalamasının alınması </a:t>
            </a:r>
            <a:r>
              <a:rPr lang="tr-TR" b="1" dirty="0"/>
              <a:t>ORTALAMA</a:t>
            </a:r>
            <a:r>
              <a:rPr lang="tr-TR" dirty="0"/>
              <a:t> formülü ile gerçekleştirilir. Kullanımı TOPLA ile aynı olup, </a:t>
            </a:r>
            <a:r>
              <a:rPr lang="tr-TR" u="sng" dirty="0"/>
              <a:t>bağımsız hücrelerin tek tek seçiminde “;” </a:t>
            </a:r>
            <a:r>
              <a:rPr lang="tr-TR" dirty="0" smtClean="0"/>
              <a:t>ile, </a:t>
            </a:r>
            <a:r>
              <a:rPr lang="tr-TR" u="sng" dirty="0"/>
              <a:t>bir aralıktaki ardışık hücrelerin seçiminde ise “:”</a:t>
            </a:r>
            <a:r>
              <a:rPr lang="tr-TR" dirty="0"/>
              <a:t> ile kullanılır</a:t>
            </a:r>
            <a:r>
              <a:rPr lang="tr-TR" dirty="0" smtClean="0"/>
              <a:t>. </a:t>
            </a:r>
            <a:endParaRPr lang="tr-TR" dirty="0"/>
          </a:p>
          <a:p>
            <a:pPr lvl="0" algn="just"/>
            <a:endParaRPr lang="tr-TR" dirty="0"/>
          </a:p>
          <a:p>
            <a:pPr lvl="0" algn="just"/>
            <a:r>
              <a:rPr lang="tr-TR" dirty="0"/>
              <a:t>Hücrelerdeki sayıları yuvarlamak için YUVARLA formülü kullanılır. Bu formülün kullanım yapısı şu şekildedir: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303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YUVARLA formülündeki </a:t>
            </a:r>
            <a:r>
              <a:rPr lang="tr-TR" u="sng" dirty="0"/>
              <a:t>sayı kısmına yuvarlanmak istenen sayı veya sayının hücresi </a:t>
            </a:r>
            <a:r>
              <a:rPr lang="tr-TR" dirty="0"/>
              <a:t>girilir. </a:t>
            </a:r>
            <a:r>
              <a:rPr lang="tr-TR" u="sng" dirty="0"/>
              <a:t>Küsurat kısmına ise sayı yuvarlandıktan sonra virgülden sonra kaç basamak </a:t>
            </a:r>
            <a:r>
              <a:rPr lang="tr-TR" dirty="0"/>
              <a:t>olması istendiği bilgisi girilir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YUVARLA formülü standart olarak </a:t>
            </a:r>
            <a:r>
              <a:rPr lang="tr-TR" u="sng" dirty="0"/>
              <a:t>yukarı yuvarlama</a:t>
            </a:r>
            <a:r>
              <a:rPr lang="tr-TR" dirty="0"/>
              <a:t> yapmaktadır.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4027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Not: </a:t>
            </a:r>
            <a:r>
              <a:rPr lang="tr-TR" dirty="0"/>
              <a:t>Yuvarlama işleminde basamak değeri 5 ve 5’den büyükse yukarı yuvarlama yapılır. Değilse sayı ilgili basamaktan itibaren kırpılarak yuvarlama geçekleştirilir.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470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Yuvarlama işleminde, sayının ilgili basamağının 5 veya 5’den büyük olma durumuna </a:t>
            </a:r>
            <a:r>
              <a:rPr lang="tr-TR" u="sng" dirty="0"/>
              <a:t>bakılmak istenmeden </a:t>
            </a:r>
            <a:r>
              <a:rPr lang="tr-TR" dirty="0"/>
              <a:t>sayı düz olarak yuvarlanmak istenirse (yani standart olarak </a:t>
            </a:r>
            <a:r>
              <a:rPr lang="tr-TR" u="sng" dirty="0"/>
              <a:t>aşağı </a:t>
            </a:r>
            <a:r>
              <a:rPr lang="tr-TR" u="sng" dirty="0" smtClean="0"/>
              <a:t>yuvarlama</a:t>
            </a:r>
            <a:r>
              <a:rPr lang="tr-TR" dirty="0" smtClean="0"/>
              <a:t> istenirse) </a:t>
            </a:r>
            <a:r>
              <a:rPr lang="tr-TR" dirty="0"/>
              <a:t>bu durumda </a:t>
            </a:r>
            <a:r>
              <a:rPr lang="tr-TR" b="1" dirty="0"/>
              <a:t>AŞAĞIYUVARLA </a:t>
            </a:r>
            <a:r>
              <a:rPr lang="tr-TR" dirty="0"/>
              <a:t>formülü kullanılabilir. Kullanımı YUVARLA ile aynı olup şu şekildedir</a:t>
            </a:r>
            <a:r>
              <a:rPr lang="tr-TR" dirty="0" smtClean="0"/>
              <a:t>:</a:t>
            </a:r>
          </a:p>
          <a:p>
            <a:pPr marL="0" lvl="0" indent="0" algn="just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dirty="0"/>
              <a:t>AŞAĞIYUVARLA(sayı; </a:t>
            </a:r>
            <a:r>
              <a:rPr lang="tr-TR" b="1" dirty="0" err="1"/>
              <a:t>küsürat</a:t>
            </a:r>
            <a:r>
              <a:rPr lang="tr-TR" b="1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59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Belirli sayı değerleri arasındaki en büyük değeri bulmak için </a:t>
            </a:r>
            <a:r>
              <a:rPr lang="tr-TR" b="1" dirty="0"/>
              <a:t>MAK</a:t>
            </a:r>
            <a:r>
              <a:rPr lang="tr-TR" dirty="0"/>
              <a:t> formülü kullanılır. Kullanım şekli TOPLA ile aynı olup bağımsız hücrelerde “;” ile ve ardışık hücrelerde ise “:” ile </a:t>
            </a:r>
            <a:r>
              <a:rPr lang="tr-TR" dirty="0" smtClean="0"/>
              <a:t>kullanılır.</a:t>
            </a:r>
          </a:p>
          <a:p>
            <a:pPr marL="0" lvl="0" indent="0">
              <a:buNone/>
            </a:pPr>
            <a:endParaRPr lang="tr-TR" b="1" dirty="0"/>
          </a:p>
          <a:p>
            <a:pPr marL="0" lvl="0" indent="0" algn="ctr">
              <a:buNone/>
            </a:pPr>
            <a:r>
              <a:rPr lang="tr-TR" b="1" dirty="0" smtClean="0"/>
              <a:t>MAK(C2:E2</a:t>
            </a:r>
            <a:r>
              <a:rPr lang="tr-TR" b="1" dirty="0"/>
              <a:t>) </a:t>
            </a:r>
            <a:r>
              <a:rPr lang="tr-TR" dirty="0"/>
              <a:t>veya </a:t>
            </a:r>
            <a:r>
              <a:rPr lang="tr-TR" b="1" dirty="0"/>
              <a:t>MAK(C2;D2;E2</a:t>
            </a:r>
            <a:r>
              <a:rPr lang="tr-TR" b="1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683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/>
              <a:t>Not: </a:t>
            </a:r>
            <a:endParaRPr lang="tr-TR" b="1" dirty="0" smtClean="0"/>
          </a:p>
          <a:p>
            <a:pPr algn="just"/>
            <a:r>
              <a:rPr lang="tr-TR" dirty="0" smtClean="0"/>
              <a:t>Formül </a:t>
            </a:r>
            <a:r>
              <a:rPr lang="tr-TR" dirty="0"/>
              <a:t>kullanımında </a:t>
            </a:r>
            <a:r>
              <a:rPr lang="tr-TR" u="sng" dirty="0"/>
              <a:t>yeni veri eklendiğinde</a:t>
            </a:r>
            <a:r>
              <a:rPr lang="tr-TR" dirty="0"/>
              <a:t> formülde bir aralık belirtildiyse bu </a:t>
            </a:r>
            <a:r>
              <a:rPr lang="tr-TR" u="sng" dirty="0"/>
              <a:t>aralığın da her seferinde güncellenmesi gerekir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Her yeni eklemede formülde </a:t>
            </a:r>
            <a:r>
              <a:rPr lang="tr-TR" u="sng" dirty="0"/>
              <a:t>aralık güncellenmezse</a:t>
            </a:r>
            <a:r>
              <a:rPr lang="tr-TR" dirty="0"/>
              <a:t> </a:t>
            </a:r>
            <a:r>
              <a:rPr lang="tr-TR" u="sng" dirty="0"/>
              <a:t>doğru sonuçları yansıtmaz</a:t>
            </a:r>
            <a:r>
              <a:rPr lang="tr-TR" dirty="0"/>
              <a:t>. Bu durum uğraştırıcı olabilir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Bu sebeple bir formül kullanımında </a:t>
            </a:r>
            <a:r>
              <a:rPr lang="tr-TR" u="sng" dirty="0"/>
              <a:t>bir sütunu komple bir aralık olarak belirtmek kolaylık sağlar</a:t>
            </a:r>
            <a:r>
              <a:rPr lang="tr-TR" dirty="0"/>
              <a:t>. Bu şu şekilde yapılır:</a:t>
            </a:r>
          </a:p>
          <a:p>
            <a:pPr algn="just"/>
            <a:r>
              <a:rPr lang="tr-TR" dirty="0"/>
              <a:t>		</a:t>
            </a:r>
            <a:r>
              <a:rPr lang="tr-TR" b="1" dirty="0"/>
              <a:t>YUVARLA(</a:t>
            </a:r>
            <a:r>
              <a:rPr lang="tr-TR" b="1" dirty="0" err="1"/>
              <a:t>sütunAdı</a:t>
            </a:r>
            <a:r>
              <a:rPr lang="tr-TR" b="1" dirty="0"/>
              <a:t> : </a:t>
            </a:r>
            <a:r>
              <a:rPr lang="tr-TR" b="1" dirty="0" err="1"/>
              <a:t>sütunAdı</a:t>
            </a:r>
            <a:r>
              <a:rPr lang="tr-TR" b="1" dirty="0"/>
              <a:t>)</a:t>
            </a:r>
          </a:p>
          <a:p>
            <a:pPr algn="just"/>
            <a:r>
              <a:rPr lang="tr-TR" dirty="0"/>
              <a:t>Örneğin:</a:t>
            </a:r>
          </a:p>
          <a:p>
            <a:pPr algn="just"/>
            <a:r>
              <a:rPr lang="tr-TR" dirty="0"/>
              <a:t>		</a:t>
            </a:r>
            <a:r>
              <a:rPr lang="tr-TR" b="1" dirty="0"/>
              <a:t>YUVARLA(G:G) veya </a:t>
            </a:r>
            <a:r>
              <a:rPr lang="tr-TR" b="1" dirty="0" smtClean="0"/>
              <a:t>YUVARLA(E:E</a:t>
            </a:r>
            <a:r>
              <a:rPr lang="tr-TR" b="1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932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/>
              <a:t>Not: </a:t>
            </a:r>
            <a:endParaRPr lang="tr-TR" b="1" dirty="0" smtClean="0"/>
          </a:p>
          <a:p>
            <a:pPr algn="just"/>
            <a:r>
              <a:rPr lang="tr-TR" dirty="0" smtClean="0"/>
              <a:t>Formül </a:t>
            </a:r>
            <a:r>
              <a:rPr lang="tr-TR" dirty="0"/>
              <a:t>kullanımında </a:t>
            </a:r>
            <a:r>
              <a:rPr lang="tr-TR" u="sng" dirty="0"/>
              <a:t>yeni veri eklendiğinde</a:t>
            </a:r>
            <a:r>
              <a:rPr lang="tr-TR" dirty="0"/>
              <a:t> formülde bir aralık belirtildiyse bu </a:t>
            </a:r>
            <a:r>
              <a:rPr lang="tr-TR" u="sng" dirty="0"/>
              <a:t>aralığın da her seferinde güncellenmesi gerekir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Her yeni eklemede formülde </a:t>
            </a:r>
            <a:r>
              <a:rPr lang="tr-TR" u="sng" dirty="0"/>
              <a:t>aralık güncellenmezse</a:t>
            </a:r>
            <a:r>
              <a:rPr lang="tr-TR" dirty="0"/>
              <a:t> </a:t>
            </a:r>
            <a:r>
              <a:rPr lang="tr-TR" u="sng" dirty="0"/>
              <a:t>doğru sonuçları yansıtmaz</a:t>
            </a:r>
            <a:r>
              <a:rPr lang="tr-TR" dirty="0"/>
              <a:t>. Bu durum uğraştırıcı olabilir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/>
              <a:t>Bu sebeple bir formül kullanımında </a:t>
            </a:r>
            <a:r>
              <a:rPr lang="tr-TR" u="sng" dirty="0"/>
              <a:t>bir sütunu komple bir aralık olarak belirtmek kolaylık sağlar</a:t>
            </a:r>
            <a:r>
              <a:rPr lang="tr-TR" dirty="0"/>
              <a:t>. Bu şu şekilde yapılır:</a:t>
            </a:r>
          </a:p>
          <a:p>
            <a:pPr algn="just"/>
            <a:r>
              <a:rPr lang="tr-TR" dirty="0"/>
              <a:t>		</a:t>
            </a:r>
            <a:r>
              <a:rPr lang="tr-TR" b="1" dirty="0"/>
              <a:t>YUVARLA(</a:t>
            </a:r>
            <a:r>
              <a:rPr lang="tr-TR" b="1" dirty="0" err="1"/>
              <a:t>sütunAdı</a:t>
            </a:r>
            <a:r>
              <a:rPr lang="tr-TR" b="1" dirty="0"/>
              <a:t> : </a:t>
            </a:r>
            <a:r>
              <a:rPr lang="tr-TR" b="1" dirty="0" err="1"/>
              <a:t>sütunAdı</a:t>
            </a:r>
            <a:r>
              <a:rPr lang="tr-TR" b="1" dirty="0"/>
              <a:t>)</a:t>
            </a:r>
          </a:p>
          <a:p>
            <a:pPr algn="just"/>
            <a:r>
              <a:rPr lang="tr-TR" dirty="0"/>
              <a:t>Örneğin:</a:t>
            </a:r>
          </a:p>
          <a:p>
            <a:pPr algn="just"/>
            <a:r>
              <a:rPr lang="tr-TR" dirty="0"/>
              <a:t>		</a:t>
            </a:r>
            <a:r>
              <a:rPr lang="tr-TR" b="1" dirty="0"/>
              <a:t>YUVARLA(G:G) veya </a:t>
            </a:r>
            <a:r>
              <a:rPr lang="tr-TR" b="1" dirty="0" smtClean="0"/>
              <a:t>YUVARLA(E:E</a:t>
            </a:r>
            <a:r>
              <a:rPr lang="tr-TR" b="1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907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Not2: </a:t>
            </a:r>
            <a:r>
              <a:rPr lang="tr-TR" dirty="0"/>
              <a:t>Formül kullanımında formülü güncellemek için hücre seçilip </a:t>
            </a:r>
            <a:r>
              <a:rPr lang="tr-TR" u="sng" dirty="0"/>
              <a:t>formül çubuğundan ekleme veya değiştirme yaparak formül güncelleştirilebilir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lvl="0" algn="just"/>
            <a:r>
              <a:rPr lang="tr-TR" dirty="0"/>
              <a:t>Belirli sayı değerleri arasındaki </a:t>
            </a:r>
            <a:r>
              <a:rPr lang="tr-TR" u="sng" dirty="0"/>
              <a:t>en küçük değeri bulmak için </a:t>
            </a:r>
            <a:r>
              <a:rPr lang="tr-TR" u="sng" dirty="0" err="1"/>
              <a:t>Min</a:t>
            </a:r>
            <a:r>
              <a:rPr lang="tr-TR" u="sng" dirty="0"/>
              <a:t> formülü</a:t>
            </a:r>
            <a:r>
              <a:rPr lang="tr-TR" dirty="0"/>
              <a:t> kullanılır. Formül kullanımı MAK ile aynıdır:</a:t>
            </a:r>
          </a:p>
          <a:p>
            <a:pPr marL="0" indent="0" algn="ctr">
              <a:buNone/>
            </a:pPr>
            <a:r>
              <a:rPr lang="tr-TR" b="1" dirty="0"/>
              <a:t>MİN(C2:E2) veya MİN(C2;D2;E2)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68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EXCEL UYGULAMALARI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1.)İşlem </a:t>
            </a:r>
            <a:r>
              <a:rPr lang="tr-TR" b="1" dirty="0" smtClean="0"/>
              <a:t>Örneği</a:t>
            </a:r>
          </a:p>
          <a:p>
            <a:pPr mar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Excel programında her hücreye formül eklemesi yapılabilir (Formül çubuğu üzerinden). Formül girilmeden önce, formül çubuğunda </a:t>
            </a:r>
            <a:r>
              <a:rPr lang="tr-TR" dirty="0" smtClean="0"/>
              <a:t>= kullanılmalıdır.</a:t>
            </a:r>
          </a:p>
          <a:p>
            <a:pPr lvl="0" algn="just"/>
            <a:endParaRPr lang="tr-TR" dirty="0"/>
          </a:p>
          <a:p>
            <a:pPr lvl="0" algn="just"/>
            <a:r>
              <a:rPr lang="tr-TR" dirty="0"/>
              <a:t>Örneğin bir toplama formülü girilecekse =’den sonra toplanmak istenen hücreler fare ile tıklanarak seçilir. Seçimlerin arasına da + sembolü eklenir. Hücre adı, formül çubuğuna yazılarak da girilebilir ancak tıklayarak girmek daha güvenli ve pratiktir.</a:t>
            </a:r>
          </a:p>
        </p:txBody>
      </p:sp>
    </p:spTree>
    <p:extLst>
      <p:ext uri="{BB962C8B-B14F-4D97-AF65-F5344CB8AC3E}">
        <p14:creationId xmlns:p14="http://schemas.microsoft.com/office/powerpoint/2010/main" val="25749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Koşullu (mantıksal) durumlara göre işlem yaptırmak için </a:t>
            </a:r>
            <a:r>
              <a:rPr lang="tr-TR" b="1" dirty="0"/>
              <a:t>EĞER</a:t>
            </a:r>
            <a:r>
              <a:rPr lang="tr-TR" dirty="0"/>
              <a:t> fonksiyonu kullanılır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pPr lvl="0"/>
            <a:r>
              <a:rPr lang="tr-TR" dirty="0"/>
              <a:t>EĞER fonksiyonu örneğin içerisindeki sayı değeri, belirli bir eşik değerinden büyükse bir metin değilse başka bir metin yazdırmada kullanılabilir. </a:t>
            </a:r>
            <a:endParaRPr lang="tr-TR" dirty="0" smtClean="0"/>
          </a:p>
          <a:p>
            <a:pPr lvl="0"/>
            <a:endParaRPr lang="tr-TR" dirty="0"/>
          </a:p>
          <a:p>
            <a:pPr lvl="0"/>
            <a:r>
              <a:rPr lang="tr-TR" dirty="0" smtClean="0"/>
              <a:t>Bu </a:t>
            </a:r>
            <a:r>
              <a:rPr lang="tr-TR" dirty="0"/>
              <a:t>durumda örneğin </a:t>
            </a:r>
            <a:r>
              <a:rPr lang="tr-TR" b="1" dirty="0"/>
              <a:t>bir öğrencinin not ortalaması 50’nin altında ise hücre içine başarısız ve 50’nin üstünde ise de hücre içerisine başarılı</a:t>
            </a:r>
            <a:r>
              <a:rPr lang="tr-TR" dirty="0"/>
              <a:t> yazdırılabilir</a:t>
            </a:r>
            <a:r>
              <a:rPr lang="tr-TR" dirty="0" smtClean="0"/>
              <a:t>.</a:t>
            </a:r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6007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EĞER formülünün kullanımı </a:t>
            </a:r>
            <a:r>
              <a:rPr lang="tr-TR" dirty="0" smtClean="0"/>
              <a:t>şu </a:t>
            </a:r>
            <a:r>
              <a:rPr lang="tr-TR" dirty="0"/>
              <a:t>şekildedir:</a:t>
            </a:r>
          </a:p>
          <a:p>
            <a:r>
              <a:rPr lang="tr-TR" dirty="0"/>
              <a:t> </a:t>
            </a:r>
          </a:p>
          <a:p>
            <a:r>
              <a:rPr lang="tr-TR" b="1" dirty="0"/>
              <a:t>EĞER(koşul; </a:t>
            </a:r>
            <a:r>
              <a:rPr lang="tr-TR" b="1" dirty="0" err="1"/>
              <a:t>doğruysaDeğer</a:t>
            </a:r>
            <a:r>
              <a:rPr lang="tr-TR" b="1" dirty="0"/>
              <a:t>; </a:t>
            </a:r>
            <a:r>
              <a:rPr lang="tr-TR" b="1" dirty="0" err="1"/>
              <a:t>yanlışsaDeğer</a:t>
            </a:r>
            <a:r>
              <a:rPr lang="tr-TR" b="1" dirty="0" smtClean="0"/>
              <a:t>)</a:t>
            </a:r>
          </a:p>
          <a:p>
            <a:endParaRPr lang="tr-TR" dirty="0"/>
          </a:p>
          <a:p>
            <a:endParaRPr lang="tr-TR" dirty="0"/>
          </a:p>
          <a:p>
            <a:pPr lvl="0"/>
            <a:r>
              <a:rPr lang="tr-TR" dirty="0"/>
              <a:t>EĞER kullanımında koşula göre hücre içerisine metin yazdırılacaksa metni </a:t>
            </a:r>
            <a:r>
              <a:rPr lang="tr-TR" dirty="0" err="1"/>
              <a:t>string</a:t>
            </a:r>
            <a:r>
              <a:rPr lang="tr-TR" dirty="0"/>
              <a:t> olduğundan “ ”şeklinde tırnak arasına yazılmalıdır.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073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/>
              <a:t>Not: </a:t>
            </a:r>
            <a:endParaRPr lang="tr-TR" b="1" dirty="0" smtClean="0"/>
          </a:p>
          <a:p>
            <a:pPr algn="just"/>
            <a:r>
              <a:rPr lang="tr-TR" dirty="0" smtClean="0"/>
              <a:t>Excel’de </a:t>
            </a:r>
            <a:r>
              <a:rPr lang="tr-TR" dirty="0"/>
              <a:t>formüllere, üst kısımdaki </a:t>
            </a:r>
            <a:r>
              <a:rPr lang="tr-TR" u="sng" dirty="0"/>
              <a:t>Formüller sekmesinden </a:t>
            </a:r>
            <a:r>
              <a:rPr lang="tr-TR" dirty="0"/>
              <a:t>de erişilebilir. Burada kullanılabilecek tüm formüller yer almaktadır. Bu formüller çağrılıp denemeler yapılarak görevleri hakkında fikir edinilebilir.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Ayrıca </a:t>
            </a:r>
            <a:r>
              <a:rPr lang="tr-TR" dirty="0"/>
              <a:t>herhangi bir formül çağrıldığında </a:t>
            </a:r>
            <a:r>
              <a:rPr lang="tr-TR" u="sng" dirty="0"/>
              <a:t>formülün kullanımı hakkında formül çubuğu kısmından </a:t>
            </a:r>
            <a:r>
              <a:rPr lang="tr-TR" u="sng" dirty="0" err="1"/>
              <a:t>info</a:t>
            </a:r>
            <a:r>
              <a:rPr lang="tr-TR" dirty="0"/>
              <a:t> da belirmektedir. Bu </a:t>
            </a:r>
            <a:r>
              <a:rPr lang="tr-TR" u="sng" dirty="0" err="1"/>
              <a:t>infodaki</a:t>
            </a:r>
            <a:r>
              <a:rPr lang="tr-TR" u="sng" dirty="0"/>
              <a:t> yazım adımları takip edilerek formül kullanımı başarı ile gerçekleştirilebilir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Mesela </a:t>
            </a:r>
            <a:r>
              <a:rPr lang="tr-TR" dirty="0"/>
              <a:t>formül kullanımında “;” sembolünden sonra farklı bir aşamaya geçildi ise bu </a:t>
            </a:r>
            <a:r>
              <a:rPr lang="tr-TR" dirty="0" err="1"/>
              <a:t>info</a:t>
            </a:r>
            <a:r>
              <a:rPr lang="tr-TR" dirty="0"/>
              <a:t> kısmında koyu renkle görülebilir. Dolayısıyla </a:t>
            </a:r>
            <a:r>
              <a:rPr lang="tr-TR" dirty="0" err="1"/>
              <a:t>info</a:t>
            </a:r>
            <a:r>
              <a:rPr lang="tr-TR" dirty="0"/>
              <a:t> kısmından formül kullanımının hangi aşamasında bulunulduğu da takip edilebilir.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5252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algn="just"/>
                <a:r>
                  <a:rPr lang="tr-TR" dirty="0"/>
                  <a:t>TOPLAM gibi temel formülleri Excel’de </a:t>
                </a:r>
                <a:r>
                  <a:rPr lang="tr-TR" b="1" dirty="0" smtClean="0"/>
                  <a:t>GİRİŞ </a:t>
                </a:r>
                <a:r>
                  <a:rPr lang="tr-TR" b="1" dirty="0" smtClean="0">
                    <a:sym typeface="Wingdings"/>
                  </a:rPr>
                  <a:t> DÜZENLEME 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tr-TR" b="1" i="1">
                            <a:latin typeface="Cambria Math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r>
                  <a:rPr lang="tr-TR" b="1" dirty="0"/>
                  <a:t> </a:t>
                </a:r>
                <a:r>
                  <a:rPr lang="tr-TR" dirty="0"/>
                  <a:t>açılır menüsünden de çağırabiliriz. </a:t>
                </a:r>
                <a:endParaRPr lang="tr-TR" dirty="0" smtClean="0"/>
              </a:p>
              <a:p>
                <a:pPr marL="0" lvl="0" indent="0" algn="just">
                  <a:buNone/>
                </a:pPr>
                <a:endParaRPr lang="tr-TR" dirty="0"/>
              </a:p>
              <a:p>
                <a:pPr lvl="0" algn="just"/>
                <a:r>
                  <a:rPr lang="tr-TR" dirty="0"/>
                  <a:t>Bu açılır menüden </a:t>
                </a:r>
                <a:r>
                  <a:rPr lang="tr-TR" b="1" dirty="0"/>
                  <a:t>en büyük (MAK) ve en küçük (MİN)</a:t>
                </a:r>
                <a:r>
                  <a:rPr lang="tr-TR" dirty="0"/>
                  <a:t> formülleri de çağrılabilir.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4625" r="-11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2314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dirty="0"/>
              <a:t>Örneğin </a:t>
            </a:r>
            <a:r>
              <a:rPr lang="tr-TR" u="sng" dirty="0"/>
              <a:t>yuvarla formülü bilinmemesi durumunda </a:t>
            </a:r>
            <a:r>
              <a:rPr lang="tr-TR" dirty="0"/>
              <a:t>Excel’de Formüller sekmesinin altında tahmin edilerek de </a:t>
            </a:r>
            <a:r>
              <a:rPr lang="tr-TR" b="1" dirty="0" smtClean="0"/>
              <a:t>Formüller </a:t>
            </a:r>
            <a:r>
              <a:rPr lang="tr-TR" b="1" dirty="0" smtClean="0">
                <a:sym typeface="Wingdings"/>
              </a:rPr>
              <a:t> </a:t>
            </a:r>
            <a:r>
              <a:rPr lang="tr-TR" b="1" dirty="0" smtClean="0"/>
              <a:t>Matematik </a:t>
            </a:r>
            <a:r>
              <a:rPr lang="tr-TR" b="1" dirty="0"/>
              <a:t>ve Trigonometri </a:t>
            </a:r>
            <a:r>
              <a:rPr lang="tr-TR" dirty="0"/>
              <a:t>altında bulunabilir</a:t>
            </a:r>
            <a:r>
              <a:rPr lang="tr-TR" dirty="0" smtClean="0"/>
              <a:t>.</a:t>
            </a:r>
          </a:p>
          <a:p>
            <a:pPr lvl="0" algn="just"/>
            <a:r>
              <a:rPr lang="tr-TR" dirty="0" smtClean="0"/>
              <a:t> </a:t>
            </a:r>
            <a:r>
              <a:rPr lang="tr-TR" dirty="0"/>
              <a:t>(Yuvarlama matematik ile alakalı olduğundan</a:t>
            </a:r>
            <a:r>
              <a:rPr lang="tr-TR" dirty="0" smtClean="0"/>
              <a:t>)</a:t>
            </a:r>
          </a:p>
          <a:p>
            <a:pPr lvl="0" algn="just"/>
            <a:endParaRPr lang="tr-TR" dirty="0"/>
          </a:p>
          <a:p>
            <a:pPr lvl="0" algn="just"/>
            <a:r>
              <a:rPr lang="tr-TR" dirty="0" smtClean="0"/>
              <a:t> </a:t>
            </a:r>
            <a:r>
              <a:rPr lang="tr-TR" dirty="0"/>
              <a:t>Bulunduktan sonra buradaki </a:t>
            </a:r>
            <a:r>
              <a:rPr lang="tr-TR" u="sng" dirty="0"/>
              <a:t>açılır menüden seçilerek yeni bir pencerede formül kullanım penceresi</a:t>
            </a:r>
            <a:r>
              <a:rPr lang="tr-TR" dirty="0"/>
              <a:t> açılacaktır</a:t>
            </a:r>
            <a:r>
              <a:rPr lang="tr-TR" dirty="0" smtClean="0"/>
              <a:t>. </a:t>
            </a:r>
            <a:r>
              <a:rPr lang="tr-TR" dirty="0"/>
              <a:t>Buradan formül kullanımı daha rahat bir şekilde gerçekleştirilebilir. Ayrıca </a:t>
            </a:r>
            <a:r>
              <a:rPr lang="tr-TR" u="sng" dirty="0"/>
              <a:t>formül kullanıldıktan sonra hesaplanan sonuç da ön izleme olarak bu kısımdan görülebilir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7550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Tüm formülleri görüntülemek ve formüllere erişmek için bir diğer alternatif yöntemde formül çubuğundaki </a:t>
            </a:r>
            <a:r>
              <a:rPr lang="tr-TR" dirty="0" err="1"/>
              <a:t>f</a:t>
            </a:r>
            <a:r>
              <a:rPr lang="tr-TR" baseline="-25000" dirty="0" err="1"/>
              <a:t>x</a:t>
            </a:r>
            <a:r>
              <a:rPr lang="tr-TR" dirty="0"/>
              <a:t> butonuna tıklamaktır. </a:t>
            </a:r>
            <a:endParaRPr lang="tr-TR" dirty="0" smtClean="0"/>
          </a:p>
          <a:p>
            <a:pPr lvl="0" algn="just"/>
            <a:endParaRPr lang="tr-TR" dirty="0"/>
          </a:p>
          <a:p>
            <a:pPr lvl="0" algn="just"/>
            <a:r>
              <a:rPr lang="tr-TR" dirty="0" smtClean="0"/>
              <a:t>Buradan </a:t>
            </a:r>
            <a:r>
              <a:rPr lang="tr-TR" dirty="0"/>
              <a:t>açılan “işlev ekle” penceresinden istenen kategorideki istenen bir fonksiyon veya formül seçilerek eklenebilir. </a:t>
            </a:r>
            <a:endParaRPr lang="tr-TR" dirty="0" smtClean="0"/>
          </a:p>
          <a:p>
            <a:pPr lvl="0"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5219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Çarpma işlemleri için ÇARPIM formülü kullanılabilir. Kullanımı </a:t>
            </a:r>
            <a:r>
              <a:rPr lang="tr-TR" dirty="0" smtClean="0"/>
              <a:t>TOPLAM </a:t>
            </a:r>
            <a:r>
              <a:rPr lang="tr-TR" dirty="0"/>
              <a:t>ile aynı şekildedir</a:t>
            </a:r>
            <a:r>
              <a:rPr lang="tr-TR" dirty="0" smtClean="0"/>
              <a:t>. Kullanımı:</a:t>
            </a:r>
            <a:endParaRPr lang="tr-TR" dirty="0"/>
          </a:p>
          <a:p>
            <a:pPr marL="0" indent="0" algn="ctr">
              <a:buNone/>
            </a:pPr>
            <a:r>
              <a:rPr lang="tr-TR" b="1" dirty="0" smtClean="0"/>
              <a:t>ÇARPIM(A2;B2;C2)</a:t>
            </a:r>
          </a:p>
        </p:txBody>
      </p:sp>
    </p:spTree>
    <p:extLst>
      <p:ext uri="{BB962C8B-B14F-4D97-AF65-F5344CB8AC3E}">
        <p14:creationId xmlns:p14="http://schemas.microsoft.com/office/powerpoint/2010/main" val="204070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Bir satırda bir hücreye bir formül girildikten sonra bu formülü diğer satırlara da aktarmak için hücre sağ alttan tutup aşağı satırlara doğru çekilebilir</a:t>
            </a:r>
            <a:r>
              <a:rPr lang="tr-TR" dirty="0" smtClean="0"/>
              <a:t>. </a:t>
            </a:r>
            <a:endParaRPr lang="tr-TR" dirty="0" smtClean="0"/>
          </a:p>
          <a:p>
            <a:pPr marL="0" lv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Toplam gibi fark çarpım ve bölüm işlemleri de benzer mantık ile gerçekleştirilebilir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73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Formülü girdikten sonra onaylamak için formül çubuğundaki tike tıklanabilir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89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/>
              <a:t>2.)Üs-Yüzde </a:t>
            </a:r>
            <a:r>
              <a:rPr lang="tr-TR" b="1" dirty="0" smtClean="0"/>
              <a:t>İşlemleri</a:t>
            </a:r>
          </a:p>
          <a:p>
            <a:pPr mar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Bir sayının karesini almak için şapka sembolü (^) kullanılır. Formül çubuğuna </a:t>
            </a:r>
            <a:r>
              <a:rPr lang="tr-TR" b="1" dirty="0"/>
              <a:t>=sayı^2 </a:t>
            </a:r>
            <a:r>
              <a:rPr lang="tr-TR" dirty="0"/>
              <a:t>yazılarak sayının karesi alınabilir</a:t>
            </a:r>
            <a:r>
              <a:rPr lang="tr-TR" dirty="0" smtClean="0"/>
              <a:t>. </a:t>
            </a:r>
            <a:endParaRPr lang="tr-TR" dirty="0" smtClean="0"/>
          </a:p>
          <a:p>
            <a:pPr marL="0" lv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Küp alma işlemi de kare almaya benzer şekildedir ve </a:t>
            </a:r>
            <a:r>
              <a:rPr lang="tr-TR" b="1" dirty="0"/>
              <a:t>=sayı^3 </a:t>
            </a:r>
            <a:r>
              <a:rPr lang="tr-TR" dirty="0"/>
              <a:t>şeklinde gerçekleştirilir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68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Genel olarak üs alma işlemi </a:t>
            </a:r>
            <a:r>
              <a:rPr lang="tr-TR" b="1" dirty="0"/>
              <a:t>=</a:t>
            </a:r>
            <a:r>
              <a:rPr lang="tr-TR" b="1" dirty="0" err="1"/>
              <a:t>sayı^üs</a:t>
            </a:r>
            <a:r>
              <a:rPr lang="tr-TR" b="1" dirty="0"/>
              <a:t> </a:t>
            </a:r>
            <a:r>
              <a:rPr lang="tr-TR" dirty="0"/>
              <a:t>şeklinde gerçekleştirilir</a:t>
            </a:r>
            <a:r>
              <a:rPr lang="tr-TR" dirty="0" smtClean="0"/>
              <a:t>. </a:t>
            </a:r>
          </a:p>
          <a:p>
            <a:pPr marL="0" lvl="0" indent="0" algn="just">
              <a:buNone/>
            </a:pPr>
            <a:r>
              <a:rPr lang="tr-TR" b="1" dirty="0" smtClean="0"/>
              <a:t>(^sembolü Shift + 3 ile elde edilir</a:t>
            </a:r>
            <a:r>
              <a:rPr lang="tr-TR" b="1" dirty="0" smtClean="0"/>
              <a:t>.)</a:t>
            </a:r>
          </a:p>
          <a:p>
            <a:pPr marL="0" lvl="0" indent="0" algn="just">
              <a:buNone/>
            </a:pPr>
            <a:endParaRPr lang="tr-TR" dirty="0"/>
          </a:p>
          <a:p>
            <a:pPr lvl="0" algn="just"/>
            <a:r>
              <a:rPr lang="tr-TR" dirty="0"/>
              <a:t>Yüzde işlemlerinde  ise * ve % sembolleri bir arada kullanılır. Örneğin bir sayının %20’si hesaplanacaksa bu formül olarak </a:t>
            </a:r>
            <a:r>
              <a:rPr lang="tr-TR" b="1" dirty="0"/>
              <a:t>=sayı*20% </a:t>
            </a:r>
            <a:r>
              <a:rPr lang="tr-TR" dirty="0"/>
              <a:t>şeklinde girilmelidir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374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Alternatif olarak parantezle de işlem önceliği belirterek aynı hesaplamayı yapmak mümkündür. </a:t>
            </a:r>
            <a:r>
              <a:rPr lang="tr-TR" b="1" dirty="0"/>
              <a:t>=(sayı*20)/100 </a:t>
            </a:r>
            <a:r>
              <a:rPr lang="tr-TR" dirty="0"/>
              <a:t>şeklinde de aynı işlem formül olarak eklenebilir. </a:t>
            </a:r>
            <a:endParaRPr lang="tr-TR" dirty="0" smtClean="0"/>
          </a:p>
          <a:p>
            <a:pPr lvl="0" algn="just"/>
            <a:endParaRPr lang="tr-TR" dirty="0"/>
          </a:p>
          <a:p>
            <a:pPr lvl="0" algn="just"/>
            <a:r>
              <a:rPr lang="tr-TR" dirty="0"/>
              <a:t>Yüzde işlemleri benzer </a:t>
            </a:r>
            <a:r>
              <a:rPr lang="tr-TR" dirty="0" smtClean="0"/>
              <a:t>mantıkla </a:t>
            </a:r>
            <a:r>
              <a:rPr lang="tr-TR" b="1" dirty="0"/>
              <a:t>sayı*0,2</a:t>
            </a:r>
            <a:r>
              <a:rPr lang="tr-TR" dirty="0"/>
              <a:t> şeklinde ondalık ile çarpım şeklinde de </a:t>
            </a:r>
            <a:r>
              <a:rPr lang="tr-TR" dirty="0" smtClean="0"/>
              <a:t>gerçekleştirilebilir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21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/>
              <a:t>3.)Temel </a:t>
            </a:r>
            <a:r>
              <a:rPr lang="tr-TR" b="1" dirty="0" smtClean="0"/>
              <a:t>Fonksiyonlar</a:t>
            </a:r>
          </a:p>
          <a:p>
            <a:pPr algn="just"/>
            <a:endParaRPr lang="tr-TR" dirty="0"/>
          </a:p>
          <a:p>
            <a:pPr lvl="0" algn="just"/>
            <a:r>
              <a:rPr lang="tr-TR" b="1" dirty="0" smtClean="0"/>
              <a:t>Toplama Fonksiyonu </a:t>
            </a:r>
            <a:r>
              <a:rPr lang="tr-TR" dirty="0" smtClean="0">
                <a:sym typeface="Wingdings"/>
              </a:rPr>
              <a:t> </a:t>
            </a:r>
            <a:r>
              <a:rPr lang="tr-TR" dirty="0" smtClean="0"/>
              <a:t>TOPLAM </a:t>
            </a:r>
            <a:r>
              <a:rPr lang="tr-TR" dirty="0"/>
              <a:t>şeklindedir. </a:t>
            </a:r>
            <a:r>
              <a:rPr lang="tr-TR" b="1" dirty="0"/>
              <a:t>TOPLAM(A2;B2;C2) </a:t>
            </a:r>
            <a:r>
              <a:rPr lang="tr-TR" dirty="0"/>
              <a:t>şeklindeki </a:t>
            </a:r>
            <a:r>
              <a:rPr lang="tr-TR" dirty="0" smtClean="0"/>
              <a:t>kullanılır. Araya ; </a:t>
            </a:r>
            <a:r>
              <a:rPr lang="tr-TR" dirty="0"/>
              <a:t>(noktalı virgül) sembolü gelmesi durumunda hücreleri tek tek toplar</a:t>
            </a:r>
            <a:r>
              <a:rPr lang="tr-TR" dirty="0" smtClean="0"/>
              <a:t>.</a:t>
            </a:r>
          </a:p>
          <a:p>
            <a:pPr lvl="0" algn="just"/>
            <a:endParaRPr lang="tr-TR" dirty="0" smtClean="0"/>
          </a:p>
          <a:p>
            <a:pPr lvl="0" algn="just"/>
            <a:r>
              <a:rPr lang="tr-TR" dirty="0" smtClean="0"/>
              <a:t> </a:t>
            </a:r>
            <a:r>
              <a:rPr lang="tr-TR" dirty="0"/>
              <a:t>Araya ; yerine : (iki nokta) gelmesi durumunda ise belirtilen bir aralıktaki tüm sayıları toplar. 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6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Örneğin </a:t>
            </a:r>
            <a:r>
              <a:rPr lang="tr-TR" b="1" dirty="0"/>
              <a:t>TOPLAM(A2:E2)</a:t>
            </a:r>
            <a:r>
              <a:rPr lang="tr-TR" dirty="0"/>
              <a:t> A2 ve E2 hücreleri de dahil olmak üzere A2’den E2’ye kadar olan aralıktaki tüm hücre değerlerini toplar. </a:t>
            </a:r>
            <a:endParaRPr lang="tr-TR" dirty="0" smtClean="0"/>
          </a:p>
          <a:p>
            <a:pPr lvl="0"/>
            <a:endParaRPr lang="tr-TR" dirty="0" smtClean="0"/>
          </a:p>
          <a:p>
            <a:pPr lvl="0" algn="just"/>
            <a:r>
              <a:rPr lang="tr-TR" dirty="0" smtClean="0"/>
              <a:t>Aralığı </a:t>
            </a:r>
            <a:r>
              <a:rPr lang="tr-TR" dirty="0"/>
              <a:t>belirtmek için TOPLA yazdıktan sonra fare ile </a:t>
            </a:r>
            <a:r>
              <a:rPr lang="tr-TR" u="sng" dirty="0"/>
              <a:t>istenen aralığın taranarak seçilmesi</a:t>
            </a:r>
            <a:r>
              <a:rPr lang="tr-TR" dirty="0"/>
              <a:t> de mümkündür. Bu durumda otomatik olarak formül çubuğunda : yazdırıldığı da görülecektir.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9197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349</TotalTime>
  <Words>1045</Words>
  <Application>Microsoft Office PowerPoint</Application>
  <PresentationFormat>Ekran Gösterisi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Netlik</vt:lpstr>
      <vt:lpstr>EXCEL PROGRAMI DERS NOTLARI - II</vt:lpstr>
      <vt:lpstr>EXCEL UYGULAMALARI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PROGRAMI DERS NOTLARI - I</dc:title>
  <dc:creator>Doğuş GÜLGÜN</dc:creator>
  <cp:lastModifiedBy>Doğuş GÜLGÜN</cp:lastModifiedBy>
  <cp:revision>87</cp:revision>
  <dcterms:created xsi:type="dcterms:W3CDTF">2022-03-15T08:22:20Z</dcterms:created>
  <dcterms:modified xsi:type="dcterms:W3CDTF">2022-03-24T07:39:37Z</dcterms:modified>
</cp:coreProperties>
</file>