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8" r:id="rId3"/>
    <p:sldId id="259" r:id="rId4"/>
    <p:sldId id="262" r:id="rId5"/>
    <p:sldId id="263" r:id="rId6"/>
    <p:sldId id="264" r:id="rId7"/>
    <p:sldId id="265" r:id="rId8"/>
    <p:sldId id="266" r:id="rId9"/>
    <p:sldId id="267" r:id="rId10"/>
    <p:sldId id="268" r:id="rId11"/>
    <p:sldId id="269" r:id="rId12"/>
    <p:sldId id="270" r:id="rId13"/>
    <p:sldId id="271" r:id="rId14"/>
    <p:sldId id="272" r:id="rId15"/>
    <p:sldId id="274" r:id="rId16"/>
    <p:sldId id="275" r:id="rId17"/>
    <p:sldId id="273" r:id="rId18"/>
    <p:sldId id="276" r:id="rId19"/>
    <p:sldId id="277" r:id="rId20"/>
    <p:sldId id="279" r:id="rId21"/>
    <p:sldId id="280" r:id="rId22"/>
    <p:sldId id="281" r:id="rId23"/>
    <p:sldId id="290" r:id="rId24"/>
    <p:sldId id="282" r:id="rId25"/>
    <p:sldId id="283" r:id="rId26"/>
    <p:sldId id="285" r:id="rId27"/>
    <p:sldId id="284" r:id="rId28"/>
    <p:sldId id="291" r:id="rId29"/>
    <p:sldId id="292" r:id="rId30"/>
    <p:sldId id="293" r:id="rId31"/>
    <p:sldId id="294" r:id="rId32"/>
    <p:sldId id="299" r:id="rId33"/>
    <p:sldId id="295" r:id="rId34"/>
    <p:sldId id="296" r:id="rId35"/>
    <p:sldId id="287" r:id="rId36"/>
    <p:sldId id="300" r:id="rId37"/>
    <p:sldId id="298" r:id="rId38"/>
    <p:sldId id="301" r:id="rId39"/>
    <p:sldId id="302" r:id="rId40"/>
    <p:sldId id="304" r:id="rId41"/>
    <p:sldId id="288" r:id="rId42"/>
    <p:sldId id="303" r:id="rId43"/>
    <p:sldId id="289"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791BF9-6D75-441A-A5B2-524F759A5BBC}" type="datetimeFigureOut">
              <a:rPr lang="tr-TR" smtClean="0"/>
              <a:t>30.10.2023</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093931-9765-4D8B-8386-BE30AF410F29}" type="slidenum">
              <a:rPr lang="tr-TR" smtClean="0"/>
              <a:t>‹#›</a:t>
            </a:fld>
            <a:endParaRPr lang="tr-TR"/>
          </a:p>
        </p:txBody>
      </p:sp>
    </p:spTree>
    <p:extLst>
      <p:ext uri="{BB962C8B-B14F-4D97-AF65-F5344CB8AC3E}">
        <p14:creationId xmlns:p14="http://schemas.microsoft.com/office/powerpoint/2010/main" val="2892390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 </a:t>
            </a:r>
            <a:endParaRPr lang="tr-TR" dirty="0"/>
          </a:p>
        </p:txBody>
      </p:sp>
      <p:sp>
        <p:nvSpPr>
          <p:cNvPr id="4" name="Slayt Numarası Yer Tutucusu 3"/>
          <p:cNvSpPr>
            <a:spLocks noGrp="1"/>
          </p:cNvSpPr>
          <p:nvPr>
            <p:ph type="sldNum" sz="quarter" idx="10"/>
          </p:nvPr>
        </p:nvSpPr>
        <p:spPr/>
        <p:txBody>
          <a:bodyPr/>
          <a:lstStyle/>
          <a:p>
            <a:fld id="{F5093931-9765-4D8B-8386-BE30AF410F29}" type="slidenum">
              <a:rPr lang="tr-TR" smtClean="0"/>
              <a:t>22</a:t>
            </a:fld>
            <a:endParaRPr lang="tr-TR"/>
          </a:p>
        </p:txBody>
      </p:sp>
    </p:spTree>
    <p:extLst>
      <p:ext uri="{BB962C8B-B14F-4D97-AF65-F5344CB8AC3E}">
        <p14:creationId xmlns:p14="http://schemas.microsoft.com/office/powerpoint/2010/main" val="748235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51FE5DE-4336-4213-9654-6A47435AFAE4}" type="datetimeFigureOut">
              <a:rPr lang="tr-TR" smtClean="0"/>
              <a:t>30.10.2023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1848311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1FE5DE-4336-4213-9654-6A47435AFAE4}" type="datetimeFigureOut">
              <a:rPr lang="tr-TR" smtClean="0"/>
              <a:t>30.10.2023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406717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1FE5DE-4336-4213-9654-6A47435AFAE4}" type="datetimeFigureOut">
              <a:rPr lang="tr-TR" smtClean="0"/>
              <a:t>30.10.2023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1789491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1FE5DE-4336-4213-9654-6A47435AFAE4}" type="datetimeFigureOut">
              <a:rPr lang="tr-TR" smtClean="0"/>
              <a:t>30.10.2023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3505809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51FE5DE-4336-4213-9654-6A47435AFAE4}" type="datetimeFigureOut">
              <a:rPr lang="tr-TR" smtClean="0"/>
              <a:t>30.10.2023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152937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51FE5DE-4336-4213-9654-6A47435AFAE4}" type="datetimeFigureOut">
              <a:rPr lang="tr-TR" smtClean="0"/>
              <a:t>30.10.2023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1974250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51FE5DE-4336-4213-9654-6A47435AFAE4}" type="datetimeFigureOut">
              <a:rPr lang="tr-TR" smtClean="0"/>
              <a:t>30.10.2023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3795163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51FE5DE-4336-4213-9654-6A47435AFAE4}" type="datetimeFigureOut">
              <a:rPr lang="tr-TR" smtClean="0"/>
              <a:t>30.10.2023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1150104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51FE5DE-4336-4213-9654-6A47435AFAE4}" type="datetimeFigureOut">
              <a:rPr lang="tr-TR" smtClean="0"/>
              <a:t>30.10.2023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264286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51FE5DE-4336-4213-9654-6A47435AFAE4}" type="datetimeFigureOut">
              <a:rPr lang="tr-TR" smtClean="0"/>
              <a:t>30.10.2023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3020294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51FE5DE-4336-4213-9654-6A47435AFAE4}" type="datetimeFigureOut">
              <a:rPr lang="tr-TR" smtClean="0"/>
              <a:t>30.10.2023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3361639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FE5DE-4336-4213-9654-6A47435AFAE4}" type="datetimeFigureOut">
              <a:rPr lang="tr-TR" smtClean="0"/>
              <a:t>30.10.2023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5F6A1A-F463-42A1-9EE5-87D529F0BCA8}" type="slidenum">
              <a:rPr lang="tr-TR" smtClean="0"/>
              <a:t>‹#›</a:t>
            </a:fld>
            <a:endParaRPr lang="tr-TR"/>
          </a:p>
        </p:txBody>
      </p:sp>
    </p:spTree>
    <p:extLst>
      <p:ext uri="{BB962C8B-B14F-4D97-AF65-F5344CB8AC3E}">
        <p14:creationId xmlns:p14="http://schemas.microsoft.com/office/powerpoint/2010/main" val="2277831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www.youtube.com/watch?v=OCEEHmtEhZ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HALKBİLİMİNİN DÜNYADAKİ GELİŞİMİ</a:t>
            </a:r>
            <a:endParaRPr lang="tr-TR" dirty="0"/>
          </a:p>
        </p:txBody>
      </p:sp>
      <p:sp>
        <p:nvSpPr>
          <p:cNvPr id="3" name="Alt Başlık 2"/>
          <p:cNvSpPr>
            <a:spLocks noGrp="1"/>
          </p:cNvSpPr>
          <p:nvPr>
            <p:ph type="subTitle" idx="1"/>
          </p:nvPr>
        </p:nvSpPr>
        <p:spPr/>
        <p:txBody>
          <a:bodyPr/>
          <a:lstStyle/>
          <a:p>
            <a:r>
              <a:rPr lang="tr-TR" dirty="0" smtClean="0"/>
              <a:t>Prof. Dr. Sevin Arslan </a:t>
            </a:r>
            <a:endParaRPr lang="tr-TR" dirty="0"/>
          </a:p>
        </p:txBody>
      </p:sp>
    </p:spTree>
    <p:extLst>
      <p:ext uri="{BB962C8B-B14F-4D97-AF65-F5344CB8AC3E}">
        <p14:creationId xmlns:p14="http://schemas.microsoft.com/office/powerpoint/2010/main" val="4093486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196752"/>
          </a:xfrm>
        </p:spPr>
        <p:txBody>
          <a:bodyPr>
            <a:normAutofit fontScale="90000"/>
          </a:bodyPr>
          <a:lstStyle/>
          <a:p>
            <a:r>
              <a:rPr lang="tr-TR" sz="2700" dirty="0" smtClean="0"/>
              <a:t>c. Romantik Milliyetçilik Akımı ve Halkbilimine  Verilen Önem</a:t>
            </a:r>
            <a:r>
              <a:rPr lang="tr-TR" dirty="0" smtClean="0"/>
              <a:t/>
            </a:r>
            <a:br>
              <a:rPr lang="tr-TR" dirty="0" smtClean="0"/>
            </a:br>
            <a:endParaRPr lang="tr-TR" dirty="0"/>
          </a:p>
        </p:txBody>
      </p:sp>
      <p:sp>
        <p:nvSpPr>
          <p:cNvPr id="3" name="İçerik Yer Tutucusu 2"/>
          <p:cNvSpPr>
            <a:spLocks noGrp="1"/>
          </p:cNvSpPr>
          <p:nvPr>
            <p:ph idx="1"/>
          </p:nvPr>
        </p:nvSpPr>
        <p:spPr>
          <a:xfrm>
            <a:off x="0" y="764704"/>
            <a:ext cx="9144000" cy="6093296"/>
          </a:xfrm>
        </p:spPr>
        <p:txBody>
          <a:bodyPr>
            <a:normAutofit fontScale="55000" lnSpcReduction="20000"/>
          </a:bodyPr>
          <a:lstStyle/>
          <a:p>
            <a:pPr marL="0" indent="0" algn="just">
              <a:lnSpc>
                <a:spcPct val="170000"/>
              </a:lnSpc>
              <a:spcBef>
                <a:spcPts val="0"/>
              </a:spcBef>
              <a:buNone/>
            </a:pPr>
            <a:r>
              <a:rPr lang="tr-TR" dirty="0"/>
              <a:t>	</a:t>
            </a:r>
            <a:r>
              <a:rPr lang="tr-TR" dirty="0" smtClean="0"/>
              <a:t>Avrupa</a:t>
            </a:r>
            <a:r>
              <a:rPr lang="tr-TR" dirty="0"/>
              <a:t>,</a:t>
            </a:r>
            <a:r>
              <a:rPr lang="tr-TR" dirty="0" smtClean="0"/>
              <a:t> akılcılık çağının sancılarını yaşarken, İngiltere'de klasik edebiyatın akılcı, kuralcı ve insan duygulanın rahatlıkla anlatmayı önleyen sıkıcı bağlarına karşın bir başkaldırı olarak romantikler öncesi diye adlandırılan bir akım ortaya çıkar, </a:t>
            </a:r>
            <a:r>
              <a:rPr lang="tr-TR" dirty="0" err="1" smtClean="0"/>
              <a:t>Ossiancılık</a:t>
            </a:r>
            <a:r>
              <a:rPr lang="tr-TR" dirty="0" smtClean="0"/>
              <a:t> denen bu akıma, İngiltere'de yeni yazarlar, araştırmacılar ve şairler katılır.</a:t>
            </a:r>
          </a:p>
          <a:p>
            <a:pPr marL="0" indent="0" algn="just">
              <a:lnSpc>
                <a:spcPct val="170000"/>
              </a:lnSpc>
              <a:spcBef>
                <a:spcPts val="0"/>
              </a:spcBef>
              <a:buNone/>
            </a:pPr>
            <a:r>
              <a:rPr lang="tr-TR" dirty="0"/>
              <a:t>	</a:t>
            </a:r>
            <a:r>
              <a:rPr lang="tr-TR" dirty="0" smtClean="0"/>
              <a:t>Böylece Avrupa'da başlayan "soylu vahşi" tutkusu, İngiltere'de ulusun öz geçmişine dönme, yeni bir edebiyat için geçmişten yararlanma haline dönüşür. Bu yeni edebiyat akımı İngiltere'den İsviçre'ye ve Almanya'ya gelerek yayılır (Çobanoğlu. 1999:76-77).</a:t>
            </a:r>
          </a:p>
          <a:p>
            <a:pPr marL="0" indent="0" algn="just">
              <a:lnSpc>
                <a:spcPct val="170000"/>
              </a:lnSpc>
              <a:spcBef>
                <a:spcPts val="0"/>
              </a:spcBef>
              <a:buNone/>
            </a:pPr>
            <a:r>
              <a:rPr lang="tr-TR" dirty="0"/>
              <a:t>	</a:t>
            </a:r>
            <a:r>
              <a:rPr lang="tr-TR" dirty="0" smtClean="0"/>
              <a:t>İsviçre, dört yanını saran kültürlerin, özellikle de Fransız kültürünün etkisi altında, öz benliğini kaybetme tehlikesiyle karşı karşıyaydı</a:t>
            </a:r>
            <a:r>
              <a:rPr lang="tr-TR" dirty="0"/>
              <a:t>.</a:t>
            </a:r>
            <a:r>
              <a:rPr lang="tr-TR" dirty="0" smtClean="0"/>
              <a:t> </a:t>
            </a:r>
            <a:r>
              <a:rPr lang="tr-TR" dirty="0" err="1" smtClean="0"/>
              <a:t>Ossiancılık</a:t>
            </a:r>
            <a:r>
              <a:rPr lang="tr-TR" dirty="0" smtClean="0"/>
              <a:t> bu nedenle İsviçre'de uygun bir zemin buldu ve gelişti. İngiltere'nin açtığı yol, İsviçreli aydınları, sanatçıları, düşünürleri, dağ köylerinin geleneklerine, edebiyatına ve sanalına yöneltti. Arşivler tarandı, yazmalar üzerine çalışıldı, köylülerden halk edebiyatı örnekleri toplandı. Bu faaliyetler zinciri, İsviçre'yi Fransız kültürü içinde kaybolmaktan koruyan en önemli etken olmuştur (Çobanoğlu. 1999:78).</a:t>
            </a:r>
          </a:p>
        </p:txBody>
      </p:sp>
    </p:spTree>
    <p:extLst>
      <p:ext uri="{BB962C8B-B14F-4D97-AF65-F5344CB8AC3E}">
        <p14:creationId xmlns:p14="http://schemas.microsoft.com/office/powerpoint/2010/main" val="632010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normAutofit fontScale="90000"/>
          </a:bodyPr>
          <a:lstStyle/>
          <a:p>
            <a:r>
              <a:rPr lang="tr-TR" sz="2700" dirty="0" smtClean="0"/>
              <a:t>d</a:t>
            </a:r>
            <a:r>
              <a:rPr lang="tr-TR" sz="3100" dirty="0" smtClean="0"/>
              <a:t>. Almanya’da Filozof </a:t>
            </a:r>
            <a:r>
              <a:rPr lang="tr-TR" sz="3100" dirty="0" err="1" smtClean="0"/>
              <a:t>Herder</a:t>
            </a:r>
            <a:r>
              <a:rPr lang="tr-TR" sz="3100" dirty="0" smtClean="0"/>
              <a:t> ve Grimm Kardeşler</a:t>
            </a:r>
            <a:r>
              <a:rPr lang="tr-TR" dirty="0" smtClean="0"/>
              <a:t/>
            </a:r>
            <a:br>
              <a:rPr lang="tr-TR" dirty="0" smtClean="0"/>
            </a:br>
            <a:endParaRPr lang="tr-TR" dirty="0"/>
          </a:p>
        </p:txBody>
      </p:sp>
      <p:sp>
        <p:nvSpPr>
          <p:cNvPr id="3" name="İçerik Yer Tutucusu 2"/>
          <p:cNvSpPr>
            <a:spLocks noGrp="1"/>
          </p:cNvSpPr>
          <p:nvPr>
            <p:ph idx="1"/>
          </p:nvPr>
        </p:nvSpPr>
        <p:spPr>
          <a:xfrm>
            <a:off x="0" y="476672"/>
            <a:ext cx="9144000" cy="6381328"/>
          </a:xfrm>
        </p:spPr>
        <p:txBody>
          <a:bodyPr>
            <a:normAutofit fontScale="70000" lnSpcReduction="20000"/>
          </a:bodyPr>
          <a:lstStyle/>
          <a:p>
            <a:pPr marL="0" indent="0" algn="just">
              <a:lnSpc>
                <a:spcPct val="160000"/>
              </a:lnSpc>
              <a:spcBef>
                <a:spcPts val="0"/>
              </a:spcBef>
              <a:buNone/>
            </a:pPr>
            <a:r>
              <a:rPr lang="tr-TR" dirty="0"/>
              <a:t>	</a:t>
            </a:r>
            <a:r>
              <a:rPr lang="tr-TR" dirty="0" smtClean="0"/>
              <a:t>Romantizm akımı, Almanya'da aydınlanmanın antitezine dönüşür. Bu farklılık özellikle tarih konusunda belirginleşir. Romantikler için geçmiş, geleceği kurabilmek için öğrenilmesi gereken bir derstir. Bu nedenle de ulusun “soylu geçmişine" ve “halk edebiyatına" ilgi, asıl olarak Almanya'da gelişti ve tam bir romantik akıma dönüştü. Almanya'da bu akımın öncüsü </a:t>
            </a:r>
            <a:r>
              <a:rPr lang="tr-TR" dirty="0" err="1" smtClean="0"/>
              <a:t>F.G.Klopstock</a:t>
            </a:r>
            <a:r>
              <a:rPr lang="tr-TR" dirty="0" smtClean="0"/>
              <a:t> (1724-1803) olmuştur.</a:t>
            </a:r>
          </a:p>
          <a:p>
            <a:pPr marL="0" indent="0" algn="just">
              <a:lnSpc>
                <a:spcPct val="160000"/>
              </a:lnSpc>
              <a:spcBef>
                <a:spcPts val="0"/>
              </a:spcBef>
              <a:buNone/>
            </a:pPr>
            <a:r>
              <a:rPr lang="tr-TR" dirty="0"/>
              <a:t>	</a:t>
            </a:r>
            <a:r>
              <a:rPr lang="tr-TR" dirty="0" smtClean="0"/>
              <a:t>Bu Alman şairi Fransız kültür ve edebiyatının hegemonyasına karşı Almanya’da ortaya çıkan direnmeye yeni bir yol çizmiştir. Ancak Alman romantik edebiyatının ve halkbiliminin tarihi bakımından bizi asıl ilgilendirecek olan ismi, filozof Johann </a:t>
            </a:r>
            <a:r>
              <a:rPr lang="tr-TR" dirty="0" err="1" smtClean="0"/>
              <a:t>Gottifred</a:t>
            </a:r>
            <a:r>
              <a:rPr lang="tr-TR" dirty="0" smtClean="0"/>
              <a:t> </a:t>
            </a:r>
            <a:r>
              <a:rPr lang="tr-TR" dirty="0" err="1" smtClean="0"/>
              <a:t>von</a:t>
            </a:r>
            <a:r>
              <a:rPr lang="tr-TR" dirty="0" smtClean="0"/>
              <a:t> </a:t>
            </a:r>
            <a:r>
              <a:rPr lang="tr-TR" dirty="0" err="1" smtClean="0"/>
              <a:t>Herder</a:t>
            </a:r>
            <a:r>
              <a:rPr lang="tr-TR" dirty="0" smtClean="0"/>
              <a:t>  (1744-1803)’</a:t>
            </a:r>
            <a:r>
              <a:rPr lang="tr-TR" dirty="0" err="1" smtClean="0"/>
              <a:t>dir</a:t>
            </a:r>
            <a:r>
              <a:rPr lang="tr-TR" dirty="0" smtClean="0"/>
              <a:t>. (Çobanoğlu,1999:78).</a:t>
            </a:r>
            <a:endParaRPr lang="tr-TR" dirty="0"/>
          </a:p>
        </p:txBody>
      </p:sp>
    </p:spTree>
    <p:extLst>
      <p:ext uri="{BB962C8B-B14F-4D97-AF65-F5344CB8AC3E}">
        <p14:creationId xmlns:p14="http://schemas.microsoft.com/office/powerpoint/2010/main" val="2482521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gn="just">
              <a:lnSpc>
                <a:spcPct val="170000"/>
              </a:lnSpc>
              <a:spcBef>
                <a:spcPts val="0"/>
              </a:spcBef>
              <a:buNone/>
            </a:pPr>
            <a:r>
              <a:rPr lang="tr-TR" dirty="0"/>
              <a:t>	</a:t>
            </a:r>
            <a:r>
              <a:rPr lang="tr-TR" dirty="0" smtClean="0"/>
              <a:t>Filozof </a:t>
            </a:r>
            <a:r>
              <a:rPr lang="tr-TR" dirty="0" err="1" smtClean="0"/>
              <a:t>Herder’in</a:t>
            </a:r>
            <a:r>
              <a:rPr lang="tr-TR" dirty="0" smtClean="0"/>
              <a:t> iki temel uğraşı, Alman edebiyatını yabancı etkilerden arındırmak, onu Eski Yunan, Latin ve özellikle de Fransız taklitçiliğinden kurtarmak; aynı zamanda da Aydınlanmacıların, halk kültürün, batıl inançlarla dolu, bozulmuş bir kültür sayan anlayışlarıyla savaşmaktır. Aydınlanmaya bir tepki niteliğindeydi. Seçkinciliğe onun geleneği reddine, akla verdiği öneme karşı çıkıştı.</a:t>
            </a:r>
          </a:p>
          <a:p>
            <a:pPr marL="0" indent="0" algn="just">
              <a:lnSpc>
                <a:spcPct val="170000"/>
              </a:lnSpc>
              <a:spcBef>
                <a:spcPts val="0"/>
              </a:spcBef>
              <a:buNone/>
            </a:pPr>
            <a:r>
              <a:rPr lang="tr-TR" dirty="0"/>
              <a:t>	</a:t>
            </a:r>
            <a:r>
              <a:rPr lang="tr-TR" dirty="0" smtClean="0"/>
              <a:t>Aydınlanmaya karşı çıkış, sadece Almanya ile sınırlı değildir. Aydınlanma İspanya dahil, “Fransızlıkla” özleştirilmesi nedeniyle geniş bir çevrede tepki toplamış durumdaydı. Bu, bir anlamda Almanya'da </a:t>
            </a:r>
            <a:r>
              <a:rPr lang="tr-TR" dirty="0" err="1" smtClean="0"/>
              <a:t>Latinizm'e</a:t>
            </a:r>
            <a:r>
              <a:rPr lang="tr-TR" dirty="0" smtClean="0"/>
              <a:t> karşı Aryanizm’in yükselişi, Hıristiyanlığa karşı </a:t>
            </a:r>
            <a:r>
              <a:rPr lang="tr-TR" dirty="0" err="1" smtClean="0"/>
              <a:t>Hıristiyancılık</a:t>
            </a:r>
            <a:r>
              <a:rPr lang="tr-TR" dirty="0" smtClean="0"/>
              <a:t> öncesinin yüceltilişiydi (Çobanoğlu. 1999:79).</a:t>
            </a:r>
          </a:p>
          <a:p>
            <a:endParaRPr lang="tr-TR" dirty="0"/>
          </a:p>
        </p:txBody>
      </p:sp>
    </p:spTree>
    <p:extLst>
      <p:ext uri="{BB962C8B-B14F-4D97-AF65-F5344CB8AC3E}">
        <p14:creationId xmlns:p14="http://schemas.microsoft.com/office/powerpoint/2010/main" val="2198124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fontScale="62500" lnSpcReduction="20000"/>
          </a:bodyPr>
          <a:lstStyle/>
          <a:p>
            <a:pPr marL="0" indent="0" algn="just">
              <a:lnSpc>
                <a:spcPct val="170000"/>
              </a:lnSpc>
              <a:spcBef>
                <a:spcPts val="0"/>
              </a:spcBef>
              <a:buNone/>
            </a:pPr>
            <a:r>
              <a:rPr lang="tr-TR" dirty="0" smtClean="0"/>
              <a:t>	19. yüzyılın başlarında romantizm yaygın felsefi akımdır. Ondan etkilenmiş politik bir akım olarak yükselen romantik milliyetçilik, halkbiliminin bağımsız bir bilimsel disiplin olarak ortaya çıkmasında etkili olmuştur. O dönemde ’‘halk zihni” ve “ulusal ruh”, romantizmin en sık kullandığı kavramlardı ve “ulusal birliğin” varlığını çağrıştırıp ulusa ait değerlerin derlenmesi gerektiğini vurgulamaktaydı. O dönem Avrupa'da “ulusal ruhun çalışılıp ortaya konulması” amacıyla dönemin felsefecileri, hukuk tarihçileri, filologları, edebiyatçıları gibi hemen hemen bütün sosyal ve beşerî disiplinlerin araştırmacıları çalışmışlardır. Halkbilimi de bu dönemde ve tamamen bu amaçlarla ortaya çıkmıştır ve günümüzde de «ulusal folklor </a:t>
            </a:r>
            <a:r>
              <a:rPr lang="tr-TR" dirty="0" err="1" smtClean="0"/>
              <a:t>kuramları»nda</a:t>
            </a:r>
            <a:r>
              <a:rPr lang="tr-TR" dirty="0" smtClean="0"/>
              <a:t> o dönemin anlayışı kendisini hissettirmektedir (Çobanoğlu, 1999:14).</a:t>
            </a:r>
          </a:p>
          <a:p>
            <a:pPr marL="0" indent="0" algn="just">
              <a:lnSpc>
                <a:spcPct val="170000"/>
              </a:lnSpc>
              <a:spcBef>
                <a:spcPts val="0"/>
              </a:spcBef>
              <a:buNone/>
            </a:pPr>
            <a:r>
              <a:rPr lang="tr-TR" dirty="0"/>
              <a:t>	</a:t>
            </a:r>
            <a:r>
              <a:rPr lang="tr-TR" dirty="0" err="1" smtClean="0"/>
              <a:t>Herder’e</a:t>
            </a:r>
            <a:r>
              <a:rPr lang="tr-TR" dirty="0" smtClean="0"/>
              <a:t> göre bir edebiyatın orijinal olabilmesi için yabancı etkilerden kurtulması gerekir. Bu nedenle de Almanlar, Yunan. Latin veya bir başka milleti taklit etmek yerine kendi ilkel kökenlerine dönmelidirler. </a:t>
            </a:r>
            <a:r>
              <a:rPr lang="tr-TR" dirty="0" err="1" smtClean="0"/>
              <a:t>Herder</a:t>
            </a:r>
            <a:r>
              <a:rPr lang="tr-TR" dirty="0" smtClean="0"/>
              <a:t>’ e göre bunun gerçekleşmesinin yolu, Almanların kendi sade ve zengin dilini kullanmak ve Alman ulusal ruhunu yakalamaktır (Çobanoğlu, 1999:79).</a:t>
            </a:r>
          </a:p>
          <a:p>
            <a:endParaRPr lang="tr-TR" dirty="0"/>
          </a:p>
        </p:txBody>
      </p:sp>
    </p:spTree>
    <p:extLst>
      <p:ext uri="{BB962C8B-B14F-4D97-AF65-F5344CB8AC3E}">
        <p14:creationId xmlns:p14="http://schemas.microsoft.com/office/powerpoint/2010/main" val="3259402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404664"/>
            <a:ext cx="9144000" cy="6336704"/>
          </a:xfrm>
        </p:spPr>
        <p:txBody>
          <a:bodyPr>
            <a:normAutofit fontScale="32500" lnSpcReduction="20000"/>
          </a:bodyPr>
          <a:lstStyle/>
          <a:p>
            <a:pPr marL="0" indent="0" algn="just">
              <a:lnSpc>
                <a:spcPct val="170000"/>
              </a:lnSpc>
              <a:spcBef>
                <a:spcPts val="0"/>
              </a:spcBef>
              <a:buNone/>
            </a:pPr>
            <a:r>
              <a:rPr lang="tr-TR" sz="4900" dirty="0" smtClean="0">
                <a:cs typeface="Times New Roman" panose="02020603050405020304" pitchFamily="18" charset="0"/>
              </a:rPr>
              <a:t>	</a:t>
            </a:r>
            <a:r>
              <a:rPr lang="tr-TR" sz="4900" dirty="0" err="1" smtClean="0">
                <a:cs typeface="Times New Roman" panose="02020603050405020304" pitchFamily="18" charset="0"/>
              </a:rPr>
              <a:t>Herder</a:t>
            </a:r>
            <a:r>
              <a:rPr lang="tr-TR" sz="4900" dirty="0" smtClean="0">
                <a:cs typeface="Times New Roman" panose="02020603050405020304" pitchFamily="18" charset="0"/>
              </a:rPr>
              <a:t> için ortak bir dile sahip olmak bir topluluğun kendini diğerlerinden ayırarak bağımsız, kendine özgü ve sosyal bir kimlik olarak uluslaşmaları sürecinde son derece önemliydi. Dil, bir halk, bir ulus oluşun iç yapısını yahut ruhunu ve karakterini sağlamaktaydı. Dahası dil, bir ulusun kendine özgü geleneklerinin kuşaklar arasında aktarılmasını temsil etmekteydi. Bu temsil edişle de dil, </a:t>
            </a:r>
            <a:r>
              <a:rPr lang="tr-TR" sz="4900" dirty="0" err="1" smtClean="0">
                <a:cs typeface="Times New Roman" panose="02020603050405020304" pitchFamily="18" charset="0"/>
              </a:rPr>
              <a:t>Herder’in</a:t>
            </a:r>
            <a:r>
              <a:rPr lang="tr-TR" sz="4900" dirty="0" smtClean="0">
                <a:cs typeface="Times New Roman" panose="02020603050405020304" pitchFamily="18" charset="0"/>
              </a:rPr>
              <a:t> kültür olarak tanımladığı değerlerin oluşmasını ve gelişmesini sağlayan unsurlarıyla en önemli araçtı (</a:t>
            </a:r>
            <a:r>
              <a:rPr lang="tr-TR" sz="4900" dirty="0" err="1" smtClean="0">
                <a:cs typeface="Times New Roman" panose="02020603050405020304" pitchFamily="18" charset="0"/>
              </a:rPr>
              <a:t>Bauman</a:t>
            </a:r>
            <a:r>
              <a:rPr lang="tr-TR" sz="4900" dirty="0" smtClean="0">
                <a:cs typeface="Times New Roman" panose="02020603050405020304" pitchFamily="18" charset="0"/>
              </a:rPr>
              <a:t>, 2000:43-51).</a:t>
            </a:r>
          </a:p>
          <a:p>
            <a:pPr marL="0" indent="0" algn="just">
              <a:lnSpc>
                <a:spcPct val="170000"/>
              </a:lnSpc>
              <a:spcBef>
                <a:spcPts val="0"/>
              </a:spcBef>
              <a:buNone/>
            </a:pPr>
            <a:r>
              <a:rPr lang="tr-TR" sz="4900" dirty="0" smtClean="0">
                <a:cs typeface="Times New Roman" panose="02020603050405020304" pitchFamily="18" charset="0"/>
              </a:rPr>
              <a:t>	</a:t>
            </a:r>
            <a:r>
              <a:rPr lang="tr-TR" sz="4900" dirty="0" err="1" smtClean="0">
                <a:solidFill>
                  <a:srgbClr val="FF0000"/>
                </a:solidFill>
                <a:cs typeface="Times New Roman" panose="02020603050405020304" pitchFamily="18" charset="0"/>
              </a:rPr>
              <a:t>Herder’in</a:t>
            </a:r>
            <a:r>
              <a:rPr lang="tr-TR" sz="4900" dirty="0" smtClean="0">
                <a:solidFill>
                  <a:srgbClr val="FF0000"/>
                </a:solidFill>
                <a:cs typeface="Times New Roman" panose="02020603050405020304" pitchFamily="18" charset="0"/>
              </a:rPr>
              <a:t> tezi bir ulusun ortak ruhunun en iyi, en temiz ve bozulmamış olarak halk edebiyatında olduğu şeklindedir. Bu nedenle de «aydınlar halka doğru gitmeli», Almanların  türkülerini masallarını, efsane ve epik şiirlerini toplayıp yayımlamalıydılar (Çobanoğlu, 1999:80).</a:t>
            </a:r>
          </a:p>
          <a:p>
            <a:pPr marL="0" indent="0" algn="just">
              <a:lnSpc>
                <a:spcPct val="170000"/>
              </a:lnSpc>
              <a:spcBef>
                <a:spcPts val="0"/>
              </a:spcBef>
              <a:buNone/>
            </a:pPr>
            <a:r>
              <a:rPr lang="tr-TR" sz="4900" dirty="0" err="1" smtClean="0">
                <a:cs typeface="Times New Roman" panose="02020603050405020304" pitchFamily="18" charset="0"/>
              </a:rPr>
              <a:t>Herder’in</a:t>
            </a:r>
            <a:r>
              <a:rPr lang="tr-TR" sz="4900" dirty="0" smtClean="0">
                <a:cs typeface="Times New Roman" panose="02020603050405020304" pitchFamily="18" charset="0"/>
              </a:rPr>
              <a:t>, ulusal halkbilimi kuramlarının çoğuna, teorik zemin oluşturan milliyetçilik anlayışının ana fikirleri şu şekilde özetlenebilir: Uluslararasındaki farklar ayrı coğrafya koşulları içinde yaşamaktan kaynaklanmış, yüzyıllar süren tarih olaylarının etkisiyle bu farklar büyümüş böylece uluslar oluşmuştur. Her ulusun kendine özgü bir ulusal karakteri ve ortak ulusal  ruhu vardır. Her ulusun bu yüzden değişik bir kültürü olacaktır. </a:t>
            </a:r>
          </a:p>
          <a:p>
            <a:pPr marL="0" indent="0" algn="just">
              <a:lnSpc>
                <a:spcPct val="170000"/>
              </a:lnSpc>
              <a:spcBef>
                <a:spcPts val="0"/>
              </a:spcBef>
              <a:buNone/>
            </a:pPr>
            <a:r>
              <a:rPr lang="tr-TR" sz="4900" dirty="0" smtClean="0">
                <a:cs typeface="Times New Roman" panose="02020603050405020304" pitchFamily="18" charset="0"/>
              </a:rPr>
              <a:t>	Uluslar, özgür birimler olarak yaşamak ve insanlığa katkıda bulunabilmek için öz kültürlerini geliştirmeli, geçmişin deneyimlerinden süzülüp gelen kendi ortak kültür özüne bağlı kalmalıdır.</a:t>
            </a:r>
          </a:p>
          <a:p>
            <a:pPr marL="0" indent="0" algn="just">
              <a:lnSpc>
                <a:spcPct val="170000"/>
              </a:lnSpc>
              <a:spcBef>
                <a:spcPts val="0"/>
              </a:spcBef>
              <a:buNone/>
            </a:pPr>
            <a:endParaRPr lang="tr-TR" dirty="0" smtClean="0"/>
          </a:p>
          <a:p>
            <a:pPr marL="0" indent="0" algn="just">
              <a:lnSpc>
                <a:spcPct val="170000"/>
              </a:lnSpc>
              <a:spcBef>
                <a:spcPts val="0"/>
              </a:spcBef>
              <a:buNone/>
            </a:pPr>
            <a:r>
              <a:rPr lang="tr-TR" dirty="0" smtClean="0"/>
              <a:t>	</a:t>
            </a:r>
            <a:endParaRPr lang="tr-TR" dirty="0"/>
          </a:p>
        </p:txBody>
      </p:sp>
    </p:spTree>
    <p:extLst>
      <p:ext uri="{BB962C8B-B14F-4D97-AF65-F5344CB8AC3E}">
        <p14:creationId xmlns:p14="http://schemas.microsoft.com/office/powerpoint/2010/main" val="3017108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endParaRPr lang="tr-TR" dirty="0" smtClean="0"/>
          </a:p>
          <a:p>
            <a:pPr marL="0" indent="0" algn="just">
              <a:lnSpc>
                <a:spcPct val="170000"/>
              </a:lnSpc>
              <a:spcBef>
                <a:spcPts val="0"/>
              </a:spcBef>
              <a:buNone/>
            </a:pPr>
            <a:r>
              <a:rPr lang="tr-TR" dirty="0" smtClean="0"/>
              <a:t>	Ulusların bağımsız yaşaması ve gelişmesi, şu veya bu nedenle kesintiye uğrar ya da tehlikeye düşerse, ulusu ve ulus kültürünü kurtarmak için tutulacak en doğru yol halk kültürlerini toplamak, onların ulusal ruhunu canlandırmak ve korumak için kullanmaktır (</a:t>
            </a:r>
            <a:r>
              <a:rPr lang="tr-TR" dirty="0" err="1" smtClean="0"/>
              <a:t>Başgöz</a:t>
            </a:r>
            <a:r>
              <a:rPr lang="tr-TR" dirty="0" smtClean="0"/>
              <a:t>, 1992:7-8).</a:t>
            </a:r>
          </a:p>
          <a:p>
            <a:pPr marL="0" indent="0" algn="just">
              <a:lnSpc>
                <a:spcPct val="170000"/>
              </a:lnSpc>
              <a:spcBef>
                <a:spcPts val="0"/>
              </a:spcBef>
              <a:buNone/>
            </a:pPr>
            <a:r>
              <a:rPr lang="tr-TR" dirty="0" smtClean="0"/>
              <a:t>	On sekizinci yüzyılın sonlarına doğru </a:t>
            </a:r>
            <a:r>
              <a:rPr lang="tr-TR" dirty="0" err="1" smtClean="0"/>
              <a:t>Herder</a:t>
            </a:r>
            <a:r>
              <a:rPr lang="tr-TR" dirty="0" smtClean="0"/>
              <a:t>, "Halk Türküsü” (</a:t>
            </a:r>
            <a:r>
              <a:rPr lang="tr-TR" dirty="0" err="1" smtClean="0"/>
              <a:t>Volkslied</a:t>
            </a:r>
            <a:r>
              <a:rPr lang="tr-TR" dirty="0" smtClean="0"/>
              <a:t>), "Halk Ruhu" (</a:t>
            </a:r>
            <a:r>
              <a:rPr lang="tr-TR" dirty="0" err="1" smtClean="0"/>
              <a:t>Volkseek</a:t>
            </a:r>
            <a:r>
              <a:rPr lang="tr-TR" dirty="0" smtClean="0"/>
              <a:t>) ve “Halk İnanması" (</a:t>
            </a:r>
            <a:r>
              <a:rPr lang="tr-TR" dirty="0" err="1" smtClean="0"/>
              <a:t>Volkglaube</a:t>
            </a:r>
            <a:r>
              <a:rPr lang="tr-TR" dirty="0" smtClean="0"/>
              <a:t>) gibi terimler kullanmıştır. </a:t>
            </a:r>
            <a:r>
              <a:rPr lang="tr-TR" dirty="0" err="1" smtClean="0"/>
              <a:t>Herder’in</a:t>
            </a:r>
            <a:r>
              <a:rPr lang="tr-TR" dirty="0" smtClean="0"/>
              <a:t> Halk Türküleri Antolojisi (</a:t>
            </a:r>
            <a:r>
              <a:rPr lang="tr-TR" dirty="0" err="1" smtClean="0"/>
              <a:t>Stimmen</a:t>
            </a:r>
            <a:r>
              <a:rPr lang="tr-TR" dirty="0" smtClean="0"/>
              <a:t> der </a:t>
            </a:r>
            <a:r>
              <a:rPr lang="tr-TR" dirty="0" err="1" smtClean="0"/>
              <a:t>Völker</a:t>
            </a:r>
            <a:r>
              <a:rPr lang="tr-TR" dirty="0" smtClean="0"/>
              <a:t> in </a:t>
            </a:r>
            <a:r>
              <a:rPr lang="tr-TR" dirty="0" err="1" smtClean="0"/>
              <a:t>Liedem</a:t>
            </a:r>
            <a:r>
              <a:rPr lang="tr-TR" dirty="0" smtClean="0"/>
              <a:t>) ilk defa 1778-1779’da yayımlanmıştır (</a:t>
            </a:r>
            <a:r>
              <a:rPr lang="tr-TR" dirty="0" err="1" smtClean="0"/>
              <a:t>Dundes</a:t>
            </a:r>
            <a:r>
              <a:rPr lang="tr-TR" dirty="0"/>
              <a:t>,</a:t>
            </a:r>
            <a:r>
              <a:rPr lang="tr-TR" dirty="0" smtClean="0"/>
              <a:t> 1998:139-153). Bu çalışma, </a:t>
            </a:r>
            <a:r>
              <a:rPr lang="tr-TR" dirty="0" err="1" smtClean="0"/>
              <a:t>Herder’in</a:t>
            </a:r>
            <a:r>
              <a:rPr lang="tr-TR" dirty="0" smtClean="0"/>
              <a:t> fikirleriyle yönlenen dönemin romantik milliyetçileri üzerinde büyük bir etki ve motivasyon yaratır ve birbiri ardı sıra folklor derlemeleri ile koleksiyonlar yayımlamaya başlar.</a:t>
            </a:r>
          </a:p>
          <a:p>
            <a:pPr marL="0" indent="0" algn="just">
              <a:lnSpc>
                <a:spcPct val="170000"/>
              </a:lnSpc>
              <a:spcBef>
                <a:spcPts val="0"/>
              </a:spcBef>
              <a:buNone/>
            </a:pPr>
            <a:r>
              <a:rPr lang="tr-TR" dirty="0" smtClean="0"/>
              <a:t>	Grimm </a:t>
            </a:r>
            <a:r>
              <a:rPr lang="tr-TR" dirty="0" err="1" smtClean="0"/>
              <a:t>Kardeşler’in</a:t>
            </a:r>
            <a:r>
              <a:rPr lang="tr-TR" dirty="0" smtClean="0"/>
              <a:t> 1812 yılında yayınladıkları “Çocuk ve Aile Masalları” (</a:t>
            </a:r>
            <a:r>
              <a:rPr lang="tr-TR" dirty="0" err="1" smtClean="0"/>
              <a:t>Deutsche</a:t>
            </a:r>
            <a:r>
              <a:rPr lang="tr-TR" dirty="0" smtClean="0"/>
              <a:t> </a:t>
            </a:r>
            <a:r>
              <a:rPr lang="tr-TR" dirty="0" err="1" smtClean="0"/>
              <a:t>Kinder</a:t>
            </a:r>
            <a:r>
              <a:rPr lang="tr-TR" dirty="0" smtClean="0"/>
              <a:t> </a:t>
            </a:r>
            <a:r>
              <a:rPr lang="tr-TR" dirty="0" err="1" smtClean="0"/>
              <a:t>und</a:t>
            </a:r>
            <a:r>
              <a:rPr lang="tr-TR" dirty="0" smtClean="0"/>
              <a:t> </a:t>
            </a:r>
            <a:r>
              <a:rPr lang="tr-TR" dirty="0" err="1" smtClean="0"/>
              <a:t>Hausmarchen</a:t>
            </a:r>
            <a:r>
              <a:rPr lang="tr-TR" dirty="0" smtClean="0"/>
              <a:t>) adlı çalışma, bu yayınlar arasında en önde gelenidir. Çünkü bazı çevrelere göre Grimm </a:t>
            </a:r>
            <a:r>
              <a:rPr lang="tr-TR" dirty="0" err="1" smtClean="0"/>
              <a:t>Kardeşler’in</a:t>
            </a:r>
            <a:r>
              <a:rPr lang="tr-TR" dirty="0" smtClean="0"/>
              <a:t> bu eseriyle birlikte halkbilimi çalışmaları, bağımsız bir bilim dalı kimliği kazanmıştır (Çobanoğlu, 1999:81).</a:t>
            </a:r>
          </a:p>
          <a:p>
            <a:endParaRPr lang="tr-TR" dirty="0" smtClean="0"/>
          </a:p>
          <a:p>
            <a:endParaRPr lang="tr-TR" dirty="0"/>
          </a:p>
        </p:txBody>
      </p:sp>
    </p:spTree>
    <p:extLst>
      <p:ext uri="{BB962C8B-B14F-4D97-AF65-F5344CB8AC3E}">
        <p14:creationId xmlns:p14="http://schemas.microsoft.com/office/powerpoint/2010/main" val="616768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marL="0" indent="0" algn="just">
              <a:lnSpc>
                <a:spcPct val="150000"/>
              </a:lnSpc>
              <a:spcBef>
                <a:spcPts val="0"/>
              </a:spcBef>
              <a:buNone/>
            </a:pPr>
            <a:r>
              <a:rPr lang="tr-TR" dirty="0" smtClean="0"/>
              <a:t>	Halkbilimi tarihinde kısaca “Grimm Kardeşler” olarak bahsedilen bu iki kardeş, Wilhelm (1787-1859) ve özellikle de </a:t>
            </a:r>
            <a:r>
              <a:rPr lang="tr-TR" dirty="0" err="1" smtClean="0"/>
              <a:t>Jacob</a:t>
            </a:r>
            <a:r>
              <a:rPr lang="tr-TR" dirty="0" smtClean="0"/>
              <a:t> (1785-1863), Alman sözlü şiir geleneği, edebiyatı, hukuku ve dili üzerinde çok önemli eserler vermişler ve halkbiliminin bilimsel bir araştırma dalı kimliğine sahip olmasına hizmet etmişlerdir (Çobanoğlu, 1999:81).</a:t>
            </a:r>
          </a:p>
          <a:p>
            <a:pPr marL="0" indent="0" algn="just">
              <a:lnSpc>
                <a:spcPct val="150000"/>
              </a:lnSpc>
              <a:spcBef>
                <a:spcPts val="0"/>
              </a:spcBef>
              <a:buNone/>
            </a:pPr>
            <a:r>
              <a:rPr lang="tr-TR" dirty="0"/>
              <a:t>	</a:t>
            </a:r>
            <a:r>
              <a:rPr lang="tr-TR" dirty="0" smtClean="0"/>
              <a:t>Bu arada Grimm Kardeşler, kendilerinden sonra romantik milliyetçilik akımının etkisiyle derlediği malzemesine duygusal olarak yaklaşan birçok halkbilimcinin yaptığı, derlenen malzemenin üslubuyla oynayarak düzeltip yayınlanma yanlışının da </a:t>
            </a:r>
            <a:r>
              <a:rPr lang="tr-TR" dirty="0"/>
              <a:t>b</a:t>
            </a:r>
            <a:r>
              <a:rPr lang="tr-TR" dirty="0" smtClean="0"/>
              <a:t>aşlatıcısı durumundadır. </a:t>
            </a:r>
          </a:p>
        </p:txBody>
      </p:sp>
    </p:spTree>
    <p:extLst>
      <p:ext uri="{BB962C8B-B14F-4D97-AF65-F5344CB8AC3E}">
        <p14:creationId xmlns:p14="http://schemas.microsoft.com/office/powerpoint/2010/main" val="1951075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252520" cy="6858000"/>
          </a:xfrm>
        </p:spPr>
        <p:txBody>
          <a:bodyPr>
            <a:normAutofit fontScale="70000" lnSpcReduction="20000"/>
          </a:bodyPr>
          <a:lstStyle/>
          <a:p>
            <a:pPr marL="0" indent="0" algn="just">
              <a:lnSpc>
                <a:spcPct val="160000"/>
              </a:lnSpc>
              <a:spcBef>
                <a:spcPts val="0"/>
              </a:spcBef>
              <a:buNone/>
            </a:pPr>
            <a:r>
              <a:rPr lang="tr-TR" dirty="0" smtClean="0"/>
              <a:t>	Grimmler, derledikleri masallarda dil, anlatım ve biçim bakımından düzeltmeler yapmışlar, gerçek masalla bozulmuş masalı birbirinden ayırt  etmeyi denemişlerdir. Böylece bu masalların özü bozulmamakla beraber onlar artık bir anlamda Grimmlerin yazdığı masallar olmuştur.  Günümüz halkbilimi anlayışına göre kabul edilmesi mümkün olmayan bu durum, çok daha sonraları fark edilmiştir (Çobanoğlu, 1999:82).</a:t>
            </a:r>
          </a:p>
          <a:p>
            <a:pPr marL="0" indent="0" algn="just">
              <a:lnSpc>
                <a:spcPct val="160000"/>
              </a:lnSpc>
              <a:spcBef>
                <a:spcPts val="0"/>
              </a:spcBef>
              <a:buNone/>
            </a:pPr>
            <a:r>
              <a:rPr lang="tr-TR" dirty="0" smtClean="0"/>
              <a:t>	1787 yılında oluşturulan </a:t>
            </a:r>
            <a:r>
              <a:rPr lang="tr-TR" dirty="0" err="1" smtClean="0"/>
              <a:t>Volksunde</a:t>
            </a:r>
            <a:r>
              <a:rPr lang="tr-TR" dirty="0" smtClean="0"/>
              <a:t> adlı Almanca terimin </a:t>
            </a:r>
            <a:r>
              <a:rPr lang="tr-TR" dirty="0" err="1" smtClean="0"/>
              <a:t>İngilizce’ye</a:t>
            </a:r>
            <a:r>
              <a:rPr lang="tr-TR" dirty="0" smtClean="0"/>
              <a:t> tercümesi olan </a:t>
            </a:r>
            <a:r>
              <a:rPr lang="tr-TR" dirty="0" err="1" smtClean="0"/>
              <a:t>folklore</a:t>
            </a:r>
            <a:r>
              <a:rPr lang="tr-TR" dirty="0" smtClean="0"/>
              <a:t> terimi 1846 yılında William John </a:t>
            </a:r>
            <a:r>
              <a:rPr lang="tr-TR" dirty="0" err="1" smtClean="0"/>
              <a:t>Thoms</a:t>
            </a:r>
            <a:r>
              <a:rPr lang="tr-TR" dirty="0" smtClean="0"/>
              <a:t> tarafından kullanılmaya başlanıldı. W. John </a:t>
            </a:r>
            <a:r>
              <a:rPr lang="tr-TR" dirty="0" err="1" smtClean="0"/>
              <a:t>Thoms</a:t>
            </a:r>
            <a:r>
              <a:rPr lang="tr-TR" dirty="0" smtClean="0"/>
              <a:t>, </a:t>
            </a:r>
            <a:r>
              <a:rPr lang="tr-TR" dirty="0" err="1" smtClean="0"/>
              <a:t>Atheneum</a:t>
            </a:r>
            <a:r>
              <a:rPr lang="tr-TR" dirty="0" smtClean="0"/>
              <a:t> adlı dergiye </a:t>
            </a:r>
            <a:r>
              <a:rPr lang="tr-TR" dirty="0" err="1" smtClean="0"/>
              <a:t>Ambrose</a:t>
            </a:r>
            <a:r>
              <a:rPr lang="tr-TR" dirty="0" smtClean="0"/>
              <a:t> Metron takma adıyla gönderdiği yazıda ilk defa folklor terimini kullandı. Bu terim daha sonra dünya dilleri arasında yaygın bir kullanıma erişti. </a:t>
            </a:r>
            <a:r>
              <a:rPr lang="tr-TR" dirty="0" err="1" smtClean="0"/>
              <a:t>Thoms</a:t>
            </a:r>
            <a:r>
              <a:rPr lang="tr-TR" dirty="0" smtClean="0"/>
              <a:t>, folkloru "davranışlar, gelenekler, gözlemler, batıl inançlar, </a:t>
            </a:r>
            <a:r>
              <a:rPr lang="tr-TR" dirty="0" err="1" smtClean="0"/>
              <a:t>balladlar</a:t>
            </a:r>
            <a:r>
              <a:rPr lang="tr-TR" dirty="0" smtClean="0"/>
              <a:t>, atasözleri ve benzerleri gibi" şekillerini sıralamak suretiyle tanımladı.</a:t>
            </a:r>
          </a:p>
          <a:p>
            <a:pPr marL="0" indent="0" algn="just">
              <a:lnSpc>
                <a:spcPct val="160000"/>
              </a:lnSpc>
              <a:spcBef>
                <a:spcPts val="0"/>
              </a:spcBef>
              <a:buNone/>
            </a:pPr>
            <a:endParaRPr lang="tr-TR" dirty="0" smtClean="0"/>
          </a:p>
          <a:p>
            <a:endParaRPr lang="tr-TR" dirty="0"/>
          </a:p>
        </p:txBody>
      </p:sp>
    </p:spTree>
    <p:extLst>
      <p:ext uri="{BB962C8B-B14F-4D97-AF65-F5344CB8AC3E}">
        <p14:creationId xmlns:p14="http://schemas.microsoft.com/office/powerpoint/2010/main" val="1680141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85000" lnSpcReduction="20000"/>
          </a:bodyPr>
          <a:lstStyle/>
          <a:p>
            <a:pPr marL="0" indent="0" algn="just">
              <a:lnSpc>
                <a:spcPct val="160000"/>
              </a:lnSpc>
              <a:spcBef>
                <a:spcPts val="0"/>
              </a:spcBef>
              <a:buNone/>
            </a:pPr>
            <a:r>
              <a:rPr lang="tr-TR" dirty="0" smtClean="0"/>
              <a:t>	Nevzat Gözaydın 1978 ve 1992 yılında yazdığı iki yazıyla folklor teriminin ilk kullanımının </a:t>
            </a:r>
            <a:r>
              <a:rPr lang="tr-TR" dirty="0" err="1" smtClean="0"/>
              <a:t>Thoms</a:t>
            </a:r>
            <a:r>
              <a:rPr lang="tr-TR" dirty="0" smtClean="0"/>
              <a:t> öncesinde olduğunu ileri sürmektedir. Alman </a:t>
            </a:r>
            <a:r>
              <a:rPr lang="tr-TR" dirty="0" err="1" smtClean="0"/>
              <a:t>Friedrich</a:t>
            </a:r>
            <a:r>
              <a:rPr lang="tr-TR" dirty="0" smtClean="0"/>
              <a:t> Ludwig </a:t>
            </a:r>
            <a:r>
              <a:rPr lang="tr-TR" dirty="0" err="1" smtClean="0"/>
              <a:t>Jahn</a:t>
            </a:r>
            <a:r>
              <a:rPr lang="tr-TR" dirty="0" smtClean="0"/>
              <a:t> (1778-1852) 1810 yılında yayımladığı ’’</a:t>
            </a:r>
            <a:r>
              <a:rPr lang="tr-TR" dirty="0" err="1" smtClean="0"/>
              <a:t>Deutsches</a:t>
            </a:r>
            <a:r>
              <a:rPr lang="tr-TR" dirty="0" smtClean="0"/>
              <a:t> </a:t>
            </a:r>
            <a:r>
              <a:rPr lang="tr-TR" dirty="0" err="1" smtClean="0"/>
              <a:t>Volkstum</a:t>
            </a:r>
            <a:r>
              <a:rPr lang="tr-TR" dirty="0" smtClean="0"/>
              <a:t>" adlı kitabında "</a:t>
            </a:r>
            <a:r>
              <a:rPr lang="tr-TR" dirty="0" err="1" smtClean="0"/>
              <a:t>volkstum</a:t>
            </a:r>
            <a:r>
              <a:rPr lang="tr-TR" dirty="0" smtClean="0"/>
              <a:t>” yani "halk varlığı" ve ’’</a:t>
            </a:r>
            <a:r>
              <a:rPr lang="tr-TR" dirty="0" err="1" smtClean="0"/>
              <a:t>volkstumskunde</a:t>
            </a:r>
            <a:r>
              <a:rPr lang="tr-TR" dirty="0" smtClean="0"/>
              <a:t>" yani "halk varlığı bilimi" terimlerini kullanır (Gözaydın, 1978:5449-5450).</a:t>
            </a:r>
          </a:p>
          <a:p>
            <a:pPr marL="0" indent="0" algn="just">
              <a:lnSpc>
                <a:spcPct val="160000"/>
              </a:lnSpc>
              <a:spcBef>
                <a:spcPts val="0"/>
              </a:spcBef>
              <a:buNone/>
            </a:pPr>
            <a:r>
              <a:rPr lang="tr-TR" dirty="0"/>
              <a:t>	</a:t>
            </a:r>
            <a:r>
              <a:rPr lang="tr-TR" dirty="0" smtClean="0"/>
              <a:t>Son yıllarda akademik folklor çalışmalarının karşılığı olarak kullanılmaya başlanılan </a:t>
            </a:r>
            <a:r>
              <a:rPr lang="tr-TR" dirty="0" err="1" smtClean="0"/>
              <a:t>folkloristik</a:t>
            </a:r>
            <a:r>
              <a:rPr lang="tr-TR" dirty="0" smtClean="0"/>
              <a:t> teriminin kullanımı gittikçe yaygınlık kazanmaya başlamasına rağmen, folklor hem geleneksel kültürel şekillerin, hem de onların çalışılmasını sağlayan bilimsel disiplinin adıdır (</a:t>
            </a:r>
            <a:r>
              <a:rPr lang="tr-TR" dirty="0" err="1" smtClean="0"/>
              <a:t>Bauman</a:t>
            </a:r>
            <a:r>
              <a:rPr lang="tr-TR" dirty="0" smtClean="0"/>
              <a:t>, 2000:43-51).</a:t>
            </a:r>
          </a:p>
          <a:p>
            <a:endParaRPr lang="tr-TR" dirty="0"/>
          </a:p>
        </p:txBody>
      </p:sp>
    </p:spTree>
    <p:extLst>
      <p:ext uri="{BB962C8B-B14F-4D97-AF65-F5344CB8AC3E}">
        <p14:creationId xmlns:p14="http://schemas.microsoft.com/office/powerpoint/2010/main" val="3807995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t>	Folklorun nasıl tarif edilmesi gerektiği konusundaki tartışmalar, bu sözcüğün 1846'da William </a:t>
            </a:r>
            <a:r>
              <a:rPr lang="tr-TR" dirty="0" err="1" smtClean="0"/>
              <a:t>Thoms</a:t>
            </a:r>
            <a:r>
              <a:rPr lang="tr-TR" dirty="0" smtClean="0"/>
              <a:t> tarafından ortaya atılmasından beri sürüp gitmektedir. Yapılan tanımların pek çoğunda, "</a:t>
            </a:r>
            <a:r>
              <a:rPr lang="tr-TR" dirty="0" err="1" smtClean="0"/>
              <a:t>lore</a:t>
            </a:r>
            <a:r>
              <a:rPr lang="tr-TR" dirty="0" smtClean="0"/>
              <a:t>" (bilim, bilgi) üzerinde durulurken, bu tanımların bir kısmında da "folk" (halk) kavramı esas alınmıştır. "</a:t>
            </a:r>
            <a:r>
              <a:rPr lang="tr-TR" dirty="0" err="1" smtClean="0"/>
              <a:t>Lore</a:t>
            </a:r>
            <a:r>
              <a:rPr lang="tr-TR" dirty="0" smtClean="0"/>
              <a:t>" (bilim, bilgi)- onu kullanan insanlara ait olmaktan çok, folklorun materyalleri-orijin, biçim, aktarım ve işlev bakımından tanımlanmıştır. Bununla birlikte, folklorun ne olduğu konusunda folkloristler arasında bir görüş birliği sağlanamamıştır (</a:t>
            </a:r>
            <a:r>
              <a:rPr lang="tr-TR" dirty="0" err="1" smtClean="0"/>
              <a:t>Dundes</a:t>
            </a:r>
            <a:r>
              <a:rPr lang="tr-TR" dirty="0" smtClean="0"/>
              <a:t>, 1997:74-76).</a:t>
            </a:r>
          </a:p>
          <a:p>
            <a:pPr marL="0" indent="0" algn="just">
              <a:lnSpc>
                <a:spcPct val="170000"/>
              </a:lnSpc>
              <a:spcBef>
                <a:spcPts val="0"/>
              </a:spcBef>
              <a:buNone/>
            </a:pPr>
            <a:r>
              <a:rPr lang="tr-TR" dirty="0"/>
              <a:t>	</a:t>
            </a:r>
            <a:r>
              <a:rPr lang="tr-TR" dirty="0" smtClean="0"/>
              <a:t>Bağımsız bir bilim dalı olarak halkbilimi, ünlü Amerikalı halkbilimi tarihçisi Richard M. </a:t>
            </a:r>
            <a:r>
              <a:rPr lang="tr-TR" dirty="0" err="1" smtClean="0"/>
              <a:t>Dorson’un</a:t>
            </a:r>
            <a:r>
              <a:rPr lang="tr-TR" dirty="0" smtClean="0"/>
              <a:t> “İnsanlığın bilgilenme ve öğrenme tarihinde folklor veya halkbilimi kadar yeni bir araştırma alanı olarak ortaya çıkıp kendinden ve geleceğinden emin bir şekilde yayılan, gelişen bir disiplin pek nadirdir.” şeklindeki ifadesiyle vurguladığı gibi şaşırtıcı bir hızda gelişmiştir (Çobanoğlu, 1999:5).</a:t>
            </a:r>
          </a:p>
          <a:p>
            <a:endParaRPr lang="tr-TR" dirty="0"/>
          </a:p>
        </p:txBody>
      </p:sp>
    </p:spTree>
    <p:extLst>
      <p:ext uri="{BB962C8B-B14F-4D97-AF65-F5344CB8AC3E}">
        <p14:creationId xmlns:p14="http://schemas.microsoft.com/office/powerpoint/2010/main" val="4270101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78098"/>
          </a:xfrm>
        </p:spPr>
        <p:txBody>
          <a:bodyPr>
            <a:normAutofit fontScale="90000"/>
          </a:bodyPr>
          <a:lstStyle/>
          <a:p>
            <a:r>
              <a:rPr lang="tr-TR" sz="3600" dirty="0" smtClean="0"/>
              <a:t>a. Amerika’nın Keşfi ve Soylu Vahşi Kavramı</a:t>
            </a:r>
            <a:r>
              <a:rPr lang="tr-TR" dirty="0" smtClean="0"/>
              <a:t/>
            </a:r>
            <a:br>
              <a:rPr lang="tr-TR" dirty="0" smtClean="0"/>
            </a:br>
            <a:endParaRPr lang="tr-TR" dirty="0"/>
          </a:p>
        </p:txBody>
      </p:sp>
      <p:sp>
        <p:nvSpPr>
          <p:cNvPr id="3" name="İçerik Yer Tutucusu 2"/>
          <p:cNvSpPr>
            <a:spLocks noGrp="1"/>
          </p:cNvSpPr>
          <p:nvPr>
            <p:ph idx="1"/>
          </p:nvPr>
        </p:nvSpPr>
        <p:spPr>
          <a:xfrm>
            <a:off x="0" y="692696"/>
            <a:ext cx="9144000" cy="6264696"/>
          </a:xfrm>
        </p:spPr>
        <p:txBody>
          <a:bodyPr>
            <a:normAutofit fontScale="92500" lnSpcReduction="20000"/>
          </a:bodyPr>
          <a:lstStyle/>
          <a:p>
            <a:pPr marL="0" indent="0" algn="just">
              <a:lnSpc>
                <a:spcPct val="150000"/>
              </a:lnSpc>
              <a:spcBef>
                <a:spcPts val="0"/>
              </a:spcBef>
              <a:buNone/>
            </a:pPr>
            <a:r>
              <a:rPr lang="tr-TR" b="0" i="0" u="none" strike="noStrike" baseline="-25000" dirty="0" smtClean="0">
                <a:solidFill>
                  <a:srgbClr val="000000"/>
                </a:solidFill>
                <a:latin typeface="Times New Roman"/>
              </a:rPr>
              <a:t>	Halkbilimi, Batı düşünce geleneğinde uzun bir evrimin sonucu bağımsız bir disiplin olarak ortaya çıkar. Ancak bu bilim dalının entelektüel bir güç halinde ortaya çıkmasından çok öncelerde de pek çok folklorik öğenin derlendiği kaynaklara rastlamak mümkündür.</a:t>
            </a:r>
            <a:endParaRPr lang="tr-TR" b="0" i="0" u="none" strike="noStrike" baseline="0" dirty="0" smtClean="0">
              <a:solidFill>
                <a:srgbClr val="000000"/>
              </a:solidFill>
              <a:latin typeface="Times New Roman"/>
            </a:endParaRPr>
          </a:p>
          <a:p>
            <a:pPr marL="0" indent="0" algn="just">
              <a:lnSpc>
                <a:spcPct val="160000"/>
              </a:lnSpc>
              <a:spcBef>
                <a:spcPts val="0"/>
              </a:spcBef>
              <a:buNone/>
            </a:pPr>
            <a:r>
              <a:rPr lang="tr-TR" b="0" i="0" u="none" strike="noStrike" baseline="-25000" dirty="0" smtClean="0">
                <a:solidFill>
                  <a:srgbClr val="000000"/>
                </a:solidFill>
                <a:latin typeface="Times New Roman"/>
              </a:rPr>
              <a:t>	Folklor malzemelerinin toplanması tarihçesi, dünya milletlerinin tarihi kadar eskidir. Eski tarih anlayışı ne kadar dar olursa olsun, eski tarihçiler her ne kadar yalnız siyasi büyük kişilerden bahsetmekle yetinmiş olsalar da, gerek kitap</a:t>
            </a:r>
            <a:r>
              <a:rPr lang="tr-TR" b="0" i="0" u="none" strike="noStrike" dirty="0" smtClean="0">
                <a:solidFill>
                  <a:srgbClr val="000000"/>
                </a:solidFill>
                <a:latin typeface="Times New Roman"/>
              </a:rPr>
              <a:t> </a:t>
            </a:r>
            <a:r>
              <a:rPr lang="tr-TR" b="0" i="0" u="none" strike="noStrike" baseline="-25000" dirty="0" smtClean="0">
                <a:solidFill>
                  <a:srgbClr val="000000"/>
                </a:solidFill>
                <a:latin typeface="Times New Roman"/>
              </a:rPr>
              <a:t>halindeki bilgiler gerek arkeolojik belgeler, heykeller, kitabeler, resimler folklor</a:t>
            </a:r>
            <a:r>
              <a:rPr lang="tr-TR" b="0" i="0" u="none" strike="noStrike" dirty="0" smtClean="0">
                <a:solidFill>
                  <a:srgbClr val="000000"/>
                </a:solidFill>
                <a:latin typeface="Times New Roman"/>
              </a:rPr>
              <a:t> </a:t>
            </a:r>
            <a:r>
              <a:rPr lang="tr-TR" b="0" i="0" u="none" strike="noStrike" baseline="-25000" dirty="0" smtClean="0">
                <a:solidFill>
                  <a:srgbClr val="000000"/>
                </a:solidFill>
                <a:latin typeface="Times New Roman"/>
              </a:rPr>
              <a:t>malzemesi olarak da yararlanılabilecek birtakım bilgiler verirler.</a:t>
            </a:r>
          </a:p>
          <a:p>
            <a:pPr marL="0" indent="0" algn="just">
              <a:lnSpc>
                <a:spcPct val="160000"/>
              </a:lnSpc>
              <a:spcBef>
                <a:spcPts val="0"/>
              </a:spcBef>
              <a:buNone/>
            </a:pPr>
            <a:r>
              <a:rPr lang="tr-TR" b="0" i="0" u="none" strike="noStrike" baseline="-25000" dirty="0" smtClean="0">
                <a:solidFill>
                  <a:srgbClr val="000000"/>
                </a:solidFill>
                <a:latin typeface="Times New Roman"/>
              </a:rPr>
              <a:t>	Eski Yunan’da </a:t>
            </a:r>
            <a:r>
              <a:rPr lang="tr-TR" b="0" i="0" u="none" strike="noStrike" baseline="-25000" dirty="0" err="1" smtClean="0">
                <a:solidFill>
                  <a:srgbClr val="000000"/>
                </a:solidFill>
                <a:latin typeface="Times New Roman"/>
              </a:rPr>
              <a:t>Pausanias</a:t>
            </a:r>
            <a:r>
              <a:rPr lang="tr-TR" b="0" i="0" u="none" strike="noStrike" baseline="-25000" dirty="0" smtClean="0">
                <a:solidFill>
                  <a:srgbClr val="000000"/>
                </a:solidFill>
                <a:latin typeface="Times New Roman"/>
              </a:rPr>
              <a:t> (M.Ö 2. yüzyıl) kendi memleketinin alt tabakalarının hayatlarından, inançlarından bahsetmek suretiyle bize ilk folklor incelemesini yapmış yazar olarak görünür (</a:t>
            </a:r>
            <a:r>
              <a:rPr lang="tr-TR" b="0" i="0" u="none" strike="noStrike" baseline="-25000" dirty="0" err="1" smtClean="0">
                <a:solidFill>
                  <a:srgbClr val="000000"/>
                </a:solidFill>
                <a:latin typeface="Times New Roman"/>
              </a:rPr>
              <a:t>Boratav</a:t>
            </a:r>
            <a:r>
              <a:rPr lang="tr-TR" b="0" i="0" u="none" strike="noStrike" baseline="-25000" dirty="0" smtClean="0">
                <a:solidFill>
                  <a:srgbClr val="000000"/>
                </a:solidFill>
                <a:latin typeface="Times New Roman"/>
              </a:rPr>
              <a:t>, 2000:7).</a:t>
            </a:r>
            <a:endParaRPr lang="tr-TR" b="0" i="0" u="none" strike="noStrike" baseline="0" dirty="0" smtClean="0">
              <a:solidFill>
                <a:srgbClr val="000000"/>
              </a:solidFill>
              <a:latin typeface="Times New Roman"/>
            </a:endParaRPr>
          </a:p>
          <a:p>
            <a:pPr marL="0" indent="0" algn="just">
              <a:lnSpc>
                <a:spcPct val="150000"/>
              </a:lnSpc>
              <a:spcBef>
                <a:spcPts val="0"/>
              </a:spcBef>
              <a:buNone/>
            </a:pPr>
            <a:endParaRPr lang="tr-TR" b="0" i="0" u="none" strike="noStrike" baseline="0" dirty="0" smtClean="0">
              <a:solidFill>
                <a:srgbClr val="000000"/>
              </a:solidFill>
              <a:latin typeface="Times New Roman"/>
            </a:endParaRPr>
          </a:p>
          <a:p>
            <a:endParaRPr lang="tr-TR" dirty="0"/>
          </a:p>
        </p:txBody>
      </p:sp>
    </p:spTree>
    <p:extLst>
      <p:ext uri="{BB962C8B-B14F-4D97-AF65-F5344CB8AC3E}">
        <p14:creationId xmlns:p14="http://schemas.microsoft.com/office/powerpoint/2010/main" val="36966652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55000" lnSpcReduction="20000"/>
          </a:bodyPr>
          <a:lstStyle/>
          <a:p>
            <a:pPr marL="0" indent="0" algn="just">
              <a:lnSpc>
                <a:spcPct val="170000"/>
              </a:lnSpc>
              <a:spcBef>
                <a:spcPts val="0"/>
              </a:spcBef>
              <a:buNone/>
            </a:pPr>
            <a:r>
              <a:rPr lang="tr-TR" dirty="0" smtClean="0"/>
              <a:t>19. yüzyıldan itibaren Avrupa’da aydınlar, imparatorlukların ve köleliğin baskısı altındaki insanlara özgüvenlerini , ulusal onurlarını kazandırmak amacıyla o zamana kadar yazılmamış yerel tarihlerin ve kayda geçirilmemiş kültürlerin peşine düştüler. Çalışmalarındaki ilham kaynağını halkbilimi oluşturdu. Alman, </a:t>
            </a:r>
            <a:r>
              <a:rPr lang="tr-TR" dirty="0" err="1" smtClean="0"/>
              <a:t>İngizliz</a:t>
            </a:r>
            <a:r>
              <a:rPr lang="tr-TR" dirty="0" smtClean="0"/>
              <a:t>, Fransız ve İsveçli bilim adamları bu çalışmalarda önemli rol  oynadı. 1872’de Stockholm’de </a:t>
            </a:r>
            <a:r>
              <a:rPr lang="tr-TR" dirty="0" err="1" smtClean="0"/>
              <a:t>Nordiska</a:t>
            </a:r>
            <a:r>
              <a:rPr lang="tr-TR" dirty="0" smtClean="0"/>
              <a:t>, </a:t>
            </a:r>
            <a:r>
              <a:rPr lang="tr-TR" dirty="0" err="1" smtClean="0"/>
              <a:t>Arkiv</a:t>
            </a:r>
            <a:r>
              <a:rPr lang="tr-TR" dirty="0" smtClean="0"/>
              <a:t> adıyla  bir folklor arşivi kuruldu. 1886 yılında Oslo Üniversitesi’nde ilk folklor kürsüsü kuruldu. Yüzlerce yıllık kronikleri ve sözlü gelenekleri tarayan bu halkbilimciler ulaştıkları bilgilerdeki boşlukları  hayal güçlerini  kullanarak doldurmaktan çekinmemişlerdir. Ulus inşacıları, vatan </a:t>
            </a:r>
            <a:r>
              <a:rPr lang="tr-TR" dirty="0" err="1" smtClean="0"/>
              <a:t>severlen</a:t>
            </a:r>
            <a:r>
              <a:rPr lang="tr-TR" dirty="0" smtClean="0"/>
              <a:t> şairler, çığırtkanlar, aktörler veya düşüncelerin yaratıcıları ve taşıyıcıları bu ulusun varlığının kabul edilmesi için uluslararası nitelikli bir listeyi takip ediyorlardı. </a:t>
            </a:r>
          </a:p>
          <a:p>
            <a:pPr marL="0" indent="0" algn="just">
              <a:lnSpc>
                <a:spcPct val="170000"/>
              </a:lnSpc>
              <a:spcBef>
                <a:spcPts val="0"/>
              </a:spcBef>
              <a:buNone/>
            </a:pPr>
            <a:r>
              <a:rPr lang="tr-TR" dirty="0" smtClean="0"/>
              <a:t>	Bu listede bir dil, bir tarih ve bir yazgı, mitler ve kahramanlar (ve hainler), bir bayrak, bir ulusal marş, kutsal metinler «örneğin destanlar) ve imgeler (kır manzaraları, ulusal semboller vb.) ve ortak bir halk kültürü bulunuyordu. Ulusal karakter, değerler ve zevklerin belirlenmesi gerekliydi. </a:t>
            </a:r>
          </a:p>
          <a:p>
            <a:pPr marL="0" indent="0" algn="just">
              <a:lnSpc>
                <a:spcPct val="170000"/>
              </a:lnSpc>
              <a:spcBef>
                <a:spcPts val="0"/>
              </a:spcBef>
              <a:buNone/>
            </a:pPr>
            <a:r>
              <a:rPr lang="tr-TR" dirty="0" smtClean="0"/>
              <a:t>	Bu şekilde ulusun üyelerine, diğer uluslarla ilişkiler, açısından kim oldukları ve o ulusa ait olmak isteyen kişilerin kabul etmeleri gereken kültür tarif ediliyordu (</a:t>
            </a:r>
            <a:r>
              <a:rPr lang="tr-TR" dirty="0" err="1" smtClean="0"/>
              <a:t>Smidchens</a:t>
            </a:r>
            <a:r>
              <a:rPr lang="tr-TR" dirty="0" smtClean="0"/>
              <a:t>. 2000:93).</a:t>
            </a:r>
          </a:p>
          <a:p>
            <a:endParaRPr lang="tr-TR" dirty="0"/>
          </a:p>
        </p:txBody>
      </p:sp>
    </p:spTree>
    <p:extLst>
      <p:ext uri="{BB962C8B-B14F-4D97-AF65-F5344CB8AC3E}">
        <p14:creationId xmlns:p14="http://schemas.microsoft.com/office/powerpoint/2010/main" val="1509252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70000" lnSpcReduction="20000"/>
          </a:bodyPr>
          <a:lstStyle/>
          <a:p>
            <a:pPr marL="0" indent="0" algn="just">
              <a:lnSpc>
                <a:spcPct val="170000"/>
              </a:lnSpc>
              <a:spcBef>
                <a:spcPts val="0"/>
              </a:spcBef>
              <a:buNone/>
            </a:pPr>
            <a:r>
              <a:rPr lang="tr-TR" dirty="0" smtClean="0"/>
              <a:t>	20. yüzyılın başlarında Avrupa devletlerinde folklor dergileri, arşivler çoğaldı. Her devlet, kendi halkının folklorunu derleyip arşivlemeye çalıştı. Üniversiteler folklor öğretimine başladılar. Çok sayıda folklor enstitüsü kuruldu. Gelişmiş Avrupa ülkeleri kendi folklor ürünlerinin derlemesini bitirdikten sonra, az gelişmiş ülkelerin folklor ürünlerini derleyip, incelemeye başladılar. Bu çalışmaları örnek alan az gelişmiş ülkelerde de folklor çalışmaları 20. yüzyılın ortalarına doğru hızlandı. Bu arada gelişmiş ülkeler folklor ürünlerini işleyerek çağdaş sanat eserlerini ortaya koydular. Halk oyunlarının müziğinden büyük senfonik eserler, bale müzikleri bestelendi. Tiyatroda, operada, sinemada, çocuk edebiyatında folklor ürünlerinden bol bol yararlanıldı. Folklor ürünleri, turistik tanıtımda önemli rol oynadı. Oyun ve müzik festivalleri, milletleri birbirine yaklaştırdı (Tan,1997:18).</a:t>
            </a:r>
          </a:p>
          <a:p>
            <a:endParaRPr lang="tr-TR" dirty="0"/>
          </a:p>
        </p:txBody>
      </p:sp>
    </p:spTree>
    <p:extLst>
      <p:ext uri="{BB962C8B-B14F-4D97-AF65-F5344CB8AC3E}">
        <p14:creationId xmlns:p14="http://schemas.microsoft.com/office/powerpoint/2010/main" val="34177013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normAutofit fontScale="90000"/>
          </a:bodyPr>
          <a:lstStyle/>
          <a:p>
            <a:r>
              <a:rPr lang="tr-TR" dirty="0"/>
              <a:t>G</a:t>
            </a:r>
            <a:r>
              <a:rPr lang="tr-TR" dirty="0" smtClean="0"/>
              <a:t>. </a:t>
            </a:r>
            <a:r>
              <a:rPr lang="tr-TR" dirty="0" err="1" smtClean="0"/>
              <a:t>Hakbilimin</a:t>
            </a:r>
            <a:r>
              <a:rPr lang="tr-TR" dirty="0" smtClean="0"/>
              <a:t> Türkiye’deki Gelişimi</a:t>
            </a:r>
            <a:endParaRPr lang="tr-TR" dirty="0"/>
          </a:p>
        </p:txBody>
      </p:sp>
      <p:sp>
        <p:nvSpPr>
          <p:cNvPr id="3" name="İçerik Yer Tutucusu 2"/>
          <p:cNvSpPr>
            <a:spLocks noGrp="1"/>
          </p:cNvSpPr>
          <p:nvPr>
            <p:ph idx="1"/>
          </p:nvPr>
        </p:nvSpPr>
        <p:spPr>
          <a:xfrm>
            <a:off x="0" y="692696"/>
            <a:ext cx="9144000" cy="6165304"/>
          </a:xfrm>
        </p:spPr>
        <p:txBody>
          <a:bodyPr>
            <a:normAutofit fontScale="55000" lnSpcReduction="20000"/>
          </a:bodyPr>
          <a:lstStyle/>
          <a:p>
            <a:pPr marL="0" indent="0" algn="just">
              <a:lnSpc>
                <a:spcPct val="170000"/>
              </a:lnSpc>
              <a:spcBef>
                <a:spcPts val="0"/>
              </a:spcBef>
              <a:buNone/>
            </a:pPr>
            <a:r>
              <a:rPr lang="tr-TR" sz="3400" dirty="0" smtClean="0"/>
              <a:t>	Avrupa’da olduğu gibi Türkiye’de de folklorun yeni bir bilim olarak sunulmasından önce Türk halk kültürü malzemesini derleyici, gelecek nesillere aktarıcı birtakım eserler yazılmıştır. Orhun </a:t>
            </a:r>
            <a:r>
              <a:rPr lang="tr-TR" sz="3400" dirty="0" err="1" smtClean="0"/>
              <a:t>Âbideleri</a:t>
            </a:r>
            <a:r>
              <a:rPr lang="tr-TR" sz="3400" dirty="0" smtClean="0"/>
              <a:t> (8. yüzyıl), Yusuf Has </a:t>
            </a:r>
            <a:r>
              <a:rPr lang="tr-TR" sz="3400" dirty="0" err="1" smtClean="0"/>
              <a:t>Hacib’in</a:t>
            </a:r>
            <a:r>
              <a:rPr lang="tr-TR" sz="3400" dirty="0" smtClean="0"/>
              <a:t> Kutadgu Bilig’i (11. yüzyıl), Kaşgarlı </a:t>
            </a:r>
            <a:r>
              <a:rPr lang="tr-TR" sz="3400" dirty="0" err="1" smtClean="0"/>
              <a:t>Mahmud’un</a:t>
            </a:r>
            <a:r>
              <a:rPr lang="tr-TR" sz="3400" dirty="0" smtClean="0"/>
              <a:t> </a:t>
            </a:r>
            <a:r>
              <a:rPr lang="tr-TR" sz="3400" dirty="0" err="1" smtClean="0"/>
              <a:t>Divanü</a:t>
            </a:r>
            <a:r>
              <a:rPr lang="tr-TR" sz="3400" dirty="0" smtClean="0"/>
              <a:t> </a:t>
            </a:r>
            <a:r>
              <a:rPr lang="tr-TR" sz="3400" dirty="0" err="1" smtClean="0"/>
              <a:t>Lügat’it</a:t>
            </a:r>
            <a:r>
              <a:rPr lang="tr-TR" sz="3400" dirty="0" smtClean="0"/>
              <a:t> Türk’ü (</a:t>
            </a:r>
            <a:r>
              <a:rPr lang="tr-TR" sz="3400" dirty="0" err="1" smtClean="0"/>
              <a:t>ll.yüzyıl</a:t>
            </a:r>
            <a:r>
              <a:rPr lang="tr-TR" sz="3400" dirty="0" smtClean="0"/>
              <a:t>), Dede Korkut Kitabı (14-15. yüzyıl), </a:t>
            </a:r>
            <a:r>
              <a:rPr lang="tr-TR" sz="3400" dirty="0" err="1" smtClean="0"/>
              <a:t>Zahirüddin</a:t>
            </a:r>
            <a:r>
              <a:rPr lang="tr-TR" sz="3400" dirty="0" smtClean="0"/>
              <a:t> Muhammed </a:t>
            </a:r>
            <a:r>
              <a:rPr lang="tr-TR" sz="3400" dirty="0" err="1" smtClean="0"/>
              <a:t>Babur’un</a:t>
            </a:r>
            <a:r>
              <a:rPr lang="tr-TR" sz="3400" dirty="0" smtClean="0"/>
              <a:t> </a:t>
            </a:r>
            <a:r>
              <a:rPr lang="tr-TR" sz="3400" dirty="0" err="1" smtClean="0"/>
              <a:t>Baburnâme’si</a:t>
            </a:r>
            <a:r>
              <a:rPr lang="tr-TR" sz="3400" dirty="0" smtClean="0"/>
              <a:t> (16. yüzyıl), Kâtip Çelebi’nin Cihannüma, </a:t>
            </a:r>
            <a:r>
              <a:rPr lang="tr-TR" sz="3400" dirty="0" err="1" smtClean="0"/>
              <a:t>Keşfü’z-Zünûn</a:t>
            </a:r>
            <a:r>
              <a:rPr lang="tr-TR" sz="3400" dirty="0" smtClean="0"/>
              <a:t>, </a:t>
            </a:r>
            <a:r>
              <a:rPr lang="tr-TR" sz="3400" dirty="0" err="1" smtClean="0"/>
              <a:t>Mizanü’l-Hakk</a:t>
            </a:r>
            <a:r>
              <a:rPr lang="tr-TR" sz="3400" dirty="0" smtClean="0"/>
              <a:t> fî </a:t>
            </a:r>
            <a:r>
              <a:rPr lang="tr-TR" sz="3400" dirty="0" err="1" smtClean="0"/>
              <a:t>İhtiyari’l-Ahakk’ı</a:t>
            </a:r>
            <a:r>
              <a:rPr lang="tr-TR" sz="3400" dirty="0" smtClean="0"/>
              <a:t> (17.yüzyıl) ve Evliya Çelebi’nin </a:t>
            </a:r>
            <a:r>
              <a:rPr lang="tr-TR" sz="3400" dirty="0" err="1" smtClean="0"/>
              <a:t>Seyahatnâmesi</a:t>
            </a:r>
            <a:r>
              <a:rPr lang="tr-TR" sz="3400" dirty="0" smtClean="0"/>
              <a:t> (17. yüzyıl) gibi eserlerde Türk folkloruyla ilgili birçok bilgi yazıya geçirilmiştir. Ayrıca </a:t>
            </a:r>
            <a:r>
              <a:rPr lang="tr-TR" sz="3400" dirty="0" err="1" smtClean="0"/>
              <a:t>vak’anivüs</a:t>
            </a:r>
            <a:r>
              <a:rPr lang="tr-TR" sz="3400" dirty="0" smtClean="0"/>
              <a:t> tarihleri, fetihnameler, mahkeme-i </a:t>
            </a:r>
            <a:r>
              <a:rPr lang="tr-TR" sz="3400" dirty="0" err="1" smtClean="0"/>
              <a:t>şer’iye</a:t>
            </a:r>
            <a:r>
              <a:rPr lang="tr-TR" sz="3400" dirty="0" smtClean="0"/>
              <a:t> sicilleri, tahrir defterleri, menakıpnameler, </a:t>
            </a:r>
            <a:r>
              <a:rPr lang="tr-TR" sz="3400" dirty="0" err="1" smtClean="0"/>
              <a:t>vilayetnameler</a:t>
            </a:r>
            <a:r>
              <a:rPr lang="tr-TR" sz="3400" dirty="0" smtClean="0"/>
              <a:t>, </a:t>
            </a:r>
            <a:r>
              <a:rPr lang="tr-TR" sz="3400" dirty="0" err="1" smtClean="0"/>
              <a:t>şehrengizler</a:t>
            </a:r>
            <a:r>
              <a:rPr lang="tr-TR" sz="3400" dirty="0" smtClean="0"/>
              <a:t>, fetva dergileri, </a:t>
            </a:r>
            <a:r>
              <a:rPr lang="tr-TR" sz="3400" dirty="0" err="1" smtClean="0"/>
              <a:t>letaif</a:t>
            </a:r>
            <a:r>
              <a:rPr lang="tr-TR" sz="3400" dirty="0" smtClean="0"/>
              <a:t> kitapları, </a:t>
            </a:r>
            <a:r>
              <a:rPr lang="tr-TR" sz="3400" dirty="0" err="1" smtClean="0"/>
              <a:t>surnameler</a:t>
            </a:r>
            <a:r>
              <a:rPr lang="tr-TR" sz="3400" dirty="0" smtClean="0"/>
              <a:t>, cönkler, mecmualar,  kıyafetnameler, divanlar, mesneviler, minyatürlü kitaplar da Türk folkloruyla ilgili değerli bilgilerle doludur.</a:t>
            </a:r>
          </a:p>
          <a:p>
            <a:pPr marL="0" indent="0" algn="just">
              <a:lnSpc>
                <a:spcPct val="170000"/>
              </a:lnSpc>
              <a:spcBef>
                <a:spcPts val="0"/>
              </a:spcBef>
              <a:buNone/>
            </a:pPr>
            <a:r>
              <a:rPr lang="tr-TR" sz="3400" dirty="0" smtClean="0"/>
              <a:t>	</a:t>
            </a:r>
            <a:endParaRPr lang="tr-TR" dirty="0"/>
          </a:p>
        </p:txBody>
      </p:sp>
    </p:spTree>
    <p:extLst>
      <p:ext uri="{BB962C8B-B14F-4D97-AF65-F5344CB8AC3E}">
        <p14:creationId xmlns:p14="http://schemas.microsoft.com/office/powerpoint/2010/main" val="2883398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indent="0" algn="just">
              <a:lnSpc>
                <a:spcPct val="150000"/>
              </a:lnSpc>
              <a:spcBef>
                <a:spcPts val="0"/>
              </a:spcBef>
              <a:buNone/>
            </a:pPr>
            <a:r>
              <a:rPr lang="tr-TR" dirty="0" smtClean="0"/>
              <a:t>	Başta </a:t>
            </a:r>
            <a:r>
              <a:rPr lang="tr-TR" dirty="0" err="1"/>
              <a:t>İbni</a:t>
            </a:r>
            <a:r>
              <a:rPr lang="tr-TR" dirty="0"/>
              <a:t> </a:t>
            </a:r>
            <a:r>
              <a:rPr lang="tr-TR" dirty="0" err="1"/>
              <a:t>Batuda</a:t>
            </a:r>
            <a:r>
              <a:rPr lang="tr-TR" dirty="0"/>
              <a:t> (14. yüzyıl) olmak üzere yabancı seyyahların, diplomatların , sanatçıların yazdığı ve Türkiye’de gördüklerini anlattıkları seyahatnameler, mektuplar, günlükler de Türk folklorunun tarihi kaynaklar arasındadır</a:t>
            </a:r>
            <a:r>
              <a:rPr lang="tr-TR" dirty="0">
                <a:solidFill>
                  <a:srgbClr val="FF0000"/>
                </a:solidFill>
              </a:rPr>
              <a:t>. Julia </a:t>
            </a:r>
            <a:r>
              <a:rPr lang="tr-TR" dirty="0" err="1">
                <a:solidFill>
                  <a:srgbClr val="FF0000"/>
                </a:solidFill>
              </a:rPr>
              <a:t>Pardoe</a:t>
            </a:r>
            <a:r>
              <a:rPr lang="tr-TR" dirty="0">
                <a:solidFill>
                  <a:srgbClr val="FF0000"/>
                </a:solidFill>
              </a:rPr>
              <a:t>, </a:t>
            </a:r>
            <a:r>
              <a:rPr lang="tr-TR" dirty="0" err="1">
                <a:solidFill>
                  <a:srgbClr val="FF0000"/>
                </a:solidFill>
              </a:rPr>
              <a:t>Ogier</a:t>
            </a:r>
            <a:r>
              <a:rPr lang="tr-TR" dirty="0">
                <a:solidFill>
                  <a:srgbClr val="FF0000"/>
                </a:solidFill>
              </a:rPr>
              <a:t> </a:t>
            </a:r>
            <a:r>
              <a:rPr lang="tr-TR" dirty="0" err="1">
                <a:solidFill>
                  <a:srgbClr val="FF0000"/>
                </a:solidFill>
              </a:rPr>
              <a:t>Ghiselin</a:t>
            </a:r>
            <a:r>
              <a:rPr lang="tr-TR" dirty="0">
                <a:solidFill>
                  <a:srgbClr val="FF0000"/>
                </a:solidFill>
              </a:rPr>
              <a:t> de </a:t>
            </a:r>
            <a:r>
              <a:rPr lang="tr-TR" dirty="0" err="1">
                <a:solidFill>
                  <a:srgbClr val="FF0000"/>
                </a:solidFill>
              </a:rPr>
              <a:t>Busbeedq</a:t>
            </a:r>
            <a:r>
              <a:rPr lang="tr-TR" dirty="0">
                <a:solidFill>
                  <a:srgbClr val="FF0000"/>
                </a:solidFill>
              </a:rPr>
              <a:t>, </a:t>
            </a:r>
            <a:r>
              <a:rPr lang="tr-TR" dirty="0" err="1">
                <a:solidFill>
                  <a:srgbClr val="FF0000"/>
                </a:solidFill>
              </a:rPr>
              <a:t>Lady</a:t>
            </a:r>
            <a:r>
              <a:rPr lang="tr-TR" dirty="0">
                <a:solidFill>
                  <a:srgbClr val="FF0000"/>
                </a:solidFill>
              </a:rPr>
              <a:t> </a:t>
            </a:r>
            <a:r>
              <a:rPr lang="tr-TR" dirty="0" err="1">
                <a:solidFill>
                  <a:srgbClr val="FF0000"/>
                </a:solidFill>
              </a:rPr>
              <a:t>Montagu</a:t>
            </a:r>
            <a:r>
              <a:rPr lang="tr-TR" dirty="0">
                <a:solidFill>
                  <a:srgbClr val="FF0000"/>
                </a:solidFill>
              </a:rPr>
              <a:t>, General </a:t>
            </a:r>
            <a:r>
              <a:rPr lang="tr-TR" dirty="0" err="1">
                <a:solidFill>
                  <a:srgbClr val="FF0000"/>
                </a:solidFill>
              </a:rPr>
              <a:t>Moltke</a:t>
            </a:r>
            <a:r>
              <a:rPr lang="tr-TR" dirty="0">
                <a:solidFill>
                  <a:srgbClr val="FF0000"/>
                </a:solidFill>
              </a:rPr>
              <a:t>, </a:t>
            </a:r>
            <a:r>
              <a:rPr lang="tr-TR" dirty="0" err="1">
                <a:solidFill>
                  <a:srgbClr val="FF0000"/>
                </a:solidFill>
              </a:rPr>
              <a:t>Raphaela</a:t>
            </a:r>
            <a:r>
              <a:rPr lang="tr-TR" dirty="0">
                <a:solidFill>
                  <a:srgbClr val="FF0000"/>
                </a:solidFill>
              </a:rPr>
              <a:t> </a:t>
            </a:r>
            <a:r>
              <a:rPr lang="tr-TR" dirty="0" err="1">
                <a:solidFill>
                  <a:srgbClr val="FF0000"/>
                </a:solidFill>
              </a:rPr>
              <a:t>Lewis</a:t>
            </a:r>
            <a:r>
              <a:rPr lang="tr-TR" dirty="0">
                <a:solidFill>
                  <a:srgbClr val="FF0000"/>
                </a:solidFill>
              </a:rPr>
              <a:t>, Thomas </a:t>
            </a:r>
            <a:r>
              <a:rPr lang="tr-TR" dirty="0" err="1">
                <a:solidFill>
                  <a:srgbClr val="FF0000"/>
                </a:solidFill>
              </a:rPr>
              <a:t>Allome</a:t>
            </a:r>
            <a:r>
              <a:rPr lang="tr-TR" dirty="0">
                <a:solidFill>
                  <a:srgbClr val="FF0000"/>
                </a:solidFill>
              </a:rPr>
              <a:t>, </a:t>
            </a:r>
            <a:r>
              <a:rPr lang="tr-TR" dirty="0" err="1">
                <a:solidFill>
                  <a:srgbClr val="FF0000"/>
                </a:solidFill>
              </a:rPr>
              <a:t>Lamartine’in</a:t>
            </a:r>
            <a:r>
              <a:rPr lang="tr-TR" dirty="0">
                <a:solidFill>
                  <a:srgbClr val="FF0000"/>
                </a:solidFill>
              </a:rPr>
              <a:t> eserleri </a:t>
            </a:r>
            <a:r>
              <a:rPr lang="tr-TR" dirty="0"/>
              <a:t>bu konuda ilk başvurulacak kaynaklardır. Bu eserlerden birçoğu bilgi ve gözlem yanında gravürler  de ihtiva  ettiğinden görsel bakımdan da folklorumuza katkıda bulunabilirler (Tan, 1997:21)</a:t>
            </a:r>
          </a:p>
          <a:p>
            <a:endParaRPr lang="tr-TR" dirty="0"/>
          </a:p>
        </p:txBody>
      </p:sp>
    </p:spTree>
    <p:extLst>
      <p:ext uri="{BB962C8B-B14F-4D97-AF65-F5344CB8AC3E}">
        <p14:creationId xmlns:p14="http://schemas.microsoft.com/office/powerpoint/2010/main" val="701875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t>	Türkiye, folklor teriminin ilk kullanımı serüveninde Avrupa'nın yaklaşık olarak 150 yıl gerisindedir, Türkiye'de «folklor" teriminin bir disiplinin adı olarak kullanıldığı ilk yazılar, 1913-1914 yıllarındı»  </a:t>
            </a:r>
            <a:r>
              <a:rPr lang="tr-TR" dirty="0"/>
              <a:t>y</a:t>
            </a:r>
            <a:r>
              <a:rPr lang="tr-TR" dirty="0" smtClean="0"/>
              <a:t>ayımlanabilmiştir.</a:t>
            </a:r>
          </a:p>
          <a:p>
            <a:pPr marL="0" indent="0" algn="just">
              <a:lnSpc>
                <a:spcPct val="170000"/>
              </a:lnSpc>
              <a:spcBef>
                <a:spcPts val="0"/>
              </a:spcBef>
              <a:buNone/>
            </a:pPr>
            <a:r>
              <a:rPr lang="tr-TR" dirty="0"/>
              <a:t>	</a:t>
            </a:r>
            <a:r>
              <a:rPr lang="tr-TR" dirty="0" smtClean="0"/>
              <a:t>Türkiye’deki halkbilimi çalışmalarına zemin oluşturacak önemli iki akım görmekteyiz. Bunlardan ilki» Tanzimat Dönemindeki (1839-1876) çalışmalardır. Bu dönemde edebiyat, sosyal değişimin aracı kabul edilmiştir. İkinci dalga ise, daha sonraki yıllarda Türkiye'de milliyetçilik akımıyla gelişen uyanış olarak adlandırılabilir. Bu akım, Osmanlı </a:t>
            </a:r>
            <a:r>
              <a:rPr lang="tr-TR" dirty="0" err="1" smtClean="0"/>
              <a:t>kozmopolitizmine</a:t>
            </a:r>
            <a:r>
              <a:rPr lang="tr-TR" dirty="0" smtClean="0"/>
              <a:t>  karşıt bir fikirler topluluğu şeklinde gelişmiş, romantik- milliyetçi bir tavır alan aydınlar "</a:t>
            </a:r>
            <a:r>
              <a:rPr lang="tr-TR" dirty="0" err="1" smtClean="0"/>
              <a:t>halk”a</a:t>
            </a:r>
            <a:r>
              <a:rPr lang="tr-TR" dirty="0" smtClean="0"/>
              <a:t> yönelmeye başlamış; bunun doğal sonucu olarak da, farklı formlarda karşımıza çıkan halk kültürü ürünlerini kapsamlı bir şekilde toplamaya girişmişlerdir (</a:t>
            </a:r>
            <a:r>
              <a:rPr lang="tr-TR" dirty="0" err="1" smtClean="0"/>
              <a:t>Birkalan</a:t>
            </a:r>
            <a:r>
              <a:rPr lang="tr-TR" dirty="0" smtClean="0"/>
              <a:t>, 2000:7-8).</a:t>
            </a:r>
          </a:p>
          <a:p>
            <a:endParaRPr lang="tr-TR" dirty="0"/>
          </a:p>
        </p:txBody>
      </p:sp>
    </p:spTree>
    <p:extLst>
      <p:ext uri="{BB962C8B-B14F-4D97-AF65-F5344CB8AC3E}">
        <p14:creationId xmlns:p14="http://schemas.microsoft.com/office/powerpoint/2010/main" val="20270408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dirty="0" smtClean="0"/>
              <a:t>	On dokuzuncu yüzyıl Türk toplumunda da bu anlayışlara paralel görünen anlayışlar mevcuttur. Osmanlı toplum düzeninde "havas" ve "avam" ayrımında görülen ve "halk" teriminin on dokuzuncu yüzyıl Avrupa'sındaki anlamına karşılık gelen "avam", yirminci yüzyıldan itibaren "köylü" kavramıyla eş değerde bir anlam kazanmıştır.</a:t>
            </a:r>
          </a:p>
          <a:p>
            <a:pPr marL="0" indent="0" algn="just">
              <a:lnSpc>
                <a:spcPct val="170000"/>
              </a:lnSpc>
              <a:spcBef>
                <a:spcPts val="0"/>
              </a:spcBef>
              <a:buNone/>
            </a:pPr>
            <a:r>
              <a:rPr lang="tr-TR" dirty="0" smtClean="0"/>
              <a:t>	Halkbilimi çalışmaları hız kazanıp, gelişmeye başladığında ülkemizdeki ilk halkbilimi araştırmaları tamamen "halk" (folk) olduğu kabul edilen köy ve köylü hayatı çevresinde gerçekleştirilmiştir. On dokuzuncu yüzyıl Avrupası’ndaki "halk" (folk) ve "halkbilimi" (</a:t>
            </a:r>
            <a:r>
              <a:rPr lang="tr-TR" dirty="0" err="1" smtClean="0"/>
              <a:t>Folklore</a:t>
            </a:r>
            <a:r>
              <a:rPr lang="tr-TR" dirty="0" smtClean="0"/>
              <a:t>) kavramlarının ülkemizdeki bir başka yansıması ise ilk halkbilimi araştırmalarının halk bilgisinin bir bölümünü oluşturan "halk oyunları" hakkında yapılmasından dolayı, "</a:t>
            </a:r>
            <a:r>
              <a:rPr lang="tr-TR" dirty="0" err="1" smtClean="0"/>
              <a:t>folklore</a:t>
            </a:r>
            <a:r>
              <a:rPr lang="tr-TR" dirty="0" smtClean="0"/>
              <a:t>" kelimesinin bu oyunları ifade ettiğinin düşünülmesiyle ilgilidir.</a:t>
            </a:r>
          </a:p>
          <a:p>
            <a:pPr marL="0" indent="0" algn="just">
              <a:lnSpc>
                <a:spcPct val="170000"/>
              </a:lnSpc>
              <a:spcBef>
                <a:spcPts val="0"/>
              </a:spcBef>
              <a:buNone/>
            </a:pPr>
            <a:r>
              <a:rPr lang="tr-TR" dirty="0" smtClean="0"/>
              <a:t>	Tanzimat döneminin Batı edebiyatını ve kültür hayatını yakından takip eden sanatçılar; İbrahim Şinasi, Namık Kemal ve Ziya Paşa’dır. Bu üç edebiyatçı içinde Batıda gelişen folklor yaklaşımlarını en iyi kavrayan ve formüle eden Ziya Paşa’dan önce, dönemin kültür atmosferini daha iyi kavrayabilmek açısından Şinasi ve Namık Kemal üzerinde durmak gerekecektir (Oğuz, 2004:31-67)</a:t>
            </a:r>
          </a:p>
          <a:p>
            <a:pPr marL="0" indent="0" algn="just">
              <a:lnSpc>
                <a:spcPct val="170000"/>
              </a:lnSpc>
              <a:spcBef>
                <a:spcPts val="0"/>
              </a:spcBef>
              <a:buNone/>
            </a:pPr>
            <a:endParaRPr lang="tr-TR" dirty="0" smtClean="0"/>
          </a:p>
          <a:p>
            <a:endParaRPr lang="tr-TR" dirty="0"/>
          </a:p>
        </p:txBody>
      </p:sp>
    </p:spTree>
    <p:extLst>
      <p:ext uri="{BB962C8B-B14F-4D97-AF65-F5344CB8AC3E}">
        <p14:creationId xmlns:p14="http://schemas.microsoft.com/office/powerpoint/2010/main" val="16745049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t>	Tanzimat </a:t>
            </a:r>
            <a:r>
              <a:rPr lang="tr-TR" dirty="0"/>
              <a:t>yazarlarının h</a:t>
            </a:r>
            <a:r>
              <a:rPr lang="tr-TR" dirty="0" smtClean="0"/>
              <a:t>alk </a:t>
            </a:r>
            <a:r>
              <a:rPr lang="tr-TR" dirty="0"/>
              <a:t>dili ve edebiyatından yararlanarak Batı Edebiyatı türlerinde eserler yazmaya eğilmeleri </a:t>
            </a:r>
            <a:r>
              <a:rPr lang="tr-TR" dirty="0" smtClean="0"/>
              <a:t>sonucunda 1839’dan sora </a:t>
            </a:r>
            <a:r>
              <a:rPr lang="tr-TR" dirty="0" err="1" smtClean="0"/>
              <a:t>bîr</a:t>
            </a:r>
            <a:r>
              <a:rPr lang="tr-TR" dirty="0" smtClean="0"/>
              <a:t> </a:t>
            </a:r>
            <a:r>
              <a:rPr lang="tr-TR" dirty="0"/>
              <a:t>bölüm folklor ürünü yazıya geçirilmiş </a:t>
            </a:r>
            <a:r>
              <a:rPr lang="tr-TR" dirty="0" smtClean="0"/>
              <a:t>oldu</a:t>
            </a:r>
            <a:r>
              <a:rPr lang="tr-TR" dirty="0"/>
              <a:t>. İbrahim Şinasi (</a:t>
            </a:r>
            <a:r>
              <a:rPr lang="tr-TR" dirty="0" smtClean="0"/>
              <a:t>1826-1871)halk </a:t>
            </a:r>
            <a:r>
              <a:rPr lang="tr-TR" dirty="0"/>
              <a:t>kaynağından aldığı hayvan hikâyelerini ""Tenasüh , Eşek ile Tilki, "Karakuş Yavrusu ile Karga”, "Arı ile Sivrisinek" adıyla sadeleştirmiş </a:t>
            </a:r>
            <a:r>
              <a:rPr lang="tr-TR" dirty="0" smtClean="0"/>
              <a:t>(1862</a:t>
            </a:r>
            <a:r>
              <a:rPr lang="tr-TR" dirty="0"/>
              <a:t>). "Şair Evlenmesi” adlı tiyatro eserinde (I860) halk dili ve deyimlerini kullanmış, 1863 yılında da ”</a:t>
            </a:r>
            <a:r>
              <a:rPr lang="tr-TR" dirty="0" err="1" smtClean="0"/>
              <a:t>Durîb</a:t>
            </a:r>
            <a:r>
              <a:rPr lang="tr-TR" dirty="0" smtClean="0"/>
              <a:t>-i </a:t>
            </a:r>
            <a:r>
              <a:rPr lang="tr-TR" dirty="0"/>
              <a:t>Emsal-i </a:t>
            </a:r>
            <a:r>
              <a:rPr lang="tr-TR" dirty="0" err="1"/>
              <a:t>Osmaniyye</a:t>
            </a:r>
            <a:r>
              <a:rPr lang="tr-TR" dirty="0"/>
              <a:t>” adlı atasözleri kitabını yayımlamıştır. Ahmet </a:t>
            </a:r>
            <a:r>
              <a:rPr lang="tr-TR" dirty="0" err="1"/>
              <a:t>Mithad</a:t>
            </a:r>
            <a:r>
              <a:rPr lang="tr-TR" dirty="0"/>
              <a:t> Efendi (1844-1912) halk kültürünü, eski İstanbul hayatını eserlerinde başarıyla yansıtmıştır. Ahmet </a:t>
            </a:r>
            <a:r>
              <a:rPr lang="tr-TR" dirty="0" err="1"/>
              <a:t>Vefik</a:t>
            </a:r>
            <a:r>
              <a:rPr lang="tr-TR" dirty="0"/>
              <a:t> Paşa (1823-1891) Türk geleneklerine uyarladığı Moliere piyeslerinde folklorik bilgileri bol bol kullanmış, memurlarına anket uygulayarak derlemeler yapmış, derlediği malzemeyi “Lehçe-i Osmanî” (1876) adlı sözlüğünde yayımlamıştır. Mehmet Kâmil Bey, </a:t>
            </a:r>
            <a:r>
              <a:rPr lang="tr-TR" dirty="0" smtClean="0"/>
              <a:t>1844’te </a:t>
            </a:r>
            <a:r>
              <a:rPr lang="tr-TR" dirty="0"/>
              <a:t>ilk basılı yemek kitabımız olan “</a:t>
            </a:r>
            <a:r>
              <a:rPr lang="tr-TR" dirty="0" err="1"/>
              <a:t>Melceü</a:t>
            </a:r>
            <a:r>
              <a:rPr lang="tr-TR" dirty="0"/>
              <a:t> ’t -</a:t>
            </a:r>
            <a:r>
              <a:rPr lang="tr-TR" dirty="0" err="1" smtClean="0"/>
              <a:t>Tabbahin</a:t>
            </a:r>
            <a:r>
              <a:rPr lang="tr-TR" dirty="0" smtClean="0"/>
              <a:t>” </a:t>
            </a:r>
            <a:r>
              <a:rPr lang="tr-TR" dirty="0"/>
              <a:t>’i yayımlamıştır. </a:t>
            </a:r>
            <a:r>
              <a:rPr lang="tr-TR" dirty="0" err="1"/>
              <a:t>Ebüzziya</a:t>
            </a:r>
            <a:r>
              <a:rPr lang="tr-TR" dirty="0"/>
              <a:t> </a:t>
            </a:r>
            <a:r>
              <a:rPr lang="tr-TR" dirty="0" smtClean="0"/>
              <a:t>Tevfik Bey </a:t>
            </a:r>
            <a:r>
              <a:rPr lang="tr-TR" dirty="0"/>
              <a:t>(1849-1913) halk tiyatrosu konusunda ilk önemli araştırmaları yapmış meddahlık ve kukla üzerine iki makale yazmıştır (Tan, 1997:22)</a:t>
            </a:r>
          </a:p>
        </p:txBody>
      </p:sp>
    </p:spTree>
    <p:extLst>
      <p:ext uri="{BB962C8B-B14F-4D97-AF65-F5344CB8AC3E}">
        <p14:creationId xmlns:p14="http://schemas.microsoft.com/office/powerpoint/2010/main" val="3956515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t>	Tanzimat ve I. Meşrutiyet dönemlerinde bu çalışmalar yapılırken bir yandan da taşbaskıs</a:t>
            </a:r>
            <a:r>
              <a:rPr lang="tr-TR" dirty="0"/>
              <a:t>ı</a:t>
            </a:r>
            <a:r>
              <a:rPr lang="tr-TR" dirty="0" smtClean="0"/>
              <a:t> halk hikayeleri, masallar, fıkra kitapları, halk şairlerinin şiirleri yayımlanıyor, bol bol okuyucu buluyordu. II. Meşrutiyetten sonra (1908) bu tür yayınlar daha da çoğaldı (Tan. 1997:23).</a:t>
            </a:r>
          </a:p>
          <a:p>
            <a:pPr marL="0" indent="0" algn="just">
              <a:lnSpc>
                <a:spcPct val="170000"/>
              </a:lnSpc>
              <a:spcBef>
                <a:spcPts val="0"/>
              </a:spcBef>
              <a:buNone/>
            </a:pPr>
            <a:r>
              <a:rPr lang="tr-TR" dirty="0" smtClean="0"/>
              <a:t>	1913 yılından önce Türk araştırmacılar, yazarlar kadar yabancı araştırmacıların da Türk folkloruna önem verip derlemeler yaparak yayımladıklarını görmekteyiz. -Macar </a:t>
            </a:r>
            <a:r>
              <a:rPr lang="tr-TR" dirty="0" err="1" smtClean="0"/>
              <a:t>İgnacz</a:t>
            </a:r>
            <a:r>
              <a:rPr lang="tr-TR" dirty="0" smtClean="0"/>
              <a:t> </a:t>
            </a:r>
            <a:r>
              <a:rPr lang="tr-TR" dirty="0" err="1" smtClean="0"/>
              <a:t>Kûnos</a:t>
            </a:r>
            <a:r>
              <a:rPr lang="tr-TR" dirty="0" smtClean="0"/>
              <a:t> (1860-1945), 1885 yılından itibaren Rumeli ve Anadolu'yu dolaşarak masal, türkü, ninni, Karagöz oyunu, meddah hikayesi vb. derleyerek yayımlamaya başladı. </a:t>
            </a:r>
            <a:r>
              <a:rPr lang="tr-TR" dirty="0" err="1" smtClean="0"/>
              <a:t>Kûnos'un</a:t>
            </a:r>
            <a:r>
              <a:rPr lang="tr-TR" dirty="0" smtClean="0"/>
              <a:t> «Osmanlı Türk Halk Şiiri» adlı eseri 1887-1889'da, «Karagözü» 1886 da, </a:t>
            </a:r>
            <a:r>
              <a:rPr lang="tr-TR" sz="3100" dirty="0">
                <a:solidFill>
                  <a:prstClr val="black"/>
                </a:solidFill>
              </a:rPr>
              <a:t>«Ortaoyunu» </a:t>
            </a:r>
            <a:r>
              <a:rPr lang="tr-TR" dirty="0" smtClean="0"/>
              <a:t>1899 da basıldı. </a:t>
            </a:r>
            <a:r>
              <a:rPr lang="tr-TR" dirty="0" err="1" smtClean="0"/>
              <a:t>Kûnos'u</a:t>
            </a:r>
            <a:r>
              <a:rPr lang="tr-TR" dirty="0" smtClean="0"/>
              <a:t> diğer yabancı araştırmacılar izledi. George </a:t>
            </a:r>
            <a:r>
              <a:rPr lang="tr-TR" dirty="0" err="1" smtClean="0"/>
              <a:t>Jacob</a:t>
            </a:r>
            <a:r>
              <a:rPr lang="tr-TR" dirty="0" smtClean="0"/>
              <a:t>, </a:t>
            </a:r>
            <a:r>
              <a:rPr lang="tr-TR" dirty="0" err="1" smtClean="0"/>
              <a:t>Gyula</a:t>
            </a:r>
            <a:r>
              <a:rPr lang="tr-TR" dirty="0" smtClean="0"/>
              <a:t> </a:t>
            </a:r>
            <a:r>
              <a:rPr lang="tr-TR" dirty="0" err="1" smtClean="0"/>
              <a:t>Nemeth</a:t>
            </a:r>
            <a:r>
              <a:rPr lang="tr-TR" dirty="0" smtClean="0"/>
              <a:t>, </a:t>
            </a:r>
            <a:r>
              <a:rPr lang="tr-TR" dirty="0" err="1" smtClean="0"/>
              <a:t>Friederich</a:t>
            </a:r>
            <a:r>
              <a:rPr lang="tr-TR" dirty="0" smtClean="0"/>
              <a:t> </a:t>
            </a:r>
            <a:r>
              <a:rPr lang="tr-TR" dirty="0" err="1" smtClean="0"/>
              <a:t>Giese</a:t>
            </a:r>
            <a:r>
              <a:rPr lang="tr-TR" dirty="0" smtClean="0"/>
              <a:t>, F. Wilhelm Radloff, </a:t>
            </a:r>
            <a:r>
              <a:rPr lang="tr-TR" dirty="0" err="1" smtClean="0"/>
              <a:t>Thedor</a:t>
            </a:r>
            <a:r>
              <a:rPr lang="tr-TR" dirty="0" smtClean="0"/>
              <a:t> </a:t>
            </a:r>
            <a:r>
              <a:rPr lang="tr-TR" dirty="0" err="1" smtClean="0"/>
              <a:t>Menzel</a:t>
            </a:r>
            <a:r>
              <a:rPr lang="tr-TR" dirty="0" smtClean="0"/>
              <a:t>, </a:t>
            </a:r>
            <a:r>
              <a:rPr lang="tr-TR" dirty="0" err="1" smtClean="0"/>
              <a:t>Ethe</a:t>
            </a:r>
            <a:r>
              <a:rPr lang="tr-TR" dirty="0" smtClean="0"/>
              <a:t> vd. Türk folkloru konusunda 1913'ten önce önemli eserler vermiş olan yabancı bilim adamlarından bazılarıdır (Tan. 1997:22)</a:t>
            </a:r>
            <a:endParaRPr lang="tr-TR" dirty="0"/>
          </a:p>
        </p:txBody>
      </p:sp>
    </p:spTree>
    <p:extLst>
      <p:ext uri="{BB962C8B-B14F-4D97-AF65-F5344CB8AC3E}">
        <p14:creationId xmlns:p14="http://schemas.microsoft.com/office/powerpoint/2010/main" val="20823369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marL="0" indent="0" algn="just">
              <a:lnSpc>
                <a:spcPct val="150000"/>
              </a:lnSpc>
              <a:spcBef>
                <a:spcPts val="0"/>
              </a:spcBef>
              <a:buNone/>
            </a:pPr>
            <a:r>
              <a:rPr lang="tr-TR" dirty="0" smtClean="0"/>
              <a:t>	Fuat Köprülü,</a:t>
            </a:r>
            <a:r>
              <a:rPr lang="tr-TR" dirty="0"/>
              <a:t> </a:t>
            </a:r>
            <a:r>
              <a:rPr lang="tr-TR" dirty="0" smtClean="0"/>
              <a:t>halkbiliminin </a:t>
            </a:r>
            <a:r>
              <a:rPr lang="tr-TR" dirty="0"/>
              <a:t>Avrupa’da </a:t>
            </a:r>
            <a:r>
              <a:rPr lang="tr-TR" dirty="0" smtClean="0"/>
              <a:t>uzun zamandan beri kurumsallaşmış olmasına dikkat çekerek bizden bu bilim dalının henüz adından bile bahsedilmemiş olmasından yakınır. Dahası, Folklor ile milliyetçilik arasındaki yakın ilişkiye dikkati çekerken özellikle de 19. yüzyıl boyunca en çok etkilendiğimiz Balkan milletlerinin milliyetçilik mücadelelerindeki örneği, Balkan </a:t>
            </a:r>
            <a:r>
              <a:rPr lang="tr-TR" dirty="0"/>
              <a:t>m</a:t>
            </a:r>
            <a:r>
              <a:rPr lang="tr-TR" dirty="0" smtClean="0"/>
              <a:t>illetleri  Rumeli’yi kendi aralarında taksim için mücadele ederlerken yalnız silahla değil, birtakım belgelerle donanmışlardır.  «Folklor» araştırmaları onlara birçok noktalardan delil ve rehber oluyordu.» şeklinde </a:t>
            </a:r>
            <a:r>
              <a:rPr lang="tr-TR" dirty="0"/>
              <a:t>ifade ederek vermektedir. </a:t>
            </a:r>
          </a:p>
        </p:txBody>
      </p:sp>
    </p:spTree>
    <p:extLst>
      <p:ext uri="{BB962C8B-B14F-4D97-AF65-F5344CB8AC3E}">
        <p14:creationId xmlns:p14="http://schemas.microsoft.com/office/powerpoint/2010/main" val="23198685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324528" cy="6858000"/>
          </a:xfrm>
        </p:spPr>
        <p:txBody>
          <a:bodyPr>
            <a:normAutofit fontScale="70000" lnSpcReduction="20000"/>
          </a:bodyPr>
          <a:lstStyle/>
          <a:p>
            <a:pPr marL="0" indent="0" algn="just">
              <a:lnSpc>
                <a:spcPct val="170000"/>
              </a:lnSpc>
              <a:spcBef>
                <a:spcPts val="0"/>
              </a:spcBef>
              <a:buNone/>
            </a:pPr>
            <a:r>
              <a:rPr lang="tr-TR" dirty="0" smtClean="0"/>
              <a:t>	Köprülü'ye </a:t>
            </a:r>
            <a:r>
              <a:rPr lang="tr-TR" dirty="0"/>
              <a:t>göre "Milliyet yüzyılı" olan bu yüzyılda bir "milletin varlığı bütün insanlığa </a:t>
            </a:r>
            <a:r>
              <a:rPr lang="tr-TR" dirty="0" smtClean="0"/>
              <a:t>kanıtlaması ancak milli hudutlar içindeki folklor materyalinin  araştırılıp derlenmesiyle gerçekleştirilmektedir</a:t>
            </a:r>
            <a:r>
              <a:rPr lang="tr-TR" dirty="0"/>
              <a:t>. Özellikle de, halk edebiyatı "halkın doğrudan doğruya ruhundan çıktığı için onun en sadık ve beliğ </a:t>
            </a:r>
            <a:r>
              <a:rPr lang="tr-TR" dirty="0" err="1"/>
              <a:t>ifadesi'dir</a:t>
            </a:r>
            <a:r>
              <a:rPr lang="tr-TR" dirty="0"/>
              <a:t>. Ona göre, milliyetçiliğin ilk aşaması öncelikle kendi tarihini, coğrafyasını, sosyal yapısını, dilini ve edebiyatını bilmektir. Köprülü makalesinde ayrıca son derece fonksiyonel bir bilgi olarak folklor araştırmalarını sömürgeci devletler tarafından kullanılmasına da dikkati çeker. Türk folkloru konusunda mevcut araştırmaları yabancıların yapmakta olduğunu ifade ederek bu konuda ne kadar geri kaldığımıza işaret eder. Bu bağlamda. "</a:t>
            </a:r>
            <a:r>
              <a:rPr lang="tr-TR" dirty="0" smtClean="0"/>
              <a:t>Batılılara </a:t>
            </a:r>
            <a:r>
              <a:rPr lang="tr-TR" dirty="0"/>
              <a:t>Türk folklorunu tanıtmak görevi doğal olarak Türk araştırmacılarına düşüyor." demiştir (Çobanoğlu, 2009, C.3: 27)</a:t>
            </a:r>
          </a:p>
          <a:p>
            <a:endParaRPr lang="tr-TR" dirty="0"/>
          </a:p>
        </p:txBody>
      </p:sp>
    </p:spTree>
    <p:extLst>
      <p:ext uri="{BB962C8B-B14F-4D97-AF65-F5344CB8AC3E}">
        <p14:creationId xmlns:p14="http://schemas.microsoft.com/office/powerpoint/2010/main" val="853333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marL="0" indent="0" algn="just">
              <a:lnSpc>
                <a:spcPct val="150000"/>
              </a:lnSpc>
              <a:spcBef>
                <a:spcPts val="0"/>
              </a:spcBef>
              <a:buNone/>
            </a:pPr>
            <a:r>
              <a:rPr lang="tr-TR" sz="3000" b="0" i="0" u="none" strike="noStrike" baseline="-25000" dirty="0" smtClean="0">
                <a:solidFill>
                  <a:srgbClr val="000000"/>
                </a:solidFill>
              </a:rPr>
              <a:t>	Arap seyyahı </a:t>
            </a:r>
            <a:r>
              <a:rPr lang="tr-TR" sz="3000" b="0" i="0" u="none" strike="noStrike" baseline="-25000" dirty="0" err="1" smtClean="0">
                <a:solidFill>
                  <a:srgbClr val="000000"/>
                </a:solidFill>
              </a:rPr>
              <a:t>İbni</a:t>
            </a:r>
            <a:r>
              <a:rPr lang="tr-TR" sz="3000" b="0" i="0" u="none" strike="noStrike" baseline="-25000" dirty="0" smtClean="0">
                <a:solidFill>
                  <a:srgbClr val="000000"/>
                </a:solidFill>
              </a:rPr>
              <a:t> </a:t>
            </a:r>
            <a:r>
              <a:rPr lang="tr-TR" sz="3000" b="0" i="0" u="none" strike="noStrike" baseline="-25000" dirty="0" err="1" smtClean="0">
                <a:solidFill>
                  <a:srgbClr val="000000"/>
                </a:solidFill>
              </a:rPr>
              <a:t>Fazlan’ın</a:t>
            </a:r>
            <a:r>
              <a:rPr lang="tr-TR" sz="3000" b="0" i="0" u="none" strike="noStrike" baseline="-25000" dirty="0" smtClean="0">
                <a:solidFill>
                  <a:srgbClr val="000000"/>
                </a:solidFill>
              </a:rPr>
              <a:t> 10. yüzyılda Türkistan’a yaptığı seyahatle ilgili </a:t>
            </a:r>
            <a:r>
              <a:rPr lang="tr-TR" sz="3000" b="0" i="0" u="none" strike="noStrike" baseline="-25000" dirty="0" err="1" smtClean="0">
                <a:solidFill>
                  <a:srgbClr val="000000"/>
                </a:solidFill>
              </a:rPr>
              <a:t>seyahatnâmesinde</a:t>
            </a:r>
            <a:r>
              <a:rPr lang="tr-TR" sz="3000" b="0" i="0" u="none" strike="noStrike" baseline="-25000" dirty="0" smtClean="0">
                <a:solidFill>
                  <a:srgbClr val="000000"/>
                </a:solidFill>
              </a:rPr>
              <a:t>, Arap seyyah ve şairi </a:t>
            </a:r>
            <a:r>
              <a:rPr lang="tr-TR" sz="3000" b="0" i="0" u="none" strike="noStrike" baseline="-25000" dirty="0" err="1" smtClean="0">
                <a:solidFill>
                  <a:srgbClr val="000000"/>
                </a:solidFill>
              </a:rPr>
              <a:t>Ebû</a:t>
            </a:r>
            <a:r>
              <a:rPr lang="tr-TR" sz="3000" b="0" i="0" u="none" strike="noStrike" baseline="-25000" dirty="0" smtClean="0">
                <a:solidFill>
                  <a:srgbClr val="000000"/>
                </a:solidFill>
              </a:rPr>
              <a:t> </a:t>
            </a:r>
            <a:r>
              <a:rPr lang="tr-TR" sz="3000" b="0" i="0" u="none" strike="noStrike" baseline="-25000" dirty="0" err="1" smtClean="0">
                <a:solidFill>
                  <a:srgbClr val="000000"/>
                </a:solidFill>
              </a:rPr>
              <a:t>Dülef’in</a:t>
            </a:r>
            <a:r>
              <a:rPr lang="tr-TR" sz="3000" b="0" i="0" u="none" strike="noStrike" baseline="-25000" dirty="0" smtClean="0">
                <a:solidFill>
                  <a:srgbClr val="000000"/>
                </a:solidFill>
              </a:rPr>
              <a:t> 10. yüzyılda Türk, Çin, Hint ülkelerine yaptığı seyahatle ilgili risalesinde, Venedikli </a:t>
            </a:r>
            <a:r>
              <a:rPr lang="en-US" sz="3000" b="0" i="0" u="none" strike="noStrike" baseline="-25000" dirty="0" smtClean="0">
                <a:solidFill>
                  <a:srgbClr val="000000"/>
                </a:solidFill>
              </a:rPr>
              <a:t>Marco </a:t>
            </a:r>
            <a:r>
              <a:rPr lang="tr-TR" sz="3000" b="0" i="0" u="none" strike="noStrike" baseline="-25000" dirty="0" smtClean="0">
                <a:solidFill>
                  <a:srgbClr val="000000"/>
                </a:solidFill>
              </a:rPr>
              <a:t>Polo’nun 13. yüzyılda Uzakdoğu seyahatiyle ilgili olarak yazdığı </a:t>
            </a:r>
            <a:r>
              <a:rPr lang="tr-TR" sz="3000" b="0" i="0" u="none" strike="noStrike" baseline="-25000" dirty="0" err="1" smtClean="0">
                <a:solidFill>
                  <a:srgbClr val="000000"/>
                </a:solidFill>
              </a:rPr>
              <a:t>seyahatnâmesinde</a:t>
            </a:r>
            <a:r>
              <a:rPr lang="tr-TR" sz="3000" b="0" i="0" u="none" strike="noStrike" baseline="-25000" dirty="0" smtClean="0">
                <a:solidFill>
                  <a:srgbClr val="000000"/>
                </a:solidFill>
              </a:rPr>
              <a:t> ve Arap </a:t>
            </a:r>
            <a:r>
              <a:rPr lang="tr-TR" sz="3000" b="0" i="0" u="none" strike="noStrike" baseline="-25000" dirty="0" err="1" smtClean="0">
                <a:solidFill>
                  <a:srgbClr val="000000"/>
                </a:solidFill>
              </a:rPr>
              <a:t>seyyâhı</a:t>
            </a:r>
            <a:r>
              <a:rPr lang="tr-TR" sz="3000" b="0" i="0" u="none" strike="noStrike" baseline="-25000" dirty="0" smtClean="0">
                <a:solidFill>
                  <a:srgbClr val="000000"/>
                </a:solidFill>
              </a:rPr>
              <a:t> </a:t>
            </a:r>
            <a:r>
              <a:rPr lang="tr-TR" sz="3000" b="0" i="0" u="none" strike="noStrike" baseline="-25000" dirty="0" err="1" smtClean="0">
                <a:solidFill>
                  <a:srgbClr val="000000"/>
                </a:solidFill>
              </a:rPr>
              <a:t>İbni</a:t>
            </a:r>
            <a:r>
              <a:rPr lang="tr-TR" sz="3000" b="0" i="0" u="none" strike="noStrike" baseline="-25000" dirty="0" smtClean="0">
                <a:solidFill>
                  <a:srgbClr val="000000"/>
                </a:solidFill>
              </a:rPr>
              <a:t> </a:t>
            </a:r>
            <a:r>
              <a:rPr lang="tr-TR" sz="3000" b="0" i="0" u="none" strike="noStrike" baseline="-25000" dirty="0" err="1" smtClean="0">
                <a:solidFill>
                  <a:srgbClr val="000000"/>
                </a:solidFill>
              </a:rPr>
              <a:t>Batuta’nın</a:t>
            </a:r>
            <a:r>
              <a:rPr lang="tr-TR" sz="3000" b="0" i="0" u="none" strike="noStrike" baseline="-25000" dirty="0" smtClean="0">
                <a:solidFill>
                  <a:srgbClr val="000000"/>
                </a:solidFill>
              </a:rPr>
              <a:t> 14. yüzyıla ait seyahatnamesinde birçok folklorik bilgi yer almaktadır.</a:t>
            </a:r>
          </a:p>
          <a:p>
            <a:pPr marL="0" indent="0" algn="just">
              <a:lnSpc>
                <a:spcPct val="150000"/>
              </a:lnSpc>
              <a:spcBef>
                <a:spcPts val="0"/>
              </a:spcBef>
              <a:buNone/>
            </a:pPr>
            <a:endParaRPr lang="tr-TR" sz="2000" b="0" i="0" u="none" strike="noStrike" baseline="-25000" dirty="0" smtClean="0">
              <a:solidFill>
                <a:srgbClr val="000000"/>
              </a:solidFill>
            </a:endParaRPr>
          </a:p>
          <a:p>
            <a:pPr marL="0" indent="0" algn="just">
              <a:lnSpc>
                <a:spcPct val="150000"/>
              </a:lnSpc>
              <a:spcBef>
                <a:spcPts val="0"/>
              </a:spcBef>
              <a:buNone/>
            </a:pPr>
            <a:r>
              <a:rPr lang="tr-TR" sz="2100" b="0" i="0" u="none" strike="noStrike" baseline="0" dirty="0" smtClean="0">
                <a:solidFill>
                  <a:srgbClr val="000000"/>
                </a:solidFill>
              </a:rPr>
              <a:t>	Avrupa</a:t>
            </a:r>
            <a:r>
              <a:rPr lang="tr-TR" sz="2100" b="0" i="0" u="none" strike="noStrike" dirty="0" smtClean="0">
                <a:solidFill>
                  <a:srgbClr val="000000"/>
                </a:solidFill>
              </a:rPr>
              <a:t> düşünce tarihinde halk, halk kültürü, inançları,  gelenekleri, töreleri, törenleri ve edebiyatının bir ilgi konusu ve bilgi sahası oluş sürecindeki en önemli etkenlerden birisi Amerika’nın Avrupalılarca bulunuşu  ve kısa sürede ona hakim olarak Amerika’yı sömürgeleştirmeleridir.</a:t>
            </a:r>
            <a:endParaRPr lang="tr-TR" sz="2100" b="0" i="0" u="none" strike="noStrike" baseline="0" dirty="0" smtClean="0">
              <a:solidFill>
                <a:srgbClr val="000000"/>
              </a:solidFill>
            </a:endParaRPr>
          </a:p>
          <a:p>
            <a:pPr marL="0" indent="0" algn="just">
              <a:lnSpc>
                <a:spcPct val="150000"/>
              </a:lnSpc>
              <a:spcBef>
                <a:spcPts val="0"/>
              </a:spcBef>
              <a:buNone/>
            </a:pPr>
            <a:r>
              <a:rPr lang="tr-TR" dirty="0" smtClean="0"/>
              <a:t>	</a:t>
            </a:r>
            <a:r>
              <a:rPr lang="tr-TR" sz="2100" dirty="0" smtClean="0"/>
              <a:t>Avrupa’da halk kültürüne, Amerika’nın bulunuşuyla başlayan bu ilginin altında çeşitli nedenlerle Amerika’ya giden din adamları, gezginler, sanatçılar ve maceraperestlerin Yeni Dünya’da gördüklerini yazdıkları kitaplar vardır. Bir anlamda, Avrupa kendi halkının kültürüne ilgi duymadan önce bu yayınlardan Amerika yerlilerinin törenlerini, inançlarını ve geleneklerini öğrenmiş, onlarla ilgilenmeye başlamıştır denilebilir. (Çobanoğlu, 1999:72)</a:t>
            </a:r>
            <a:endParaRPr lang="tr-TR" sz="2100" dirty="0"/>
          </a:p>
        </p:txBody>
      </p:sp>
    </p:spTree>
    <p:extLst>
      <p:ext uri="{BB962C8B-B14F-4D97-AF65-F5344CB8AC3E}">
        <p14:creationId xmlns:p14="http://schemas.microsoft.com/office/powerpoint/2010/main" val="406508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marL="0" indent="0" algn="just">
              <a:lnSpc>
                <a:spcPct val="170000"/>
              </a:lnSpc>
              <a:spcBef>
                <a:spcPts val="0"/>
              </a:spcBef>
              <a:buNone/>
            </a:pPr>
            <a:r>
              <a:rPr lang="tr-TR" dirty="0" smtClean="0"/>
              <a:t>	Türkiye’de </a:t>
            </a:r>
            <a:r>
              <a:rPr lang="tr-TR" dirty="0"/>
              <a:t>folklordan ilk defa Ziya Gökalp söz etmiş ve folklor karşılığı olarak halkiyat terimini kullanmıştır (Halka Doğru, S. 14:107-108). Ziya Gökalp'in yaptığı pek çok </a:t>
            </a:r>
            <a:r>
              <a:rPr lang="tr-TR" dirty="0" smtClean="0"/>
              <a:t>çalışma </a:t>
            </a:r>
            <a:r>
              <a:rPr lang="tr-TR" dirty="0"/>
              <a:t>yanında halkbilimi açısından asıl </a:t>
            </a:r>
            <a:r>
              <a:rPr lang="tr-TR" dirty="0" smtClean="0"/>
              <a:t>önemi, 1912 yılında </a:t>
            </a:r>
            <a:r>
              <a:rPr lang="tr-TR" dirty="0"/>
              <a:t>Türk </a:t>
            </a:r>
            <a:r>
              <a:rPr lang="tr-TR" dirty="0" smtClean="0"/>
              <a:t>Ocağı’na </a:t>
            </a:r>
            <a:r>
              <a:rPr lang="tr-TR" dirty="0"/>
              <a:t>bağlı bir süreli yayın olarak kurduğu ve 65 </a:t>
            </a:r>
            <a:r>
              <a:rPr lang="tr-TR" dirty="0" smtClean="0"/>
              <a:t>sayı </a:t>
            </a:r>
            <a:r>
              <a:rPr lang="tr-TR" dirty="0"/>
              <a:t>yayımlanan Halka </a:t>
            </a:r>
            <a:r>
              <a:rPr lang="tr-TR" dirty="0" smtClean="0"/>
              <a:t>Doğru dergisi </a:t>
            </a:r>
            <a:r>
              <a:rPr lang="tr-TR" dirty="0"/>
              <a:t>çevresindeki fikirlerinden ve bu derginin 23 Temmuz 1913 tarihli 14. sayısında </a:t>
            </a:r>
            <a:r>
              <a:rPr lang="tr-TR" dirty="0" smtClean="0"/>
              <a:t>yazdığı “</a:t>
            </a:r>
            <a:r>
              <a:rPr lang="tr-TR" dirty="0" err="1" smtClean="0"/>
              <a:t>Hîdk</a:t>
            </a:r>
            <a:r>
              <a:rPr lang="tr-TR" dirty="0" smtClean="0"/>
              <a:t> </a:t>
            </a:r>
            <a:r>
              <a:rPr lang="tr-TR" dirty="0"/>
              <a:t>Medeniyeti -l Başlangıç" adlı yazısından gelmektedir. Ziya Gökalp "folklor" terimini "halkiyat" biçiminde bir disiplinin tanınması ve </a:t>
            </a:r>
            <a:r>
              <a:rPr lang="tr-TR" dirty="0" err="1"/>
              <a:t>terimleşmesi</a:t>
            </a:r>
            <a:r>
              <a:rPr lang="tr-TR" dirty="0"/>
              <a:t> bağlamında </a:t>
            </a:r>
            <a:r>
              <a:rPr lang="tr-TR" dirty="0" err="1"/>
              <a:t>Türkçe’de</a:t>
            </a:r>
            <a:r>
              <a:rPr lang="tr-TR" dirty="0"/>
              <a:t> ilk kez kullanmıştır.</a:t>
            </a:r>
          </a:p>
          <a:p>
            <a:endParaRPr lang="tr-TR" dirty="0"/>
          </a:p>
        </p:txBody>
      </p:sp>
    </p:spTree>
    <p:extLst>
      <p:ext uri="{BB962C8B-B14F-4D97-AF65-F5344CB8AC3E}">
        <p14:creationId xmlns:p14="http://schemas.microsoft.com/office/powerpoint/2010/main" val="19780021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55000" lnSpcReduction="20000"/>
          </a:bodyPr>
          <a:lstStyle/>
          <a:p>
            <a:pPr marL="0" indent="0" algn="just">
              <a:lnSpc>
                <a:spcPct val="170000"/>
              </a:lnSpc>
              <a:spcBef>
                <a:spcPts val="0"/>
              </a:spcBef>
              <a:buNone/>
            </a:pPr>
            <a:r>
              <a:rPr lang="tr-TR" sz="3800" dirty="0" smtClean="0"/>
              <a:t>	Rıza </a:t>
            </a:r>
            <a:r>
              <a:rPr lang="tr-TR" sz="3800" dirty="0"/>
              <a:t>Tevfik </a:t>
            </a:r>
            <a:r>
              <a:rPr lang="tr-TR" sz="3800" dirty="0" smtClean="0"/>
              <a:t>Bölükbaşı ise «</a:t>
            </a:r>
            <a:r>
              <a:rPr lang="tr-TR" sz="3800" dirty="0" err="1" smtClean="0"/>
              <a:t>Folklor:Folk</a:t>
            </a:r>
            <a:r>
              <a:rPr lang="tr-TR" sz="3800" dirty="0" smtClean="0"/>
              <a:t> </a:t>
            </a:r>
            <a:r>
              <a:rPr lang="tr-TR" sz="3800" dirty="0" err="1" smtClean="0"/>
              <a:t>Lore</a:t>
            </a:r>
            <a:r>
              <a:rPr lang="tr-TR" sz="3800" dirty="0" smtClean="0"/>
              <a:t>» (</a:t>
            </a:r>
            <a:r>
              <a:rPr lang="tr-TR" sz="3800" dirty="0" err="1" smtClean="0"/>
              <a:t>Peyam</a:t>
            </a:r>
            <a:r>
              <a:rPr lang="tr-TR" sz="3800" dirty="0" smtClean="0"/>
              <a:t>: Edebi İlave, S.20)    adını taşıyan yazısında</a:t>
            </a:r>
            <a:r>
              <a:rPr lang="tr-TR" sz="3800" dirty="0"/>
              <a:t>, "</a:t>
            </a:r>
            <a:r>
              <a:rPr lang="tr-TR" sz="3800" dirty="0" err="1"/>
              <a:t>Lafzan</a:t>
            </a:r>
            <a:r>
              <a:rPr lang="tr-TR" sz="3800" dirty="0"/>
              <a:t> tercüme edilirse hikmet-i </a:t>
            </a:r>
            <a:r>
              <a:rPr lang="tr-TR" sz="3800" dirty="0" smtClean="0"/>
              <a:t>avam tamamıyla </a:t>
            </a:r>
            <a:r>
              <a:rPr lang="tr-TR" sz="3800" dirty="0"/>
              <a:t>folklor mukabili olmuş olur." dedikten sonra hikmet-i avam tabirinin bizde “</a:t>
            </a:r>
            <a:r>
              <a:rPr lang="tr-TR" sz="3800" dirty="0" err="1"/>
              <a:t>durûb</a:t>
            </a:r>
            <a:r>
              <a:rPr lang="tr-TR" sz="3800" dirty="0"/>
              <a:t>-ı emsal” karşılığı kullanıldığını, oysa Avrupa’da folklor deyince </a:t>
            </a:r>
            <a:r>
              <a:rPr lang="tr-TR" sz="3800" dirty="0" err="1" smtClean="0"/>
              <a:t>durûb</a:t>
            </a:r>
            <a:r>
              <a:rPr lang="tr-TR" sz="3800" dirty="0" smtClean="0"/>
              <a:t>-ı </a:t>
            </a:r>
            <a:r>
              <a:rPr lang="tr-TR" sz="3800" dirty="0" err="1"/>
              <a:t>emsâl</a:t>
            </a:r>
            <a:r>
              <a:rPr lang="tr-TR" sz="3800" dirty="0"/>
              <a:t> de dahil olmak üzere halk şarkıları, destanlar, bilmeceler, hatta hikayelerin hep birden hatıra geldiğini belirtmiştir. Rıza Tevfik, folklor teriminin avam edebiyatının bütün eserlerini anlatmak üzere kullanıldığına işaret ettiği için folklorun sadece edebiyat yönü üzerinde durmuştur. Yazısında, bugün halk edebiyatı ve anonim halk edebiyatı diye anılan alandaki ürünlerden özellikle atasözleriyle türkülerin nasıl ortaya çıktığı ve anonimleştiği noktalarına ağırlık veren Rıza Tevfik, görüşlerini bunlarla ilgili örneklere dayandırarak sunmaya çalışmıştır (Oy, 1997:367).</a:t>
            </a:r>
          </a:p>
          <a:p>
            <a:pPr marL="0" indent="0" algn="just">
              <a:lnSpc>
                <a:spcPct val="170000"/>
              </a:lnSpc>
              <a:spcBef>
                <a:spcPts val="0"/>
              </a:spcBef>
              <a:buNone/>
            </a:pPr>
            <a:r>
              <a:rPr lang="tr-TR" sz="3800" dirty="0" smtClean="0"/>
              <a:t>	</a:t>
            </a:r>
            <a:endParaRPr lang="tr-TR" dirty="0"/>
          </a:p>
        </p:txBody>
      </p:sp>
    </p:spTree>
    <p:extLst>
      <p:ext uri="{BB962C8B-B14F-4D97-AF65-F5344CB8AC3E}">
        <p14:creationId xmlns:p14="http://schemas.microsoft.com/office/powerpoint/2010/main" val="15207979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marL="0" indent="0" algn="just">
              <a:lnSpc>
                <a:spcPct val="150000"/>
              </a:lnSpc>
              <a:spcBef>
                <a:spcPts val="0"/>
              </a:spcBef>
              <a:buNone/>
            </a:pPr>
            <a:r>
              <a:rPr lang="tr-TR" dirty="0" smtClean="0"/>
              <a:t>	</a:t>
            </a:r>
            <a:r>
              <a:rPr lang="tr-TR" dirty="0" err="1" smtClean="0"/>
              <a:t>Fuad</a:t>
            </a:r>
            <a:r>
              <a:rPr lang="tr-TR" dirty="0" smtClean="0"/>
              <a:t> </a:t>
            </a:r>
            <a:r>
              <a:rPr lang="tr-TR" dirty="0"/>
              <a:t>Köprülü, 1913 yılında Ziya Gökalp'ın "folklor" teriminin yerine "</a:t>
            </a:r>
            <a:r>
              <a:rPr lang="tr-TR" dirty="0" err="1"/>
              <a:t>halkiyat"ı</a:t>
            </a:r>
            <a:r>
              <a:rPr lang="tr-TR" dirty="0"/>
              <a:t> kullanarak folklor üstüne yazdığı ilk yazıdan yaklaşık altı ay sonra folklor üstüne bir yazı kaleme alır. Bu yazıda terimin batıdaki kullanımını Ziya Gökalp'in önerisi olan "halkiyat" terimiyle birlikte kullanır. Ziya Gökalp'ten söz edilmeyen ve İkdam Gazetesi’nin 6 Şubat 1914 tarihli 6091 sayılı nüshasında yayımlanan bu yazının adı "Yeni Bir İlim: </a:t>
            </a:r>
            <a:r>
              <a:rPr lang="tr-TR" dirty="0" err="1"/>
              <a:t>Halkiyat:Foik-lore"dur</a:t>
            </a:r>
            <a:r>
              <a:rPr lang="tr-TR" dirty="0"/>
              <a:t> (Oğuz, 2004:31 -67).</a:t>
            </a:r>
          </a:p>
          <a:p>
            <a:endParaRPr lang="tr-TR" dirty="0"/>
          </a:p>
          <a:p>
            <a:endParaRPr lang="tr-TR" dirty="0"/>
          </a:p>
        </p:txBody>
      </p:sp>
    </p:spTree>
    <p:extLst>
      <p:ext uri="{BB962C8B-B14F-4D97-AF65-F5344CB8AC3E}">
        <p14:creationId xmlns:p14="http://schemas.microsoft.com/office/powerpoint/2010/main" val="19420043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77500" lnSpcReduction="20000"/>
          </a:bodyPr>
          <a:lstStyle/>
          <a:p>
            <a:pPr marL="0" indent="0" algn="just">
              <a:lnSpc>
                <a:spcPct val="170000"/>
              </a:lnSpc>
              <a:spcBef>
                <a:spcPts val="0"/>
              </a:spcBef>
              <a:buNone/>
            </a:pPr>
            <a:r>
              <a:rPr lang="tr-TR" dirty="0" smtClean="0"/>
              <a:t>	Daha </a:t>
            </a:r>
            <a:r>
              <a:rPr lang="tr-TR" dirty="0"/>
              <a:t>sonra bu akında gerçekleştirilen ilk resim </a:t>
            </a:r>
            <a:r>
              <a:rPr lang="tr-TR" dirty="0" smtClean="0"/>
              <a:t>faaliyet, 1920 yılında Ankara’da Maarif Vekâlet'ine bağlı «Hars </a:t>
            </a:r>
            <a:r>
              <a:rPr lang="tr-TR" dirty="0" err="1" smtClean="0"/>
              <a:t>Dairesi»nin</a:t>
            </a:r>
            <a:r>
              <a:rPr lang="tr-TR" dirty="0"/>
              <a:t>	</a:t>
            </a:r>
            <a:r>
              <a:rPr lang="tr-TR" dirty="0" smtClean="0"/>
              <a:t>kurulmasıdır. 1922’de aynı bakanlığın bir genelgesiyle öğretmenlerden ve konuyla ilgilenenlerden derlemeler yapmaları istenmiştir.  </a:t>
            </a:r>
            <a:endParaRPr lang="tr-TR" dirty="0"/>
          </a:p>
          <a:p>
            <a:pPr marL="0" indent="0" algn="just">
              <a:lnSpc>
                <a:spcPct val="170000"/>
              </a:lnSpc>
              <a:spcBef>
                <a:spcPts val="0"/>
              </a:spcBef>
              <a:buNone/>
            </a:pPr>
            <a:r>
              <a:rPr lang="tr-TR" dirty="0" smtClean="0"/>
              <a:t>	Bu sırada Diyarbakır’da </a:t>
            </a:r>
            <a:r>
              <a:rPr lang="tr-TR" dirty="0"/>
              <a:t>	</a:t>
            </a:r>
            <a:r>
              <a:rPr lang="tr-TR" dirty="0" smtClean="0"/>
              <a:t>bulunan Gökalp, etrafına </a:t>
            </a:r>
            <a:r>
              <a:rPr lang="tr-TR" dirty="0"/>
              <a:t>topladığı gençlerle bir ekip </a:t>
            </a:r>
            <a:r>
              <a:rPr lang="tr-TR" dirty="0" smtClean="0"/>
              <a:t>çalışması başlatmış, </a:t>
            </a:r>
            <a:r>
              <a:rPr lang="tr-TR" dirty="0"/>
              <a:t>çıkardığı Küçük </a:t>
            </a:r>
            <a:r>
              <a:rPr lang="tr-TR" dirty="0" err="1"/>
              <a:t>Mecmua’da</a:t>
            </a:r>
            <a:r>
              <a:rPr lang="tr-TR" dirty="0"/>
              <a:t> derlediği </a:t>
            </a:r>
            <a:r>
              <a:rPr lang="tr-TR" dirty="0" smtClean="0"/>
              <a:t>bazı masalları yayınladığı gibi «Usullere Dair» genel başlığı altında çıkan «Halkiyat I –Masallar» yazısında halk masallarının tespit usulü konusunu ele almıştır. (Oy, 1997:368)</a:t>
            </a:r>
            <a:endParaRPr lang="tr-TR" dirty="0"/>
          </a:p>
        </p:txBody>
      </p:sp>
    </p:spTree>
    <p:extLst>
      <p:ext uri="{BB962C8B-B14F-4D97-AF65-F5344CB8AC3E}">
        <p14:creationId xmlns:p14="http://schemas.microsoft.com/office/powerpoint/2010/main" val="4263137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t>	1924’te </a:t>
            </a:r>
            <a:r>
              <a:rPr lang="tr-TR" dirty="0"/>
              <a:t>Ankara’da Etnografya </a:t>
            </a:r>
            <a:r>
              <a:rPr lang="tr-TR" dirty="0" smtClean="0"/>
              <a:t>Müzesi’nin </a:t>
            </a:r>
            <a:r>
              <a:rPr lang="tr-TR" dirty="0"/>
              <a:t>kurulması </a:t>
            </a:r>
            <a:r>
              <a:rPr lang="tr-TR" dirty="0" smtClean="0"/>
              <a:t>görevi Macar  </a:t>
            </a:r>
            <a:r>
              <a:rPr lang="tr-TR" dirty="0" err="1"/>
              <a:t>Meszaroş’a</a:t>
            </a:r>
            <a:r>
              <a:rPr lang="tr-TR" dirty="0"/>
              <a:t> verilmiştir. Müze, 1927 yılında Etnografya Müzesi müdürlüğüne </a:t>
            </a:r>
            <a:r>
              <a:rPr lang="tr-TR" dirty="0" smtClean="0"/>
              <a:t>Hamit </a:t>
            </a:r>
            <a:r>
              <a:rPr lang="tr-TR" dirty="0"/>
              <a:t>Zübeyir (</a:t>
            </a:r>
            <a:r>
              <a:rPr lang="tr-TR" dirty="0" err="1"/>
              <a:t>Koşay</a:t>
            </a:r>
            <a:r>
              <a:rPr lang="tr-TR" dirty="0"/>
              <a:t>) getirilerek 18 Temmuz 1930’ da ziyarete açılmıştır. Devletçe atılan bu ilk adımların yanında halkiyat alanındaki bir başka </a:t>
            </a:r>
            <a:r>
              <a:rPr lang="tr-TR" dirty="0" smtClean="0"/>
              <a:t>önemli faaliyet</a:t>
            </a:r>
            <a:r>
              <a:rPr lang="tr-TR" dirty="0"/>
              <a:t>, merkezi Ankara’da bulunan Anadolu Halk Bilgisi </a:t>
            </a:r>
            <a:r>
              <a:rPr lang="tr-TR" dirty="0" err="1" smtClean="0"/>
              <a:t>Demeği’nin</a:t>
            </a:r>
            <a:r>
              <a:rPr lang="tr-TR" dirty="0" smtClean="0"/>
              <a:t> kurulmasıdır </a:t>
            </a:r>
            <a:r>
              <a:rPr lang="tr-TR" dirty="0"/>
              <a:t>(</a:t>
            </a:r>
            <a:r>
              <a:rPr lang="tr-TR" dirty="0" smtClean="0"/>
              <a:t>1Kasım </a:t>
            </a:r>
            <a:r>
              <a:rPr lang="tr-TR" dirty="0"/>
              <a:t>1927). Daha sonra adı Türk Halk Bilgisi Derneği olan bu kuruluş “Halk Bilgisi Toplayıcılarına Rehber' (Ankara 1928) adlı bir kitapla “Halk Bilgisi Mecmuası ve Halk Bilgisi Haberleri" </a:t>
            </a:r>
            <a:r>
              <a:rPr lang="tr-TR" dirty="0" smtClean="0"/>
              <a:t>dergilerini </a:t>
            </a:r>
            <a:r>
              <a:rPr lang="tr-TR" dirty="0"/>
              <a:t>yayımladı. Halk Bilgisi Haberleri, önceleri dağınık ve sistemsiz bir şekilde yürütülen çalışmaları bazı esaslara bağlayarak toparlamaya çalıştı. Daha çok derleme ve değerlendirmeye dayalı yazılarla halkiyat ve halk edebiyatı alanında önemli gelişmeler sağlayan bir yayın organı olarak Türk folklor </a:t>
            </a:r>
            <a:r>
              <a:rPr lang="tr-TR" dirty="0" smtClean="0"/>
              <a:t>tarihinde </a:t>
            </a:r>
            <a:r>
              <a:rPr lang="tr-TR" dirty="0"/>
              <a:t>özel bir yer edindi (Oy, 1997:368).</a:t>
            </a:r>
          </a:p>
          <a:p>
            <a:endParaRPr lang="tr-TR" dirty="0"/>
          </a:p>
        </p:txBody>
      </p:sp>
    </p:spTree>
    <p:extLst>
      <p:ext uri="{BB962C8B-B14F-4D97-AF65-F5344CB8AC3E}">
        <p14:creationId xmlns:p14="http://schemas.microsoft.com/office/powerpoint/2010/main" val="34227786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fontScale="85000" lnSpcReduction="10000"/>
          </a:bodyPr>
          <a:lstStyle/>
          <a:p>
            <a:pPr marL="0" indent="0" algn="just">
              <a:lnSpc>
                <a:spcPct val="170000"/>
              </a:lnSpc>
              <a:spcBef>
                <a:spcPts val="0"/>
              </a:spcBef>
              <a:buNone/>
            </a:pPr>
            <a:r>
              <a:rPr lang="tr-TR" dirty="0" smtClean="0"/>
              <a:t>	1930 yılından sonra Türk halkbilimi araştırmalarına hizmet veren iki  kuruluş daha ortaya çıkmıştır. Bunlardan birisi “Türk Dilini Tetkik Cemiyeti" (Türk Dil Kurumu) ve diğeri “Türk Tarihini Tetkik Cemiyi,' (Türk Tarih Kurumu)</a:t>
            </a:r>
            <a:r>
              <a:rPr lang="tr-TR" dirty="0" err="1" smtClean="0"/>
              <a:t>dır</a:t>
            </a:r>
            <a:r>
              <a:rPr lang="tr-TR" dirty="0" smtClean="0"/>
              <a:t>. Bu iki kurumun asıl amaçlan halkbilimi çalışması yapmak olmamakla beraber, ele aldıkları konular gereği, dolaylı da  olsa folklor çalışmalarına katkıda bulunmuşlardır. Atatürk’ün emri üzerine 1932 yılında “Türk </a:t>
            </a:r>
            <a:r>
              <a:rPr lang="tr-TR" dirty="0" err="1" smtClean="0"/>
              <a:t>Ocakları”nın</a:t>
            </a:r>
            <a:r>
              <a:rPr lang="tr-TR" dirty="0" smtClean="0"/>
              <a:t> yerine kurulan “Halk Evleri” derneği, Türk kültürünü geliştirme ve yayma için yaptığı çalışma programına, folkloru da dahil etmiştir (Çobanoğlu, 1999: 30). </a:t>
            </a:r>
          </a:p>
        </p:txBody>
      </p:sp>
    </p:spTree>
    <p:extLst>
      <p:ext uri="{BB962C8B-B14F-4D97-AF65-F5344CB8AC3E}">
        <p14:creationId xmlns:p14="http://schemas.microsoft.com/office/powerpoint/2010/main" val="15575299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marL="0" indent="0" algn="just">
              <a:lnSpc>
                <a:spcPct val="150000"/>
              </a:lnSpc>
              <a:spcBef>
                <a:spcPts val="0"/>
              </a:spcBef>
              <a:buNone/>
            </a:pPr>
            <a:r>
              <a:rPr lang="tr-TR" dirty="0" smtClean="0"/>
              <a:t>	Halkevlerinin </a:t>
            </a:r>
            <a:r>
              <a:rPr lang="tr-TR" dirty="0"/>
              <a:t>faaliyetleri arasında yer alan kitap ve dergi yayımcılığı halkiyat ürünlerinin derlenmesinde de büyük katkılar sağlamıştır. Halkevleri merkez yayın organı durumunda bulunan "Ülkü” dergisinin yanı sıra Gaziantep, Çorum, Malatya, Kayseri, Erzurum, Trabzon gibi çeşitli illerde çıkarılan dergilerde genel ve mahalli nitelikte yazıların önemli bir bölümü de halkiyatla ilgilidir (Oy, 1997:368).</a:t>
            </a:r>
          </a:p>
          <a:p>
            <a:endParaRPr lang="tr-TR" dirty="0"/>
          </a:p>
        </p:txBody>
      </p:sp>
    </p:spTree>
    <p:extLst>
      <p:ext uri="{BB962C8B-B14F-4D97-AF65-F5344CB8AC3E}">
        <p14:creationId xmlns:p14="http://schemas.microsoft.com/office/powerpoint/2010/main" val="5566235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457200" lvl="1" indent="0" algn="just">
              <a:lnSpc>
                <a:spcPct val="170000"/>
              </a:lnSpc>
              <a:spcBef>
                <a:spcPts val="0"/>
              </a:spcBef>
              <a:buNone/>
            </a:pPr>
            <a:r>
              <a:rPr lang="tr-TR" dirty="0" smtClean="0"/>
              <a:t>	</a:t>
            </a:r>
            <a:r>
              <a:rPr lang="tr-TR" dirty="0"/>
              <a:t>	Pertev Naili </a:t>
            </a:r>
            <a:r>
              <a:rPr lang="tr-TR" dirty="0" err="1"/>
              <a:t>Boratav</a:t>
            </a:r>
            <a:r>
              <a:rPr lang="tr-TR" dirty="0"/>
              <a:t> (1907-1998), 1939 yılında DTCF’de halk edebiyatı kürsüsünü kurar ve bilimsel halkbilimi çalışmalarına hız verir. Alan araştırmalarını ve derleme çalışmalarını uluslar arası terminolojiyi kullanarak yapar. Öğrencilerinden oluşturduğu ekiplerle Anadolu’da derleme gezilerine çıkar. Böylece, bugün artık elde edilmesi mümkün olmayan birçok halk edebiyatı materyalini derler, arşivler veya yayımlar. Çoğu, </a:t>
            </a:r>
            <a:r>
              <a:rPr lang="tr-TR" dirty="0" smtClean="0"/>
              <a:t>kendisinin </a:t>
            </a:r>
            <a:r>
              <a:rPr lang="tr-TR" dirty="0"/>
              <a:t>ve öğrencilerinin bu tarihten </a:t>
            </a:r>
            <a:r>
              <a:rPr lang="tr-TR"/>
              <a:t>başlayarak </a:t>
            </a:r>
            <a:r>
              <a:rPr lang="tr-TR" smtClean="0"/>
              <a:t>1948 </a:t>
            </a:r>
            <a:r>
              <a:rPr lang="tr-TR" dirty="0" smtClean="0"/>
              <a:t>yılında kürsüsünün kapatılmasına kadar olan dönemde derlediği malzemeye dayanan 18 kitabı, Türkçe veya başka bir dilde yayımlanmış 200’den fazla makalesi bulunmaktadır. </a:t>
            </a:r>
            <a:r>
              <a:rPr lang="tr-TR" dirty="0" err="1" smtClean="0"/>
              <a:t>Boratav’ın</a:t>
            </a:r>
            <a:r>
              <a:rPr lang="tr-TR" dirty="0" smtClean="0"/>
              <a:t> Dil ve Tarih Coğrafya Fakültesinde çalıştığı 1940 ‘</a:t>
            </a:r>
            <a:r>
              <a:rPr lang="tr-TR" dirty="0" err="1" smtClean="0"/>
              <a:t>lı</a:t>
            </a:r>
            <a:r>
              <a:rPr lang="tr-TR" dirty="0" smtClean="0"/>
              <a:t> yıllar, onun Türkiye’nin birçok bölgesinde çok zor şartlar altında yaptığı derleme gezilerine, bilimsel yayınlarına ve siyasal çatışmalarına tanıklık eder (</a:t>
            </a:r>
            <a:r>
              <a:rPr lang="tr-TR" dirty="0" err="1" smtClean="0"/>
              <a:t>Birkalan</a:t>
            </a:r>
            <a:r>
              <a:rPr lang="tr-TR" dirty="0" smtClean="0"/>
              <a:t>, 2000:18)</a:t>
            </a:r>
            <a:endParaRPr lang="tr-TR" dirty="0"/>
          </a:p>
          <a:p>
            <a:endParaRPr lang="tr-TR" dirty="0"/>
          </a:p>
        </p:txBody>
      </p:sp>
    </p:spTree>
    <p:extLst>
      <p:ext uri="{BB962C8B-B14F-4D97-AF65-F5344CB8AC3E}">
        <p14:creationId xmlns:p14="http://schemas.microsoft.com/office/powerpoint/2010/main" val="24843788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gn="just">
              <a:lnSpc>
                <a:spcPct val="150000"/>
              </a:lnSpc>
              <a:spcBef>
                <a:spcPts val="0"/>
              </a:spcBef>
              <a:buNone/>
            </a:pPr>
            <a:r>
              <a:rPr lang="tr-TR" dirty="0" smtClean="0"/>
              <a:t>	Halkevlerinin yanında «Türkiyat Enstitüsü», «Türk Dil Kurumu», «Türk Kültürünü Araştırma Enstitüsü», İstanbul Yüksek Tahsil </a:t>
            </a:r>
            <a:r>
              <a:rPr lang="tr-TR" dirty="0" err="1" smtClean="0"/>
              <a:t>Gençliği’nce</a:t>
            </a:r>
            <a:r>
              <a:rPr lang="tr-TR" dirty="0" smtClean="0"/>
              <a:t> kurulan «</a:t>
            </a:r>
            <a:r>
              <a:rPr lang="tr-TR" dirty="0" err="1" smtClean="0"/>
              <a:t>Yükek</a:t>
            </a:r>
            <a:r>
              <a:rPr lang="tr-TR" dirty="0" smtClean="0"/>
              <a:t> Tahsil Gençliği Türk Folklor Enstitüsünü Kurma Derneği», «Boğaziçi Üniversitesi Folklor </a:t>
            </a:r>
            <a:r>
              <a:rPr lang="tr-TR" dirty="0" err="1" smtClean="0"/>
              <a:t>Külübü</a:t>
            </a:r>
            <a:r>
              <a:rPr lang="tr-TR" dirty="0" smtClean="0"/>
              <a:t>», «Konya Kültür ve Turizm Derneği», «Türk Halk Sanatları ve Ananelerini Tetkik Cemiyeti» de çeşitli kitap yayımlarıyla halkiyat çalışmalarına zenginlik kazandıran kuruluşlardır ( Oy, 1997:368)</a:t>
            </a:r>
            <a:endParaRPr lang="tr-TR" dirty="0"/>
          </a:p>
        </p:txBody>
      </p:sp>
    </p:spTree>
    <p:extLst>
      <p:ext uri="{BB962C8B-B14F-4D97-AF65-F5344CB8AC3E}">
        <p14:creationId xmlns:p14="http://schemas.microsoft.com/office/powerpoint/2010/main" val="16572876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dirty="0" smtClean="0"/>
              <a:t>	</a:t>
            </a:r>
            <a:r>
              <a:rPr lang="tr-TR" sz="3500" dirty="0" smtClean="0"/>
              <a:t>1966 </a:t>
            </a:r>
            <a:r>
              <a:rPr lang="tr-TR" sz="3500" dirty="0"/>
              <a:t>yılında Milli Folklor </a:t>
            </a:r>
            <a:r>
              <a:rPr lang="tr-TR" sz="3500" dirty="0" err="1" smtClean="0"/>
              <a:t>Araştıma</a:t>
            </a:r>
            <a:r>
              <a:rPr lang="tr-TR" sz="3500" dirty="0" smtClean="0"/>
              <a:t> </a:t>
            </a:r>
            <a:r>
              <a:rPr lang="tr-TR" sz="3500" dirty="0"/>
              <a:t>Enstitüsü kurulur. Bu kurum, h</a:t>
            </a:r>
            <a:r>
              <a:rPr lang="tr-TR" sz="3500" dirty="0" smtClean="0"/>
              <a:t>alkbilimcilerin</a:t>
            </a:r>
            <a:r>
              <a:rPr lang="tr-TR" sz="3500" dirty="0"/>
              <a:t>, halkbilimci kimliğiyle bir devlet kurumunda  </a:t>
            </a:r>
            <a:r>
              <a:rPr lang="tr-TR" sz="3500" dirty="0" smtClean="0"/>
              <a:t>istihdam edilmelerini </a:t>
            </a:r>
            <a:r>
              <a:rPr lang="tr-TR" sz="3500" dirty="0"/>
              <a:t>sağlaması bakımından önemli bir kurumdur. Daha sonra </a:t>
            </a:r>
            <a:r>
              <a:rPr lang="tr-TR" sz="3500" dirty="0" smtClean="0"/>
              <a:t>sık  sık </a:t>
            </a:r>
            <a:r>
              <a:rPr lang="tr-TR" sz="3500" dirty="0"/>
              <a:t>ad ve biraz da kimlik değiştirmiş, günümüze kadar </a:t>
            </a:r>
            <a:r>
              <a:rPr lang="tr-TR" sz="3500" dirty="0" smtClean="0"/>
              <a:t>faaliyetlerini sürdürmüştür</a:t>
            </a:r>
            <a:r>
              <a:rPr lang="tr-TR" sz="3500" dirty="0"/>
              <a:t>. Kültür Bakanlığı’na bağlı olarak faaliyet </a:t>
            </a:r>
            <a:r>
              <a:rPr lang="tr-TR" sz="3500" dirty="0" smtClean="0"/>
              <a:t>gösteren </a:t>
            </a:r>
            <a:r>
              <a:rPr lang="tr-TR" sz="3500" dirty="0"/>
              <a:t>kurum, önce Milli Folklor Araştırma Dairesi olarak isim değiştirmiş, soma </a:t>
            </a:r>
            <a:r>
              <a:rPr lang="tr-TR" sz="3500" dirty="0" smtClean="0"/>
              <a:t>Halk </a:t>
            </a:r>
            <a:r>
              <a:rPr lang="tr-TR" sz="3500" dirty="0"/>
              <a:t>Kültürünü Araştırma Dairesi, Halk Kültürlerini Araştırma ve Geliştirme Genel Müdürlüğü adını almıştır. Bu kurum, folklor, kongre ve sempozyumları düzenlemekte, derleme, arşivleme ve yayın faaliyetleri yürütmektedir.</a:t>
            </a:r>
          </a:p>
          <a:p>
            <a:pPr marL="0" indent="0">
              <a:lnSpc>
                <a:spcPct val="170000"/>
              </a:lnSpc>
              <a:spcBef>
                <a:spcPts val="0"/>
              </a:spcBef>
              <a:buNone/>
            </a:pPr>
            <a:r>
              <a:rPr lang="tr-TR" sz="3500" dirty="0" smtClean="0"/>
              <a:t>	İstanbul </a:t>
            </a:r>
            <a:r>
              <a:rPr lang="tr-TR" sz="3500" dirty="0"/>
              <a:t>Belediye Konservatuvarı ile Ankara Devlet Konservatuarı tarafından yürütülen halk müziği derlemelerine, üniversitelere bağlı olarak sonradan kurulan konservatuvarlar da katılarak pek çok türkü ve oyun havası derlenmiş, bunların önemli bir bölümü notaya alınarak arşivlerde toplanmıştır (Oy, 1997:368).</a:t>
            </a:r>
          </a:p>
          <a:p>
            <a:endParaRPr lang="tr-TR" dirty="0"/>
          </a:p>
        </p:txBody>
      </p:sp>
    </p:spTree>
    <p:extLst>
      <p:ext uri="{BB962C8B-B14F-4D97-AF65-F5344CB8AC3E}">
        <p14:creationId xmlns:p14="http://schemas.microsoft.com/office/powerpoint/2010/main" val="2598478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gn="just">
              <a:lnSpc>
                <a:spcPct val="150000"/>
              </a:lnSpc>
              <a:spcBef>
                <a:spcPts val="0"/>
              </a:spcBef>
              <a:buNone/>
            </a:pPr>
            <a:r>
              <a:rPr lang="tr-TR" sz="2800" baseline="-25000" dirty="0" smtClean="0">
                <a:solidFill>
                  <a:srgbClr val="000000"/>
                </a:solidFill>
                <a:latin typeface="Times New Roman"/>
              </a:rPr>
              <a:t>	XVI</a:t>
            </a:r>
            <a:r>
              <a:rPr lang="tr-TR" sz="2800" b="0" i="0" u="none" strike="noStrike" baseline="-25000" dirty="0" smtClean="0">
                <a:solidFill>
                  <a:srgbClr val="000000"/>
                </a:solidFill>
                <a:latin typeface="Times New Roman"/>
              </a:rPr>
              <a:t> </a:t>
            </a:r>
            <a:r>
              <a:rPr lang="tr-TR" sz="2800" b="0" i="0" u="none" strike="noStrike" baseline="-25000" dirty="0" err="1" smtClean="0">
                <a:solidFill>
                  <a:srgbClr val="000000"/>
                </a:solidFill>
                <a:latin typeface="Times New Roman"/>
              </a:rPr>
              <a:t>yüzvüda</a:t>
            </a:r>
            <a:r>
              <a:rPr lang="tr-TR" sz="2800" b="0" i="0" u="none" strike="noStrike" baseline="-25000" dirty="0" smtClean="0">
                <a:solidFill>
                  <a:srgbClr val="000000"/>
                </a:solidFill>
                <a:latin typeface="Times New Roman"/>
              </a:rPr>
              <a:t> güçlenen hümanizm akımı, yeni keşif ve icatların da etkisiyle, </a:t>
            </a:r>
            <a:r>
              <a:rPr lang="tr-TR" sz="2800" b="0" i="0" u="none" strike="noStrike" baseline="-25000" dirty="0" err="1" smtClean="0">
                <a:solidFill>
                  <a:srgbClr val="000000"/>
                </a:solidFill>
                <a:latin typeface="Times New Roman"/>
              </a:rPr>
              <a:t>Avıupa</a:t>
            </a:r>
            <a:r>
              <a:rPr lang="tr-TR" sz="2800" b="0" i="0" u="none" strike="noStrike" baseline="-25000" dirty="0" smtClean="0">
                <a:solidFill>
                  <a:srgbClr val="000000"/>
                </a:solidFill>
                <a:latin typeface="Times New Roman"/>
              </a:rPr>
              <a:t> insanında seyahat etme ve araştırma duygularını kamçılar. Böylece Avrupa'da öteki kültürlere ve insanlara daha nesnel bakabilen bir aydın kitle yetişir. Ayan aydın kitle «</a:t>
            </a:r>
            <a:r>
              <a:rPr lang="tr-TR" sz="2800" b="0" i="0" u="none" strike="noStrike" baseline="-25000" dirty="0" err="1" smtClean="0">
                <a:solidFill>
                  <a:srgbClr val="000000"/>
                </a:solidFill>
                <a:latin typeface="Times New Roman"/>
              </a:rPr>
              <a:t>ümmet»e</a:t>
            </a:r>
            <a:r>
              <a:rPr lang="tr-TR" sz="2800" b="0" i="0" u="none" strike="noStrike" baseline="-25000" dirty="0" smtClean="0">
                <a:solidFill>
                  <a:srgbClr val="000000"/>
                </a:solidFill>
                <a:latin typeface="Times New Roman"/>
              </a:rPr>
              <a:t> dayalı siyasal ve kültürel tercihlerin yerine ”</a:t>
            </a:r>
            <a:r>
              <a:rPr lang="tr-TR" sz="2800" b="0" i="0" u="none" strike="noStrike" baseline="-25000" dirty="0" err="1" smtClean="0">
                <a:solidFill>
                  <a:srgbClr val="000000"/>
                </a:solidFill>
                <a:latin typeface="Times New Roman"/>
              </a:rPr>
              <a:t>ulus”a</a:t>
            </a:r>
            <a:r>
              <a:rPr lang="tr-TR" sz="2800" b="0" i="0" u="none" strike="noStrike" baseline="-25000" dirty="0" smtClean="0">
                <a:solidFill>
                  <a:srgbClr val="000000"/>
                </a:solidFill>
                <a:latin typeface="Times New Roman"/>
              </a:rPr>
              <a:t> dayalı terminolojileri geliştirmeye başlar. Bu</a:t>
            </a:r>
            <a:r>
              <a:rPr lang="tr-TR" sz="2800" dirty="0">
                <a:solidFill>
                  <a:srgbClr val="000000"/>
                </a:solidFill>
                <a:latin typeface="Times New Roman"/>
              </a:rPr>
              <a:t> </a:t>
            </a:r>
            <a:r>
              <a:rPr lang="tr-TR" b="0" i="0" u="none" strike="noStrike" baseline="-25000" dirty="0" smtClean="0">
                <a:solidFill>
                  <a:srgbClr val="000000"/>
                </a:solidFill>
                <a:latin typeface="Times New Roman"/>
              </a:rPr>
              <a:t>dönem aydınının tamamı ilkellere ve folklora olumlu bakmaz ise de, ilkeller ve doğu ulusları üzerine yapılan çalışmalar, Avrupa'nın geçmişine duyulan merakın günden güne artmasını sağlar (Oğuz. 2004:31-67).</a:t>
            </a:r>
            <a:endParaRPr lang="tr-TR" b="0" i="0" u="none" strike="noStrike" baseline="0" dirty="0" smtClean="0">
              <a:solidFill>
                <a:srgbClr val="000000"/>
              </a:solidFill>
              <a:latin typeface="Times New Roman"/>
            </a:endParaRPr>
          </a:p>
          <a:p>
            <a:pPr marL="0" indent="0" algn="just">
              <a:lnSpc>
                <a:spcPct val="150000"/>
              </a:lnSpc>
              <a:spcBef>
                <a:spcPts val="0"/>
              </a:spcBef>
              <a:buNone/>
            </a:pPr>
            <a:r>
              <a:rPr lang="tr-TR" b="0" i="0" u="none" strike="noStrike" baseline="-25000" dirty="0" smtClean="0">
                <a:solidFill>
                  <a:srgbClr val="000000"/>
                </a:solidFill>
                <a:latin typeface="Times New Roman"/>
              </a:rPr>
              <a:t>	Dönemin Avrupalı entelektüelleri arasında kısa sürede yaygınlaşan bu Yeni Dünya'daki "soylu vahşi" tutkusu, bir müddet sonra Eski Dünya'yı ve Doğulu insanları da içine alır. Gezginler, din adamları, bilginler, yazarlar, bu sefer de Doğu'nun sihirli ve mistik kültürünü araştırmaya başlarlar.</a:t>
            </a:r>
            <a:endParaRPr lang="tr-TR" b="0" i="0" u="none" strike="noStrike" baseline="0" dirty="0" smtClean="0">
              <a:solidFill>
                <a:srgbClr val="000000"/>
              </a:solidFill>
              <a:latin typeface="Times New Roman"/>
            </a:endParaRPr>
          </a:p>
          <a:p>
            <a:endParaRPr lang="tr-TR" dirty="0"/>
          </a:p>
        </p:txBody>
      </p:sp>
    </p:spTree>
    <p:extLst>
      <p:ext uri="{BB962C8B-B14F-4D97-AF65-F5344CB8AC3E}">
        <p14:creationId xmlns:p14="http://schemas.microsoft.com/office/powerpoint/2010/main" val="34905486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20000"/>
          </a:bodyPr>
          <a:lstStyle/>
          <a:p>
            <a:pPr marL="0" indent="0" algn="just">
              <a:lnSpc>
                <a:spcPct val="150000"/>
              </a:lnSpc>
              <a:spcBef>
                <a:spcPts val="0"/>
              </a:spcBef>
              <a:buNone/>
            </a:pPr>
            <a:r>
              <a:rPr lang="tr-TR" dirty="0" smtClean="0"/>
              <a:t>	Türkiye'de </a:t>
            </a:r>
            <a:r>
              <a:rPr lang="tr-TR" dirty="0"/>
              <a:t>Türk halkbilimi çalışmaları için 1980 sonrası yeni bir aşama başlar. Dursun Yıldırım’ın Yüksek Öğretim Kurulu’na sunduğu “Folklor Hakkında Genel Bilgiler ve Folklor Bölümünün Üniversitelerimizde Kurulmasına İlişkin Düşünceler” başlığını taşıyan raporun ve Devlet Planlama Teşkilatı ile I. Milli Kültür Şurası’nda başlattığı tartışmaların son değerlendirmesinde, Yüksek </a:t>
            </a:r>
            <a:r>
              <a:rPr lang="tr-TR" dirty="0" smtClean="0"/>
              <a:t>Öğretim Kurulu üniversitelerimizin bünyesinde lisans diplomasına yönelik müstakil programları bulunan Halkbilimi anabilim dalı açılmasına karar vermiştir. Böylece yıllar boyunca programlarda ders hüviyetinde yer alan «halkbilimi» Türk </a:t>
            </a:r>
            <a:r>
              <a:rPr lang="tr-TR" dirty="0" err="1" smtClean="0"/>
              <a:t>akademisiyenin</a:t>
            </a:r>
            <a:r>
              <a:rPr lang="tr-TR" dirty="0" smtClean="0"/>
              <a:t> bağımsız bir disiplini olarak bir zemine kavuşmuştur ( Çobanoğlu, 1999:31).</a:t>
            </a:r>
            <a:endParaRPr lang="tr-TR" dirty="0"/>
          </a:p>
          <a:p>
            <a:endParaRPr lang="tr-TR" dirty="0"/>
          </a:p>
        </p:txBody>
      </p:sp>
    </p:spTree>
    <p:extLst>
      <p:ext uri="{BB962C8B-B14F-4D97-AF65-F5344CB8AC3E}">
        <p14:creationId xmlns:p14="http://schemas.microsoft.com/office/powerpoint/2010/main" val="2454139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40000" lnSpcReduction="20000"/>
          </a:bodyPr>
          <a:lstStyle/>
          <a:p>
            <a:pPr marL="0" indent="0" algn="just">
              <a:lnSpc>
                <a:spcPct val="170000"/>
              </a:lnSpc>
              <a:spcBef>
                <a:spcPts val="0"/>
              </a:spcBef>
              <a:buNone/>
            </a:pPr>
            <a:r>
              <a:rPr lang="tr-TR" sz="4500" dirty="0" smtClean="0"/>
              <a:t>	1980’li yılların başından günümüze uzanan dönem, halkbiliminin inceleme alanlarından birini oluşturan halk edebiyatının üniversite içinde kurumlaşması </a:t>
            </a:r>
            <a:r>
              <a:rPr lang="tr-TR" sz="4500" dirty="0"/>
              <a:t>bakımından önemlidir. Üniversite bünyesinde çeşitli </a:t>
            </a:r>
            <a:r>
              <a:rPr lang="tr-TR" sz="4500" dirty="0" smtClean="0"/>
              <a:t>kadrolara </a:t>
            </a:r>
            <a:r>
              <a:rPr lang="tr-TR" sz="4500" dirty="0"/>
              <a:t>atanan genç araştırıcıların ve bu alanda lisansüstü çalışma </a:t>
            </a:r>
            <a:r>
              <a:rPr lang="tr-TR" sz="4500" dirty="0" smtClean="0"/>
              <a:t>yapanların sayılarının artmasıyla </a:t>
            </a:r>
            <a:r>
              <a:rPr lang="tr-TR" sz="4500" dirty="0"/>
              <a:t>birlikte, halkbilimi alanındaki kitap yayınlarında </a:t>
            </a:r>
            <a:r>
              <a:rPr lang="tr-TR" sz="4500" dirty="0" smtClean="0"/>
              <a:t>gözle </a:t>
            </a:r>
            <a:r>
              <a:rPr lang="tr-TR" sz="4500" dirty="0"/>
              <a:t>görülür bir artış ortaya çıkmıştır. Bu artışta en önemli alanlardan </a:t>
            </a:r>
            <a:r>
              <a:rPr lang="tr-TR" sz="4500" dirty="0" smtClean="0"/>
              <a:t>birini </a:t>
            </a:r>
            <a:r>
              <a:rPr lang="tr-TR" sz="4500" dirty="0"/>
              <a:t>uluslararası şöhrete sahip halkbilimci, etnolog ve </a:t>
            </a:r>
            <a:r>
              <a:rPr lang="tr-TR" sz="4500" dirty="0" smtClean="0"/>
              <a:t>antropologların </a:t>
            </a:r>
            <a:r>
              <a:rPr lang="tr-TR" sz="4500" dirty="0"/>
              <a:t>eserlerinden yapılan çeviriler oluşturmaktadır. </a:t>
            </a:r>
            <a:r>
              <a:rPr lang="tr-TR" sz="4500" dirty="0" smtClean="0"/>
              <a:t>Bu </a:t>
            </a:r>
            <a:r>
              <a:rPr lang="tr-TR" sz="4500" dirty="0"/>
              <a:t>yöndeki çevirilerde </a:t>
            </a:r>
            <a:r>
              <a:rPr lang="tr-TR" sz="4500" dirty="0" smtClean="0"/>
              <a:t>1989 yılından </a:t>
            </a:r>
            <a:r>
              <a:rPr lang="tr-TR" sz="4500" dirty="0"/>
              <a:t>bu yana yayımlanan Milli Folklor dergisinin </a:t>
            </a:r>
            <a:r>
              <a:rPr lang="tr-TR" sz="4500" dirty="0" err="1"/>
              <a:t>Urnay</a:t>
            </a:r>
            <a:r>
              <a:rPr lang="tr-TR" sz="4500" dirty="0"/>
              <a:t> G</a:t>
            </a:r>
            <a:r>
              <a:rPr lang="tr-TR" sz="4500" dirty="0" smtClean="0"/>
              <a:t>ünay </a:t>
            </a:r>
            <a:r>
              <a:rPr lang="tr-TR" sz="4500" dirty="0"/>
              <a:t>danışmanlığında yürüttüğü ’’çeviri </a:t>
            </a:r>
            <a:r>
              <a:rPr lang="tr-TR" sz="4500" dirty="0" err="1"/>
              <a:t>projesi”nin</a:t>
            </a:r>
            <a:r>
              <a:rPr lang="tr-TR" sz="4500" dirty="0"/>
              <a:t> önemli bir rolünün </a:t>
            </a:r>
            <a:r>
              <a:rPr lang="tr-TR" sz="4500" dirty="0" smtClean="0"/>
              <a:t>olduğun</a:t>
            </a:r>
            <a:r>
              <a:rPr lang="tr-TR" sz="4500" dirty="0"/>
              <a:t>u</a:t>
            </a:r>
            <a:r>
              <a:rPr lang="tr-TR" sz="4500" dirty="0" smtClean="0"/>
              <a:t> </a:t>
            </a:r>
            <a:r>
              <a:rPr lang="tr-TR" sz="4500" dirty="0"/>
              <a:t>söyleyebiliriz. Uzun süre hacminin yüzde 30-35 kadarını çevirilere ayıran dergi' halkbiliminin daha bilimsel yöntemlerle yürütülmesi yönünde çalışmalar yapmıştır. Milli Folklorun bu konudaki çalışmalarım destekleyen Folklor Edebiyat Dergisi’nde de çevirilerin yer alması, kısa sürede dünya halkbilimi birikiminin önemli bir bölümünün </a:t>
            </a:r>
            <a:r>
              <a:rPr lang="tr-TR" sz="4500" dirty="0" smtClean="0"/>
              <a:t>Türkçe ’ye </a:t>
            </a:r>
            <a:r>
              <a:rPr lang="tr-TR" sz="4500" dirty="0"/>
              <a:t>aktarılmasına öncülük etmiştir. </a:t>
            </a:r>
            <a:r>
              <a:rPr lang="tr-TR" sz="4500" dirty="0" err="1"/>
              <a:t>Boratav'ın</a:t>
            </a:r>
            <a:r>
              <a:rPr lang="tr-TR" sz="4500" dirty="0"/>
              <a:t> 1939 yılında Arnold Van </a:t>
            </a:r>
            <a:r>
              <a:rPr lang="tr-TR" sz="4500" dirty="0" err="1"/>
              <a:t>Gennep’in</a:t>
            </a:r>
            <a:r>
              <a:rPr lang="tr-TR" sz="4500" dirty="0"/>
              <a:t> </a:t>
            </a:r>
            <a:r>
              <a:rPr lang="tr-TR" sz="4500" dirty="0" smtClean="0"/>
              <a:t>«Le </a:t>
            </a:r>
            <a:r>
              <a:rPr lang="tr-TR" sz="4500" dirty="0" err="1" smtClean="0"/>
              <a:t>Folklore»unu</a:t>
            </a:r>
            <a:r>
              <a:rPr lang="tr-TR" sz="4500" dirty="0" smtClean="0"/>
              <a:t> </a:t>
            </a:r>
            <a:r>
              <a:rPr lang="tr-TR" sz="4500" dirty="0"/>
              <a:t>çevirmesiyle başlayan ve zaman zaman ara verilen çeviri çalışmaları, son dönemde onlarca yayınevinin devreye girmesiyle yeni ve önemli bir döneme girmiştir (Oğuz, 2004:31-67).</a:t>
            </a:r>
          </a:p>
          <a:p>
            <a:endParaRPr lang="tr-TR" dirty="0"/>
          </a:p>
        </p:txBody>
      </p:sp>
    </p:spTree>
    <p:extLst>
      <p:ext uri="{BB962C8B-B14F-4D97-AF65-F5344CB8AC3E}">
        <p14:creationId xmlns:p14="http://schemas.microsoft.com/office/powerpoint/2010/main" val="23615506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t>	Bütün </a:t>
            </a:r>
            <a:r>
              <a:rPr lang="tr-TR" dirty="0"/>
              <a:t>bu olumlu gelişmelere rağmen ne yazık ki hâlâ Türk halkbiliminin gereci henüz tam anlamıyla derlenip toplanamamış, şimdiye kadar derlenen gereçler de sistemli bir biçimde düzenlenip arşivlenerek incelemeye ve çözümlenmeye hazır bir duruma getirilmemiştir. Halkbilimimizin bütün konularını kapsayan bir sözlükten henüz </a:t>
            </a:r>
            <a:r>
              <a:rPr lang="tr-TR" dirty="0" smtClean="0"/>
              <a:t>yoksunuz. </a:t>
            </a:r>
            <a:r>
              <a:rPr lang="tr-TR" dirty="0" err="1"/>
              <a:t>Halkbilimsel</a:t>
            </a:r>
            <a:r>
              <a:rPr lang="tr-TR" dirty="0"/>
              <a:t> çalışmalarda el altında bulundurulması gereken ’’halkbilim </a:t>
            </a:r>
            <a:r>
              <a:rPr lang="tr-TR" dirty="0" smtClean="0"/>
              <a:t>atlaslarının </a:t>
            </a:r>
            <a:r>
              <a:rPr lang="tr-TR" dirty="0"/>
              <a:t>hazırlanmasıyla ilgili bir girişime şimdiye değin geçilememiştir Halk kültürü ürünlerini derleme yöntem ve tekniklerini içeren kapsamlı, güvenilir ve bu konudaki çağdaş yenilikleri içerir kılavuz kitaplar yayımlanmamıştır. Halkbilim alanında çalışan bilim adamlarının, uzmanların, örgütlerin ve derneklerin bilimsel bir dayanışma ve yardımlaşmadan uzak olarak bir başlarına sürdürdükleri çalışmalar kişisel ve yetersiz bir noktada düğümlenip kalmıştır. Daha önemlisi Türk kültürünün, dolayısıyla Türk halkbiliminin temel sorunlarını bütün boyutlarıyla ele alan ve çağdaş bir yaklaşımın yardımıyla kavrayıp çözüme vardıran, köklü ve bilimsel bir politikanın ana çizgileri de henüz belirlenmemiştir (Örnek. 2000:27).</a:t>
            </a:r>
          </a:p>
          <a:p>
            <a:endParaRPr lang="tr-TR" dirty="0"/>
          </a:p>
        </p:txBody>
      </p:sp>
    </p:spTree>
    <p:extLst>
      <p:ext uri="{BB962C8B-B14F-4D97-AF65-F5344CB8AC3E}">
        <p14:creationId xmlns:p14="http://schemas.microsoft.com/office/powerpoint/2010/main" val="21853216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hlinkClick r:id="rId2"/>
              </a:rPr>
              <a:t>https://</a:t>
            </a:r>
            <a:r>
              <a:rPr lang="tr-TR" dirty="0" smtClean="0">
                <a:hlinkClick r:id="rId2"/>
              </a:rPr>
              <a:t>www.youtube.com/watch?v=OCEEHmtEhZo</a:t>
            </a:r>
            <a:endParaRPr lang="tr-TR" dirty="0" smtClean="0"/>
          </a:p>
          <a:p>
            <a:r>
              <a:rPr lang="tr-TR" dirty="0"/>
              <a:t>https://www.youtube.com/watch?v=vC89Fm-RfDQ</a:t>
            </a:r>
          </a:p>
        </p:txBody>
      </p:sp>
    </p:spTree>
    <p:extLst>
      <p:ext uri="{BB962C8B-B14F-4D97-AF65-F5344CB8AC3E}">
        <p14:creationId xmlns:p14="http://schemas.microsoft.com/office/powerpoint/2010/main" val="368531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marL="0" indent="0">
              <a:lnSpc>
                <a:spcPct val="150000"/>
              </a:lnSpc>
              <a:spcBef>
                <a:spcPts val="0"/>
              </a:spcBef>
              <a:buNone/>
            </a:pPr>
            <a:r>
              <a:rPr lang="tr-TR" b="0" i="0" u="none" strike="noStrike" baseline="-25000" dirty="0" smtClean="0">
                <a:solidFill>
                  <a:srgbClr val="000000"/>
                </a:solidFill>
                <a:latin typeface="Times New Roman"/>
              </a:rPr>
              <a:t>	İlkellerin ve vahşilerin kültürünü tanıma, Avrupalıları kendi ilkel ve vahşilerini tanımaya yöneltir. Böylece Avrupa'nın halk kültürünü, öteki ilkel vahşilerin kültürü ile karşılaştırma çabaları başlar (Çobanoğlu, 1999:72-73).</a:t>
            </a:r>
            <a:endParaRPr lang="tr-TR" b="0" i="0" u="none" strike="noStrike" baseline="0" dirty="0" smtClean="0">
              <a:solidFill>
                <a:srgbClr val="000000"/>
              </a:solidFill>
              <a:latin typeface="Times New Roman"/>
            </a:endParaRPr>
          </a:p>
          <a:p>
            <a:pPr marL="0" indent="0" algn="just">
              <a:lnSpc>
                <a:spcPct val="150000"/>
              </a:lnSpc>
              <a:spcBef>
                <a:spcPts val="0"/>
              </a:spcBef>
              <a:buNone/>
            </a:pPr>
            <a:r>
              <a:rPr lang="tr-TR" b="0" i="0" u="none" strike="noStrike" baseline="-25000" dirty="0" smtClean="0">
                <a:solidFill>
                  <a:srgbClr val="000000"/>
                </a:solidFill>
                <a:latin typeface="Times New Roman"/>
              </a:rPr>
              <a:t>	Bu dönem çalışmalarının kuramsal çerçevesi şöyle kurulur: Amerikalı ilkeller ve Doğulular gibi Avrupa’nın da bir ilkel dönemi vardır. Bu dönemi araştırmak. Avrupa’nın ’’soylu vahşi” ruhunu ortaya çıkarmak için gereklidir. Avrupa’nın soylu vahşi </a:t>
            </a:r>
            <a:r>
              <a:rPr lang="tr-TR" baseline="-25000" dirty="0" smtClean="0">
                <a:solidFill>
                  <a:srgbClr val="000000"/>
                </a:solidFill>
                <a:latin typeface="Times New Roman"/>
              </a:rPr>
              <a:t>ru</a:t>
            </a:r>
            <a:r>
              <a:rPr lang="tr-TR" b="0" i="0" u="none" strike="noStrike" baseline="-25000" dirty="0" smtClean="0">
                <a:solidFill>
                  <a:srgbClr val="000000"/>
                </a:solidFill>
                <a:latin typeface="Times New Roman"/>
              </a:rPr>
              <a:t>hu, Avrupalıların ilkellere en fazla benzeyen köylülerinin ve halk olarak nitelenen alt gelir ve kültür gruplarının arasında aranmalıdır. İşte bu yaklaşım, Avrupa aydınının başlangıçta ilkellere yönelen merakının kendi içine dönmesini sağlar. Böylece Avrupa halk kültürü ile ilkelleri karşılaştıran ilk öncü çalışmalar ortaya çıkar. Bu durum ulusçu folklor paradigmasının kurucularından </a:t>
            </a:r>
            <a:r>
              <a:rPr lang="en-US" b="0" i="0" u="none" strike="noStrike" baseline="-25000" dirty="0" smtClean="0">
                <a:solidFill>
                  <a:srgbClr val="000000"/>
                </a:solidFill>
                <a:latin typeface="Times New Roman"/>
              </a:rPr>
              <a:t>Johann Gottfried von </a:t>
            </a:r>
            <a:r>
              <a:rPr lang="tr-TR" b="0" i="0" u="none" strike="noStrike" baseline="-25000" dirty="0" err="1" smtClean="0">
                <a:solidFill>
                  <a:srgbClr val="000000"/>
                </a:solidFill>
                <a:latin typeface="Times New Roman"/>
              </a:rPr>
              <a:t>Herder’den</a:t>
            </a:r>
            <a:r>
              <a:rPr lang="tr-TR" b="0" i="0" u="none" strike="noStrike" baseline="-25000" dirty="0" smtClean="0">
                <a:solidFill>
                  <a:srgbClr val="000000"/>
                </a:solidFill>
                <a:latin typeface="Times New Roman"/>
              </a:rPr>
              <a:t> (1744-1803) başlayarak, F. </a:t>
            </a:r>
            <a:r>
              <a:rPr lang="en-US" b="0" i="0" u="none" strike="noStrike" baseline="-25000" dirty="0" smtClean="0">
                <a:solidFill>
                  <a:srgbClr val="000000"/>
                </a:solidFill>
                <a:latin typeface="Times New Roman"/>
              </a:rPr>
              <a:t>Bacon, Max </a:t>
            </a:r>
            <a:r>
              <a:rPr lang="tr-TR" b="0" i="0" u="none" strike="noStrike" baseline="-25000" dirty="0" err="1" smtClean="0">
                <a:solidFill>
                  <a:srgbClr val="000000"/>
                </a:solidFill>
                <a:latin typeface="Times New Roman"/>
              </a:rPr>
              <a:t>Müller</a:t>
            </a:r>
            <a:r>
              <a:rPr lang="tr-TR" b="0" i="0" u="none" strike="noStrike" baseline="-25000" dirty="0" smtClean="0">
                <a:solidFill>
                  <a:srgbClr val="000000"/>
                </a:solidFill>
                <a:latin typeface="Times New Roman"/>
              </a:rPr>
              <a:t> gibi önemli simalar başta olmak üzere tarihi yeniden kurutacı, </a:t>
            </a:r>
            <a:r>
              <a:rPr lang="tr-TR" b="0" i="0" u="none" strike="noStrike" baseline="-25000" dirty="0" err="1" smtClean="0">
                <a:solidFill>
                  <a:srgbClr val="000000"/>
                </a:solidFill>
                <a:latin typeface="Times New Roman"/>
              </a:rPr>
              <a:t>karşılaştırmacı</a:t>
            </a:r>
            <a:r>
              <a:rPr lang="tr-TR" baseline="-25000" dirty="0" smtClean="0">
                <a:solidFill>
                  <a:srgbClr val="000000"/>
                </a:solidFill>
                <a:latin typeface="Times New Roman"/>
              </a:rPr>
              <a:t> </a:t>
            </a:r>
            <a:r>
              <a:rPr lang="tr-TR" baseline="-25000" dirty="0">
                <a:solidFill>
                  <a:srgbClr val="000000"/>
                </a:solidFill>
                <a:latin typeface="Times New Roman"/>
              </a:rPr>
              <a:t>v</a:t>
            </a:r>
            <a:r>
              <a:rPr lang="tr-TR" b="0" i="0" u="none" strike="noStrike" baseline="-25000" dirty="0" smtClean="0">
                <a:solidFill>
                  <a:srgbClr val="000000"/>
                </a:solidFill>
                <a:latin typeface="Times New Roman"/>
              </a:rPr>
              <a:t>e </a:t>
            </a:r>
            <a:r>
              <a:rPr lang="tr-TR" b="0" i="0" u="none" strike="noStrike" baseline="-25000" dirty="0" err="1" smtClean="0">
                <a:solidFill>
                  <a:srgbClr val="000000"/>
                </a:solidFill>
                <a:latin typeface="Times New Roman"/>
              </a:rPr>
              <a:t>difizyonist</a:t>
            </a:r>
            <a:r>
              <a:rPr lang="tr-TR" b="0" i="0" u="none" strike="noStrike" baseline="-25000" dirty="0" smtClean="0">
                <a:solidFill>
                  <a:srgbClr val="000000"/>
                </a:solidFill>
                <a:latin typeface="Times New Roman"/>
              </a:rPr>
              <a:t> (yayılmacı) çalışmalar yürüten bir çok folklor görüşünün doğmasını ve gelişmesini sağlayacaktır (Oğuz, 2004:31-67).</a:t>
            </a:r>
          </a:p>
          <a:p>
            <a:pPr marL="0" indent="0" algn="just">
              <a:lnSpc>
                <a:spcPct val="150000"/>
              </a:lnSpc>
              <a:spcBef>
                <a:spcPts val="0"/>
              </a:spcBef>
              <a:buNone/>
            </a:pPr>
            <a:endParaRPr lang="tr-TR" b="0" i="0" u="none" strike="noStrike" baseline="0" dirty="0" smtClean="0">
              <a:solidFill>
                <a:srgbClr val="000000"/>
              </a:solidFill>
              <a:latin typeface="Times New Roman"/>
            </a:endParaRPr>
          </a:p>
          <a:p>
            <a:endParaRPr lang="tr-TR" dirty="0"/>
          </a:p>
        </p:txBody>
      </p:sp>
    </p:spTree>
    <p:extLst>
      <p:ext uri="{BB962C8B-B14F-4D97-AF65-F5344CB8AC3E}">
        <p14:creationId xmlns:p14="http://schemas.microsoft.com/office/powerpoint/2010/main" val="1025664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gn="just">
              <a:lnSpc>
                <a:spcPct val="170000"/>
              </a:lnSpc>
              <a:spcBef>
                <a:spcPts val="0"/>
              </a:spcBef>
              <a:buNone/>
            </a:pPr>
            <a:r>
              <a:rPr lang="tr-TR" dirty="0" smtClean="0"/>
              <a:t>	Halk kültürü ürünlerine değer verilerek bunların derlenmesi konusundaki ilk çalışmalar, bilinçsiz olarak 17. yüzyılda başlamıştır. İngiliz Thomas  </a:t>
            </a:r>
            <a:r>
              <a:rPr lang="tr-TR" dirty="0" err="1" smtClean="0"/>
              <a:t>Browne’nun</a:t>
            </a:r>
            <a:r>
              <a:rPr lang="tr-TR" dirty="0" smtClean="0"/>
              <a:t> 1846’da yazdığı «Halk Arasındaki Boş İnançlar» kitabı, Fransız Charles </a:t>
            </a:r>
            <a:r>
              <a:rPr lang="tr-TR" dirty="0" err="1" smtClean="0"/>
              <a:t>Perrault’un</a:t>
            </a:r>
            <a:r>
              <a:rPr lang="tr-TR" dirty="0" smtClean="0"/>
              <a:t> halk masalları kitapları öncü derleme kitaplarıdır. (Tan,1997:17)</a:t>
            </a:r>
          </a:p>
          <a:p>
            <a:pPr marL="0" indent="0" algn="just">
              <a:lnSpc>
                <a:spcPct val="170000"/>
              </a:lnSpc>
              <a:spcBef>
                <a:spcPts val="0"/>
              </a:spcBef>
              <a:buNone/>
            </a:pPr>
            <a:r>
              <a:rPr lang="tr-TR" dirty="0"/>
              <a:t>	</a:t>
            </a:r>
            <a:r>
              <a:rPr lang="tr-TR" dirty="0" smtClean="0"/>
              <a:t>Gerek sömürgelerdeki yerlilerin gerekse Avrupa köylüsünün kültürü üzerine yapılan çalışmalar, her zaman olumlu bir düzlemde yürümemiştir. Kendi din anlayışlarına uymayan dini inanç, ritüel ve uygulamaları şiddetle eleştiren ve cezalandırılmasını isteyen akımlar da folklora eğilmiştir. </a:t>
            </a:r>
            <a:endParaRPr lang="tr-TR" dirty="0"/>
          </a:p>
        </p:txBody>
      </p:sp>
    </p:spTree>
    <p:extLst>
      <p:ext uri="{BB962C8B-B14F-4D97-AF65-F5344CB8AC3E}">
        <p14:creationId xmlns:p14="http://schemas.microsoft.com/office/powerpoint/2010/main" val="1700591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indent="0" algn="just">
              <a:lnSpc>
                <a:spcPct val="160000"/>
              </a:lnSpc>
              <a:spcBef>
                <a:spcPts val="0"/>
              </a:spcBef>
              <a:buNone/>
            </a:pPr>
            <a:r>
              <a:rPr lang="tr-TR" b="0" i="0" u="none" strike="noStrike" baseline="-25000" dirty="0" smtClean="0">
                <a:solidFill>
                  <a:srgbClr val="000000"/>
                </a:solidFill>
                <a:latin typeface="Times New Roman"/>
              </a:rPr>
              <a:t>	Tıpkı daha önceleri , sihir yapanlarla ve büyücülerle savaşırken, Engizisyon </a:t>
            </a:r>
            <a:r>
              <a:rPr lang="tr-TR" b="0" i="1" u="none" strike="noStrike" baseline="-25000" dirty="0" smtClean="0">
                <a:solidFill>
                  <a:srgbClr val="000000"/>
                </a:solidFill>
                <a:latin typeface="Times New Roman"/>
              </a:rPr>
              <a:t>mahkemelerinin el </a:t>
            </a:r>
            <a:r>
              <a:rPr lang="tr-TR" sz="2800" baseline="-25000" dirty="0">
                <a:solidFill>
                  <a:srgbClr val="000000"/>
                </a:solidFill>
                <a:latin typeface="Times New Roman"/>
              </a:rPr>
              <a:t> </a:t>
            </a:r>
            <a:r>
              <a:rPr lang="tr-TR" sz="2800" baseline="-25000" dirty="0" smtClean="0">
                <a:solidFill>
                  <a:srgbClr val="000000"/>
                </a:solidFill>
                <a:latin typeface="Times New Roman"/>
              </a:rPr>
              <a:t>kitabı</a:t>
            </a:r>
            <a:r>
              <a:rPr lang="tr-TR" sz="2800" b="0" i="0" u="none" strike="noStrike" baseline="-25000" dirty="0" smtClean="0">
                <a:solidFill>
                  <a:srgbClr val="000000"/>
                </a:solidFill>
                <a:latin typeface="Times New Roman"/>
              </a:rPr>
              <a:t> </a:t>
            </a:r>
            <a:r>
              <a:rPr lang="tr-TR" baseline="-25000" dirty="0">
                <a:solidFill>
                  <a:srgbClr val="000000"/>
                </a:solidFill>
                <a:latin typeface="Times New Roman"/>
              </a:rPr>
              <a:t> </a:t>
            </a:r>
            <a:r>
              <a:rPr lang="tr-TR" baseline="-25000" dirty="0" smtClean="0">
                <a:solidFill>
                  <a:srgbClr val="000000"/>
                </a:solidFill>
                <a:latin typeface="Times New Roman"/>
              </a:rPr>
              <a:t>haline</a:t>
            </a:r>
            <a:r>
              <a:rPr lang="tr-TR" dirty="0" smtClean="0">
                <a:solidFill>
                  <a:srgbClr val="000000"/>
                </a:solidFill>
                <a:latin typeface="Times New Roman"/>
              </a:rPr>
              <a:t> </a:t>
            </a:r>
            <a:r>
              <a:rPr lang="tr-TR" b="0" i="0" u="none" strike="noStrike" baseline="-25000" dirty="0" smtClean="0">
                <a:solidFill>
                  <a:srgbClr val="000000"/>
                </a:solidFill>
                <a:latin typeface="Times New Roman"/>
              </a:rPr>
              <a:t>gelen ve binlerce ’’zındık, </a:t>
            </a:r>
            <a:r>
              <a:rPr lang="tr-TR" b="0" i="1" u="none" strike="noStrike" baseline="-25000" dirty="0" smtClean="0">
                <a:solidFill>
                  <a:srgbClr val="000000"/>
                </a:solidFill>
                <a:latin typeface="Times New Roman"/>
              </a:rPr>
              <a:t>dinsizi" ölüme yollamaya</a:t>
            </a:r>
            <a:r>
              <a:rPr lang="tr-TR" i="1" dirty="0">
                <a:solidFill>
                  <a:srgbClr val="000000"/>
                </a:solidFill>
                <a:latin typeface="Times New Roman"/>
              </a:rPr>
              <a:t> </a:t>
            </a:r>
            <a:r>
              <a:rPr lang="tr-TR" b="0" i="1" u="none" strike="noStrike" baseline="-25000" dirty="0" smtClean="0">
                <a:solidFill>
                  <a:srgbClr val="000000"/>
                </a:solidFill>
                <a:latin typeface="Times New Roman"/>
              </a:rPr>
              <a:t>temel olan </a:t>
            </a:r>
            <a:r>
              <a:rPr lang="en-US" b="0" i="0" u="none" strike="noStrike" baseline="-25000" dirty="0" smtClean="0">
                <a:solidFill>
                  <a:srgbClr val="000000"/>
                </a:solidFill>
                <a:latin typeface="Times New Roman"/>
              </a:rPr>
              <a:t>Malleus </a:t>
            </a:r>
            <a:r>
              <a:rPr lang="tr-TR" b="0" i="0" u="none" strike="noStrike" baseline="-25000" dirty="0" err="1" smtClean="0">
                <a:solidFill>
                  <a:srgbClr val="000000"/>
                </a:solidFill>
                <a:latin typeface="Times New Roman"/>
              </a:rPr>
              <a:t>Maleficarum</a:t>
            </a:r>
            <a:r>
              <a:rPr lang="tr-TR" b="0" i="0" u="none" strike="noStrike" baseline="-25000" dirty="0" smtClean="0">
                <a:solidFill>
                  <a:srgbClr val="000000"/>
                </a:solidFill>
                <a:latin typeface="Times New Roman"/>
              </a:rPr>
              <a:t> </a:t>
            </a:r>
            <a:r>
              <a:rPr lang="en-US" b="0" i="0" u="none" strike="noStrike" baseline="-25000" dirty="0" smtClean="0">
                <a:solidFill>
                  <a:srgbClr val="4C0827"/>
                </a:solidFill>
                <a:latin typeface="Times New Roman"/>
              </a:rPr>
              <a:t>(Jacob </a:t>
            </a:r>
            <a:r>
              <a:rPr lang="tr-TR" b="0" i="0" u="none" strike="noStrike" baseline="-25000" dirty="0" err="1" smtClean="0">
                <a:solidFill>
                  <a:srgbClr val="4C0827"/>
                </a:solidFill>
                <a:latin typeface="Times New Roman"/>
              </a:rPr>
              <a:t>Sprenger’in</a:t>
            </a:r>
            <a:r>
              <a:rPr lang="tr-TR" b="0" i="0" u="none" strike="noStrike" baseline="-25000" dirty="0" smtClean="0">
                <a:solidFill>
                  <a:srgbClr val="4C0827"/>
                </a:solidFill>
                <a:latin typeface="Times New Roman"/>
              </a:rPr>
              <a:t> </a:t>
            </a:r>
            <a:r>
              <a:rPr lang="tr-TR" b="0" i="0" u="none" strike="noStrike" baseline="-25000" dirty="0" smtClean="0">
                <a:solidFill>
                  <a:srgbClr val="000000"/>
                </a:solidFill>
                <a:latin typeface="Times New Roman"/>
              </a:rPr>
              <a:t>1480 </a:t>
            </a:r>
            <a:r>
              <a:rPr lang="tr-TR" b="0" i="0" u="none" strike="noStrike" baseline="-25000" dirty="0" smtClean="0">
                <a:solidFill>
                  <a:srgbClr val="4C0827"/>
                </a:solidFill>
                <a:latin typeface="Times New Roman"/>
              </a:rPr>
              <a:t>de </a:t>
            </a:r>
            <a:r>
              <a:rPr lang="tr-TR" b="0" i="1" u="none" strike="noStrike" baseline="-25000" dirty="0" smtClean="0">
                <a:solidFill>
                  <a:srgbClr val="4C0827"/>
                </a:solidFill>
                <a:latin typeface="Times New Roman"/>
              </a:rPr>
              <a:t>yayınlanan kitabı)</a:t>
            </a:r>
            <a:r>
              <a:rPr lang="tr-TR" b="0" i="1" u="none" strike="noStrike" dirty="0" smtClean="0">
                <a:solidFill>
                  <a:srgbClr val="4C0827"/>
                </a:solidFill>
                <a:latin typeface="Times New Roman"/>
              </a:rPr>
              <a:t> </a:t>
            </a:r>
            <a:r>
              <a:rPr lang="tr-TR" b="0" i="1" u="none" strike="noStrike" baseline="-25000" dirty="0" smtClean="0">
                <a:solidFill>
                  <a:srgbClr val="4C0827"/>
                </a:solidFill>
                <a:latin typeface="Times New Roman"/>
              </a:rPr>
              <a:t>adlı </a:t>
            </a:r>
            <a:r>
              <a:rPr lang="tr-TR" b="0" i="0" u="none" strike="noStrike" baseline="-25000" dirty="0" smtClean="0">
                <a:solidFill>
                  <a:srgbClr val="000000"/>
                </a:solidFill>
                <a:latin typeface="Times New Roman"/>
              </a:rPr>
              <a:t>eserin, aynı zamanda batıl inançlar ve </a:t>
            </a:r>
            <a:r>
              <a:rPr lang="tr-TR" b="0" i="1" u="none" strike="noStrike" baseline="-25000" dirty="0" smtClean="0">
                <a:solidFill>
                  <a:srgbClr val="000000"/>
                </a:solidFill>
                <a:latin typeface="Times New Roman"/>
              </a:rPr>
              <a:t>töreler için büyük bir ansiklopedi </a:t>
            </a:r>
            <a:r>
              <a:rPr lang="tr-TR" b="0" i="0" u="none" strike="noStrike" baseline="-25000" dirty="0" smtClean="0">
                <a:solidFill>
                  <a:srgbClr val="000000"/>
                </a:solidFill>
                <a:latin typeface="Times New Roman"/>
              </a:rPr>
              <a:t>olması gibi (</a:t>
            </a:r>
            <a:r>
              <a:rPr lang="tr-TR" b="0" i="0" u="none" strike="noStrike" baseline="-25000" dirty="0" err="1" smtClean="0">
                <a:solidFill>
                  <a:srgbClr val="000000"/>
                </a:solidFill>
                <a:latin typeface="Times New Roman"/>
              </a:rPr>
              <a:t>Başgöz</a:t>
            </a:r>
            <a:r>
              <a:rPr lang="tr-TR" b="0" i="0" u="none" strike="noStrike" baseline="-25000" dirty="0" smtClean="0">
                <a:solidFill>
                  <a:srgbClr val="000000"/>
                </a:solidFill>
                <a:latin typeface="Times New Roman"/>
              </a:rPr>
              <a:t>, 2002:3-4) aynı konuya eğilen </a:t>
            </a:r>
            <a:r>
              <a:rPr lang="en-US" b="0" i="0" u="none" strike="noStrike" baseline="-25000" dirty="0" smtClean="0">
                <a:solidFill>
                  <a:srgbClr val="000000"/>
                </a:solidFill>
                <a:latin typeface="Times New Roman"/>
              </a:rPr>
              <a:t>Peter Burke, </a:t>
            </a:r>
            <a:r>
              <a:rPr lang="tr-TR" b="0" i="1" u="none" strike="noStrike" baseline="-25000" dirty="0" smtClean="0">
                <a:solidFill>
                  <a:srgbClr val="000000"/>
                </a:solidFill>
                <a:latin typeface="Times New Roman"/>
              </a:rPr>
              <a:t>geleneksel </a:t>
            </a:r>
            <a:r>
              <a:rPr lang="tr-TR" b="0" i="0" u="none" strike="noStrike" baseline="-25000" dirty="0" smtClean="0">
                <a:solidFill>
                  <a:srgbClr val="000000"/>
                </a:solidFill>
                <a:latin typeface="Times New Roman"/>
              </a:rPr>
              <a:t>halk kültürüne yönelen olumsuz yaklaşımları iki ana başlık altında toplamakla, birincisinde yukarıda belirtilen büyü ve büyücülerle ilgili "din” kaynaklı eleştirileri ele alırken, ikincisinde halkın </a:t>
            </a:r>
            <a:r>
              <a:rPr lang="tr-TR" b="0" i="1" u="none" strike="noStrike" baseline="-25000" dirty="0" smtClean="0">
                <a:solidFill>
                  <a:srgbClr val="000000"/>
                </a:solidFill>
                <a:latin typeface="Times New Roman"/>
              </a:rPr>
              <a:t>geleneksel karnaval ve </a:t>
            </a:r>
            <a:r>
              <a:rPr lang="tr-TR" b="0" i="0" u="none" strike="noStrike" baseline="-25000" dirty="0" smtClean="0">
                <a:solidFill>
                  <a:srgbClr val="000000"/>
                </a:solidFill>
                <a:latin typeface="Times New Roman"/>
              </a:rPr>
              <a:t>şölenlerine karşı duyulan ’’ahlak” kaynaklı eleştirileri değerlendirmektedir.</a:t>
            </a:r>
          </a:p>
          <a:p>
            <a:pPr marL="0" indent="0" algn="just">
              <a:lnSpc>
                <a:spcPct val="160000"/>
              </a:lnSpc>
              <a:spcBef>
                <a:spcPts val="0"/>
              </a:spcBef>
              <a:buNone/>
            </a:pPr>
            <a:r>
              <a:rPr lang="tr-TR" dirty="0">
                <a:solidFill>
                  <a:srgbClr val="000000"/>
                </a:solidFill>
                <a:latin typeface="Times New Roman"/>
              </a:rPr>
              <a:t>	</a:t>
            </a:r>
            <a:r>
              <a:rPr lang="tr-TR" b="0" i="0" u="none" strike="noStrike" baseline="-25000" dirty="0" smtClean="0">
                <a:solidFill>
                  <a:srgbClr val="000000"/>
                </a:solidFill>
                <a:latin typeface="Times New Roman"/>
              </a:rPr>
              <a:t>Geleneksel halk kültürünü olumsuz etkileyen </a:t>
            </a:r>
            <a:r>
              <a:rPr lang="tr-TR" b="0" i="1" u="none" strike="noStrike" baseline="-25000" dirty="0" smtClean="0">
                <a:solidFill>
                  <a:srgbClr val="000000"/>
                </a:solidFill>
                <a:latin typeface="Times New Roman"/>
              </a:rPr>
              <a:t>kadın erkek karışık</a:t>
            </a:r>
            <a:r>
              <a:rPr lang="tr-TR" b="0" i="1" u="none" strike="noStrike" dirty="0" smtClean="0">
                <a:solidFill>
                  <a:srgbClr val="000000"/>
                </a:solidFill>
                <a:latin typeface="Times New Roman"/>
              </a:rPr>
              <a:t> </a:t>
            </a:r>
            <a:r>
              <a:rPr lang="tr-TR" b="0" i="1" u="none" strike="noStrike" baseline="-25000" dirty="0" smtClean="0">
                <a:solidFill>
                  <a:srgbClr val="000000"/>
                </a:solidFill>
                <a:latin typeface="Times New Roman"/>
              </a:rPr>
              <a:t>olarak yapılan</a:t>
            </a:r>
            <a:r>
              <a:rPr lang="tr-TR" b="0" i="0" u="none" strike="noStrike" baseline="-25000" dirty="0" smtClean="0">
                <a:solidFill>
                  <a:srgbClr val="000000"/>
                </a:solidFill>
                <a:latin typeface="Times New Roman"/>
              </a:rPr>
              <a:t> bu tür karnaval ve toplantıların </a:t>
            </a:r>
            <a:r>
              <a:rPr lang="tr-TR" b="0" i="1" u="none" strike="noStrike" baseline="-25000" dirty="0" smtClean="0">
                <a:solidFill>
                  <a:srgbClr val="000000"/>
                </a:solidFill>
                <a:latin typeface="Times New Roman"/>
              </a:rPr>
              <a:t>ahlaksızlığı körüklediğini </a:t>
            </a:r>
            <a:r>
              <a:rPr lang="tr-TR" b="0" i="0" u="none" strike="noStrike" baseline="-25000" dirty="0" smtClean="0">
                <a:solidFill>
                  <a:srgbClr val="000000"/>
                </a:solidFill>
                <a:latin typeface="Times New Roman"/>
              </a:rPr>
              <a:t>savunurken bu toplantılar hakkında bilgi vermektedirler </a:t>
            </a:r>
            <a:r>
              <a:rPr lang="en-US" b="0" i="0" u="none" strike="noStrike" baseline="-25000" dirty="0" smtClean="0">
                <a:solidFill>
                  <a:srgbClr val="000000"/>
                </a:solidFill>
                <a:latin typeface="Times New Roman"/>
              </a:rPr>
              <a:t>(Burke, </a:t>
            </a:r>
            <a:r>
              <a:rPr lang="tr-TR" b="0" i="1" u="none" strike="noStrike" baseline="-25000" dirty="0" smtClean="0">
                <a:solidFill>
                  <a:srgbClr val="000000"/>
                </a:solidFill>
                <a:latin typeface="Times New Roman"/>
              </a:rPr>
              <a:t>1996:235- </a:t>
            </a:r>
            <a:r>
              <a:rPr lang="tr-TR" b="0" i="0" u="none" strike="noStrike" baseline="-25000" dirty="0" smtClean="0">
                <a:solidFill>
                  <a:srgbClr val="000000"/>
                </a:solidFill>
                <a:latin typeface="Times New Roman"/>
              </a:rPr>
              <a:t>242).</a:t>
            </a:r>
            <a:endParaRPr lang="tr-TR" b="0" i="0" u="none" strike="noStrike" baseline="0" dirty="0" smtClean="0">
              <a:solidFill>
                <a:srgbClr val="000000"/>
              </a:solidFill>
              <a:latin typeface="Times New Roman"/>
            </a:endParaRPr>
          </a:p>
          <a:p>
            <a:endParaRPr lang="tr-TR" dirty="0"/>
          </a:p>
        </p:txBody>
      </p:sp>
    </p:spTree>
    <p:extLst>
      <p:ext uri="{BB962C8B-B14F-4D97-AF65-F5344CB8AC3E}">
        <p14:creationId xmlns:p14="http://schemas.microsoft.com/office/powerpoint/2010/main" val="2033624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a:bodyPr>
          <a:lstStyle/>
          <a:p>
            <a:r>
              <a:rPr lang="tr-TR" sz="2800" dirty="0" smtClean="0"/>
              <a:t>b. Aydınlanmacılar ve Halkbilimine Bakışları</a:t>
            </a:r>
            <a:endParaRPr lang="tr-TR" sz="2800" dirty="0"/>
          </a:p>
        </p:txBody>
      </p:sp>
      <p:sp>
        <p:nvSpPr>
          <p:cNvPr id="3" name="İçerik Yer Tutucusu 2"/>
          <p:cNvSpPr>
            <a:spLocks noGrp="1"/>
          </p:cNvSpPr>
          <p:nvPr>
            <p:ph idx="1"/>
          </p:nvPr>
        </p:nvSpPr>
        <p:spPr>
          <a:xfrm>
            <a:off x="0" y="548680"/>
            <a:ext cx="9144000" cy="6309320"/>
          </a:xfrm>
        </p:spPr>
        <p:txBody>
          <a:bodyPr>
            <a:normAutofit fontScale="85000" lnSpcReduction="10000"/>
          </a:bodyPr>
          <a:lstStyle/>
          <a:p>
            <a:pPr marL="0" indent="0" algn="just">
              <a:lnSpc>
                <a:spcPct val="150000"/>
              </a:lnSpc>
              <a:spcBef>
                <a:spcPts val="0"/>
              </a:spcBef>
              <a:buNone/>
            </a:pPr>
            <a:r>
              <a:rPr lang="tr-TR" u="none" strike="noStrike" baseline="-25000" dirty="0" smtClean="0">
                <a:solidFill>
                  <a:srgbClr val="000000"/>
                </a:solidFill>
                <a:latin typeface="Times New Roman"/>
              </a:rPr>
              <a:t>	İlkellerin ve Avrupa köylülerinin kültürü üzerine yönelen olumlu ve olumsuz yaklaşımlar, aydınlanma döneminde de sürer. </a:t>
            </a:r>
            <a:r>
              <a:rPr lang="tr-TR" u="none" strike="noStrike" baseline="-25000" dirty="0" smtClean="0">
                <a:solidFill>
                  <a:srgbClr val="4C0827"/>
                </a:solidFill>
                <a:latin typeface="Times New Roman"/>
              </a:rPr>
              <a:t>Fransa’da bu dönemde dikkati çeken isimlerden </a:t>
            </a:r>
            <a:r>
              <a:rPr lang="en-US" u="none" strike="noStrike" baseline="-25000" dirty="0" smtClean="0">
                <a:solidFill>
                  <a:srgbClr val="4C0827"/>
                </a:solidFill>
                <a:latin typeface="Times New Roman"/>
              </a:rPr>
              <a:t>Jean Jacques Rousseau </a:t>
            </a:r>
            <a:r>
              <a:rPr lang="tr-TR" u="none" strike="noStrike" baseline="-25000" dirty="0" smtClean="0">
                <a:solidFill>
                  <a:srgbClr val="4C0827"/>
                </a:solidFill>
                <a:latin typeface="Times New Roman"/>
              </a:rPr>
              <a:t>(1712-1778), ilkel insanı ve doğayı neredeyse bir din haline getiren yorumlar yapar. </a:t>
            </a:r>
            <a:r>
              <a:rPr lang="tr-TR" u="none" strike="noStrike" baseline="-25000" dirty="0" smtClean="0">
                <a:solidFill>
                  <a:srgbClr val="000000"/>
                </a:solidFill>
                <a:latin typeface="Times New Roman"/>
              </a:rPr>
              <a:t>Aydınlanmacıların</a:t>
            </a:r>
            <a:r>
              <a:rPr lang="tr-TR" u="none" strike="noStrike" dirty="0" smtClean="0">
                <a:solidFill>
                  <a:srgbClr val="000000"/>
                </a:solidFill>
                <a:latin typeface="Times New Roman"/>
              </a:rPr>
              <a:t> </a:t>
            </a:r>
            <a:r>
              <a:rPr lang="tr-TR" u="none" strike="noStrike" baseline="-25000" dirty="0" smtClean="0">
                <a:solidFill>
                  <a:srgbClr val="000000"/>
                </a:solidFill>
                <a:latin typeface="Times New Roman"/>
              </a:rPr>
              <a:t>tamamı, ilkel insana hayranlık duymaz (</a:t>
            </a:r>
            <a:r>
              <a:rPr lang="tr-TR" u="none" strike="noStrike" baseline="-25000" dirty="0" err="1" smtClean="0">
                <a:solidFill>
                  <a:srgbClr val="000000"/>
                </a:solidFill>
                <a:latin typeface="Times New Roman"/>
              </a:rPr>
              <a:t>Başgöz</a:t>
            </a:r>
            <a:r>
              <a:rPr lang="tr-TR" u="none" strike="noStrike" baseline="-25000" dirty="0" smtClean="0">
                <a:solidFill>
                  <a:srgbClr val="000000"/>
                </a:solidFill>
                <a:latin typeface="Times New Roman"/>
              </a:rPr>
              <a:t>, 2002.4). Onların büyük bir kısmı popüler gelenekleri insan ruhunun yanlışlıkları olarak görür. Geleneği reddederek akla önem verir (Çobanoğlu, 1999:75-79).</a:t>
            </a:r>
            <a:endParaRPr lang="tr-TR" u="none" strike="noStrike" baseline="0" dirty="0" smtClean="0">
              <a:solidFill>
                <a:srgbClr val="000000"/>
              </a:solidFill>
              <a:latin typeface="Times New Roman"/>
            </a:endParaRPr>
          </a:p>
          <a:p>
            <a:pPr marL="0" indent="0" algn="just">
              <a:lnSpc>
                <a:spcPct val="160000"/>
              </a:lnSpc>
              <a:spcBef>
                <a:spcPts val="0"/>
              </a:spcBef>
              <a:buNone/>
            </a:pPr>
            <a:r>
              <a:rPr lang="tr-TR" u="none" strike="noStrike" baseline="-25000" dirty="0" smtClean="0">
                <a:solidFill>
                  <a:srgbClr val="000000"/>
                </a:solidFill>
                <a:latin typeface="Times New Roman"/>
              </a:rPr>
              <a:t>	François M. </a:t>
            </a:r>
            <a:r>
              <a:rPr lang="en-US" u="none" strike="noStrike" baseline="-25000" dirty="0" smtClean="0">
                <a:solidFill>
                  <a:srgbClr val="000000"/>
                </a:solidFill>
                <a:latin typeface="Times New Roman"/>
              </a:rPr>
              <a:t>A. Voltaire </a:t>
            </a:r>
            <a:r>
              <a:rPr lang="tr-TR" u="none" strike="noStrike" baseline="-25000" dirty="0" smtClean="0">
                <a:solidFill>
                  <a:srgbClr val="000000"/>
                </a:solidFill>
                <a:latin typeface="Times New Roman"/>
              </a:rPr>
              <a:t>(1694-1788), "Törenler Üzerine Denemeler/ </a:t>
            </a:r>
            <a:r>
              <a:rPr lang="tr-TR" u="none" strike="noStrike" baseline="-25000" dirty="0" err="1" smtClean="0">
                <a:solidFill>
                  <a:srgbClr val="000000"/>
                </a:solidFill>
                <a:latin typeface="Times New Roman"/>
              </a:rPr>
              <a:t>Essais</a:t>
            </a:r>
            <a:r>
              <a:rPr lang="tr-TR" u="none" strike="noStrike" baseline="-25000" dirty="0" smtClean="0">
                <a:solidFill>
                  <a:srgbClr val="000000"/>
                </a:solidFill>
                <a:latin typeface="Times New Roman"/>
              </a:rPr>
              <a:t> sur </a:t>
            </a:r>
            <a:r>
              <a:rPr lang="tr-TR" u="none" strike="noStrike" baseline="-25000" dirty="0" err="1" smtClean="0">
                <a:solidFill>
                  <a:srgbClr val="000000"/>
                </a:solidFill>
                <a:latin typeface="Times New Roman"/>
              </a:rPr>
              <a:t>les</a:t>
            </a:r>
            <a:r>
              <a:rPr lang="tr-TR" u="none" strike="noStrike" baseline="-25000" dirty="0" smtClean="0">
                <a:solidFill>
                  <a:srgbClr val="000000"/>
                </a:solidFill>
                <a:latin typeface="Times New Roman"/>
              </a:rPr>
              <a:t> </a:t>
            </a:r>
            <a:r>
              <a:rPr lang="tr-TR" u="none" strike="noStrike" baseline="-25000" dirty="0" err="1" smtClean="0">
                <a:solidFill>
                  <a:srgbClr val="000000"/>
                </a:solidFill>
                <a:latin typeface="Times New Roman"/>
              </a:rPr>
              <a:t>moeurs</a:t>
            </a:r>
            <a:r>
              <a:rPr lang="tr-TR" u="none" strike="noStrike" baseline="-25000" dirty="0" smtClean="0">
                <a:solidFill>
                  <a:srgbClr val="000000"/>
                </a:solidFill>
                <a:latin typeface="Times New Roman"/>
              </a:rPr>
              <a:t>” adlı eserinde Asya ve Amerika yerlilerinin törenlerini karşılaştırır, bu törenleri Asya’da biraz tuhaf ve gülünç bulmakla beraber onların “eşitlikçi” olduğunu vurgular (</a:t>
            </a:r>
            <a:r>
              <a:rPr lang="tr-TR" u="none" strike="noStrike" baseline="-25000" dirty="0" err="1" smtClean="0">
                <a:solidFill>
                  <a:srgbClr val="000000"/>
                </a:solidFill>
                <a:latin typeface="Times New Roman"/>
              </a:rPr>
              <a:t>Başgöz</a:t>
            </a:r>
            <a:r>
              <a:rPr lang="tr-TR" u="none" strike="noStrike" baseline="-25000" dirty="0" smtClean="0">
                <a:solidFill>
                  <a:srgbClr val="000000"/>
                </a:solidFill>
                <a:latin typeface="Times New Roman"/>
              </a:rPr>
              <a:t>, 2002:4).</a:t>
            </a:r>
            <a:endParaRPr lang="tr-TR" u="none" strike="noStrike" baseline="0" dirty="0" smtClean="0">
              <a:solidFill>
                <a:srgbClr val="000000"/>
              </a:solidFill>
              <a:latin typeface="Times New Roman"/>
            </a:endParaRPr>
          </a:p>
          <a:p>
            <a:pPr marL="0" indent="0" algn="just">
              <a:lnSpc>
                <a:spcPct val="160000"/>
              </a:lnSpc>
              <a:spcBef>
                <a:spcPts val="0"/>
              </a:spcBef>
              <a:buNone/>
            </a:pPr>
            <a:r>
              <a:rPr lang="tr-TR" u="none" strike="noStrike" baseline="-25000" dirty="0" smtClean="0">
                <a:solidFill>
                  <a:srgbClr val="000000"/>
                </a:solidFill>
                <a:latin typeface="Times New Roman"/>
              </a:rPr>
              <a:t>	</a:t>
            </a:r>
            <a:r>
              <a:rPr lang="en-US" u="none" strike="noStrike" baseline="-25000" dirty="0" smtClean="0">
                <a:solidFill>
                  <a:srgbClr val="000000"/>
                </a:solidFill>
                <a:latin typeface="Times New Roman"/>
              </a:rPr>
              <a:t>Charles-Louis </a:t>
            </a:r>
            <a:r>
              <a:rPr lang="tr-TR" u="none" strike="noStrike" baseline="-25000" dirty="0" smtClean="0">
                <a:solidFill>
                  <a:srgbClr val="000000"/>
                </a:solidFill>
                <a:latin typeface="Times New Roman"/>
              </a:rPr>
              <a:t>de </a:t>
            </a:r>
            <a:r>
              <a:rPr lang="tr-TR" u="none" strike="noStrike" baseline="-25000" dirty="0" err="1" smtClean="0">
                <a:solidFill>
                  <a:srgbClr val="000000"/>
                </a:solidFill>
                <a:latin typeface="Times New Roman"/>
              </a:rPr>
              <a:t>Secondat</a:t>
            </a:r>
            <a:r>
              <a:rPr lang="tr-TR" u="none" strike="noStrike" baseline="-25000" dirty="0" smtClean="0">
                <a:solidFill>
                  <a:srgbClr val="000000"/>
                </a:solidFill>
                <a:latin typeface="Times New Roman"/>
              </a:rPr>
              <a:t>, </a:t>
            </a:r>
            <a:r>
              <a:rPr lang="tr-TR" u="none" strike="noStrike" baseline="-25000" dirty="0" smtClean="0">
                <a:solidFill>
                  <a:srgbClr val="4C0827"/>
                </a:solidFill>
                <a:latin typeface="Times New Roman"/>
              </a:rPr>
              <a:t>Baron de </a:t>
            </a:r>
            <a:r>
              <a:rPr lang="en-US" u="none" strike="noStrike" baseline="-25000" dirty="0" smtClean="0">
                <a:solidFill>
                  <a:srgbClr val="4C0827"/>
                </a:solidFill>
                <a:latin typeface="Times New Roman"/>
              </a:rPr>
              <a:t>Montesquieu </a:t>
            </a:r>
            <a:r>
              <a:rPr lang="tr-TR" u="none" strike="noStrike" baseline="-25000" dirty="0" smtClean="0">
                <a:solidFill>
                  <a:srgbClr val="4C0827"/>
                </a:solidFill>
                <a:latin typeface="Times New Roman"/>
              </a:rPr>
              <a:t>(1689-1755), "İran'dan Mektuplar/ </a:t>
            </a:r>
            <a:r>
              <a:rPr lang="en-US" u="none" strike="noStrike" baseline="-25000" dirty="0" smtClean="0">
                <a:solidFill>
                  <a:srgbClr val="4C0827"/>
                </a:solidFill>
                <a:latin typeface="Times New Roman"/>
              </a:rPr>
              <a:t>Letters </a:t>
            </a:r>
            <a:r>
              <a:rPr lang="tr-TR" u="none" strike="noStrike" baseline="-25000" dirty="0" err="1" smtClean="0">
                <a:solidFill>
                  <a:srgbClr val="000000"/>
                </a:solidFill>
                <a:latin typeface="Times New Roman"/>
              </a:rPr>
              <a:t>des</a:t>
            </a:r>
            <a:r>
              <a:rPr lang="tr-TR" u="none" strike="noStrike" baseline="-25000" dirty="0" smtClean="0">
                <a:solidFill>
                  <a:srgbClr val="000000"/>
                </a:solidFill>
                <a:latin typeface="Times New Roman"/>
              </a:rPr>
              <a:t> </a:t>
            </a:r>
            <a:r>
              <a:rPr lang="tr-TR" u="none" strike="noStrike" baseline="-25000" dirty="0" err="1" smtClean="0">
                <a:solidFill>
                  <a:srgbClr val="000000"/>
                </a:solidFill>
                <a:latin typeface="Times New Roman"/>
              </a:rPr>
              <a:t>Persanne</a:t>
            </a:r>
            <a:r>
              <a:rPr lang="tr-TR" u="none" strike="noStrike" baseline="-25000" dirty="0" smtClean="0">
                <a:solidFill>
                  <a:srgbClr val="000000"/>
                </a:solidFill>
                <a:latin typeface="Times New Roman"/>
              </a:rPr>
              <a:t>” adlı eserinde güya Paris’te oturan bir İranlıya yazdığı mektuplarda doğu kültürüne imrenen ve </a:t>
            </a:r>
            <a:r>
              <a:rPr lang="tr-TR" sz="3300" u="none" strike="noStrike" baseline="-25000" dirty="0" smtClean="0">
                <a:solidFill>
                  <a:srgbClr val="000000"/>
                </a:solidFill>
                <a:latin typeface="Times New Roman"/>
              </a:rPr>
              <a:t>dolaylı olarak kendi kültürünü eleştiren ifadeler kullanırken kendi kültür ve geleneklerini değiştirme isteğini ortaya koymuştur.</a:t>
            </a:r>
            <a:r>
              <a:rPr lang="tr-TR" sz="3300" u="none" strike="noStrike" dirty="0" smtClean="0">
                <a:solidFill>
                  <a:srgbClr val="000000"/>
                </a:solidFill>
                <a:latin typeface="Times New Roman"/>
              </a:rPr>
              <a:t> </a:t>
            </a:r>
            <a:r>
              <a:rPr lang="tr-TR" sz="2400" u="none" strike="noStrike" dirty="0" smtClean="0">
                <a:solidFill>
                  <a:srgbClr val="000000"/>
                </a:solidFill>
                <a:latin typeface="Times New Roman"/>
              </a:rPr>
              <a:t>(</a:t>
            </a:r>
            <a:r>
              <a:rPr lang="tr-TR" sz="2400" u="none" strike="noStrike" dirty="0" err="1" smtClean="0">
                <a:solidFill>
                  <a:srgbClr val="000000"/>
                </a:solidFill>
                <a:latin typeface="Times New Roman"/>
              </a:rPr>
              <a:t>Başgöz</a:t>
            </a:r>
            <a:r>
              <a:rPr lang="tr-TR" sz="2400" u="none" strike="noStrike" dirty="0" smtClean="0">
                <a:solidFill>
                  <a:srgbClr val="000000"/>
                </a:solidFill>
                <a:latin typeface="Times New Roman"/>
              </a:rPr>
              <a:t>, 2002:5)</a:t>
            </a:r>
            <a:endParaRPr lang="tr-TR" sz="2400" u="none" strike="noStrike" baseline="0" dirty="0" smtClean="0">
              <a:solidFill>
                <a:srgbClr val="000000"/>
              </a:solidFill>
              <a:latin typeface="Times New Roman"/>
            </a:endParaRPr>
          </a:p>
          <a:p>
            <a:endParaRPr lang="tr-TR" dirty="0"/>
          </a:p>
        </p:txBody>
      </p:sp>
    </p:spTree>
    <p:extLst>
      <p:ext uri="{BB962C8B-B14F-4D97-AF65-F5344CB8AC3E}">
        <p14:creationId xmlns:p14="http://schemas.microsoft.com/office/powerpoint/2010/main" val="3431575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126163"/>
          </a:xfrm>
        </p:spPr>
        <p:txBody>
          <a:bodyPr>
            <a:normAutofit/>
          </a:bodyPr>
          <a:lstStyle/>
          <a:p>
            <a:pPr marL="0" indent="0" algn="just">
              <a:lnSpc>
                <a:spcPct val="150000"/>
              </a:lnSpc>
              <a:spcBef>
                <a:spcPts val="0"/>
              </a:spcBef>
              <a:buNone/>
            </a:pPr>
            <a:r>
              <a:rPr lang="tr-TR" sz="3600" b="0" i="0" u="none" strike="noStrike" baseline="-25000" dirty="0" smtClean="0">
                <a:solidFill>
                  <a:srgbClr val="000000"/>
                </a:solidFill>
                <a:latin typeface="Times New Roman"/>
              </a:rPr>
              <a:t>	</a:t>
            </a:r>
            <a:r>
              <a:rPr lang="tr-TR" sz="3600" b="0" i="0" u="none" strike="noStrike" baseline="-25000" dirty="0" err="1" smtClean="0">
                <a:solidFill>
                  <a:srgbClr val="000000"/>
                </a:solidFill>
                <a:latin typeface="Times New Roman"/>
              </a:rPr>
              <a:t>Bernad</a:t>
            </a:r>
            <a:r>
              <a:rPr lang="tr-TR" sz="3600" b="0" i="0" u="none" strike="noStrike" dirty="0" smtClean="0">
                <a:solidFill>
                  <a:srgbClr val="000000"/>
                </a:solidFill>
                <a:latin typeface="Times New Roman"/>
              </a:rPr>
              <a:t> </a:t>
            </a:r>
            <a:r>
              <a:rPr lang="tr-TR" sz="3600" b="0" i="0" u="none" strike="noStrike" baseline="-25000" dirty="0" smtClean="0">
                <a:solidFill>
                  <a:srgbClr val="000000"/>
                </a:solidFill>
                <a:latin typeface="Times New Roman"/>
              </a:rPr>
              <a:t>de </a:t>
            </a:r>
            <a:r>
              <a:rPr lang="en-US" sz="3600" b="0" i="0" u="none" strike="noStrike" baseline="-25000" dirty="0" err="1" smtClean="0">
                <a:solidFill>
                  <a:srgbClr val="000000"/>
                </a:solidFill>
                <a:latin typeface="Times New Roman"/>
              </a:rPr>
              <a:t>Fontenelle</a:t>
            </a:r>
            <a:r>
              <a:rPr lang="tr-TR" sz="3600" b="0" i="0" u="none" strike="noStrike" baseline="-25000" dirty="0" smtClean="0">
                <a:solidFill>
                  <a:srgbClr val="000000"/>
                </a:solidFill>
                <a:latin typeface="Times New Roman"/>
              </a:rPr>
              <a:t>’</a:t>
            </a:r>
            <a:r>
              <a:rPr lang="tr-TR" sz="3600" b="0" i="0" u="none" strike="noStrike" baseline="-25000" dirty="0" err="1" smtClean="0">
                <a:solidFill>
                  <a:srgbClr val="000000"/>
                </a:solidFill>
                <a:latin typeface="Times New Roman"/>
              </a:rPr>
              <a:t>nin</a:t>
            </a:r>
            <a:r>
              <a:rPr lang="tr-TR" sz="3600" b="0" i="0" u="none" strike="noStrike" baseline="-25000" dirty="0" smtClean="0">
                <a:solidFill>
                  <a:srgbClr val="000000"/>
                </a:solidFill>
                <a:latin typeface="Times New Roman"/>
              </a:rPr>
              <a:t> </a:t>
            </a:r>
            <a:r>
              <a:rPr lang="en-US" sz="3600" b="0" i="0" u="none" strike="noStrike" baseline="-25000" dirty="0" smtClean="0">
                <a:solidFill>
                  <a:srgbClr val="000000"/>
                </a:solidFill>
                <a:latin typeface="Times New Roman"/>
              </a:rPr>
              <a:t> </a:t>
            </a:r>
            <a:r>
              <a:rPr lang="tr-TR" sz="3600" b="0" i="0" u="none" strike="noStrike" baseline="-25000" dirty="0" smtClean="0">
                <a:solidFill>
                  <a:srgbClr val="000000"/>
                </a:solidFill>
                <a:latin typeface="Times New Roman"/>
              </a:rPr>
              <a:t>(1657-1757),</a:t>
            </a:r>
            <a:r>
              <a:rPr lang="tr-TR" sz="3600" dirty="0">
                <a:solidFill>
                  <a:srgbClr val="000000"/>
                </a:solidFill>
                <a:latin typeface="Times New Roman"/>
              </a:rPr>
              <a:t> </a:t>
            </a:r>
            <a:r>
              <a:rPr lang="tr-TR" sz="2200" dirty="0" smtClean="0">
                <a:solidFill>
                  <a:srgbClr val="000000"/>
                </a:solidFill>
                <a:latin typeface="Times New Roman"/>
              </a:rPr>
              <a:t>1724 yılında yayımladığı «Hayvan Masallarının Kökeni» adlı eserinde bir </a:t>
            </a:r>
            <a:r>
              <a:rPr lang="tr-TR" b="0" i="0" u="none" strike="noStrike" baseline="-25000" dirty="0" smtClean="0">
                <a:solidFill>
                  <a:srgbClr val="000000"/>
                </a:solidFill>
                <a:latin typeface="Times New Roman"/>
              </a:rPr>
              <a:t>hukukçu olmasına</a:t>
            </a:r>
            <a:r>
              <a:rPr lang="tr-TR" b="0" i="0" u="none" strike="noStrike" dirty="0" smtClean="0">
                <a:solidFill>
                  <a:srgbClr val="000000"/>
                </a:solidFill>
                <a:latin typeface="Times New Roman"/>
              </a:rPr>
              <a:t> </a:t>
            </a:r>
            <a:r>
              <a:rPr lang="tr-TR" b="0" i="0" u="none" strike="noStrike" baseline="-25000" dirty="0" smtClean="0">
                <a:solidFill>
                  <a:srgbClr val="000000"/>
                </a:solidFill>
                <a:latin typeface="Times New Roman"/>
              </a:rPr>
              <a:t>rağmen</a:t>
            </a:r>
            <a:r>
              <a:rPr lang="tr-TR" b="0" i="0" u="none" strike="noStrike" dirty="0" smtClean="0">
                <a:solidFill>
                  <a:srgbClr val="000000"/>
                </a:solidFill>
                <a:latin typeface="Times New Roman"/>
              </a:rPr>
              <a:t> </a:t>
            </a:r>
            <a:r>
              <a:rPr lang="tr-TR" b="0" i="0" u="none" strike="noStrike" baseline="-25000" dirty="0" smtClean="0">
                <a:solidFill>
                  <a:srgbClr val="000000"/>
                </a:solidFill>
                <a:latin typeface="Times New Roman"/>
              </a:rPr>
              <a:t>masalların kökeni üzerine</a:t>
            </a:r>
            <a:r>
              <a:rPr lang="tr-TR" b="0" i="0" u="none" strike="noStrike" dirty="0" smtClean="0">
                <a:solidFill>
                  <a:srgbClr val="000000"/>
                </a:solidFill>
                <a:latin typeface="Times New Roman"/>
              </a:rPr>
              <a:t> </a:t>
            </a:r>
            <a:r>
              <a:rPr lang="tr-TR" sz="2000" b="0" i="0" u="none" strike="noStrike" dirty="0" smtClean="0">
                <a:solidFill>
                  <a:srgbClr val="000000"/>
                </a:solidFill>
                <a:latin typeface="Times New Roman"/>
              </a:rPr>
              <a:t>ortaya koyduğu fikirler dönemi için önemlidir. (Oğuz,2004:31-67)</a:t>
            </a:r>
          </a:p>
          <a:p>
            <a:pPr marL="0" indent="0" algn="just">
              <a:lnSpc>
                <a:spcPct val="150000"/>
              </a:lnSpc>
              <a:spcBef>
                <a:spcPts val="0"/>
              </a:spcBef>
              <a:buNone/>
            </a:pPr>
            <a:r>
              <a:rPr lang="tr-TR" sz="2400" dirty="0" smtClean="0">
                <a:latin typeface="Times New Roman" panose="02020603050405020304" pitchFamily="18" charset="0"/>
                <a:cs typeface="Times New Roman" panose="02020603050405020304" pitchFamily="18" charset="0"/>
              </a:rPr>
              <a:t>	Aydınlanma döneminin yazarları, bu şekilde Doğu halklarının toplum kuramlarını açıklarken, kendi toplumlunu dolaylı olarak eleştirmişler, insan ve kültürü üzerine son derece yeni düşünceler de geliştirmişlerdir </a:t>
            </a:r>
            <a:r>
              <a:rPr lang="tr-TR" sz="2400" dirty="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Çobanoğlu, 1999:75).</a:t>
            </a:r>
          </a:p>
          <a:p>
            <a:endParaRPr lang="tr-TR" dirty="0"/>
          </a:p>
        </p:txBody>
      </p:sp>
    </p:spTree>
    <p:extLst>
      <p:ext uri="{BB962C8B-B14F-4D97-AF65-F5344CB8AC3E}">
        <p14:creationId xmlns:p14="http://schemas.microsoft.com/office/powerpoint/2010/main" val="28706761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2689</TotalTime>
  <Words>172</Words>
  <Application>Microsoft Office PowerPoint</Application>
  <PresentationFormat>Ekran Gösterisi (4:3)</PresentationFormat>
  <Paragraphs>91</Paragraphs>
  <Slides>43</Slides>
  <Notes>1</Notes>
  <HiddenSlides>0</HiddenSlides>
  <MMClips>0</MMClips>
  <ScaleCrop>false</ScaleCrop>
  <HeadingPairs>
    <vt:vector size="4" baseType="variant">
      <vt:variant>
        <vt:lpstr>Tema</vt:lpstr>
      </vt:variant>
      <vt:variant>
        <vt:i4>1</vt:i4>
      </vt:variant>
      <vt:variant>
        <vt:lpstr>Slayt Başlıkları</vt:lpstr>
      </vt:variant>
      <vt:variant>
        <vt:i4>43</vt:i4>
      </vt:variant>
    </vt:vector>
  </HeadingPairs>
  <TitlesOfParts>
    <vt:vector size="44" baseType="lpstr">
      <vt:lpstr>Ofis Teması</vt:lpstr>
      <vt:lpstr>HALKBİLİMİNİN DÜNYADAKİ GELİŞİMİ</vt:lpstr>
      <vt:lpstr>a. Amerika’nın Keşfi ve Soylu Vahşi Kavramı </vt:lpstr>
      <vt:lpstr>PowerPoint Sunusu</vt:lpstr>
      <vt:lpstr>PowerPoint Sunusu</vt:lpstr>
      <vt:lpstr>PowerPoint Sunusu</vt:lpstr>
      <vt:lpstr>PowerPoint Sunusu</vt:lpstr>
      <vt:lpstr>PowerPoint Sunusu</vt:lpstr>
      <vt:lpstr>b. Aydınlanmacılar ve Halkbilimine Bakışları</vt:lpstr>
      <vt:lpstr>PowerPoint Sunusu</vt:lpstr>
      <vt:lpstr>c. Romantik Milliyetçilik Akımı ve Halkbilimine  Verilen Önem </vt:lpstr>
      <vt:lpstr>d. Almanya’da Filozof Herder ve Grimm Kardeşler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 Hakbilimin Türkiye’deki Gelişimi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ronaldinho424</cp:lastModifiedBy>
  <cp:revision>49</cp:revision>
  <dcterms:created xsi:type="dcterms:W3CDTF">2020-10-19T02:20:16Z</dcterms:created>
  <dcterms:modified xsi:type="dcterms:W3CDTF">2023-10-30T08:58:24Z</dcterms:modified>
</cp:coreProperties>
</file>