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1440" r:id="rId2"/>
    <p:sldId id="1314" r:id="rId3"/>
    <p:sldId id="1411" r:id="rId4"/>
    <p:sldId id="1367" r:id="rId5"/>
    <p:sldId id="1368" r:id="rId6"/>
    <p:sldId id="1370" r:id="rId7"/>
    <p:sldId id="1369" r:id="rId8"/>
    <p:sldId id="1441" r:id="rId9"/>
    <p:sldId id="1371" r:id="rId10"/>
    <p:sldId id="1372" r:id="rId11"/>
    <p:sldId id="1373" r:id="rId12"/>
    <p:sldId id="1374" r:id="rId13"/>
    <p:sldId id="1414" r:id="rId14"/>
    <p:sldId id="1442" r:id="rId15"/>
    <p:sldId id="1443" r:id="rId16"/>
    <p:sldId id="1444" r:id="rId17"/>
    <p:sldId id="1445" r:id="rId18"/>
    <p:sldId id="1379" r:id="rId19"/>
    <p:sldId id="1381" r:id="rId20"/>
    <p:sldId id="1382" r:id="rId21"/>
    <p:sldId id="1415" r:id="rId22"/>
    <p:sldId id="1386" r:id="rId23"/>
    <p:sldId id="1387" r:id="rId24"/>
    <p:sldId id="1391" r:id="rId25"/>
    <p:sldId id="1392" r:id="rId26"/>
    <p:sldId id="1395" r:id="rId27"/>
    <p:sldId id="1396" r:id="rId28"/>
    <p:sldId id="1399" r:id="rId29"/>
    <p:sldId id="1400" r:id="rId30"/>
    <p:sldId id="1402" r:id="rId31"/>
    <p:sldId id="140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296">
          <p15:clr>
            <a:srgbClr val="A4A3A4"/>
          </p15:clr>
        </p15:guide>
        <p15:guide id="4" orient="horz" pos="816">
          <p15:clr>
            <a:srgbClr val="A4A3A4"/>
          </p15:clr>
        </p15:guide>
        <p15:guide id="5" orient="horz" pos="3984">
          <p15:clr>
            <a:srgbClr val="A4A3A4"/>
          </p15:clr>
        </p15:guide>
        <p15:guide id="6" orient="horz" pos="384">
          <p15:clr>
            <a:srgbClr val="A4A3A4"/>
          </p15:clr>
        </p15:guide>
        <p15:guide id="7" orient="horz" pos="144">
          <p15:clr>
            <a:srgbClr val="A4A3A4"/>
          </p15:clr>
        </p15:guide>
        <p15:guide id="8" orient="horz" pos="1056">
          <p15:clr>
            <a:srgbClr val="A4A3A4"/>
          </p15:clr>
        </p15:guide>
        <p15:guide id="9" pos="288">
          <p15:clr>
            <a:srgbClr val="A4A3A4"/>
          </p15:clr>
        </p15:guide>
        <p15:guide id="10" pos="5472">
          <p15:clr>
            <a:srgbClr val="A4A3A4"/>
          </p15:clr>
        </p15:guide>
        <p15:guide id="11" orient="horz" pos="211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 id="2" name="Thamizharasan Dhanaseelan" initials="TD" lastIdx="1" clrIdx="1"/>
  <p:cmAuthor id="3" name="Editorial Integra" initials="Q"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99008C"/>
    <a:srgbClr val="001581"/>
    <a:srgbClr val="82007C"/>
    <a:srgbClr val="96008F"/>
    <a:srgbClr val="595375"/>
    <a:srgbClr val="6B638B"/>
    <a:srgbClr val="000000"/>
    <a:srgbClr val="FDB9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4" autoAdjust="0"/>
    <p:restoredTop sz="89261" autoAdjust="0"/>
  </p:normalViewPr>
  <p:slideViewPr>
    <p:cSldViewPr>
      <p:cViewPr varScale="1">
        <p:scale>
          <a:sx n="74" d="100"/>
          <a:sy n="74" d="100"/>
        </p:scale>
        <p:origin x="1896" y="77"/>
      </p:cViewPr>
      <p:guideLst>
        <p:guide orient="horz" pos="2160"/>
        <p:guide pos="2880"/>
        <p:guide orient="horz" pos="1296"/>
        <p:guide orient="horz" pos="816"/>
        <p:guide orient="horz" pos="3984"/>
        <p:guide orient="horz" pos="384"/>
        <p:guide orient="horz" pos="144"/>
        <p:guide orient="horz" pos="1056"/>
        <p:guide pos="288"/>
        <p:guide pos="5472"/>
        <p:guide orient="horz" pos="2112"/>
      </p:guideLst>
    </p:cSldViewPr>
  </p:slideViewPr>
  <p:outlineViewPr>
    <p:cViewPr>
      <p:scale>
        <a:sx n="33" d="100"/>
        <a:sy n="33" d="100"/>
      </p:scale>
      <p:origin x="0" y="2158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12/7/2022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12/7/2022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3D6722-9B4D-4E29-B226-C325925A8118}" type="slidenum">
              <a:rPr kumimoji="0" lang="en-US" sz="12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279581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ea typeface="ＭＳ Ｐゴシック" charset="-128"/>
              </a:rPr>
              <a:t>Subcultures include nationalities, religions, racial groups, and geographic regions. </a:t>
            </a:r>
          </a:p>
          <a:p>
            <a:pPr>
              <a:defRPr/>
            </a:pPr>
            <a:endParaRPr lang="en-US" b="1" dirty="0">
              <a:ea typeface="ＭＳ Ｐゴシック" charset="-128"/>
            </a:endParaRPr>
          </a:p>
          <a:p>
            <a:pPr>
              <a:defRPr/>
            </a:pPr>
            <a:r>
              <a:rPr lang="en-US" b="1" dirty="0">
                <a:ea typeface="ＭＳ Ｐゴシック" charset="-128"/>
              </a:rPr>
              <a:t>Discussion Question</a:t>
            </a:r>
          </a:p>
          <a:p>
            <a:pPr>
              <a:defRPr/>
            </a:pPr>
            <a:r>
              <a:rPr lang="en-US" i="1" dirty="0">
                <a:ea typeface="ＭＳ Ｐゴシック" charset="-128"/>
              </a:rPr>
              <a:t>What subculture do you belong to? How does this influence you as a consumer?</a:t>
            </a:r>
          </a:p>
          <a:p>
            <a:pPr>
              <a:defRPr/>
            </a:pPr>
            <a:endParaRPr lang="en-US" i="1" dirty="0">
              <a:ea typeface="ＭＳ Ｐゴシック" charset="-128"/>
            </a:endParaRPr>
          </a:p>
          <a:p>
            <a:pPr>
              <a:defRPr/>
            </a:pPr>
            <a:endParaRPr lang="en-US" i="1" dirty="0">
              <a:ea typeface="ＭＳ Ｐゴシック" charset="-128"/>
            </a:endParaRPr>
          </a:p>
          <a:p>
            <a:pPr>
              <a:defRPr/>
            </a:pPr>
            <a:r>
              <a:rPr lang="en-US" dirty="0">
                <a:ea typeface="ＭＳ Ｐゴシック" charset="-128"/>
              </a:rPr>
              <a:t>Although </a:t>
            </a:r>
            <a:r>
              <a:rPr lang="en-US" b="1" dirty="0">
                <a:ea typeface="ＭＳ Ｐゴシック" charset="-128"/>
              </a:rPr>
              <a:t>Hispanic consumers </a:t>
            </a:r>
            <a:r>
              <a:rPr lang="en-US" dirty="0">
                <a:ea typeface="ＭＳ Ｐゴシック" charset="-128"/>
              </a:rPr>
              <a:t>share many characteristics and behaviors with the mainstream buying public, there are also distinct differences. They tend to be deeply family oriented and make shopping a family affair. Older, first-generation Hispanic consumers tend to be very brand loyal and to favor brands and sellers who show special interest in them. Younger Hispanics, however, have shown increasing price sensitivity in recent years and a willingness to switch to store brands. </a:t>
            </a:r>
          </a:p>
          <a:p>
            <a:pPr>
              <a:defRPr/>
            </a:pPr>
            <a:endParaRPr lang="en-US" dirty="0">
              <a:ea typeface="ＭＳ Ｐゴシック" charset="-128"/>
            </a:endParaRPr>
          </a:p>
          <a:p>
            <a:pPr>
              <a:defRPr/>
            </a:pPr>
            <a:r>
              <a:rPr lang="en-US" dirty="0">
                <a:ea typeface="ＭＳ Ｐゴシック" charset="-128"/>
              </a:rPr>
              <a:t>Within the Hispanic market, there exist many distinct </a:t>
            </a:r>
            <a:r>
              <a:rPr lang="en-US" dirty="0" err="1">
                <a:ea typeface="ＭＳ Ｐゴシック" charset="-128"/>
              </a:rPr>
              <a:t>subsegments</a:t>
            </a:r>
            <a:r>
              <a:rPr lang="en-US" dirty="0">
                <a:ea typeface="ＭＳ Ｐゴシック" charset="-128"/>
              </a:rPr>
              <a:t> based on nationality, age, income, and other factors. A company’s product or message may be more relevant to one nationality over another, such as Mexicans, Costa Ricans, Argentineans, or Cubans. Companies must also vary their pitches across different Hispanic economic segments. </a:t>
            </a:r>
          </a:p>
          <a:p>
            <a:pPr>
              <a:defRPr/>
            </a:pPr>
            <a:r>
              <a:rPr lang="en-US" dirty="0">
                <a:ea typeface="ＭＳ Ｐゴシック" charset="-128"/>
              </a:rPr>
              <a:t> </a:t>
            </a:r>
          </a:p>
          <a:p>
            <a:pPr>
              <a:defRPr/>
            </a:pPr>
            <a:r>
              <a:rPr lang="en-US" dirty="0">
                <a:ea typeface="ＭＳ Ｐゴシック" charset="-128"/>
              </a:rPr>
              <a:t>The U.S. African American population is growing in affluence and sophistication. In recent years, many companies have developed special products, appeals, and marketing programs for </a:t>
            </a:r>
            <a:r>
              <a:rPr lang="en-US" b="1" dirty="0">
                <a:ea typeface="ＭＳ Ｐゴシック" charset="-128"/>
              </a:rPr>
              <a:t>African American consumers</a:t>
            </a:r>
            <a:r>
              <a:rPr lang="en-US" dirty="0">
                <a:ea typeface="ＭＳ Ｐゴシック" charset="-128"/>
              </a:rPr>
              <a:t>. </a:t>
            </a:r>
          </a:p>
          <a:p>
            <a:pPr>
              <a:defRPr/>
            </a:pPr>
            <a:endParaRPr lang="en-US" dirty="0">
              <a:ea typeface="ＭＳ Ｐゴシック" charset="-128"/>
            </a:endParaRPr>
          </a:p>
          <a:p>
            <a:r>
              <a:rPr lang="en-US" b="1" dirty="0">
                <a:ea typeface="ＭＳ Ｐゴシック" charset="-128"/>
              </a:rPr>
              <a:t>Asian American consumers</a:t>
            </a:r>
            <a:r>
              <a:rPr lang="en-US" dirty="0">
                <a:ea typeface="ＭＳ Ｐゴシック" charset="-128"/>
              </a:rPr>
              <a:t> are the most affluent U.S. demographic segment. T</a:t>
            </a:r>
            <a:r>
              <a:rPr lang="en-US" sz="1200" b="0" i="0" u="none" strike="noStrike" kern="1200" baseline="0" dirty="0">
                <a:solidFill>
                  <a:schemeClr val="tx1"/>
                </a:solidFill>
                <a:latin typeface="+mn-lt"/>
                <a:ea typeface="+mn-ea"/>
                <a:cs typeface="+mn-cs"/>
              </a:rPr>
              <a:t>hey now number more than 18 million, with annual buying power expected to approach $1 billion by 2017.</a:t>
            </a:r>
            <a:r>
              <a:rPr lang="en-US" dirty="0">
                <a:ea typeface="ＭＳ Ｐゴシック" charset="-128"/>
              </a:rPr>
              <a:t> Asian Americans are the second-fastest-growing </a:t>
            </a:r>
            <a:r>
              <a:rPr lang="en-US" dirty="0" err="1">
                <a:ea typeface="ＭＳ Ｐゴシック" charset="-128"/>
              </a:rPr>
              <a:t>subsegment</a:t>
            </a:r>
            <a:r>
              <a:rPr lang="en-US" dirty="0">
                <a:ea typeface="ＭＳ Ｐゴシック" charset="-128"/>
              </a:rPr>
              <a:t> after Hispanic Americans. And like Hispanic Americans, they are a diverse group that speaks many different languages. As a group, Asian consumers shop frequently and are the most brand conscious of all the ethnic groups. They can be fiercely brand loyal. As a result, many firms now target the Asian American market. </a:t>
            </a:r>
          </a:p>
          <a:p>
            <a:pPr>
              <a:defRPr/>
            </a:pPr>
            <a:endParaRPr lang="en-US" i="1" dirty="0">
              <a:ea typeface="ＭＳ Ｐゴシック" charset="-128"/>
            </a:endParaRPr>
          </a:p>
          <a:p>
            <a:pPr>
              <a:defRPr/>
            </a:pPr>
            <a:r>
              <a:rPr lang="en-US" b="1" i="1" dirty="0">
                <a:ea typeface="ＭＳ Ｐゴシック" charset="-128"/>
              </a:rPr>
              <a:t>Cross-cultural marketing</a:t>
            </a:r>
            <a:r>
              <a:rPr lang="en-US" b="0" i="0" baseline="0" dirty="0">
                <a:ea typeface="ＭＳ Ｐゴシック" charset="-128"/>
              </a:rPr>
              <a:t> is t</a:t>
            </a:r>
            <a:r>
              <a:rPr lang="en-US" dirty="0">
                <a:ea typeface="ＭＳ Ｐゴシック" charset="-128"/>
              </a:rPr>
              <a:t>he practice of including ethnic themes and cross-cultural perspectives within mainstream marketing. Cross-cultural marketing appeals to consumer similarities across subcultures rather than differences. Many marketers are finding that insights gleaned from ethnic consumers can influence their broader markets. </a:t>
            </a:r>
          </a:p>
          <a:p>
            <a:pPr>
              <a:defRPr/>
            </a:pPr>
            <a:r>
              <a:rPr lang="en-US" i="0" dirty="0">
                <a:ea typeface="ＭＳ Ｐゴシック" charset="-128"/>
              </a:rPr>
              <a:t>Long Description: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tweet is followed by an image of a 10-seconds video clip that depicts two helmets labeled </a:t>
            </a:r>
            <a:r>
              <a:rPr lang="en-US" sz="1200" kern="1200" dirty="0" err="1">
                <a:solidFill>
                  <a:schemeClr val="tx1"/>
                </a:solidFill>
                <a:effectLst/>
                <a:latin typeface="+mn-lt"/>
                <a:ea typeface="+mn-ea"/>
                <a:cs typeface="+mn-cs"/>
              </a:rPr>
              <a:t>DiGiorno</a:t>
            </a:r>
            <a:r>
              <a:rPr lang="en-US" sz="1200" kern="1200" dirty="0">
                <a:solidFill>
                  <a:schemeClr val="tx1"/>
                </a:solidFill>
                <a:effectLst/>
                <a:latin typeface="+mn-lt"/>
                <a:ea typeface="+mn-ea"/>
                <a:cs typeface="+mn-cs"/>
              </a:rPr>
              <a:t> versus Delivery. The background shows a football ground with a </a:t>
            </a:r>
            <a:r>
              <a:rPr lang="en-US" sz="1200" kern="1200" dirty="0" err="1">
                <a:solidFill>
                  <a:schemeClr val="tx1"/>
                </a:solidFill>
                <a:effectLst/>
                <a:latin typeface="+mn-lt"/>
                <a:ea typeface="+mn-ea"/>
                <a:cs typeface="+mn-cs"/>
              </a:rPr>
              <a:t>DiGiorno</a:t>
            </a:r>
            <a:r>
              <a:rPr lang="en-US" sz="1200" kern="1200" dirty="0">
                <a:solidFill>
                  <a:schemeClr val="tx1"/>
                </a:solidFill>
                <a:effectLst/>
                <a:latin typeface="+mn-lt"/>
                <a:ea typeface="+mn-ea"/>
                <a:cs typeface="+mn-cs"/>
              </a:rPr>
              <a:t> original rising crust pizza box. The tweet has 26 retweets, 318 likes, and 11 replies. </a:t>
            </a:r>
            <a:endParaRPr lang="en-IN" sz="1200" kern="1200" dirty="0">
              <a:solidFill>
                <a:schemeClr val="tx1"/>
              </a:solidFill>
              <a:effectLst/>
              <a:latin typeface="+mn-lt"/>
              <a:ea typeface="+mn-ea"/>
              <a:cs typeface="+mn-cs"/>
            </a:endParaRPr>
          </a:p>
          <a:p>
            <a:pPr>
              <a:defRPr/>
            </a:pPr>
            <a:endParaRPr lang="en-US" i="1" dirty="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11</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social systems, members of different classes are reared for certain roles and cannot change their social positions. </a:t>
            </a:r>
          </a:p>
          <a:p>
            <a:endParaRPr lang="en-US" dirty="0"/>
          </a:p>
          <a:p>
            <a:r>
              <a:rPr lang="en-US" dirty="0"/>
              <a:t>In the United States, however, the lines between social classes are not fixed and rigid; people can move to a higher social class or drop into a lower one.</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12</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dirty="0">
                <a:ea typeface="ＭＳ Ｐゴシック" charset="-128"/>
              </a:rPr>
              <a:t>Discussion Question</a:t>
            </a:r>
            <a:endParaRPr lang="en-US" b="0" dirty="0">
              <a:ea typeface="ＭＳ Ｐゴシック" charset="-128"/>
            </a:endParaRPr>
          </a:p>
          <a:p>
            <a:pPr>
              <a:defRPr/>
            </a:pPr>
            <a:r>
              <a:rPr lang="en-US" b="0" i="1" dirty="0">
                <a:ea typeface="ＭＳ Ｐゴシック" charset="-128"/>
              </a:rPr>
              <a:t>How can marketers use social networks?</a:t>
            </a:r>
          </a:p>
          <a:p>
            <a:pPr>
              <a:defRPr/>
            </a:pPr>
            <a:r>
              <a:rPr lang="en-US" dirty="0">
                <a:ea typeface="ＭＳ Ｐゴシック" charset="-128"/>
              </a:rPr>
              <a:t>This slide should provide a lively discussion for students because they all are users of social networks. Ask students for examples they have seen or experienced. Then be sure to ask if they think the marketing efforts were effective for the marketer and why? The text gives many examples.</a:t>
            </a:r>
          </a:p>
          <a:p>
            <a:pPr>
              <a:defRPr/>
            </a:pPr>
            <a:endParaRPr lang="en-US" b="1" dirty="0">
              <a:ea typeface="ＭＳ Ｐゴシック" charset="-128"/>
            </a:endParaRPr>
          </a:p>
          <a:p>
            <a:pPr>
              <a:defRPr/>
            </a:pPr>
            <a:endParaRPr lang="en-US" b="1" dirty="0">
              <a:ea typeface="ＭＳ Ｐゴシック" charset="-128"/>
            </a:endParaRPr>
          </a:p>
          <a:p>
            <a:pPr>
              <a:defRPr/>
            </a:pPr>
            <a:r>
              <a:rPr lang="en-US" b="0" dirty="0">
                <a:ea typeface="ＭＳ Ｐゴシック" charset="-128"/>
              </a:rPr>
              <a:t>Marketers are working to harness the power of </a:t>
            </a:r>
            <a:r>
              <a:rPr lang="en-US" b="1" dirty="0">
                <a:ea typeface="ＭＳ Ｐゴシック" charset="-128"/>
              </a:rPr>
              <a:t>online social networks </a:t>
            </a:r>
            <a:r>
              <a:rPr lang="en-US" dirty="0">
                <a:ea typeface="ＭＳ Ｐゴシック" charset="-128"/>
              </a:rPr>
              <a:t>to promote their products and build closer customer relationships. </a:t>
            </a:r>
          </a:p>
          <a:p>
            <a:pPr>
              <a:defRPr/>
            </a:pPr>
            <a:endParaRPr lang="en-US" dirty="0">
              <a:ea typeface="ＭＳ Ｐゴシック" charset="-128"/>
            </a:endParaRPr>
          </a:p>
          <a:p>
            <a:r>
              <a:rPr lang="en-US" b="1" dirty="0"/>
              <a:t>Word-of-mouth influence</a:t>
            </a:r>
            <a:r>
              <a:rPr lang="en-US" dirty="0"/>
              <a:t> can have a powerful impact on consumer buying behavior. The personal words and recommendations of trusted friends, associates, and other consumers tend to be more credible than those coming from commercial sources, such as advertisements or salespeople. </a:t>
            </a:r>
          </a:p>
          <a:p>
            <a:endParaRPr lang="en-US" dirty="0"/>
          </a:p>
          <a:p>
            <a:r>
              <a:rPr lang="en-US" dirty="0"/>
              <a:t>Marketers of brands subjected to strong group influence must figure out how to reach </a:t>
            </a:r>
            <a:r>
              <a:rPr lang="en-US" b="1" dirty="0"/>
              <a:t>opinion leaders</a:t>
            </a:r>
            <a:r>
              <a:rPr lang="en-US" dirty="0"/>
              <a:t>—people within a reference group who, because of special skills, knowledge, personality, or other characteristics, exert social influence on others. </a:t>
            </a:r>
          </a:p>
        </p:txBody>
      </p:sp>
      <p:sp>
        <p:nvSpPr>
          <p:cNvPr id="4" name="Slide Number Placeholder 3"/>
          <p:cNvSpPr>
            <a:spLocks noGrp="1"/>
          </p:cNvSpPr>
          <p:nvPr>
            <p:ph type="sldNum" sz="quarter" idx="10"/>
          </p:nvPr>
        </p:nvSpPr>
        <p:spPr/>
        <p:txBody>
          <a:bodyPr/>
          <a:lstStyle/>
          <a:p>
            <a:fld id="{A73D6722-9B4D-4E29-B226-C325925A8118}" type="slidenum">
              <a:rPr lang="en-US" smtClean="0"/>
              <a:t>13</a:t>
            </a:fld>
            <a:endParaRPr lang="en-US" dirty="0"/>
          </a:p>
        </p:txBody>
      </p:sp>
    </p:spTree>
    <p:extLst>
      <p:ext uri="{BB962C8B-B14F-4D97-AF65-F5344CB8AC3E}">
        <p14:creationId xmlns:p14="http://schemas.microsoft.com/office/powerpoint/2010/main" val="2440493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Discussion Question</a:t>
            </a:r>
          </a:p>
          <a:p>
            <a:r>
              <a:rPr lang="en-US" i="1" dirty="0"/>
              <a:t>What brands do you purchase because it is what your parents used? Why do you think this occurs?</a:t>
            </a:r>
          </a:p>
          <a:p>
            <a:endParaRPr lang="en-US" i="1" dirty="0"/>
          </a:p>
          <a:p>
            <a:r>
              <a:rPr lang="en-US" dirty="0"/>
              <a:t>Family members can strongly influence buyer behavior. The </a:t>
            </a:r>
            <a:r>
              <a:rPr lang="en-US" b="1" dirty="0"/>
              <a:t>family </a:t>
            </a:r>
            <a:r>
              <a:rPr lang="en-US" dirty="0"/>
              <a:t>is the most important consumer buying organization in society, and it has been researched extensively. Marketers are interested in the roles and influence of the husband, wife, and children on the purchase of different products and services.</a:t>
            </a:r>
          </a:p>
          <a:p>
            <a:endParaRPr lang="en-US" dirty="0"/>
          </a:p>
          <a:p>
            <a:r>
              <a:rPr lang="en-US" dirty="0"/>
              <a:t>People usually choose products appropriate to their roles and status. Consider the various roles a working mother plays. In her company, she may play the role of a brand manager; in her family, she plays the role of wife and mother; at her favorite sporting events, she plays the role of avid fan. As a brand manager, she will buy the kind of clothing that reflects her role and status in her company. At the game, she may wear clothing supporting her favorite team.</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18</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t>Discussion Question</a:t>
            </a:r>
          </a:p>
          <a:p>
            <a:r>
              <a:rPr lang="en-US" i="1" dirty="0"/>
              <a:t>Ask the students how their occupations and economic situations affect the goods and services they buy.</a:t>
            </a:r>
            <a:endParaRPr lang="en-US" b="1" i="1" dirty="0"/>
          </a:p>
          <a:p>
            <a:endParaRPr lang="en-US" b="1" i="1" dirty="0"/>
          </a:p>
          <a:p>
            <a:r>
              <a:rPr lang="en-US" dirty="0"/>
              <a:t>Marketers try to identify the occupational groups that have an above-average interest in their products and services. A company can even specialize in making products needed by a given occupational group.</a:t>
            </a:r>
          </a:p>
          <a:p>
            <a:endParaRPr lang="en-US" dirty="0"/>
          </a:p>
          <a:p>
            <a:r>
              <a:rPr lang="en-US" dirty="0"/>
              <a:t>A person’s economic situation will affect his or her store and product choices. In today’s more frugal times, most companies have taken steps to redesign, reposition, and </a:t>
            </a:r>
            <a:r>
              <a:rPr lang="en-US" dirty="0" err="1"/>
              <a:t>reprice</a:t>
            </a:r>
            <a:r>
              <a:rPr lang="en-US" dirty="0"/>
              <a:t> their products and services. For example, upscale discounter Target has put more emphasis on the “Pay less” side of its “Expect more. Pay less.” Positioning promise. </a:t>
            </a:r>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19</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Discussion Question</a:t>
            </a:r>
          </a:p>
          <a:p>
            <a:r>
              <a:rPr lang="en-US" i="1" dirty="0"/>
              <a:t>What categories of products seem to be targeted to consumer’s lifestyles?</a:t>
            </a:r>
          </a:p>
          <a:p>
            <a:r>
              <a:rPr lang="en-US" dirty="0"/>
              <a:t>Students will realize that many products including cars, food, cosmetics, and shampoo appeal to consumer</a:t>
            </a:r>
            <a:r>
              <a:rPr lang="en-US" baseline="0" dirty="0"/>
              <a:t> </a:t>
            </a:r>
            <a:r>
              <a:rPr lang="en-US" dirty="0"/>
              <a:t>lifestyles.</a:t>
            </a:r>
          </a:p>
          <a:p>
            <a:endParaRPr lang="en-US" dirty="0"/>
          </a:p>
          <a:p>
            <a:r>
              <a:rPr lang="en-US" dirty="0"/>
              <a:t>When used carefully, the lifestyle concept can help marketers understand changing consumer values and how they affect buyer behavior. Consumers don’t just buy products; they buy the values and lifestyles those products represent.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Psychographics </a:t>
            </a:r>
            <a:r>
              <a:rPr lang="en-US" sz="1200" dirty="0"/>
              <a:t>measure a consumer’s AIOs (activities, interests, opinions) to capture information about a person’s pattern of acting and interacting in the environment.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dirty="0"/>
              <a:t>Marketers look for lifestyle segments with needs that can be served through special products or marketing approaches. Such segments might be defined by anything from family characteristics or outdoor interests to pet ownership.</a:t>
            </a:r>
          </a:p>
          <a:p>
            <a:endParaRPr lang="en-US" dirty="0"/>
          </a:p>
          <a:p>
            <a:r>
              <a:rPr lang="en-US" dirty="0"/>
              <a:t>It is interesting to talk about brand personalities and ask students the personality of several brands.</a:t>
            </a:r>
          </a:p>
          <a:p>
            <a:endParaRPr lang="en-US" dirty="0"/>
          </a:p>
          <a:p>
            <a:r>
              <a:rPr lang="en-US" dirty="0"/>
              <a:t>A brand personality is the specific mix of human traits that may be attributed to a particular brand. </a:t>
            </a:r>
          </a:p>
          <a:p>
            <a:endParaRPr lang="en-US" dirty="0"/>
          </a:p>
          <a:p>
            <a:r>
              <a:rPr lang="en-US" dirty="0"/>
              <a:t>This slide shows five brand personality traits</a:t>
            </a:r>
          </a:p>
          <a:p>
            <a:endParaRPr lang="en-US" dirty="0"/>
          </a:p>
          <a:p>
            <a:pPr lvl="1">
              <a:buFont typeface="Arial" charset="0"/>
              <a:buNone/>
            </a:pPr>
            <a:r>
              <a:rPr lang="en-US" dirty="0"/>
              <a:t>1. Sincerity (down-to-earth, honest, wholesome, and cheerful)</a:t>
            </a:r>
          </a:p>
          <a:p>
            <a:pPr lvl="1">
              <a:buFont typeface="Arial" charset="0"/>
              <a:buNone/>
            </a:pPr>
            <a:r>
              <a:rPr lang="en-US" dirty="0"/>
              <a:t>2. Excitement (daring, spirited, imaginative, and up-to-date)</a:t>
            </a:r>
          </a:p>
          <a:p>
            <a:pPr lvl="1">
              <a:buFont typeface="Arial" charset="0"/>
              <a:buNone/>
            </a:pPr>
            <a:r>
              <a:rPr lang="en-US" dirty="0"/>
              <a:t>3. Competence (reliable, intelligent, and successful)</a:t>
            </a:r>
          </a:p>
          <a:p>
            <a:pPr lvl="1">
              <a:buFont typeface="Arial" charset="0"/>
              <a:buNone/>
            </a:pPr>
            <a:r>
              <a:rPr lang="en-US" dirty="0"/>
              <a:t>4. Sophistication (upper class and charming)</a:t>
            </a:r>
          </a:p>
          <a:p>
            <a:pPr lvl="1">
              <a:buFont typeface="Arial" charset="0"/>
              <a:buNone/>
            </a:pPr>
            <a:r>
              <a:rPr lang="en-US" dirty="0"/>
              <a:t>5. Ruggedness (outdoorsy and tough)</a:t>
            </a:r>
          </a:p>
          <a:p>
            <a:pPr lvl="1">
              <a:buFont typeface="Arial" charset="0"/>
              <a:buNone/>
            </a:pPr>
            <a:endParaRPr lang="en-US" dirty="0"/>
          </a:p>
          <a:p>
            <a:r>
              <a:rPr lang="en-US" sz="1200" b="0" i="0" u="none" strike="noStrike" kern="1200" baseline="0" dirty="0">
                <a:solidFill>
                  <a:schemeClr val="tx1"/>
                </a:solidFill>
                <a:latin typeface="+mn-lt"/>
                <a:ea typeface="+mn-ea"/>
                <a:cs typeface="+mn-cs"/>
              </a:rPr>
              <a:t>Each person’s distinct personality influences his or her buying behavior. Personality refers to the unique psychological characteristics that distinguish a person or group. Personality can be useful in analyzing consumer behavior for certain product or brand choices.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idea is that brands also have personalities, and consumers are likely to choose brands with personalities that match their own.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20</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following slides will discuss these psychological factors in detail.</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Motive</a:t>
            </a:r>
            <a:r>
              <a:rPr lang="en-US" sz="1200" b="0" i="0" u="none" strike="noStrike" kern="1200" baseline="0" dirty="0">
                <a:solidFill>
                  <a:schemeClr val="tx1"/>
                </a:solidFill>
                <a:latin typeface="+mn-lt"/>
                <a:ea typeface="+mn-ea"/>
                <a:cs typeface="+mn-cs"/>
              </a:rPr>
              <a:t> (drive) is a need that is sufficiently pressing to direct the person to seek satisfaction of the need.</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Perception</a:t>
            </a:r>
            <a:r>
              <a:rPr lang="en-US" sz="1200" b="0" i="0" u="none" strike="noStrike" kern="1200" baseline="0" dirty="0">
                <a:solidFill>
                  <a:schemeClr val="tx1"/>
                </a:solidFill>
                <a:latin typeface="+mn-lt"/>
                <a:ea typeface="+mn-ea"/>
                <a:cs typeface="+mn-cs"/>
              </a:rPr>
              <a:t> is the process by which people select, organize, and interpret information to form a meaningful picture of the world.</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Learning</a:t>
            </a:r>
            <a:r>
              <a:rPr lang="en-US" sz="1200" b="0" i="0" u="none" strike="noStrike" kern="1200" baseline="0" dirty="0">
                <a:solidFill>
                  <a:schemeClr val="tx1"/>
                </a:solidFill>
                <a:latin typeface="+mn-lt"/>
                <a:ea typeface="+mn-ea"/>
                <a:cs typeface="+mn-cs"/>
              </a:rPr>
              <a:t> is changes in an individual’s behavior arising from experience.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Beliefs and Attitudes </a:t>
            </a:r>
            <a:r>
              <a:rPr lang="en-US" sz="1200" b="0" i="0" u="none" strike="noStrike" kern="1200" baseline="0" dirty="0">
                <a:solidFill>
                  <a:schemeClr val="tx1"/>
                </a:solidFill>
                <a:latin typeface="+mn-lt"/>
                <a:ea typeface="+mn-ea"/>
                <a:cs typeface="+mn-cs"/>
              </a:rPr>
              <a:t>are difficult to change.</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21</a:t>
            </a:fld>
            <a:endParaRPr lang="en-US" dirty="0"/>
          </a:p>
        </p:txBody>
      </p:sp>
    </p:spTree>
    <p:extLst>
      <p:ext uri="{BB962C8B-B14F-4D97-AF65-F5344CB8AC3E}">
        <p14:creationId xmlns:p14="http://schemas.microsoft.com/office/powerpoint/2010/main" val="42134608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Consumers often don’t know or can’t describe why they act as they do. Thus, motivation researchers use a variety of probing techniques to uncover underlying emotions and attitudes toward brands and buying situations.</a:t>
            </a:r>
          </a:p>
          <a:p>
            <a:endParaRPr lang="en-US" dirty="0"/>
          </a:p>
          <a:p>
            <a:r>
              <a:rPr lang="en-US" dirty="0"/>
              <a:t>Many companies employ teams of psychologists, anthropologists, and other social scientists to carry out motivation research. One ad agency routinely conducts one-on-one, therapy-like interviews to delve into the inner workings of consumers. </a:t>
            </a:r>
          </a:p>
          <a:p>
            <a:endParaRPr lang="en-US" dirty="0"/>
          </a:p>
          <a:p>
            <a:r>
              <a:rPr lang="en-US" dirty="0"/>
              <a:t>Another company asks consumers to describe their favorite brands as animals or cars (say, a Mercedes versus a Chevy) to assess the prestige associated with various brands. Still others rely on hypnosis, dream therapy, or soft lights and mood music to plumb the murky depths of consumer psyches.</a:t>
            </a:r>
          </a:p>
          <a:p>
            <a:endParaRPr lang="en-US" dirty="0"/>
          </a:p>
          <a:p>
            <a:r>
              <a:rPr lang="en-US" dirty="0"/>
              <a:t>Such projective techniques seem pretty goofy, and some marketers dismiss such motivation research as mumbo jumbo. But many marketers use such touchy-feely approaches, now sometimes called </a:t>
            </a:r>
            <a:r>
              <a:rPr lang="en-US" i="1" dirty="0"/>
              <a:t>interpretive consumer research</a:t>
            </a:r>
            <a:r>
              <a:rPr lang="en-US" dirty="0"/>
              <a:t>, to dig deeper into consumer psyches and develop better marketing strategies.</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22</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Abraham Maslow sought to explain why people are driven by particular needs at particular times. Why does one person spend a lot of time and energy on personal safety and another on gaining the esteem of others? Maslow’s answer is that human needs are arranged in a hierarchy, as shown in </a:t>
            </a:r>
            <a:r>
              <a:rPr lang="en-US" b="1" dirty="0"/>
              <a:t>Figure 5.3</a:t>
            </a:r>
            <a:r>
              <a:rPr lang="en-US" dirty="0"/>
              <a:t>, from the most pressing at the bottom to the least pressing at the top.</a:t>
            </a:r>
          </a:p>
          <a:p>
            <a:endParaRPr lang="en-US" dirty="0"/>
          </a:p>
          <a:p>
            <a:r>
              <a:rPr lang="en-US" dirty="0"/>
              <a:t>A person tries to satisfy the most important need first. When that need is satisfied, it will stop being a motivator, and the person will then try to satisfy the next most important need. </a:t>
            </a:r>
          </a:p>
          <a:p>
            <a:r>
              <a:rPr lang="en-US" dirty="0"/>
              <a:t>Long Description: </a:t>
            </a:r>
          </a:p>
          <a:p>
            <a:r>
              <a:rPr lang="en-US" sz="1200" kern="1200" dirty="0">
                <a:solidFill>
                  <a:schemeClr val="tx1"/>
                </a:solidFill>
                <a:effectLst/>
                <a:latin typeface="+mn-lt"/>
                <a:ea typeface="+mn-ea"/>
                <a:cs typeface="+mn-cs"/>
              </a:rPr>
              <a:t>The details of the figure from the base upward are as follows: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Physiological needs: hunger, thirst</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Safety needs: security, protection</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Social needs: sense of belonging, love</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Esteem needs: self-esteem, recognition, status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Self-actualization needs: self-development and realization</a:t>
            </a:r>
            <a:endParaRPr lang="en-IN"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According to Maslow, human needs are arranged in a hierarchy. Starving people will take little interest in the latest happenings is the art world. </a:t>
            </a:r>
            <a:endParaRPr lang="en-I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23</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i="0" dirty="0"/>
              <a:t>Discussion Question</a:t>
            </a: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a:t>Ask the students how a belief they hold influenced one of their purchase decisions.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Through doing and learning, people acquire beliefs and attitudes. These, in turn, influence their buying behavior.</a:t>
            </a:r>
          </a:p>
          <a:p>
            <a:endParaRPr lang="en-US" dirty="0"/>
          </a:p>
          <a:p>
            <a:r>
              <a:rPr lang="en-US" dirty="0"/>
              <a:t>Marketers are interested in the beliefs that people formulate about specific products and services because these beliefs make up product and brand images that affect buying behavior. If some of the beliefs are wrong and prevent purchase, the marketer will want to launch a campaign to correct them.</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24</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25</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buying process starts long before the actual purchase and continues long after. In fact, it might result in a decision not to buy. Therefore, marketers must focus on the entire buying process, not just the purchase decision.</a:t>
            </a:r>
          </a:p>
          <a:p>
            <a:endParaRPr lang="en-US" sz="1200" b="0" i="0" u="none" strike="noStrike" kern="1200" baseline="0" dirty="0">
              <a:solidFill>
                <a:schemeClr val="tx1"/>
              </a:solidFill>
              <a:latin typeface="+mn-lt"/>
              <a:ea typeface="+mn-ea"/>
              <a:cs typeface="+mn-cs"/>
            </a:endParaRPr>
          </a:p>
          <a:p>
            <a:r>
              <a:rPr lang="en-US" b="1" dirty="0"/>
              <a:t>Figure 5.5 </a:t>
            </a:r>
            <a:r>
              <a:rPr lang="en-US" dirty="0"/>
              <a:t>suggests that consumers pass through all five stages with every purchase in a considered way. But buyers may pass quickly or slowly through the buying decision process. And in more routine purchases, consumers often skip or reverse some of the stages. Much depends on the nature of the buyer, the product, and the buying situation.</a:t>
            </a:r>
          </a:p>
          <a:p>
            <a:r>
              <a:rPr lang="en-US" dirty="0"/>
              <a:t>Long Description: </a:t>
            </a:r>
          </a:p>
          <a:p>
            <a:r>
              <a:rPr lang="en-US" sz="1200" kern="1200" dirty="0">
                <a:solidFill>
                  <a:schemeClr val="tx1"/>
                </a:solidFill>
                <a:effectLst/>
                <a:latin typeface="+mn-lt"/>
                <a:ea typeface="+mn-ea"/>
                <a:cs typeface="+mn-cs"/>
              </a:rPr>
              <a:t>The details of the flowchart are as follows: </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Need recognition</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Information search</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Evaluation of alternatives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Purchase decision</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err="1">
                <a:solidFill>
                  <a:schemeClr val="tx1"/>
                </a:solidFill>
                <a:effectLst/>
                <a:latin typeface="+mn-lt"/>
                <a:ea typeface="+mn-ea"/>
                <a:cs typeface="+mn-cs"/>
              </a:rPr>
              <a:t>Postpurchase</a:t>
            </a:r>
            <a:r>
              <a:rPr lang="en-US" sz="1200" kern="1200" dirty="0">
                <a:solidFill>
                  <a:schemeClr val="tx1"/>
                </a:solidFill>
                <a:effectLst/>
                <a:latin typeface="+mn-lt"/>
                <a:ea typeface="+mn-ea"/>
                <a:cs typeface="+mn-cs"/>
              </a:rPr>
              <a:t> behavior</a:t>
            </a:r>
            <a:endParaRPr lang="en-IN"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The buying process starts long before the actual purchase and continues long after. In fact, it might result in a decision not to buy. Therefore, marketers must focus on the entire buying process, not just the purchase decision. </a:t>
            </a:r>
            <a:endParaRPr lang="en-I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26</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Need recognition </a:t>
            </a:r>
            <a:r>
              <a:rPr lang="en-US" dirty="0"/>
              <a:t>may occur</a:t>
            </a:r>
            <a:r>
              <a:rPr lang="en-US" baseline="0" dirty="0"/>
              <a:t> because of</a:t>
            </a:r>
            <a:r>
              <a:rPr lang="en-US" dirty="0"/>
              <a:t> an advertisement or a discussion with a friend and</a:t>
            </a:r>
            <a:r>
              <a:rPr lang="en-US" baseline="0" dirty="0"/>
              <a:t> </a:t>
            </a:r>
            <a:r>
              <a:rPr lang="en-US" dirty="0"/>
              <a:t>get you thinking about buying a new car. This is the stage where the marketer should research consumers to find out what kinds of needs or problems arise, what brought them about, and how they led the consumer to this particular product.</a:t>
            </a:r>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27</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ea typeface="ＭＳ Ｐゴシック" charset="-128"/>
              </a:rPr>
              <a:t>An interested consumer may or may not search for more information. If the consumer’s drive is strong and a satisfying product is near at hand, he or she is likely to buy it then. If not, the consumer may store the need in memory or undertake an </a:t>
            </a:r>
            <a:r>
              <a:rPr lang="en-US" b="1" dirty="0">
                <a:ea typeface="ＭＳ Ｐゴシック" charset="-128"/>
              </a:rPr>
              <a:t>information search</a:t>
            </a:r>
            <a:r>
              <a:rPr lang="en-US" dirty="0">
                <a:ea typeface="ＭＳ Ｐゴシック" charset="-128"/>
              </a:rPr>
              <a:t> related to the need.</a:t>
            </a:r>
          </a:p>
          <a:p>
            <a:pPr>
              <a:defRPr/>
            </a:pPr>
            <a:endParaRPr lang="en-US" dirty="0">
              <a:ea typeface="ＭＳ Ｐゴシック" charset="-128"/>
            </a:endParaRPr>
          </a:p>
          <a:p>
            <a:pPr>
              <a:defRPr/>
            </a:pPr>
            <a:r>
              <a:rPr lang="en-US" dirty="0">
                <a:ea typeface="ＭＳ Ｐゴシック" charset="-128"/>
              </a:rPr>
              <a:t>For example, once you’ve decided you need a new car, at the least, you will probably pay more attention to car ads, cars owned by friends, and car conversations. Or you may actively search the web, talk with friends, and gather information in other ways.</a:t>
            </a:r>
          </a:p>
          <a:p>
            <a:pPr>
              <a:defRPr/>
            </a:pPr>
            <a:endParaRPr lang="en-US" dirty="0">
              <a:ea typeface="ＭＳ Ｐゴシック" charset="-128"/>
            </a:endParaRPr>
          </a:p>
          <a:p>
            <a:pPr>
              <a:defRPr/>
            </a:pPr>
            <a:r>
              <a:rPr lang="en-US" dirty="0">
                <a:ea typeface="ＭＳ Ｐゴシック" charset="-128"/>
              </a:rPr>
              <a:t>Traditionally, consumers have received the most information about a product from commercial sources—those controlled by the marketer. The most effective sources, however, tend to be personal. Commercial sources normally </a:t>
            </a:r>
            <a:r>
              <a:rPr lang="en-US" i="1" dirty="0">
                <a:ea typeface="ＭＳ Ｐゴシック" charset="-128"/>
              </a:rPr>
              <a:t>inform</a:t>
            </a:r>
            <a:r>
              <a:rPr lang="en-US" dirty="0">
                <a:ea typeface="ＭＳ Ｐゴシック" charset="-128"/>
              </a:rPr>
              <a:t> the buyer, but personal sources </a:t>
            </a:r>
            <a:r>
              <a:rPr lang="en-US" i="1" dirty="0">
                <a:ea typeface="ＭＳ Ｐゴシック" charset="-128"/>
              </a:rPr>
              <a:t>legitimize</a:t>
            </a:r>
            <a:r>
              <a:rPr lang="en-US" dirty="0">
                <a:ea typeface="ＭＳ Ｐゴシック" charset="-128"/>
              </a:rPr>
              <a:t> or </a:t>
            </a:r>
            <a:r>
              <a:rPr lang="en-US" i="1" dirty="0">
                <a:ea typeface="ＭＳ Ｐゴシック" charset="-128"/>
              </a:rPr>
              <a:t>evaluate</a:t>
            </a:r>
            <a:r>
              <a:rPr lang="en-US" dirty="0">
                <a:ea typeface="ＭＳ Ｐゴシック" charset="-128"/>
              </a:rPr>
              <a:t> products for the buyer. </a:t>
            </a:r>
          </a:p>
          <a:p>
            <a:pPr>
              <a:defRPr/>
            </a:pPr>
            <a:endParaRPr lang="en-US" dirty="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28</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consumers arrive at a set of final brand choices, marketers need to know how consumers process information to choose among alternative brands. </a:t>
            </a:r>
          </a:p>
          <a:p>
            <a:endParaRPr lang="en-US" dirty="0"/>
          </a:p>
          <a:p>
            <a:r>
              <a:rPr lang="en-US" dirty="0"/>
              <a:t>How consumers go about evaluating purchase alternatives depends on the individual consumer and the specific buying situation. The</a:t>
            </a:r>
            <a:r>
              <a:rPr lang="en-US" baseline="0" dirty="0"/>
              <a:t> evaluation may involve</a:t>
            </a:r>
            <a:r>
              <a:rPr lang="en-US" dirty="0"/>
              <a:t> careful calculations and logical thinking or little or no evaluating, buying on impulse, and relying on intuition.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29</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Once the evaluation is complete, the consumer’s purchase decision will generally be to buy the most preferred brand.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Preferences and even purchase intentions do not always result in an actual purchase.</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30</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marketer’s job does not end when the product is bought. After purchasing the product, the consumer will either be satisfied or dissatisfied and will engage in </a:t>
            </a:r>
            <a:r>
              <a:rPr lang="en-US" b="1" dirty="0" err="1"/>
              <a:t>postpurchase</a:t>
            </a:r>
            <a:r>
              <a:rPr lang="en-US" b="1" dirty="0"/>
              <a:t> behavior</a:t>
            </a:r>
            <a:r>
              <a:rPr lang="en-US" dirty="0"/>
              <a:t> of interest to the marketer. </a:t>
            </a:r>
          </a:p>
          <a:p>
            <a:endParaRPr lang="en-US" dirty="0"/>
          </a:p>
          <a:p>
            <a:r>
              <a:rPr lang="en-US" dirty="0"/>
              <a:t>What determines whether the buyer is satisfied or dissatisfied with a purchase? The answer lies in the relationship between the </a:t>
            </a:r>
            <a:r>
              <a:rPr lang="en-US" i="1" dirty="0"/>
              <a:t>consumer’s expectations</a:t>
            </a:r>
            <a:r>
              <a:rPr lang="en-US" dirty="0"/>
              <a:t> and the product’s </a:t>
            </a:r>
            <a:r>
              <a:rPr lang="en-US" i="1" dirty="0"/>
              <a:t>perceived performance.</a:t>
            </a:r>
          </a:p>
          <a:p>
            <a:endParaRPr lang="en-US" i="1"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31</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listening and communicating constantly with their customers and taking into consideration their input when it comes to product development and improvement, Lenovo has been successful in building emotional relationships with its customers. </a:t>
            </a:r>
          </a:p>
        </p:txBody>
      </p:sp>
      <p:sp>
        <p:nvSpPr>
          <p:cNvPr id="4" name="Slide Number Placeholder 3"/>
          <p:cNvSpPr>
            <a:spLocks noGrp="1"/>
          </p:cNvSpPr>
          <p:nvPr>
            <p:ph type="sldNum" sz="quarter" idx="10"/>
          </p:nvPr>
        </p:nvSpPr>
        <p:spPr/>
        <p:txBody>
          <a:bodyPr/>
          <a:lstStyle/>
          <a:p>
            <a:fld id="{A73D6722-9B4D-4E29-B226-C325925A8118}" type="slidenum">
              <a:rPr lang="en-US" smtClean="0"/>
              <a:t>3</a:t>
            </a:fld>
            <a:endParaRPr lang="en-US" dirty="0"/>
          </a:p>
        </p:txBody>
      </p:sp>
    </p:spTree>
    <p:extLst>
      <p:ext uri="{BB962C8B-B14F-4D97-AF65-F5344CB8AC3E}">
        <p14:creationId xmlns:p14="http://schemas.microsoft.com/office/powerpoint/2010/main" val="582914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Discussion Question</a:t>
            </a:r>
          </a:p>
          <a:p>
            <a:r>
              <a:rPr lang="en-US" i="1" dirty="0"/>
              <a:t>What have you recently purchased that cost over $100? Write down all the reasons you purchased this particular item.</a:t>
            </a:r>
          </a:p>
          <a:p>
            <a:endParaRPr lang="en-US" i="1" dirty="0"/>
          </a:p>
          <a:p>
            <a:r>
              <a:rPr lang="en-US" dirty="0"/>
              <a:t>Because students are all consumers—it is interesting to start the class with a discussion of products they have recently purchased. When you ask them why they purchased a particular item or product, you can bring them through many topics in this chapter including the characteristics that affect consumer behavior (cultural, social, personal, and psychological). You can also try to determine the process they went through including how and where they searched for information and how they evaluated their alternatives. Finally, ask them how they feel about their purchase (</a:t>
            </a:r>
            <a:r>
              <a:rPr lang="en-US" dirty="0" err="1"/>
              <a:t>postpurchase</a:t>
            </a:r>
            <a:r>
              <a:rPr lang="en-US" dirty="0"/>
              <a:t> behavior). This discussion will lead nicely to the next slide about the model of buyer behavior.</a:t>
            </a:r>
          </a:p>
          <a:p>
            <a:endParaRPr lang="en-US" dirty="0"/>
          </a:p>
          <a:p>
            <a:r>
              <a:rPr lang="en-US" dirty="0"/>
              <a:t>Consumers make many buying decisions every day, and the buying decision is the focal point of the marketer’s effort. Most large companies research consumer buying decisions in great detail to answer questions about what consumers buy, where they buy, how and how much they buy, when they buy, and why they buy. Marketers can study actual consumer purchases to find out what they buy, where, and how much. But learning about the </a:t>
            </a:r>
            <a:r>
              <a:rPr lang="en-US" i="1" dirty="0"/>
              <a:t>whys</a:t>
            </a:r>
            <a:r>
              <a:rPr lang="en-US" dirty="0"/>
              <a:t> of consumer buying behavior is not so easy—the answers are often locked deep within the consumer’s mind. Often, consumers themselves don’t know exactly what influences their purchases. </a:t>
            </a:r>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5</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6</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central question for marketers is this: How do consumers respond to various marketing efforts the company might use? The starting point is the stimulus-response model of buyer behavior shown in </a:t>
            </a:r>
            <a:r>
              <a:rPr lang="en-US" sz="1200" b="1" i="0" u="none" strike="noStrike" kern="1200" baseline="0" dirty="0">
                <a:solidFill>
                  <a:schemeClr val="tx1"/>
                </a:solidFill>
                <a:latin typeface="+mn-lt"/>
                <a:ea typeface="+mn-ea"/>
                <a:cs typeface="+mn-cs"/>
              </a:rPr>
              <a:t>Figure 5.1</a:t>
            </a:r>
            <a:r>
              <a:rPr lang="en-US" sz="1200" b="0" i="0" u="none" strike="noStrike" kern="1200" baseline="0" dirty="0">
                <a:solidFill>
                  <a:schemeClr val="tx1"/>
                </a:solidFill>
                <a:latin typeface="+mn-lt"/>
                <a:ea typeface="+mn-ea"/>
                <a:cs typeface="+mn-cs"/>
              </a:rPr>
              <a:t>. This figure shows that marketing and other stimuli enter the consumer’s “black box” and produce certain responses. Marketers must figure out what is in the buyer’s black box.</a:t>
            </a:r>
          </a:p>
          <a:p>
            <a:endParaRPr lang="en-US" sz="1200" b="0" i="0" u="none" strike="noStrike" kern="1200" baseline="0" dirty="0">
              <a:solidFill>
                <a:schemeClr val="tx1"/>
              </a:solidFill>
              <a:latin typeface="+mn-lt"/>
              <a:ea typeface="+mn-ea"/>
              <a:cs typeface="+mn-cs"/>
            </a:endParaRPr>
          </a:p>
          <a:p>
            <a:r>
              <a:rPr lang="en-US" dirty="0"/>
              <a:t>Long Description:</a:t>
            </a:r>
          </a:p>
          <a:p>
            <a:r>
              <a:rPr lang="en-US" sz="1200" kern="1200" dirty="0">
                <a:solidFill>
                  <a:schemeClr val="tx1"/>
                </a:solidFill>
                <a:effectLst/>
                <a:latin typeface="+mn-lt"/>
                <a:ea typeface="+mn-ea"/>
                <a:cs typeface="+mn-cs"/>
              </a:rPr>
              <a:t>The details depicted in the flowchart are as follows: </a:t>
            </a:r>
            <a:endParaRPr lang="en-IN" sz="1200" kern="1200" dirty="0">
              <a:solidFill>
                <a:schemeClr val="tx1"/>
              </a:solidFill>
              <a:effectLst/>
              <a:latin typeface="+mn-lt"/>
              <a:ea typeface="+mn-ea"/>
              <a:cs typeface="+mn-cs"/>
            </a:endParaRPr>
          </a:p>
          <a:p>
            <a:pPr marL="228600" lvl="0" indent="-228600">
              <a:buFont typeface="+mj-lt"/>
              <a:buAutoNum type="arabicPeriod"/>
            </a:pPr>
            <a:r>
              <a:rPr lang="en-US" sz="1200" kern="1200" dirty="0">
                <a:solidFill>
                  <a:schemeClr val="tx1"/>
                </a:solidFill>
                <a:effectLst/>
                <a:latin typeface="+mn-lt"/>
                <a:ea typeface="+mn-ea"/>
                <a:cs typeface="+mn-cs"/>
              </a:rPr>
              <a:t>The environment</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Marketing stimuli</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Product </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Price</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Place</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Promotion</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Other</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Economic </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Technological </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Social </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Cultural</a:t>
            </a:r>
            <a:endParaRPr lang="en-IN" sz="1200" kern="1200" dirty="0">
              <a:solidFill>
                <a:schemeClr val="tx1"/>
              </a:solidFill>
              <a:effectLst/>
              <a:latin typeface="+mn-lt"/>
              <a:ea typeface="+mn-ea"/>
              <a:cs typeface="+mn-cs"/>
            </a:endParaRPr>
          </a:p>
          <a:p>
            <a:pPr marL="228600" lvl="0" indent="-228600">
              <a:buFont typeface="+mj-lt"/>
              <a:buAutoNum type="arabicPeriod" startAt="2"/>
            </a:pPr>
            <a:r>
              <a:rPr lang="en-US" sz="1200" kern="1200" dirty="0">
                <a:solidFill>
                  <a:schemeClr val="tx1"/>
                </a:solidFill>
                <a:effectLst/>
                <a:latin typeface="+mn-lt"/>
                <a:ea typeface="+mn-ea"/>
                <a:cs typeface="+mn-cs"/>
              </a:rPr>
              <a:t>Buyer’s black box</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Buyer’s characteristics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Buyer’s decision process</a:t>
            </a:r>
            <a:endParaRPr lang="en-IN" sz="1200" kern="1200" dirty="0">
              <a:solidFill>
                <a:schemeClr val="tx1"/>
              </a:solidFill>
              <a:effectLst/>
              <a:latin typeface="+mn-lt"/>
              <a:ea typeface="+mn-ea"/>
              <a:cs typeface="+mn-cs"/>
            </a:endParaRPr>
          </a:p>
          <a:p>
            <a:pPr marL="228600" lvl="0" indent="-228600">
              <a:buFont typeface="+mj-lt"/>
              <a:buAutoNum type="arabicPeriod" startAt="3"/>
            </a:pPr>
            <a:r>
              <a:rPr lang="en-US" sz="1200" kern="1200" dirty="0">
                <a:solidFill>
                  <a:schemeClr val="tx1"/>
                </a:solidFill>
                <a:effectLst/>
                <a:latin typeface="+mn-lt"/>
                <a:ea typeface="+mn-ea"/>
                <a:cs typeface="+mn-cs"/>
              </a:rPr>
              <a:t>Buyer responses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Buying attitudes and preferences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Purchase behavior: what the buyer buys, when, where, and how much</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Brand engagements and relationships</a:t>
            </a:r>
            <a:endParaRPr lang="en-IN"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We can measure the </a:t>
            </a:r>
            <a:r>
              <a:rPr lang="en-US" sz="1200" kern="1200" dirty="0" err="1">
                <a:solidFill>
                  <a:schemeClr val="tx1"/>
                </a:solidFill>
                <a:effectLst/>
                <a:latin typeface="+mn-lt"/>
                <a:ea typeface="+mn-ea"/>
                <a:cs typeface="+mn-cs"/>
              </a:rPr>
              <a:t>whats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wheres</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whens</a:t>
            </a:r>
            <a:r>
              <a:rPr lang="en-US" sz="1200" kern="1200" dirty="0">
                <a:solidFill>
                  <a:schemeClr val="tx1"/>
                </a:solidFill>
                <a:effectLst/>
                <a:latin typeface="+mn-lt"/>
                <a:ea typeface="+mn-ea"/>
                <a:cs typeface="+mn-cs"/>
              </a:rPr>
              <a:t> of consumer buying behavior. But it’s very difficult to "see" inside the consumer’s head and figure out the whys of buying behavior (that’s why it’s called the black box). Marketers spend a lot of energy and dollars trying to figure out what makes customers tick. </a:t>
            </a:r>
            <a:endParaRPr lang="en-IN"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7</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Consumer purchases are influenced strongly by cultural, social, personal, and psychological characteristics, as shown in </a:t>
            </a:r>
            <a:r>
              <a:rPr lang="en-US" b="1" dirty="0"/>
              <a:t>Figure 5.2</a:t>
            </a:r>
            <a:r>
              <a:rPr lang="en-US" dirty="0"/>
              <a:t>. For the most part, marketers cannot control such factors, but they must take them into account.</a:t>
            </a:r>
          </a:p>
          <a:p>
            <a:endParaRPr lang="en-US" dirty="0"/>
          </a:p>
          <a:p>
            <a:r>
              <a:rPr lang="en-US" b="1" dirty="0"/>
              <a:t>Discussion Question</a:t>
            </a:r>
          </a:p>
          <a:p>
            <a:r>
              <a:rPr lang="en-US" dirty="0"/>
              <a:t>What factors influenced your decision</a:t>
            </a:r>
            <a:r>
              <a:rPr lang="en-US" baseline="0" dirty="0"/>
              <a:t> to </a:t>
            </a:r>
            <a:r>
              <a:rPr lang="en-US" i="1" dirty="0"/>
              <a:t>buy the specific smart phone </a:t>
            </a:r>
            <a:r>
              <a:rPr lang="en-US" dirty="0"/>
              <a:t>you have?</a:t>
            </a:r>
          </a:p>
          <a:p>
            <a:endParaRPr lang="en-US" sz="1200" b="0" i="0" u="none" strike="noStrike" kern="1200" baseline="0" dirty="0">
              <a:solidFill>
                <a:schemeClr val="tx1"/>
              </a:solidFill>
              <a:latin typeface="+mn-lt"/>
              <a:ea typeface="+mn-ea"/>
              <a:cs typeface="+mn-cs"/>
            </a:endParaRPr>
          </a:p>
          <a:p>
            <a:r>
              <a:rPr lang="en-US" dirty="0"/>
              <a:t>Long Description: </a:t>
            </a:r>
          </a:p>
          <a:p>
            <a:r>
              <a:rPr lang="en-US" sz="1200" kern="1200" dirty="0">
                <a:solidFill>
                  <a:schemeClr val="tx1"/>
                </a:solidFill>
                <a:effectLst/>
                <a:latin typeface="+mn-lt"/>
                <a:ea typeface="+mn-ea"/>
                <a:cs typeface="+mn-cs"/>
              </a:rPr>
              <a:t>The details of the figure are as follows: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Cultural</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Culture</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Subculture: Many brands now target specific subcultures—such as Hispanic American, African American, and Asian American consumers—with marketing programs tailored to their specific needs and preferences.</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Social class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Social</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Groups and social networks</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Family</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Roles and status</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Personal</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Age and life-cycle stage</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Occupation</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Economic situation</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Lifestyle</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Personality and self-concept</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Note: People’s buying decisions reflect and contribute to their lifestyles—their whole pattern of acting and interacting in the world. For example, retailer Title Nine sells much more than just women’s apparel. It sells an entire sports participation and activities lifestyle to "ordinary women capable of extraordinary things." </a:t>
            </a:r>
            <a:endParaRPr lang="en-IN"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Psychological</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Motivation</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Perception</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Learning</a:t>
            </a:r>
            <a:endParaRPr lang="en-IN"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Beliefs and attitudes</a:t>
            </a:r>
            <a:endParaRPr lang="en-IN"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Buyer: Our buying decisions are affected by an incredibly complex combination of external and internal influences. </a:t>
            </a:r>
            <a:endParaRPr lang="en-IN" sz="1200" kern="1200" dirty="0">
              <a:solidFill>
                <a:schemeClr val="tx1"/>
              </a:solidFill>
              <a:effectLst/>
              <a:latin typeface="+mn-lt"/>
              <a:ea typeface="+mn-ea"/>
              <a:cs typeface="+mn-cs"/>
            </a:endParaRPr>
          </a:p>
          <a:p>
            <a:pPr fontAlgn="auto"/>
            <a:r>
              <a:rPr lang="en-US" sz="1200" kern="1200" dirty="0">
                <a:solidFill>
                  <a:schemeClr val="tx1"/>
                </a:solidFill>
                <a:effectLst/>
                <a:latin typeface="+mn-lt"/>
                <a:ea typeface="+mn-ea"/>
                <a:cs typeface="+mn-cs"/>
              </a:rPr>
              <a:t> </a:t>
            </a:r>
            <a:endParaRPr lang="en-IN"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9</a:t>
            </a:fld>
            <a:endParaRPr lang="en-US" dirty="0"/>
          </a:p>
        </p:txBody>
      </p:sp>
    </p:spTree>
    <p:extLst>
      <p:ext uri="{BB962C8B-B14F-4D97-AF65-F5344CB8AC3E}">
        <p14:creationId xmlns:p14="http://schemas.microsoft.com/office/powerpoint/2010/main" val="1468421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Cultural factors exert a broad and deep influence on consumer behavior. Marketers need to understand the role played by the buyer’s </a:t>
            </a:r>
            <a:r>
              <a:rPr lang="en-US" i="1" dirty="0"/>
              <a:t>culture</a:t>
            </a:r>
            <a:r>
              <a:rPr lang="en-US" i="0" dirty="0"/>
              <a:t>,</a:t>
            </a:r>
            <a:r>
              <a:rPr lang="en-US" i="1" dirty="0"/>
              <a:t> subculture,</a:t>
            </a:r>
            <a:r>
              <a:rPr lang="en-US" dirty="0"/>
              <a:t> and </a:t>
            </a:r>
            <a:r>
              <a:rPr lang="en-US" i="1" dirty="0"/>
              <a:t>social class</a:t>
            </a:r>
            <a:r>
              <a:rPr lang="en-US" dirty="0"/>
              <a:t>.</a:t>
            </a:r>
          </a:p>
          <a:p>
            <a:endParaRPr lang="en-US" dirty="0"/>
          </a:p>
          <a:p>
            <a:r>
              <a:rPr lang="en-US" dirty="0"/>
              <a:t>Marketers are always trying to spot </a:t>
            </a:r>
            <a:r>
              <a:rPr lang="en-US" b="1" i="1" dirty="0"/>
              <a:t>cultural shifts</a:t>
            </a:r>
            <a:r>
              <a:rPr lang="en-US" dirty="0"/>
              <a:t> so as to discover new products that might be wanted. For example, the cultural shift toward greater concern about health and fitness has created a huge industry for health-and-fitness services, exercise equipment and clothing, organic foods, and a variety of diets.</a:t>
            </a:r>
          </a:p>
          <a:p>
            <a:pPr>
              <a:defRPr/>
            </a:pPr>
            <a:endParaRPr lang="en-US" dirty="0">
              <a:ea typeface="ＭＳ Ｐゴシック" charset="-128"/>
            </a:endParaRPr>
          </a:p>
          <a:p>
            <a:pPr>
              <a:defRPr/>
            </a:pPr>
            <a:endParaRPr lang="en-US" dirty="0">
              <a:ea typeface="ＭＳ Ｐゴシック" charset="-128"/>
            </a:endParaRPr>
          </a:p>
          <a:p>
            <a:pPr>
              <a:defRPr/>
            </a:pPr>
            <a:endParaRPr lang="en-US" dirty="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10</a:t>
            </a:fld>
            <a:endParaRPr lang="en-US" dirty="0"/>
          </a:p>
        </p:txBody>
      </p:sp>
    </p:spTree>
    <p:extLst>
      <p:ext uri="{BB962C8B-B14F-4D97-AF65-F5344CB8AC3E}">
        <p14:creationId xmlns:p14="http://schemas.microsoft.com/office/powerpoint/2010/main" val="1468421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 Placeholder 4">
            <a:extLst>
              <a:ext uri="{FF2B5EF4-FFF2-40B4-BE49-F238E27FC236}">
                <a16:creationId xmlns:a16="http://schemas.microsoft.com/office/drawing/2014/main" id="{CC63437D-3AF5-469C-A22E-CC660C5E4467}"/>
              </a:ext>
            </a:extLst>
          </p:cNvPr>
          <p:cNvSpPr>
            <a:spLocks noGrp="1"/>
          </p:cNvSpPr>
          <p:nvPr>
            <p:ph type="body" sz="quarter" idx="15" hasCustomPrompt="1"/>
          </p:nvPr>
        </p:nvSpPr>
        <p:spPr>
          <a:xfrm>
            <a:off x="3578470" y="6404786"/>
            <a:ext cx="5102225" cy="246221"/>
          </a:xfrm>
        </p:spPr>
        <p:txBody>
          <a:bodyPr vert="horz" wrap="square" lIns="0" tIns="0" rIns="0" bIns="0" rtlCol="0">
            <a:spAutoFit/>
          </a:bodyPr>
          <a:lstStyle>
            <a:lvl1pPr marL="0" indent="0" algn="r">
              <a:buNone/>
              <a:defRPr/>
            </a:lvl1pPr>
          </a:lstStyle>
          <a:p>
            <a:pPr marL="0" indent="0" algn="r">
              <a:buNone/>
            </a:pPr>
            <a:r>
              <a:rPr lang="en-US" sz="1600" dirty="0"/>
              <a:t>Copyright © 2021 Pearson Education Ltd.</a:t>
            </a:r>
            <a:endParaRPr lang="en-US" altLang="en-US" sz="1600" dirty="0">
              <a:solidFill>
                <a:srgbClr val="000000"/>
              </a:solidFill>
              <a:latin typeface="Verdana"/>
            </a:endParaRP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12/7/2022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 Placeholder 4">
            <a:extLst>
              <a:ext uri="{FF2B5EF4-FFF2-40B4-BE49-F238E27FC236}">
                <a16:creationId xmlns:a16="http://schemas.microsoft.com/office/drawing/2014/main" id="{6933929B-2CCA-4E23-8E74-688B683E7A42}"/>
              </a:ext>
            </a:extLst>
          </p:cNvPr>
          <p:cNvSpPr>
            <a:spLocks noGrp="1"/>
          </p:cNvSpPr>
          <p:nvPr>
            <p:ph type="body" sz="quarter" idx="15" hasCustomPrompt="1"/>
          </p:nvPr>
        </p:nvSpPr>
        <p:spPr>
          <a:xfrm>
            <a:off x="3578470" y="6404786"/>
            <a:ext cx="5102225" cy="246221"/>
          </a:xfrm>
        </p:spPr>
        <p:txBody>
          <a:bodyPr vert="horz" wrap="square" lIns="0" tIns="0" rIns="0" bIns="0" rtlCol="0">
            <a:spAutoFit/>
          </a:bodyPr>
          <a:lstStyle>
            <a:lvl1pPr marL="0" indent="0" algn="r">
              <a:buNone/>
              <a:defRPr/>
            </a:lvl1pPr>
          </a:lstStyle>
          <a:p>
            <a:pPr marL="0" indent="0" algn="r">
              <a:buNone/>
            </a:pPr>
            <a:r>
              <a:rPr lang="en-US" sz="1600" dirty="0"/>
              <a:t>Copyright © 2021 Pearson Education Ltd.</a:t>
            </a:r>
            <a:endParaRPr lang="en-US" altLang="en-US" sz="1600" dirty="0">
              <a:solidFill>
                <a:srgbClr val="000000"/>
              </a:solidFill>
              <a:latin typeface="Verdana"/>
            </a:endParaRPr>
          </a:p>
        </p:txBody>
      </p:sp>
    </p:spTree>
    <p:extLst>
      <p:ext uri="{BB962C8B-B14F-4D97-AF65-F5344CB8AC3E}">
        <p14:creationId xmlns:p14="http://schemas.microsoft.com/office/powerpoint/2010/main" val="220379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479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25967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76200"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302139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837902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12/7/2022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 Placeholder 4">
            <a:extLst>
              <a:ext uri="{FF2B5EF4-FFF2-40B4-BE49-F238E27FC236}">
                <a16:creationId xmlns:a16="http://schemas.microsoft.com/office/drawing/2014/main" id="{09DC2E48-2D21-46B4-A0EA-FCEA1AEAF6A3}"/>
              </a:ext>
            </a:extLst>
          </p:cNvPr>
          <p:cNvSpPr>
            <a:spLocks noGrp="1"/>
          </p:cNvSpPr>
          <p:nvPr>
            <p:ph type="body" sz="quarter" idx="15" hasCustomPrompt="1"/>
          </p:nvPr>
        </p:nvSpPr>
        <p:spPr>
          <a:xfrm>
            <a:off x="3578470" y="6404786"/>
            <a:ext cx="5102225" cy="246221"/>
          </a:xfrm>
        </p:spPr>
        <p:txBody>
          <a:bodyPr vert="horz" wrap="square" lIns="0" tIns="0" rIns="0" bIns="0" rtlCol="0">
            <a:spAutoFit/>
          </a:bodyPr>
          <a:lstStyle>
            <a:lvl1pPr marL="0" indent="0" algn="r">
              <a:buNone/>
              <a:defRPr/>
            </a:lvl1pPr>
          </a:lstStyle>
          <a:p>
            <a:pPr marL="0" indent="0" algn="r">
              <a:buNone/>
            </a:pPr>
            <a:r>
              <a:rPr lang="en-US" sz="1600" dirty="0"/>
              <a:t>Copyright © 2021 Pearson Education Ltd.</a:t>
            </a:r>
            <a:endParaRPr lang="en-US" altLang="en-US" sz="1600" dirty="0">
              <a:solidFill>
                <a:srgbClr val="000000"/>
              </a:solidFill>
              <a:latin typeface="Verdana"/>
            </a:endParaRPr>
          </a:p>
        </p:txBody>
      </p:sp>
    </p:spTree>
    <p:extLst>
      <p:ext uri="{BB962C8B-B14F-4D97-AF65-F5344CB8AC3E}">
        <p14:creationId xmlns:p14="http://schemas.microsoft.com/office/powerpoint/2010/main" val="37111366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lvl1pPr>
              <a:defRPr sz="3000" b="1"/>
            </a:lvl1pPr>
          </a:lstStyle>
          <a:p>
            <a:r>
              <a:rPr lang="en-US" dirty="0"/>
              <a:t>Click to edit Master title style</a:t>
            </a:r>
          </a:p>
        </p:txBody>
      </p:sp>
      <p:sp>
        <p:nvSpPr>
          <p:cNvPr id="3" name="Content Placeholder 2"/>
          <p:cNvSpPr>
            <a:spLocks noGrp="1"/>
          </p:cNvSpPr>
          <p:nvPr>
            <p:ph idx="1"/>
          </p:nvPr>
        </p:nvSpPr>
        <p:spPr>
          <a:xfrm>
            <a:off x="685800" y="1981200"/>
            <a:ext cx="2971800" cy="4114800"/>
          </a:xfrm>
        </p:spPr>
        <p:txBody>
          <a:bodyPr/>
          <a:lstStyle>
            <a:lvl1pPr>
              <a:defRPr b="0"/>
            </a:lvl1pPr>
            <a:lvl2pPr>
              <a:defRPr b="0"/>
            </a:lvl2pPr>
            <a:lvl3pPr>
              <a:defRPr b="0"/>
            </a:lvl3pPr>
            <a:lvl4pPr>
              <a:defRPr b="0"/>
            </a:lvl4pPr>
            <a:lvl5pPr>
              <a:defRPr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3"/>
          </p:nvPr>
        </p:nvSpPr>
        <p:spPr>
          <a:xfrm>
            <a:off x="457200" y="1447800"/>
            <a:ext cx="3200400" cy="381000"/>
          </a:xfrm>
        </p:spPr>
        <p:txBody>
          <a:bodyPr/>
          <a:lstStyle>
            <a:lvl1pPr algn="ctr">
              <a:buNone/>
              <a:defRPr sz="1500" b="0" i="1">
                <a:solidFill>
                  <a:srgbClr val="C00000"/>
                </a:solidFill>
              </a:defRPr>
            </a:lvl1pPr>
          </a:lstStyle>
          <a:p>
            <a:pPr lvl="0"/>
            <a:r>
              <a:rPr lang="en-US" dirty="0"/>
              <a:t>Click to edit Master text styles</a:t>
            </a:r>
          </a:p>
        </p:txBody>
      </p:sp>
      <p:sp>
        <p:nvSpPr>
          <p:cNvPr id="13" name="Content Placeholder 12"/>
          <p:cNvSpPr>
            <a:spLocks noGrp="1"/>
          </p:cNvSpPr>
          <p:nvPr>
            <p:ph sz="quarter" idx="14"/>
          </p:nvPr>
        </p:nvSpPr>
        <p:spPr>
          <a:xfrm>
            <a:off x="3810000" y="1524000"/>
            <a:ext cx="4343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5"/>
          </p:nvPr>
        </p:nvSpPr>
        <p:spPr>
          <a:xfrm>
            <a:off x="628650" y="6356352"/>
            <a:ext cx="2057400" cy="365125"/>
          </a:xfrm>
          <a:prstGeom prst="rect">
            <a:avLst/>
          </a:prstGeom>
        </p:spPr>
        <p:txBody>
          <a:bodyPr/>
          <a:lstStyle>
            <a:lvl1pPr>
              <a:defRPr smtClean="0"/>
            </a:lvl1pPr>
          </a:lstStyle>
          <a:p>
            <a:pPr>
              <a:defRPr/>
            </a:pPr>
            <a:endParaRPr lang="en-US" altLang="en-US"/>
          </a:p>
        </p:txBody>
      </p:sp>
      <p:sp>
        <p:nvSpPr>
          <p:cNvPr id="7" name="Slide Number Placeholder 5"/>
          <p:cNvSpPr>
            <a:spLocks noGrp="1"/>
          </p:cNvSpPr>
          <p:nvPr>
            <p:ph type="sldNum" sz="quarter" idx="16"/>
          </p:nvPr>
        </p:nvSpPr>
        <p:spPr>
          <a:xfrm>
            <a:off x="6457950" y="6356352"/>
            <a:ext cx="2057400" cy="365125"/>
          </a:xfrm>
          <a:prstGeom prst="rect">
            <a:avLst/>
          </a:prstGeom>
        </p:spPr>
        <p:txBody>
          <a:bodyPr/>
          <a:lstStyle>
            <a:lvl1pPr algn="l">
              <a:buSzTx/>
              <a:defRPr sz="1400" smtClean="0">
                <a:solidFill>
                  <a:srgbClr val="000000"/>
                </a:solidFill>
              </a:defRPr>
            </a:lvl1pPr>
          </a:lstStyle>
          <a:p>
            <a:pPr>
              <a:defRPr/>
            </a:pPr>
            <a:fld id="{3B9C43FB-8E13-4032-B5FB-47B8DE62B1F0}" type="slidenum">
              <a:rPr lang="en-US" altLang="en-US"/>
              <a:pPr>
                <a:defRPr/>
              </a:pPr>
              <a:t>‹#›</a:t>
            </a:fld>
            <a:endParaRPr lang="en-US" altLang="en-US"/>
          </a:p>
        </p:txBody>
      </p:sp>
    </p:spTree>
    <p:extLst>
      <p:ext uri="{BB962C8B-B14F-4D97-AF65-F5344CB8AC3E}">
        <p14:creationId xmlns:p14="http://schemas.microsoft.com/office/powerpoint/2010/main" val="2559877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793038" cy="1462088"/>
          </a:xfrm>
        </p:spPr>
        <p:txBody>
          <a:bodyPr/>
          <a:lstStyle/>
          <a:p>
            <a:r>
              <a:rPr lang="en-US"/>
              <a:t>Click to edit Master title style</a:t>
            </a:r>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a:xfrm>
            <a:off x="628650" y="6356352"/>
            <a:ext cx="2057400" cy="365125"/>
          </a:xfrm>
          <a:prstGeom prst="rect">
            <a:avLst/>
          </a:prstGeom>
        </p:spPr>
        <p:txBody>
          <a:bodyPr/>
          <a:lstStyle>
            <a:lvl1pPr>
              <a:defRPr smtClean="0"/>
            </a:lvl1pPr>
          </a:lstStyle>
          <a:p>
            <a:pPr>
              <a:defRPr/>
            </a:pPr>
            <a:endParaRPr lang="en-US" altLang="en-US"/>
          </a:p>
        </p:txBody>
      </p:sp>
      <p:sp>
        <p:nvSpPr>
          <p:cNvPr id="6" name="Slide Number Placeholder 9"/>
          <p:cNvSpPr>
            <a:spLocks noGrp="1"/>
          </p:cNvSpPr>
          <p:nvPr>
            <p:ph type="sldNum" sz="quarter" idx="11"/>
          </p:nvPr>
        </p:nvSpPr>
        <p:spPr>
          <a:xfrm>
            <a:off x="6457950" y="6356352"/>
            <a:ext cx="2057400" cy="365125"/>
          </a:xfrm>
          <a:prstGeom prst="rect">
            <a:avLst/>
          </a:prstGeom>
        </p:spPr>
        <p:txBody>
          <a:bodyPr/>
          <a:lstStyle>
            <a:lvl1pPr algn="l">
              <a:buSzTx/>
              <a:defRPr sz="1400" smtClean="0">
                <a:solidFill>
                  <a:srgbClr val="000000"/>
                </a:solidFill>
              </a:defRPr>
            </a:lvl1pPr>
          </a:lstStyle>
          <a:p>
            <a:pPr>
              <a:defRPr/>
            </a:pPr>
            <a:fld id="{4BE79C1A-C35C-4D80-AA81-007920C47EB2}" type="slidenum">
              <a:rPr lang="en-US" altLang="en-US"/>
              <a:pPr>
                <a:defRPr/>
              </a:pPr>
              <a:t>‹#›</a:t>
            </a:fld>
            <a:endParaRPr lang="en-US" altLang="en-US"/>
          </a:p>
        </p:txBody>
      </p:sp>
    </p:spTree>
    <p:extLst>
      <p:ext uri="{BB962C8B-B14F-4D97-AF65-F5344CB8AC3E}">
        <p14:creationId xmlns:p14="http://schemas.microsoft.com/office/powerpoint/2010/main" val="206167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12/7/2022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2" name="Text Placeholder 4">
            <a:extLst>
              <a:ext uri="{FF2B5EF4-FFF2-40B4-BE49-F238E27FC236}">
                <a16:creationId xmlns:a16="http://schemas.microsoft.com/office/drawing/2014/main" id="{00F3AB71-FEF4-4A35-ADA3-17A535D4FA9C}"/>
              </a:ext>
            </a:extLst>
          </p:cNvPr>
          <p:cNvSpPr>
            <a:spLocks noGrp="1"/>
          </p:cNvSpPr>
          <p:nvPr>
            <p:ph type="body" sz="quarter" idx="16" hasCustomPrompt="1"/>
          </p:nvPr>
        </p:nvSpPr>
        <p:spPr>
          <a:xfrm>
            <a:off x="3578470" y="6404786"/>
            <a:ext cx="5102225" cy="246221"/>
          </a:xfrm>
        </p:spPr>
        <p:txBody>
          <a:bodyPr vert="horz" wrap="square" lIns="0" tIns="0" rIns="0" bIns="0" rtlCol="0">
            <a:spAutoFit/>
          </a:bodyPr>
          <a:lstStyle>
            <a:lvl1pPr marL="0" indent="0" algn="r">
              <a:buNone/>
              <a:defRPr/>
            </a:lvl1pPr>
          </a:lstStyle>
          <a:p>
            <a:pPr marL="0" indent="0" algn="r">
              <a:buNone/>
            </a:pPr>
            <a:r>
              <a:rPr lang="en-US" sz="1600" dirty="0"/>
              <a:t>Copyright © 2021 Pearson Education Ltd.</a:t>
            </a:r>
            <a:endParaRPr lang="en-US" altLang="en-US" sz="1600" dirty="0">
              <a:solidFill>
                <a:srgbClr val="000000"/>
              </a:solidFill>
              <a:latin typeface="Verdana"/>
            </a:endParaRPr>
          </a:p>
        </p:txBody>
      </p:sp>
    </p:spTree>
    <p:extLst>
      <p:ext uri="{BB962C8B-B14F-4D97-AF65-F5344CB8AC3E}">
        <p14:creationId xmlns:p14="http://schemas.microsoft.com/office/powerpoint/2010/main" val="2981062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12/7/2022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 Placeholder 4">
            <a:extLst>
              <a:ext uri="{FF2B5EF4-FFF2-40B4-BE49-F238E27FC236}">
                <a16:creationId xmlns:a16="http://schemas.microsoft.com/office/drawing/2014/main" id="{A3677BCC-3799-4CEF-B182-5624E410785B}"/>
              </a:ext>
            </a:extLst>
          </p:cNvPr>
          <p:cNvSpPr>
            <a:spLocks noGrp="1"/>
          </p:cNvSpPr>
          <p:nvPr>
            <p:ph type="body" sz="quarter" idx="16"/>
          </p:nvPr>
        </p:nvSpPr>
        <p:spPr>
          <a:xfrm>
            <a:off x="3578470" y="6404786"/>
            <a:ext cx="5102225" cy="246221"/>
          </a:xfrm>
        </p:spPr>
        <p:txBody>
          <a:bodyPr vert="horz" wrap="square" lIns="0" tIns="0" rIns="0" bIns="0" rtlCol="0">
            <a:spAutoFit/>
          </a:bodyPr>
          <a:lstStyle>
            <a:lvl1pPr marL="0" indent="0">
              <a:buNone/>
              <a:defRPr sz="1200"/>
            </a:lvl1pPr>
          </a:lstStyle>
          <a:p>
            <a:pPr algn="r" fontAlgn="base"/>
            <a:endParaRPr lang="en-US" sz="1600" dirty="0"/>
          </a:p>
        </p:txBody>
      </p:sp>
      <p:sp>
        <p:nvSpPr>
          <p:cNvPr id="3" name="Picture Placeholder 2">
            <a:extLst>
              <a:ext uri="{FF2B5EF4-FFF2-40B4-BE49-F238E27FC236}">
                <a16:creationId xmlns:a16="http://schemas.microsoft.com/office/drawing/2014/main" id="{8EF41047-340A-449D-97DC-42F82207109C}"/>
              </a:ext>
            </a:extLst>
          </p:cNvPr>
          <p:cNvSpPr>
            <a:spLocks noGrp="1"/>
          </p:cNvSpPr>
          <p:nvPr>
            <p:ph type="pic" sz="quarter" idx="17"/>
          </p:nvPr>
        </p:nvSpPr>
        <p:spPr>
          <a:xfrm>
            <a:off x="457200" y="1600199"/>
            <a:ext cx="4114800" cy="4309233"/>
          </a:xfrm>
        </p:spPr>
        <p:txBody>
          <a:bodyPr/>
          <a:lstStyle/>
          <a:p>
            <a:endParaRPr lang="en-IN"/>
          </a:p>
        </p:txBody>
      </p:sp>
    </p:spTree>
    <p:extLst>
      <p:ext uri="{BB962C8B-B14F-4D97-AF65-F5344CB8AC3E}">
        <p14:creationId xmlns:p14="http://schemas.microsoft.com/office/powerpoint/2010/main" val="276047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12/7/2022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12/7/2022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1"/>
            <a:ext cx="8229600" cy="1934570"/>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12/7/2022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4" name="Picture Placeholder 3">
            <a:extLst>
              <a:ext uri="{FF2B5EF4-FFF2-40B4-BE49-F238E27FC236}">
                <a16:creationId xmlns:a16="http://schemas.microsoft.com/office/drawing/2014/main" id="{65949AF3-2C87-444D-92B7-A0C50547F78C}"/>
              </a:ext>
            </a:extLst>
          </p:cNvPr>
          <p:cNvSpPr>
            <a:spLocks noGrp="1"/>
          </p:cNvSpPr>
          <p:nvPr>
            <p:ph type="pic" sz="quarter" idx="13"/>
          </p:nvPr>
        </p:nvSpPr>
        <p:spPr>
          <a:xfrm>
            <a:off x="457200" y="3733800"/>
            <a:ext cx="8229600" cy="2133600"/>
          </a:xfrm>
        </p:spPr>
        <p:txBody>
          <a:bodyPr/>
          <a:lstStyle/>
          <a:p>
            <a:endParaRPr lang="en-IN"/>
          </a:p>
        </p:txBody>
      </p:sp>
    </p:spTree>
    <p:extLst>
      <p:ext uri="{BB962C8B-B14F-4D97-AF65-F5344CB8AC3E}">
        <p14:creationId xmlns:p14="http://schemas.microsoft.com/office/powerpoint/2010/main" val="100338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0"/>
            <a:ext cx="4114800" cy="4267199"/>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12/7/2022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4" name="Picture Placeholder 3">
            <a:extLst>
              <a:ext uri="{FF2B5EF4-FFF2-40B4-BE49-F238E27FC236}">
                <a16:creationId xmlns:a16="http://schemas.microsoft.com/office/drawing/2014/main" id="{65949AF3-2C87-444D-92B7-A0C50547F78C}"/>
              </a:ext>
            </a:extLst>
          </p:cNvPr>
          <p:cNvSpPr>
            <a:spLocks noGrp="1"/>
          </p:cNvSpPr>
          <p:nvPr>
            <p:ph type="pic" sz="quarter" idx="13"/>
          </p:nvPr>
        </p:nvSpPr>
        <p:spPr>
          <a:xfrm>
            <a:off x="4648200" y="1600200"/>
            <a:ext cx="4038600" cy="4267200"/>
          </a:xfrm>
        </p:spPr>
        <p:txBody>
          <a:bodyPr/>
          <a:lstStyle/>
          <a:p>
            <a:endParaRPr lang="en-IN"/>
          </a:p>
        </p:txBody>
      </p:sp>
    </p:spTree>
    <p:extLst>
      <p:ext uri="{BB962C8B-B14F-4D97-AF65-F5344CB8AC3E}">
        <p14:creationId xmlns:p14="http://schemas.microsoft.com/office/powerpoint/2010/main" val="829857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1"/>
            <a:ext cx="4114800" cy="2043752"/>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12/7/2022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4" name="Picture Placeholder 3">
            <a:extLst>
              <a:ext uri="{FF2B5EF4-FFF2-40B4-BE49-F238E27FC236}">
                <a16:creationId xmlns:a16="http://schemas.microsoft.com/office/drawing/2014/main" id="{65949AF3-2C87-444D-92B7-A0C50547F78C}"/>
              </a:ext>
            </a:extLst>
          </p:cNvPr>
          <p:cNvSpPr>
            <a:spLocks noGrp="1"/>
          </p:cNvSpPr>
          <p:nvPr>
            <p:ph type="pic" sz="quarter" idx="13"/>
          </p:nvPr>
        </p:nvSpPr>
        <p:spPr>
          <a:xfrm>
            <a:off x="4648200" y="1600200"/>
            <a:ext cx="4038600" cy="4267200"/>
          </a:xfrm>
        </p:spPr>
        <p:txBody>
          <a:bodyPr/>
          <a:lstStyle/>
          <a:p>
            <a:endParaRPr lang="en-IN"/>
          </a:p>
        </p:txBody>
      </p:sp>
      <p:sp>
        <p:nvSpPr>
          <p:cNvPr id="5" name="Content Placeholder 4">
            <a:extLst>
              <a:ext uri="{FF2B5EF4-FFF2-40B4-BE49-F238E27FC236}">
                <a16:creationId xmlns:a16="http://schemas.microsoft.com/office/drawing/2014/main" id="{ABBBA850-4689-474B-8EA6-64CC3B8ECD01}"/>
              </a:ext>
            </a:extLst>
          </p:cNvPr>
          <p:cNvSpPr>
            <a:spLocks noGrp="1"/>
          </p:cNvSpPr>
          <p:nvPr>
            <p:ph sz="quarter" idx="14"/>
          </p:nvPr>
        </p:nvSpPr>
        <p:spPr>
          <a:xfrm>
            <a:off x="457200" y="3886200"/>
            <a:ext cx="4114800" cy="1981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1449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a:xfrm>
            <a:off x="457200" y="1600201"/>
            <a:ext cx="4114800" cy="1579727"/>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12/7/2022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4" name="Picture Placeholder 3">
            <a:extLst>
              <a:ext uri="{FF2B5EF4-FFF2-40B4-BE49-F238E27FC236}">
                <a16:creationId xmlns:a16="http://schemas.microsoft.com/office/drawing/2014/main" id="{65949AF3-2C87-444D-92B7-A0C50547F78C}"/>
              </a:ext>
            </a:extLst>
          </p:cNvPr>
          <p:cNvSpPr>
            <a:spLocks noGrp="1"/>
          </p:cNvSpPr>
          <p:nvPr>
            <p:ph type="pic" sz="quarter" idx="13"/>
          </p:nvPr>
        </p:nvSpPr>
        <p:spPr>
          <a:xfrm>
            <a:off x="4648200" y="1600200"/>
            <a:ext cx="4038600" cy="4267200"/>
          </a:xfrm>
        </p:spPr>
        <p:txBody>
          <a:bodyPr/>
          <a:lstStyle/>
          <a:p>
            <a:endParaRPr lang="en-IN"/>
          </a:p>
        </p:txBody>
      </p:sp>
      <p:sp>
        <p:nvSpPr>
          <p:cNvPr id="5" name="Content Placeholder 4">
            <a:extLst>
              <a:ext uri="{FF2B5EF4-FFF2-40B4-BE49-F238E27FC236}">
                <a16:creationId xmlns:a16="http://schemas.microsoft.com/office/drawing/2014/main" id="{ABBBA850-4689-474B-8EA6-64CC3B8ECD01}"/>
              </a:ext>
            </a:extLst>
          </p:cNvPr>
          <p:cNvSpPr>
            <a:spLocks noGrp="1"/>
          </p:cNvSpPr>
          <p:nvPr>
            <p:ph sz="quarter" idx="14"/>
          </p:nvPr>
        </p:nvSpPr>
        <p:spPr>
          <a:xfrm>
            <a:off x="457200" y="3352800"/>
            <a:ext cx="4114800" cy="131473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a:extLst>
              <a:ext uri="{FF2B5EF4-FFF2-40B4-BE49-F238E27FC236}">
                <a16:creationId xmlns:a16="http://schemas.microsoft.com/office/drawing/2014/main" id="{4138C546-F134-43AA-AFAD-A2E1755C5DBF}"/>
              </a:ext>
            </a:extLst>
          </p:cNvPr>
          <p:cNvSpPr>
            <a:spLocks noGrp="1"/>
          </p:cNvSpPr>
          <p:nvPr>
            <p:ph sz="quarter" idx="15"/>
          </p:nvPr>
        </p:nvSpPr>
        <p:spPr>
          <a:xfrm>
            <a:off x="457200" y="4800600"/>
            <a:ext cx="4114800" cy="1066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523577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12/7/2022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12/7/2022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2" name="Text Placeholder 4">
            <a:extLst>
              <a:ext uri="{FF2B5EF4-FFF2-40B4-BE49-F238E27FC236}">
                <a16:creationId xmlns:a16="http://schemas.microsoft.com/office/drawing/2014/main" id="{A8270A9D-0BF7-4656-B623-8F8F6E783A8B}"/>
              </a:ext>
            </a:extLst>
          </p:cNvPr>
          <p:cNvSpPr txBox="1">
            <a:spLocks/>
          </p:cNvSpPr>
          <p:nvPr userDrawn="1"/>
        </p:nvSpPr>
        <p:spPr>
          <a:xfrm>
            <a:off x="3578470" y="6404786"/>
            <a:ext cx="5102225" cy="184666"/>
          </a:xfrm>
          <a:prstGeom prst="rect">
            <a:avLst/>
          </a:prstGeom>
        </p:spPr>
        <p:txBody>
          <a:bodyPr vert="horz" wrap="square" lIns="0" tIns="0" rIns="0" bIns="0" rtlCol="0">
            <a:sp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a:lstStyle>
          <a:p>
            <a:pPr marL="0" indent="0" algn="r">
              <a:buNone/>
            </a:pPr>
            <a:r>
              <a:rPr lang="en-US" sz="1200" dirty="0"/>
              <a:t>Copyright © 2021 Pearson Education Ltd.</a:t>
            </a:r>
            <a:endParaRPr lang="en-US" altLang="en-US" sz="1200" dirty="0">
              <a:solidFill>
                <a:srgbClr val="000000"/>
              </a:solidFill>
              <a:latin typeface="Verdana"/>
            </a:endParaRP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9" r:id="rId5"/>
    <p:sldLayoutId id="2147483670" r:id="rId6"/>
    <p:sldLayoutId id="2147483671" r:id="rId7"/>
    <p:sldLayoutId id="2147483672" r:id="rId8"/>
    <p:sldLayoutId id="2147483659" r:id="rId9"/>
    <p:sldLayoutId id="2147483658" r:id="rId10"/>
    <p:sldLayoutId id="2147483660" r:id="rId11"/>
    <p:sldLayoutId id="2147483662" r:id="rId12"/>
    <p:sldLayoutId id="2147483661" r:id="rId13"/>
    <p:sldLayoutId id="2147483663" r:id="rId14"/>
    <p:sldLayoutId id="2147483651" r:id="rId15"/>
    <p:sldLayoutId id="2147483654" r:id="rId16"/>
    <p:sldLayoutId id="2147483655" r:id="rId17"/>
    <p:sldLayoutId id="2147483667" r:id="rId18"/>
    <p:sldLayoutId id="2147483668" r:id="rId19"/>
    <p:sldLayoutId id="2147483674" r:id="rId20"/>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p:nvPr>
        </p:nvSpPr>
        <p:spPr>
          <a:xfrm>
            <a:off x="457200" y="215372"/>
            <a:ext cx="8229600" cy="1097280"/>
          </a:xfrm>
        </p:spPr>
        <p:txBody>
          <a:bodyPr vert="horz" lIns="0" tIns="0" rIns="0" bIns="0" rtlCol="0" anchor="b">
            <a:normAutofit fontScale="90000"/>
          </a:bodyPr>
          <a:lstStyle/>
          <a:p>
            <a:pPr>
              <a:lnSpc>
                <a:spcPct val="90000"/>
              </a:lnSpc>
              <a:spcBef>
                <a:spcPct val="0"/>
              </a:spcBef>
              <a:defRPr/>
            </a:pPr>
            <a:br>
              <a:rPr lang="tr-TR" sz="1900" dirty="0"/>
            </a:br>
            <a:br>
              <a:rPr lang="tr-TR" sz="3200" dirty="0"/>
            </a:br>
            <a:br>
              <a:rPr lang="tr-TR" sz="3200" dirty="0"/>
            </a:br>
            <a:r>
              <a:rPr lang="en-US" sz="3200" dirty="0"/>
              <a:t>Chapter 5</a:t>
            </a:r>
          </a:p>
        </p:txBody>
      </p:sp>
      <p:sp>
        <p:nvSpPr>
          <p:cNvPr id="5" name="Text Placeholder 4"/>
          <p:cNvSpPr>
            <a:spLocks noGrp="1"/>
          </p:cNvSpPr>
          <p:nvPr>
            <p:ph idx="1"/>
          </p:nvPr>
        </p:nvSpPr>
        <p:spPr>
          <a:xfrm>
            <a:off x="457200" y="1600200"/>
            <a:ext cx="8229600" cy="2163763"/>
          </a:xfrm>
        </p:spPr>
        <p:txBody>
          <a:bodyPr vert="horz" lIns="0" tIns="0" rIns="0" bIns="0" rtlCol="0">
            <a:normAutofit/>
          </a:bodyPr>
          <a:lstStyle/>
          <a:p>
            <a:pPr>
              <a:spcBef>
                <a:spcPct val="0"/>
              </a:spcBef>
              <a:spcAft>
                <a:spcPts val="600"/>
              </a:spcAft>
              <a:defRPr/>
            </a:pPr>
            <a:r>
              <a:rPr lang="en-US" sz="3200" dirty="0"/>
              <a:t>Consumer Markets and Buyer Behavior</a:t>
            </a:r>
          </a:p>
        </p:txBody>
      </p:sp>
      <p:pic>
        <p:nvPicPr>
          <p:cNvPr id="9" name="Picture 7" descr="Molecular structure and periodic table on a desk">
            <a:extLst>
              <a:ext uri="{FF2B5EF4-FFF2-40B4-BE49-F238E27FC236}">
                <a16:creationId xmlns:a16="http://schemas.microsoft.com/office/drawing/2014/main" id="{3CB2FDA3-00F0-5043-FB66-6C12C54DF320}"/>
              </a:ext>
            </a:extLst>
          </p:cNvPr>
          <p:cNvPicPr>
            <a:picLocks noChangeAspect="1"/>
          </p:cNvPicPr>
          <p:nvPr/>
        </p:nvPicPr>
        <p:blipFill rotWithShape="1">
          <a:blip r:embed="rId3"/>
          <a:srcRect t="8365" b="52245"/>
          <a:stretch/>
        </p:blipFill>
        <p:spPr>
          <a:xfrm>
            <a:off x="228600" y="2438400"/>
            <a:ext cx="8229600" cy="2163763"/>
          </a:xfrm>
          <a:prstGeom prst="rect">
            <a:avLst/>
          </a:prstGeom>
          <a:noFill/>
        </p:spPr>
      </p:pic>
      <p:sp>
        <p:nvSpPr>
          <p:cNvPr id="15" name="Metin kutusu 14">
            <a:extLst>
              <a:ext uri="{FF2B5EF4-FFF2-40B4-BE49-F238E27FC236}">
                <a16:creationId xmlns:a16="http://schemas.microsoft.com/office/drawing/2014/main" id="{659F53AB-35FC-E7B5-7D97-3EEDCE009C92}"/>
              </a:ext>
            </a:extLst>
          </p:cNvPr>
          <p:cNvSpPr txBox="1"/>
          <p:nvPr/>
        </p:nvSpPr>
        <p:spPr>
          <a:xfrm>
            <a:off x="1600200" y="5073134"/>
            <a:ext cx="4572000" cy="646331"/>
          </a:xfrm>
          <a:prstGeom prst="rect">
            <a:avLst/>
          </a:prstGeom>
          <a:noFill/>
        </p:spPr>
        <p:txBody>
          <a:bodyPr wrap="square">
            <a:spAutoFit/>
          </a:bodyPr>
          <a:lstStyle/>
          <a:p>
            <a:r>
              <a:rPr lang="tr-TR" sz="1800" dirty="0"/>
              <a:t>MAN </a:t>
            </a:r>
            <a:r>
              <a:rPr lang="tr-TR" dirty="0"/>
              <a:t>331  </a:t>
            </a:r>
            <a:r>
              <a:rPr lang="tr-TR" dirty="0" err="1"/>
              <a:t>Contemporary</a:t>
            </a:r>
            <a:r>
              <a:rPr lang="tr-TR" dirty="0"/>
              <a:t> </a:t>
            </a:r>
            <a:r>
              <a:rPr lang="tr-TR" dirty="0" err="1"/>
              <a:t>Issues</a:t>
            </a:r>
            <a:r>
              <a:rPr lang="tr-TR" dirty="0"/>
              <a:t> in Marketing</a:t>
            </a:r>
            <a:r>
              <a:rPr lang="tr-TR" sz="1800" dirty="0"/>
              <a:t> </a:t>
            </a:r>
            <a:endParaRPr lang="tr-TR" dirty="0"/>
          </a:p>
        </p:txBody>
      </p:sp>
    </p:spTree>
    <p:extLst>
      <p:ext uri="{BB962C8B-B14F-4D97-AF65-F5344CB8AC3E}">
        <p14:creationId xmlns:p14="http://schemas.microsoft.com/office/powerpoint/2010/main" val="2277650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165"/>
            <a:ext cx="8229600" cy="108061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(2 of 15)</a:t>
            </a:r>
            <a:endParaRPr lang="en-US" sz="2800" dirty="0">
              <a:latin typeface="+mj-lt"/>
            </a:endParaRPr>
          </a:p>
        </p:txBody>
      </p:sp>
      <p:sp>
        <p:nvSpPr>
          <p:cNvPr id="3" name="Content Placeholder 2"/>
          <p:cNvSpPr>
            <a:spLocks noGrp="1"/>
          </p:cNvSpPr>
          <p:nvPr>
            <p:ph idx="1"/>
          </p:nvPr>
        </p:nvSpPr>
        <p:spPr>
          <a:xfrm>
            <a:off x="457200" y="1600200"/>
            <a:ext cx="8534400" cy="5170646"/>
          </a:xfrm>
        </p:spPr>
        <p:txBody>
          <a:bodyPr wrap="square">
            <a:spAutoFit/>
          </a:bodyPr>
          <a:lstStyle/>
          <a:p>
            <a:pPr marL="0" indent="0">
              <a:buNone/>
            </a:pPr>
            <a:r>
              <a:rPr lang="tr-TR" sz="2200" b="1" dirty="0">
                <a:solidFill>
                  <a:srgbClr val="FF0000"/>
                </a:solidFill>
              </a:rPr>
              <a:t>1. </a:t>
            </a:r>
            <a:r>
              <a:rPr lang="en-US" sz="2200" b="1" dirty="0">
                <a:solidFill>
                  <a:srgbClr val="FF0000"/>
                </a:solidFill>
              </a:rPr>
              <a:t>Cultural Factors</a:t>
            </a:r>
            <a:endParaRPr lang="tr-TR" sz="2200" b="1" dirty="0">
              <a:solidFill>
                <a:srgbClr val="FF0000"/>
              </a:solidFill>
            </a:endParaRPr>
          </a:p>
          <a:p>
            <a:pPr marL="0" indent="0">
              <a:buNone/>
            </a:pPr>
            <a:r>
              <a:rPr lang="en-US" sz="2200" dirty="0"/>
              <a:t>Cultural factors </a:t>
            </a:r>
            <a:r>
              <a:rPr lang="tr-TR" sz="2200" dirty="0" err="1"/>
              <a:t>have</a:t>
            </a:r>
            <a:r>
              <a:rPr lang="tr-TR" sz="2200" dirty="0"/>
              <a:t> an </a:t>
            </a:r>
            <a:r>
              <a:rPr lang="tr-TR" sz="2200" dirty="0" err="1"/>
              <a:t>important</a:t>
            </a:r>
            <a:r>
              <a:rPr lang="tr-TR" sz="2200" dirty="0"/>
              <a:t> </a:t>
            </a:r>
            <a:r>
              <a:rPr lang="en-US" sz="2200" dirty="0"/>
              <a:t>influence on consumer behavior. Marketers need to understand the role played by the </a:t>
            </a:r>
            <a:r>
              <a:rPr lang="en-US" sz="2200" b="1" dirty="0"/>
              <a:t>buyer’s culture, subculture, and social class</a:t>
            </a:r>
          </a:p>
          <a:p>
            <a:pPr marL="0" indent="0">
              <a:buNone/>
            </a:pPr>
            <a:r>
              <a:rPr lang="tr-TR" sz="2200" b="1" dirty="0">
                <a:solidFill>
                  <a:srgbClr val="000000"/>
                </a:solidFill>
                <a:highlight>
                  <a:srgbClr val="FFFF00"/>
                </a:highlight>
              </a:rPr>
              <a:t>A. </a:t>
            </a:r>
            <a:r>
              <a:rPr lang="en-US" sz="2200" b="1" dirty="0">
                <a:solidFill>
                  <a:srgbClr val="000000"/>
                </a:solidFill>
                <a:highlight>
                  <a:srgbClr val="FFFF00"/>
                </a:highlight>
              </a:rPr>
              <a:t>Culture</a:t>
            </a:r>
            <a:r>
              <a:rPr lang="en-US" sz="2200" dirty="0">
                <a:solidFill>
                  <a:srgbClr val="000000"/>
                </a:solidFill>
                <a:highlight>
                  <a:srgbClr val="FFFF00"/>
                </a:highlight>
              </a:rPr>
              <a:t> </a:t>
            </a:r>
            <a:r>
              <a:rPr lang="en-US" sz="2200" dirty="0">
                <a:solidFill>
                  <a:srgbClr val="000000"/>
                </a:solidFill>
              </a:rPr>
              <a:t>is the set of </a:t>
            </a:r>
            <a:r>
              <a:rPr lang="en-US" sz="2200" dirty="0">
                <a:solidFill>
                  <a:srgbClr val="000000"/>
                </a:solidFill>
                <a:highlight>
                  <a:srgbClr val="FFFF00"/>
                </a:highlight>
              </a:rPr>
              <a:t>basic values, perceptions, wants, and behaviors learned by a member of society from family and other important institutions.</a:t>
            </a:r>
            <a:endParaRPr lang="tr-TR" sz="2200" dirty="0">
              <a:solidFill>
                <a:srgbClr val="000000"/>
              </a:solidFill>
              <a:highlight>
                <a:srgbClr val="FFFF00"/>
              </a:highlight>
            </a:endParaRPr>
          </a:p>
          <a:p>
            <a:pPr marL="0" indent="0">
              <a:buNone/>
            </a:pPr>
            <a:r>
              <a:rPr lang="en-US" sz="2200" b="1" dirty="0">
                <a:solidFill>
                  <a:srgbClr val="000000"/>
                </a:solidFill>
              </a:rPr>
              <a:t>Marketers are always trying to spot cultural shifts to discover new products that might be wanted. </a:t>
            </a:r>
            <a:r>
              <a:rPr lang="en-US" sz="2200" dirty="0">
                <a:solidFill>
                  <a:srgbClr val="000000"/>
                </a:solidFill>
              </a:rPr>
              <a:t>For example, the cultural shift toward greater concern about </a:t>
            </a:r>
            <a:r>
              <a:rPr lang="en-US" sz="2200" u="sng" dirty="0">
                <a:solidFill>
                  <a:srgbClr val="000000"/>
                </a:solidFill>
              </a:rPr>
              <a:t>health and fitness </a:t>
            </a:r>
            <a:r>
              <a:rPr lang="en-US" sz="2200" dirty="0">
                <a:solidFill>
                  <a:srgbClr val="000000"/>
                </a:solidFill>
              </a:rPr>
              <a:t>has created a huge industry for health-and-fitness services, exercise equipment and clothing, organic foods, and a variety of diets.</a:t>
            </a:r>
          </a:p>
          <a:p>
            <a:pPr marL="0" indent="0">
              <a:buNone/>
            </a:pPr>
            <a:endParaRPr lang="en-US" sz="2200" dirty="0">
              <a:solidFill>
                <a:srgbClr val="000000"/>
              </a:solidFill>
              <a:highlight>
                <a:srgbClr val="FFFF00"/>
              </a:highlight>
            </a:endParaRPr>
          </a:p>
        </p:txBody>
      </p:sp>
    </p:spTree>
    <p:extLst>
      <p:ext uri="{BB962C8B-B14F-4D97-AF65-F5344CB8AC3E}">
        <p14:creationId xmlns:p14="http://schemas.microsoft.com/office/powerpoint/2010/main" val="2931413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nchor="b">
            <a:normAutofit/>
          </a:bodyPr>
          <a:lstStyle/>
          <a:p>
            <a:r>
              <a:rPr lang="en-US" altLang="en-US"/>
              <a:t>Characteristics Affecting Consumer Behavior (3 of 15)</a:t>
            </a:r>
            <a:endParaRPr lang="en-US"/>
          </a:p>
        </p:txBody>
      </p:sp>
      <p:sp>
        <p:nvSpPr>
          <p:cNvPr id="4" name="Content Placeholder 3"/>
          <p:cNvSpPr>
            <a:spLocks noGrp="1"/>
          </p:cNvSpPr>
          <p:nvPr>
            <p:ph idx="1"/>
          </p:nvPr>
        </p:nvSpPr>
        <p:spPr>
          <a:xfrm>
            <a:off x="432955" y="5257800"/>
            <a:ext cx="4495800" cy="990600"/>
          </a:xfrm>
        </p:spPr>
        <p:txBody>
          <a:bodyPr>
            <a:normAutofit/>
          </a:bodyPr>
          <a:lstStyle/>
          <a:p>
            <a:pPr marL="0" indent="0">
              <a:buNone/>
            </a:pPr>
            <a:r>
              <a:rPr lang="en-US" dirty="0"/>
              <a:t>Targeting Hispanic consumers: Nestle’s </a:t>
            </a:r>
            <a:r>
              <a:rPr lang="en-US" dirty="0" err="1"/>
              <a:t>DiGiorno</a:t>
            </a:r>
            <a:r>
              <a:rPr lang="en-US" dirty="0"/>
              <a:t> brand worked with Twitter’s U.S. Hispanics team and the NFL to create a football campaign with Spanish tweets.</a:t>
            </a:r>
          </a:p>
        </p:txBody>
      </p:sp>
      <p:pic>
        <p:nvPicPr>
          <p:cNvPr id="7" name="Resim 6">
            <a:extLst>
              <a:ext uri="{FF2B5EF4-FFF2-40B4-BE49-F238E27FC236}">
                <a16:creationId xmlns:a16="http://schemas.microsoft.com/office/drawing/2014/main" id="{118AF6FE-5E19-F744-7DA5-3DD492CD80F0}"/>
              </a:ext>
            </a:extLst>
          </p:cNvPr>
          <p:cNvPicPr>
            <a:picLocks noChangeAspect="1"/>
          </p:cNvPicPr>
          <p:nvPr/>
        </p:nvPicPr>
        <p:blipFill rotWithShape="1">
          <a:blip r:embed="rId3"/>
          <a:srcRect l="17322" r="29500"/>
          <a:stretch/>
        </p:blipFill>
        <p:spPr>
          <a:xfrm>
            <a:off x="5080906" y="2057400"/>
            <a:ext cx="3605893" cy="3810000"/>
          </a:xfrm>
          <a:prstGeom prst="rect">
            <a:avLst/>
          </a:prstGeom>
          <a:noFill/>
        </p:spPr>
      </p:pic>
      <p:sp>
        <p:nvSpPr>
          <p:cNvPr id="3" name="Content Placeholder 2"/>
          <p:cNvSpPr>
            <a:spLocks noGrp="1"/>
          </p:cNvSpPr>
          <p:nvPr>
            <p:ph sz="quarter" idx="14"/>
          </p:nvPr>
        </p:nvSpPr>
        <p:spPr>
          <a:xfrm>
            <a:off x="304801" y="1600200"/>
            <a:ext cx="4191000" cy="3352800"/>
          </a:xfrm>
        </p:spPr>
        <p:txBody>
          <a:bodyPr>
            <a:normAutofit/>
          </a:bodyPr>
          <a:lstStyle/>
          <a:p>
            <a:pPr marL="0" indent="0">
              <a:spcBef>
                <a:spcPts val="600"/>
              </a:spcBef>
              <a:buNone/>
            </a:pPr>
            <a:r>
              <a:rPr lang="tr-TR" sz="1900" b="1" dirty="0"/>
              <a:t>1. </a:t>
            </a:r>
            <a:r>
              <a:rPr lang="en-US" sz="1900" b="1" dirty="0"/>
              <a:t>Cultural Factors</a:t>
            </a:r>
          </a:p>
          <a:p>
            <a:pPr marL="0" indent="0">
              <a:spcBef>
                <a:spcPts val="600"/>
              </a:spcBef>
              <a:buNone/>
            </a:pPr>
            <a:r>
              <a:rPr lang="tr-TR" b="1" dirty="0">
                <a:highlight>
                  <a:srgbClr val="FFFF00"/>
                </a:highlight>
              </a:rPr>
              <a:t>B. </a:t>
            </a:r>
            <a:r>
              <a:rPr lang="en-US" b="1" dirty="0">
                <a:highlight>
                  <a:srgbClr val="FFFF00"/>
                </a:highlight>
              </a:rPr>
              <a:t>Subcultures</a:t>
            </a:r>
            <a:r>
              <a:rPr lang="en-US" dirty="0">
                <a:highlight>
                  <a:srgbClr val="FFFF00"/>
                </a:highlight>
              </a:rPr>
              <a:t> </a:t>
            </a:r>
            <a:r>
              <a:rPr lang="en-US" dirty="0"/>
              <a:t>are groups of people within a culture with shared value systems based on common life experiences and situations.</a:t>
            </a:r>
            <a:endParaRPr lang="tr-TR" dirty="0"/>
          </a:p>
          <a:p>
            <a:pPr marL="0" indent="0">
              <a:spcBef>
                <a:spcPts val="600"/>
              </a:spcBef>
              <a:buNone/>
            </a:pPr>
            <a:endParaRPr lang="tr-TR" dirty="0"/>
          </a:p>
          <a:p>
            <a:pPr marL="0" indent="0">
              <a:spcBef>
                <a:spcPts val="600"/>
              </a:spcBef>
              <a:buNone/>
            </a:pPr>
            <a:r>
              <a:rPr lang="en-US" u="sng" dirty="0"/>
              <a:t>Many subcultures make up important market segments, and marketers often design products and marketing programs tailored to their needs. </a:t>
            </a:r>
            <a:r>
              <a:rPr lang="en-US" dirty="0"/>
              <a:t>Examples of three such important subculture groups are </a:t>
            </a:r>
            <a:r>
              <a:rPr lang="en-US" b="1" dirty="0"/>
              <a:t>Hispanic American, African American, and Asian American consumers</a:t>
            </a:r>
            <a:r>
              <a:rPr lang="en-US" dirty="0"/>
              <a:t>.</a:t>
            </a:r>
          </a:p>
        </p:txBody>
      </p:sp>
    </p:spTree>
    <p:extLst>
      <p:ext uri="{BB962C8B-B14F-4D97-AF65-F5344CB8AC3E}">
        <p14:creationId xmlns:p14="http://schemas.microsoft.com/office/powerpoint/2010/main" val="214347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165"/>
            <a:ext cx="8229600" cy="108061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(4 of 15)</a:t>
            </a:r>
            <a:endParaRPr lang="en-US" sz="2800" dirty="0">
              <a:latin typeface="+mj-lt"/>
            </a:endParaRPr>
          </a:p>
        </p:txBody>
      </p:sp>
      <p:sp>
        <p:nvSpPr>
          <p:cNvPr id="3" name="Content Placeholder 2"/>
          <p:cNvSpPr>
            <a:spLocks noGrp="1"/>
          </p:cNvSpPr>
          <p:nvPr>
            <p:ph idx="1"/>
          </p:nvPr>
        </p:nvSpPr>
        <p:spPr>
          <a:xfrm>
            <a:off x="453736" y="1447800"/>
            <a:ext cx="8229600" cy="4770537"/>
          </a:xfrm>
        </p:spPr>
        <p:txBody>
          <a:bodyPr>
            <a:spAutoFit/>
          </a:bodyPr>
          <a:lstStyle/>
          <a:p>
            <a:pPr marL="0" indent="0">
              <a:buNone/>
            </a:pPr>
            <a:r>
              <a:rPr lang="tr-TR" sz="2000" b="1" dirty="0"/>
              <a:t>1. </a:t>
            </a:r>
            <a:r>
              <a:rPr lang="en-US" sz="2000" b="1" dirty="0"/>
              <a:t>Cultural Factors</a:t>
            </a:r>
            <a:endParaRPr lang="tr-TR" sz="2000" b="1" dirty="0"/>
          </a:p>
          <a:p>
            <a:pPr marL="0" indent="0">
              <a:buNone/>
            </a:pPr>
            <a:r>
              <a:rPr lang="tr-TR" sz="2000" b="1" dirty="0">
                <a:solidFill>
                  <a:srgbClr val="000000"/>
                </a:solidFill>
                <a:highlight>
                  <a:srgbClr val="FFFF00"/>
                </a:highlight>
              </a:rPr>
              <a:t>C. </a:t>
            </a:r>
            <a:r>
              <a:rPr lang="en-US" sz="2000" b="1" dirty="0">
                <a:solidFill>
                  <a:srgbClr val="000000"/>
                </a:solidFill>
                <a:highlight>
                  <a:srgbClr val="FFFF00"/>
                </a:highlight>
              </a:rPr>
              <a:t>Social classes </a:t>
            </a:r>
            <a:r>
              <a:rPr lang="en-US" sz="2000" dirty="0">
                <a:solidFill>
                  <a:srgbClr val="000000"/>
                </a:solidFill>
              </a:rPr>
              <a:t>are society’s relatively permanent and ordered divisions whose members share similar values, interests, and behaviors.</a:t>
            </a:r>
          </a:p>
          <a:p>
            <a:pPr marL="0" indent="0">
              <a:buNone/>
            </a:pPr>
            <a:r>
              <a:rPr lang="en-US" sz="2000" dirty="0">
                <a:solidFill>
                  <a:srgbClr val="000000"/>
                </a:solidFill>
              </a:rPr>
              <a:t>Measured as a combination of </a:t>
            </a:r>
            <a:r>
              <a:rPr lang="en-US" sz="2000" b="1" dirty="0">
                <a:solidFill>
                  <a:srgbClr val="000000"/>
                </a:solidFill>
              </a:rPr>
              <a:t>occupation, income, education, wealth, and other variables</a:t>
            </a:r>
            <a:endParaRPr lang="tr-TR" sz="2000" b="1" dirty="0">
              <a:solidFill>
                <a:srgbClr val="000000"/>
              </a:solidFill>
            </a:endParaRPr>
          </a:p>
          <a:p>
            <a:pPr marL="0" indent="0">
              <a:buNone/>
            </a:pPr>
            <a:r>
              <a:rPr lang="en-US" sz="2000" dirty="0">
                <a:solidFill>
                  <a:srgbClr val="000000"/>
                </a:solidFill>
              </a:rPr>
              <a:t>Social scientists have identified seven American social classes: upper-upper class, lower-upper class, upper-middle class, middle class, working class, upper-lower class, and lower-lower class.</a:t>
            </a:r>
          </a:p>
          <a:p>
            <a:pPr marL="0" indent="0">
              <a:buNone/>
            </a:pPr>
            <a:r>
              <a:rPr lang="en-US" sz="2000" dirty="0">
                <a:solidFill>
                  <a:srgbClr val="000000"/>
                </a:solidFill>
                <a:highlight>
                  <a:srgbClr val="FFFF00"/>
                </a:highlight>
              </a:rPr>
              <a:t>Marketers are interested in social class because people within a given social class tend to exhibit similar buying behavior</a:t>
            </a:r>
            <a:r>
              <a:rPr lang="en-US" sz="2000" dirty="0">
                <a:solidFill>
                  <a:srgbClr val="000000"/>
                </a:solidFill>
              </a:rPr>
              <a:t>. Social classes show distinct product and brand preferences in areas such as clothing, home furnishings, travel and leisure activity, financial services, and automobiles.</a:t>
            </a:r>
          </a:p>
        </p:txBody>
      </p:sp>
    </p:spTree>
    <p:extLst>
      <p:ext uri="{BB962C8B-B14F-4D97-AF65-F5344CB8AC3E}">
        <p14:creationId xmlns:p14="http://schemas.microsoft.com/office/powerpoint/2010/main" val="4146263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7554"/>
            <a:ext cx="8229600" cy="109728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(5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1371600" y="2971800"/>
            <a:ext cx="4114800" cy="2046714"/>
          </a:xfrm>
        </p:spPr>
        <p:txBody>
          <a:bodyPr wrap="square">
            <a:spAutoFit/>
          </a:bodyPr>
          <a:lstStyle/>
          <a:p>
            <a:pPr marL="0" indent="0">
              <a:spcBef>
                <a:spcPts val="600"/>
              </a:spcBef>
              <a:buNone/>
            </a:pPr>
            <a:r>
              <a:rPr lang="tr-TR" sz="1800" b="1" dirty="0"/>
              <a:t>A. </a:t>
            </a:r>
            <a:r>
              <a:rPr lang="en-US" sz="1800" b="1" dirty="0"/>
              <a:t>Groups and Social Networks</a:t>
            </a:r>
          </a:p>
          <a:p>
            <a:pPr marL="280988" indent="-280988">
              <a:spcBef>
                <a:spcPts val="600"/>
              </a:spcBef>
              <a:buSzPct val="100000"/>
              <a:buFont typeface="Arial"/>
              <a:buChar char="•"/>
            </a:pPr>
            <a:r>
              <a:rPr lang="en-US" sz="1800" dirty="0">
                <a:solidFill>
                  <a:srgbClr val="000000"/>
                </a:solidFill>
              </a:rPr>
              <a:t>Reference groups</a:t>
            </a:r>
          </a:p>
          <a:p>
            <a:pPr marL="280988" indent="-280988">
              <a:spcBef>
                <a:spcPts val="600"/>
              </a:spcBef>
              <a:buSzPct val="100000"/>
              <a:buFont typeface="Arial"/>
              <a:buChar char="•"/>
            </a:pPr>
            <a:r>
              <a:rPr lang="en-US" sz="1800" dirty="0">
                <a:solidFill>
                  <a:srgbClr val="000000"/>
                </a:solidFill>
              </a:rPr>
              <a:t>Opinion leaders</a:t>
            </a:r>
          </a:p>
          <a:p>
            <a:pPr marL="280988" indent="-280988">
              <a:spcBef>
                <a:spcPts val="600"/>
              </a:spcBef>
              <a:buSzPct val="100000"/>
              <a:buFont typeface="Arial"/>
              <a:buChar char="•"/>
            </a:pPr>
            <a:r>
              <a:rPr lang="en-US" sz="1800" dirty="0">
                <a:solidFill>
                  <a:srgbClr val="000000"/>
                </a:solidFill>
              </a:rPr>
              <a:t>Word-of-mouth influence</a:t>
            </a:r>
          </a:p>
          <a:p>
            <a:pPr marL="280988" indent="-280988">
              <a:spcBef>
                <a:spcPts val="600"/>
              </a:spcBef>
              <a:buSzPct val="100000"/>
              <a:buFont typeface="Arial"/>
              <a:buChar char="•"/>
            </a:pPr>
            <a:r>
              <a:rPr lang="en-US" sz="1800" dirty="0">
                <a:solidFill>
                  <a:srgbClr val="000000"/>
                </a:solidFill>
              </a:rPr>
              <a:t>Influencer marketing</a:t>
            </a:r>
          </a:p>
          <a:p>
            <a:pPr marL="280988" indent="-280988">
              <a:spcBef>
                <a:spcPts val="600"/>
              </a:spcBef>
              <a:buSzPct val="100000"/>
              <a:buFont typeface="Arial"/>
              <a:buChar char="•"/>
            </a:pPr>
            <a:r>
              <a:rPr lang="en-US" sz="1800" dirty="0">
                <a:solidFill>
                  <a:srgbClr val="000000"/>
                </a:solidFill>
              </a:rPr>
              <a:t>Online social networks</a:t>
            </a:r>
          </a:p>
        </p:txBody>
      </p:sp>
      <p:sp>
        <p:nvSpPr>
          <p:cNvPr id="5" name="Metin kutusu 4">
            <a:extLst>
              <a:ext uri="{FF2B5EF4-FFF2-40B4-BE49-F238E27FC236}">
                <a16:creationId xmlns:a16="http://schemas.microsoft.com/office/drawing/2014/main" id="{82A1912B-AD1E-B1BF-ACDD-128730D2C5DF}"/>
              </a:ext>
            </a:extLst>
          </p:cNvPr>
          <p:cNvSpPr txBox="1"/>
          <p:nvPr/>
        </p:nvSpPr>
        <p:spPr>
          <a:xfrm>
            <a:off x="389963" y="1411972"/>
            <a:ext cx="4572000" cy="430887"/>
          </a:xfrm>
          <a:prstGeom prst="rect">
            <a:avLst/>
          </a:prstGeom>
          <a:noFill/>
        </p:spPr>
        <p:txBody>
          <a:bodyPr wrap="square">
            <a:spAutoFit/>
          </a:bodyPr>
          <a:lstStyle/>
          <a:p>
            <a:pPr marL="0" indent="0">
              <a:buNone/>
            </a:pPr>
            <a:r>
              <a:rPr lang="tr-TR" sz="2200" b="1" dirty="0">
                <a:solidFill>
                  <a:srgbClr val="FF0000"/>
                </a:solidFill>
              </a:rPr>
              <a:t>2. </a:t>
            </a:r>
            <a:r>
              <a:rPr lang="en-US" sz="2200" b="1" dirty="0">
                <a:solidFill>
                  <a:srgbClr val="FF0000"/>
                </a:solidFill>
              </a:rPr>
              <a:t>Social Factors</a:t>
            </a:r>
          </a:p>
        </p:txBody>
      </p:sp>
      <p:sp>
        <p:nvSpPr>
          <p:cNvPr id="9" name="Metin kutusu 8">
            <a:extLst>
              <a:ext uri="{FF2B5EF4-FFF2-40B4-BE49-F238E27FC236}">
                <a16:creationId xmlns:a16="http://schemas.microsoft.com/office/drawing/2014/main" id="{3D2969CE-6E8B-D9E4-557B-19C83665D7A6}"/>
              </a:ext>
            </a:extLst>
          </p:cNvPr>
          <p:cNvSpPr txBox="1"/>
          <p:nvPr/>
        </p:nvSpPr>
        <p:spPr>
          <a:xfrm>
            <a:off x="317945" y="2009997"/>
            <a:ext cx="8508107" cy="646331"/>
          </a:xfrm>
          <a:prstGeom prst="rect">
            <a:avLst/>
          </a:prstGeom>
          <a:noFill/>
        </p:spPr>
        <p:txBody>
          <a:bodyPr wrap="square">
            <a:spAutoFit/>
          </a:bodyPr>
          <a:lstStyle/>
          <a:p>
            <a:r>
              <a:rPr lang="tr-TR" dirty="0"/>
              <a:t>A </a:t>
            </a:r>
            <a:r>
              <a:rPr lang="tr-TR" dirty="0" err="1"/>
              <a:t>consumer’s</a:t>
            </a:r>
            <a:r>
              <a:rPr lang="tr-TR" dirty="0"/>
              <a:t> </a:t>
            </a:r>
            <a:r>
              <a:rPr lang="tr-TR" dirty="0" err="1"/>
              <a:t>behavior</a:t>
            </a:r>
            <a:r>
              <a:rPr lang="tr-TR" dirty="0"/>
              <a:t> </a:t>
            </a:r>
            <a:r>
              <a:rPr lang="tr-TR" dirty="0" err="1"/>
              <a:t>also</a:t>
            </a:r>
            <a:r>
              <a:rPr lang="tr-TR" dirty="0"/>
              <a:t> is </a:t>
            </a:r>
            <a:r>
              <a:rPr lang="tr-TR" dirty="0" err="1"/>
              <a:t>influenced</a:t>
            </a:r>
            <a:r>
              <a:rPr lang="tr-TR" dirty="0"/>
              <a:t> </a:t>
            </a:r>
            <a:r>
              <a:rPr lang="tr-TR" dirty="0" err="1"/>
              <a:t>by</a:t>
            </a:r>
            <a:r>
              <a:rPr lang="tr-TR" dirty="0"/>
              <a:t> </a:t>
            </a:r>
            <a:r>
              <a:rPr lang="tr-TR" dirty="0" err="1"/>
              <a:t>social</a:t>
            </a:r>
            <a:r>
              <a:rPr lang="tr-TR" dirty="0"/>
              <a:t> </a:t>
            </a:r>
            <a:r>
              <a:rPr lang="tr-TR" dirty="0" err="1"/>
              <a:t>factors</a:t>
            </a:r>
            <a:r>
              <a:rPr lang="tr-TR" dirty="0"/>
              <a:t>, </a:t>
            </a:r>
            <a:r>
              <a:rPr lang="tr-TR" dirty="0" err="1"/>
              <a:t>such</a:t>
            </a:r>
            <a:r>
              <a:rPr lang="tr-TR" dirty="0"/>
              <a:t> as </a:t>
            </a:r>
            <a:r>
              <a:rPr lang="tr-TR" dirty="0" err="1"/>
              <a:t>the</a:t>
            </a:r>
            <a:r>
              <a:rPr lang="tr-TR" dirty="0"/>
              <a:t> </a:t>
            </a:r>
            <a:r>
              <a:rPr lang="tr-TR" dirty="0" err="1"/>
              <a:t>consumer’s</a:t>
            </a:r>
            <a:r>
              <a:rPr lang="tr-TR" dirty="0"/>
              <a:t> </a:t>
            </a:r>
            <a:r>
              <a:rPr lang="tr-TR" b="1" dirty="0" err="1"/>
              <a:t>groups</a:t>
            </a:r>
            <a:r>
              <a:rPr lang="tr-TR" b="1" dirty="0"/>
              <a:t> </a:t>
            </a:r>
            <a:r>
              <a:rPr lang="tr-TR" b="1" dirty="0" err="1"/>
              <a:t>and</a:t>
            </a:r>
            <a:r>
              <a:rPr lang="tr-TR" b="1" dirty="0"/>
              <a:t> </a:t>
            </a:r>
            <a:r>
              <a:rPr lang="tr-TR" b="1" dirty="0" err="1"/>
              <a:t>social</a:t>
            </a:r>
            <a:r>
              <a:rPr lang="tr-TR" b="1" dirty="0"/>
              <a:t> </a:t>
            </a:r>
            <a:r>
              <a:rPr lang="tr-TR" b="1" dirty="0" err="1"/>
              <a:t>networks</a:t>
            </a:r>
            <a:r>
              <a:rPr lang="tr-TR" b="1" dirty="0"/>
              <a:t>, </a:t>
            </a:r>
            <a:r>
              <a:rPr lang="tr-TR" b="1" dirty="0" err="1"/>
              <a:t>family</a:t>
            </a:r>
            <a:r>
              <a:rPr lang="tr-TR" b="1" dirty="0"/>
              <a:t>, </a:t>
            </a:r>
            <a:r>
              <a:rPr lang="tr-TR" b="1" dirty="0" err="1"/>
              <a:t>and</a:t>
            </a:r>
            <a:r>
              <a:rPr lang="tr-TR" b="1" dirty="0"/>
              <a:t> </a:t>
            </a:r>
            <a:r>
              <a:rPr lang="tr-TR" b="1" dirty="0" err="1"/>
              <a:t>social</a:t>
            </a:r>
            <a:r>
              <a:rPr lang="tr-TR" b="1" dirty="0"/>
              <a:t> </a:t>
            </a:r>
            <a:r>
              <a:rPr lang="tr-TR" b="1" dirty="0" err="1"/>
              <a:t>roles</a:t>
            </a:r>
            <a:r>
              <a:rPr lang="tr-TR" b="1" dirty="0"/>
              <a:t> </a:t>
            </a:r>
            <a:r>
              <a:rPr lang="tr-TR" b="1" dirty="0" err="1"/>
              <a:t>and</a:t>
            </a:r>
            <a:r>
              <a:rPr lang="tr-TR" b="1" dirty="0"/>
              <a:t> </a:t>
            </a:r>
            <a:r>
              <a:rPr lang="tr-TR" b="1" dirty="0" err="1"/>
              <a:t>status</a:t>
            </a:r>
            <a:r>
              <a:rPr lang="tr-TR" b="1" dirty="0"/>
              <a:t>.</a:t>
            </a:r>
          </a:p>
        </p:txBody>
      </p:sp>
    </p:spTree>
    <p:extLst>
      <p:ext uri="{BB962C8B-B14F-4D97-AF65-F5344CB8AC3E}">
        <p14:creationId xmlns:p14="http://schemas.microsoft.com/office/powerpoint/2010/main" val="4027438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6">
            <a:extLst>
              <a:ext uri="{FF2B5EF4-FFF2-40B4-BE49-F238E27FC236}">
                <a16:creationId xmlns:a16="http://schemas.microsoft.com/office/drawing/2014/main" id="{92B281BF-724E-7212-F040-9078BC5AC67A}"/>
              </a:ext>
            </a:extLst>
          </p:cNvPr>
          <p:cNvSpPr>
            <a:spLocks noGrp="1"/>
          </p:cNvSpPr>
          <p:nvPr>
            <p:ph idx="1"/>
          </p:nvPr>
        </p:nvSpPr>
        <p:spPr>
          <a:xfrm>
            <a:off x="381000" y="152400"/>
            <a:ext cx="8229600" cy="5592763"/>
          </a:xfrm>
        </p:spPr>
        <p:txBody>
          <a:bodyPr/>
          <a:lstStyle/>
          <a:p>
            <a:r>
              <a:rPr lang="tr-TR" b="1" dirty="0">
                <a:highlight>
                  <a:srgbClr val="FFFF00"/>
                </a:highlight>
              </a:rPr>
              <a:t>Reference </a:t>
            </a:r>
            <a:r>
              <a:rPr lang="tr-TR" b="1" dirty="0" err="1">
                <a:highlight>
                  <a:srgbClr val="FFFF00"/>
                </a:highlight>
              </a:rPr>
              <a:t>Groups</a:t>
            </a:r>
            <a:r>
              <a:rPr lang="tr-TR" b="1" dirty="0">
                <a:highlight>
                  <a:srgbClr val="FFFF00"/>
                </a:highlight>
              </a:rPr>
              <a:t>: </a:t>
            </a:r>
          </a:p>
          <a:p>
            <a:r>
              <a:rPr lang="tr-TR" dirty="0"/>
              <a:t>S</a:t>
            </a:r>
            <a:r>
              <a:rPr lang="en-US" dirty="0" err="1"/>
              <a:t>erve</a:t>
            </a:r>
            <a:r>
              <a:rPr lang="en-US" dirty="0"/>
              <a:t> as direct (face-to-face interactions) or indirect points of comparison or reference in forming a person’s attitudes or behavior. </a:t>
            </a:r>
            <a:endParaRPr lang="tr-TR" dirty="0"/>
          </a:p>
          <a:p>
            <a:r>
              <a:rPr lang="en-US" dirty="0"/>
              <a:t>Marketers try to identify the reference groups of their target markets. </a:t>
            </a:r>
            <a:r>
              <a:rPr lang="en-US" u="sng" dirty="0"/>
              <a:t>Reference groups expose a person to new behaviors and lifestyles, influence the person’s attitudes and self-concept, and create pressures to conform that may affect the person’s product and brand choices</a:t>
            </a:r>
            <a:endParaRPr lang="tr-TR" u="sng" dirty="0"/>
          </a:p>
          <a:p>
            <a:r>
              <a:rPr lang="tr-TR" b="1" dirty="0" err="1">
                <a:highlight>
                  <a:srgbClr val="FFFF00"/>
                </a:highlight>
              </a:rPr>
              <a:t>Opinion</a:t>
            </a:r>
            <a:r>
              <a:rPr lang="tr-TR" b="1" dirty="0">
                <a:highlight>
                  <a:srgbClr val="FFFF00"/>
                </a:highlight>
              </a:rPr>
              <a:t> </a:t>
            </a:r>
            <a:r>
              <a:rPr lang="tr-TR" b="1" dirty="0" err="1">
                <a:highlight>
                  <a:srgbClr val="FFFF00"/>
                </a:highlight>
              </a:rPr>
              <a:t>Leader</a:t>
            </a:r>
            <a:r>
              <a:rPr lang="tr-TR" b="1" dirty="0">
                <a:highlight>
                  <a:srgbClr val="FFFF00"/>
                </a:highlight>
              </a:rPr>
              <a:t>:</a:t>
            </a:r>
          </a:p>
          <a:p>
            <a:r>
              <a:rPr lang="tr-TR" b="1" u="sng" dirty="0" err="1"/>
              <a:t>Person</a:t>
            </a:r>
            <a:r>
              <a:rPr lang="en-US" b="1" u="sng" dirty="0"/>
              <a:t> within a reference group who</a:t>
            </a:r>
            <a:r>
              <a:rPr lang="en-US" dirty="0"/>
              <a:t>, because of special skills, knowledge, personality, or other characteristics, exert social influence on others. Many marketers identify opinion leaders for their brands and direct marketing efforts toward them</a:t>
            </a:r>
            <a:r>
              <a:rPr lang="tr-TR" dirty="0"/>
              <a:t>.</a:t>
            </a:r>
            <a:r>
              <a:rPr lang="en-US" dirty="0"/>
              <a:t> </a:t>
            </a:r>
            <a:endParaRPr lang="tr-TR" dirty="0"/>
          </a:p>
          <a:p>
            <a:r>
              <a:rPr lang="tr-TR" b="1" dirty="0">
                <a:highlight>
                  <a:srgbClr val="FFFF00"/>
                </a:highlight>
              </a:rPr>
              <a:t>Word of </a:t>
            </a:r>
            <a:r>
              <a:rPr lang="tr-TR" b="1" dirty="0" err="1">
                <a:highlight>
                  <a:srgbClr val="FFFF00"/>
                </a:highlight>
              </a:rPr>
              <a:t>mouth</a:t>
            </a:r>
            <a:r>
              <a:rPr lang="tr-TR" b="1" dirty="0">
                <a:highlight>
                  <a:srgbClr val="FFFF00"/>
                </a:highlight>
              </a:rPr>
              <a:t> </a:t>
            </a:r>
            <a:r>
              <a:rPr lang="tr-TR" b="1" dirty="0" err="1">
                <a:highlight>
                  <a:srgbClr val="FFFF00"/>
                </a:highlight>
              </a:rPr>
              <a:t>Influence</a:t>
            </a:r>
            <a:r>
              <a:rPr lang="tr-TR" b="1" dirty="0">
                <a:highlight>
                  <a:srgbClr val="FFFF00"/>
                </a:highlight>
              </a:rPr>
              <a:t>:</a:t>
            </a:r>
          </a:p>
          <a:p>
            <a:pPr algn="just"/>
            <a:r>
              <a:rPr lang="tr-TR" dirty="0"/>
              <a:t>H</a:t>
            </a:r>
            <a:r>
              <a:rPr lang="en-US" dirty="0" err="1"/>
              <a:t>ave</a:t>
            </a:r>
            <a:r>
              <a:rPr lang="en-US" dirty="0"/>
              <a:t> a powerful impact on consumer buying behavior. </a:t>
            </a:r>
            <a:r>
              <a:rPr lang="en-US" b="1" dirty="0"/>
              <a:t>The personal words and recommendations of</a:t>
            </a:r>
            <a:r>
              <a:rPr lang="en-US" dirty="0"/>
              <a:t> </a:t>
            </a:r>
            <a:r>
              <a:rPr lang="en-US" u="sng" dirty="0"/>
              <a:t>trusted friends, family, associates, and other consumers </a:t>
            </a:r>
            <a:r>
              <a:rPr lang="en-US" dirty="0"/>
              <a:t>tend to </a:t>
            </a:r>
            <a:r>
              <a:rPr lang="en-US" b="1" dirty="0"/>
              <a:t>be more credible </a:t>
            </a:r>
            <a:r>
              <a:rPr lang="en-US" dirty="0"/>
              <a:t>than those coming from commercial sources, such as advertisements or salespeople. </a:t>
            </a:r>
            <a:endParaRPr lang="tr-TR" dirty="0"/>
          </a:p>
          <a:p>
            <a:pPr algn="just"/>
            <a:r>
              <a:rPr lang="en-US" dirty="0"/>
              <a:t>Most word-of-mouth influence happens naturally: Consumers start chatting about a brand they use or feel strongly about one way or the other. Often, however, rather than leaving it to chance, marketers can help to create positive conversations about their brands.</a:t>
            </a:r>
            <a:endParaRPr lang="tr-TR" dirty="0"/>
          </a:p>
          <a:p>
            <a:endParaRPr lang="tr-TR" dirty="0"/>
          </a:p>
        </p:txBody>
      </p:sp>
    </p:spTree>
    <p:extLst>
      <p:ext uri="{BB962C8B-B14F-4D97-AF65-F5344CB8AC3E}">
        <p14:creationId xmlns:p14="http://schemas.microsoft.com/office/powerpoint/2010/main" val="47131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1000"/>
                                        <p:tgtEl>
                                          <p:spTgt spid="7">
                                            <p:txEl>
                                              <p:pRg st="2" end="2"/>
                                            </p:txEl>
                                          </p:spTgt>
                                        </p:tgtEl>
                                      </p:cBhvr>
                                    </p:animEffect>
                                    <p:anim calcmode="lin" valueType="num">
                                      <p:cBhvr>
                                        <p:cTn id="1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Effect transition="in" filter="fade">
                                      <p:cBhvr>
                                        <p:cTn id="25" dur="1000"/>
                                        <p:tgtEl>
                                          <p:spTgt spid="7">
                                            <p:txEl>
                                              <p:pRg st="6" end="6"/>
                                            </p:txEl>
                                          </p:spTgt>
                                        </p:tgtEl>
                                      </p:cBhvr>
                                    </p:animEffect>
                                    <p:anim calcmode="lin" valueType="num">
                                      <p:cBhvr>
                                        <p:cTn id="26"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27" dur="1000" fill="hold"/>
                                        <p:tgtEl>
                                          <p:spTgt spid="7">
                                            <p:txEl>
                                              <p:pRg st="6" end="6"/>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7">
                                            <p:txEl>
                                              <p:pRg st="7" end="7"/>
                                            </p:txEl>
                                          </p:spTgt>
                                        </p:tgtEl>
                                        <p:attrNameLst>
                                          <p:attrName>style.visibility</p:attrName>
                                        </p:attrNameLst>
                                      </p:cBhvr>
                                      <p:to>
                                        <p:strVal val="visible"/>
                                      </p:to>
                                    </p:set>
                                    <p:animEffect transition="in" filter="fade">
                                      <p:cBhvr>
                                        <p:cTn id="30" dur="1000"/>
                                        <p:tgtEl>
                                          <p:spTgt spid="7">
                                            <p:txEl>
                                              <p:pRg st="7" end="7"/>
                                            </p:txEl>
                                          </p:spTgt>
                                        </p:tgtEl>
                                      </p:cBhvr>
                                    </p:animEffect>
                                    <p:anim calcmode="lin" valueType="num">
                                      <p:cBhvr>
                                        <p:cTn id="31"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2"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ED2509-A3C5-0407-5A18-5CA1442F6C0C}"/>
              </a:ext>
            </a:extLst>
          </p:cNvPr>
          <p:cNvSpPr>
            <a:spLocks noGrp="1"/>
          </p:cNvSpPr>
          <p:nvPr>
            <p:ph idx="1"/>
          </p:nvPr>
        </p:nvSpPr>
        <p:spPr>
          <a:xfrm>
            <a:off x="152400" y="304800"/>
            <a:ext cx="8763000" cy="5821363"/>
          </a:xfrm>
        </p:spPr>
        <p:txBody>
          <a:bodyPr/>
          <a:lstStyle/>
          <a:p>
            <a:r>
              <a:rPr lang="tr-TR" b="1" dirty="0" err="1">
                <a:highlight>
                  <a:srgbClr val="FFFF00"/>
                </a:highlight>
              </a:rPr>
              <a:t>Influencer</a:t>
            </a:r>
            <a:r>
              <a:rPr lang="tr-TR" b="1" dirty="0">
                <a:highlight>
                  <a:srgbClr val="FFFF00"/>
                </a:highlight>
              </a:rPr>
              <a:t> Marketing: </a:t>
            </a:r>
          </a:p>
          <a:p>
            <a:r>
              <a:rPr lang="tr-TR" dirty="0"/>
              <a:t>I</a:t>
            </a:r>
            <a:r>
              <a:rPr lang="en-US" dirty="0" err="1"/>
              <a:t>nvolves</a:t>
            </a:r>
            <a:r>
              <a:rPr lang="en-US" dirty="0"/>
              <a:t> enlisting established influencers or creating new influencers to spread the word about a company’s brands.</a:t>
            </a:r>
            <a:endParaRPr lang="tr-TR" dirty="0"/>
          </a:p>
          <a:p>
            <a:r>
              <a:rPr lang="en-US" dirty="0"/>
              <a:t>Brands love influencer marketing because it builds on existing relationships between influencers and their followers.</a:t>
            </a:r>
            <a:endParaRPr lang="tr-TR" dirty="0"/>
          </a:p>
          <a:p>
            <a:pPr algn="just"/>
            <a:r>
              <a:rPr lang="en-US" dirty="0"/>
              <a:t>For starters, </a:t>
            </a:r>
            <a:r>
              <a:rPr lang="en-US" b="1" dirty="0"/>
              <a:t>marketers must partner with influencers who fit naturally with their brands</a:t>
            </a:r>
            <a:r>
              <a:rPr lang="en-US" dirty="0"/>
              <a:t>. </a:t>
            </a:r>
            <a:r>
              <a:rPr lang="en-US" u="sng" dirty="0"/>
              <a:t>And rather than just chasing large numbers of followers with one-time posts </a:t>
            </a:r>
            <a:r>
              <a:rPr lang="en-US" dirty="0"/>
              <a:t>by big-name influencers, </a:t>
            </a:r>
            <a:r>
              <a:rPr lang="en-US" u="sng" dirty="0"/>
              <a:t>brands must build long-term relationships with influencers who resonate authentically with customers.</a:t>
            </a:r>
            <a:r>
              <a:rPr lang="en-US" dirty="0"/>
              <a:t> Ideally, a brand can find influencers that have all three attributes—</a:t>
            </a:r>
            <a:r>
              <a:rPr lang="en-US" b="1" dirty="0"/>
              <a:t>a fit with the brand, big numbers, and authentic brand-related connections with followers.</a:t>
            </a:r>
            <a:endParaRPr lang="tr-TR" b="1" dirty="0"/>
          </a:p>
          <a:p>
            <a:r>
              <a:rPr lang="tr-TR" b="1" dirty="0">
                <a:highlight>
                  <a:srgbClr val="FFFF00"/>
                </a:highlight>
              </a:rPr>
              <a:t>Online </a:t>
            </a:r>
            <a:r>
              <a:rPr lang="tr-TR" b="1" dirty="0" err="1">
                <a:highlight>
                  <a:srgbClr val="FFFF00"/>
                </a:highlight>
              </a:rPr>
              <a:t>Social</a:t>
            </a:r>
            <a:r>
              <a:rPr lang="tr-TR" b="1" dirty="0">
                <a:highlight>
                  <a:srgbClr val="FFFF00"/>
                </a:highlight>
              </a:rPr>
              <a:t> Networks:</a:t>
            </a:r>
          </a:p>
          <a:p>
            <a:r>
              <a:rPr lang="en-US" b="1" dirty="0"/>
              <a:t>Online</a:t>
            </a:r>
            <a:r>
              <a:rPr lang="tr-TR" b="1" dirty="0"/>
              <a:t> </a:t>
            </a:r>
            <a:r>
              <a:rPr lang="en-US" b="1" dirty="0"/>
              <a:t>communities where people socialize or exchange information and opinions</a:t>
            </a:r>
            <a:r>
              <a:rPr lang="en-US" dirty="0"/>
              <a:t>. Social networking communities range from blogs and message boards to social media sites (Facebook, Twitter, YouTube, Instagram, LinkedIn) and even communal shopping sites (Amazon.com and Etsy). </a:t>
            </a:r>
            <a:endParaRPr lang="tr-TR" dirty="0"/>
          </a:p>
          <a:p>
            <a:r>
              <a:rPr lang="en-US" dirty="0"/>
              <a:t>Marketers are working to </a:t>
            </a:r>
            <a:r>
              <a:rPr lang="tr-TR" dirty="0" err="1"/>
              <a:t>benefit</a:t>
            </a:r>
            <a:r>
              <a:rPr lang="tr-TR" dirty="0"/>
              <a:t> </a:t>
            </a:r>
            <a:r>
              <a:rPr lang="tr-TR" dirty="0" err="1"/>
              <a:t>from</a:t>
            </a:r>
            <a:r>
              <a:rPr lang="tr-TR" dirty="0"/>
              <a:t> t</a:t>
            </a:r>
            <a:r>
              <a:rPr lang="en-US" dirty="0"/>
              <a:t>he power of these social </a:t>
            </a:r>
            <a:r>
              <a:rPr lang="en-US" b="1" dirty="0"/>
              <a:t>networks to promote their products and build closer customer relationships. </a:t>
            </a:r>
            <a:r>
              <a:rPr lang="en-US" dirty="0"/>
              <a:t>They hope to use digital, mobile, and social media to become an interactive part of consumers’ conversations and lives.</a:t>
            </a:r>
            <a:endParaRPr lang="tr-TR" dirty="0"/>
          </a:p>
        </p:txBody>
      </p:sp>
    </p:spTree>
    <p:extLst>
      <p:ext uri="{BB962C8B-B14F-4D97-AF65-F5344CB8AC3E}">
        <p14:creationId xmlns:p14="http://schemas.microsoft.com/office/powerpoint/2010/main" val="10131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EF5038-6B05-4073-FFD0-84B2DD1DB7F0}"/>
              </a:ext>
            </a:extLst>
          </p:cNvPr>
          <p:cNvSpPr>
            <a:spLocks noGrp="1"/>
          </p:cNvSpPr>
          <p:nvPr>
            <p:ph type="title"/>
          </p:nvPr>
        </p:nvSpPr>
        <p:spPr/>
        <p:txBody>
          <a:bodyPr/>
          <a:lstStyle/>
          <a:p>
            <a:r>
              <a:rPr lang="tr-TR" dirty="0" err="1"/>
              <a:t>Influencer</a:t>
            </a:r>
            <a:r>
              <a:rPr lang="tr-TR" dirty="0"/>
              <a:t> marketing </a:t>
            </a:r>
          </a:p>
        </p:txBody>
      </p:sp>
      <p:sp>
        <p:nvSpPr>
          <p:cNvPr id="3" name="İçerik Yer Tutucusu 2">
            <a:extLst>
              <a:ext uri="{FF2B5EF4-FFF2-40B4-BE49-F238E27FC236}">
                <a16:creationId xmlns:a16="http://schemas.microsoft.com/office/drawing/2014/main" id="{0FCAE48B-EAFD-E170-B8B1-0593FAE1962F}"/>
              </a:ext>
            </a:extLst>
          </p:cNvPr>
          <p:cNvSpPr>
            <a:spLocks noGrp="1"/>
          </p:cNvSpPr>
          <p:nvPr>
            <p:ph idx="1"/>
          </p:nvPr>
        </p:nvSpPr>
        <p:spPr>
          <a:xfrm>
            <a:off x="457200" y="1600200"/>
            <a:ext cx="3935138" cy="4525963"/>
          </a:xfrm>
        </p:spPr>
        <p:txBody>
          <a:bodyPr/>
          <a:lstStyle/>
          <a:p>
            <a:pPr algn="just"/>
            <a:r>
              <a:rPr lang="en-US" b="1" dirty="0"/>
              <a:t>Disney</a:t>
            </a:r>
            <a:r>
              <a:rPr lang="en-US" dirty="0"/>
              <a:t> has long recognized the power of moms in social media and the importance they play in planning family vacations.</a:t>
            </a:r>
            <a:endParaRPr lang="tr-TR" dirty="0"/>
          </a:p>
          <a:p>
            <a:pPr algn="just"/>
            <a:r>
              <a:rPr lang="en-US" dirty="0"/>
              <a:t> Eight years ago, the company assembled a group called </a:t>
            </a:r>
            <a:r>
              <a:rPr lang="en-US" b="1" dirty="0"/>
              <a:t>Disney Social Media Moms</a:t>
            </a:r>
            <a:r>
              <a:rPr lang="en-US" dirty="0"/>
              <a:t>, roughly 1,300 carefully selected mom bloggers (and some dads), travel bloggers, and active Disney-focused social media posters. </a:t>
            </a:r>
            <a:r>
              <a:rPr lang="en-US" b="1" dirty="0"/>
              <a:t>Disney looks for influential moms who fit the brand’s family-friendly focus, use social media heavily, and are active in their communities</a:t>
            </a:r>
            <a:r>
              <a:rPr lang="tr-TR" b="1" dirty="0"/>
              <a:t> </a:t>
            </a:r>
            <a:r>
              <a:rPr lang="en-US" b="1" dirty="0"/>
              <a:t>offline as well as online. </a:t>
            </a:r>
            <a:endParaRPr lang="tr-TR" b="1" dirty="0"/>
          </a:p>
        </p:txBody>
      </p:sp>
      <p:pic>
        <p:nvPicPr>
          <p:cNvPr id="1026" name="Picture 2" descr="planDisney Panel Welcomes the Class of 2020 | Disney Parks Blog">
            <a:extLst>
              <a:ext uri="{FF2B5EF4-FFF2-40B4-BE49-F238E27FC236}">
                <a16:creationId xmlns:a16="http://schemas.microsoft.com/office/drawing/2014/main" id="{52C2DFA7-D166-89BC-249A-C2F861EC47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663" y="1787842"/>
            <a:ext cx="4392337"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8892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F4FC55-9794-052F-6F92-EDF382CA70EF}"/>
              </a:ext>
            </a:extLst>
          </p:cNvPr>
          <p:cNvSpPr>
            <a:spLocks noGrp="1"/>
          </p:cNvSpPr>
          <p:nvPr>
            <p:ph type="title"/>
          </p:nvPr>
        </p:nvSpPr>
        <p:spPr/>
        <p:txBody>
          <a:bodyPr/>
          <a:lstStyle/>
          <a:p>
            <a:r>
              <a:rPr lang="tr-TR" dirty="0" err="1"/>
              <a:t>Influencer</a:t>
            </a:r>
            <a:r>
              <a:rPr lang="tr-TR" dirty="0"/>
              <a:t> marketing </a:t>
            </a:r>
          </a:p>
        </p:txBody>
      </p:sp>
      <p:sp>
        <p:nvSpPr>
          <p:cNvPr id="3" name="İçerik Yer Tutucusu 2">
            <a:extLst>
              <a:ext uri="{FF2B5EF4-FFF2-40B4-BE49-F238E27FC236}">
                <a16:creationId xmlns:a16="http://schemas.microsoft.com/office/drawing/2014/main" id="{87DE862D-6680-F917-6EB3-BD1688CC4758}"/>
              </a:ext>
            </a:extLst>
          </p:cNvPr>
          <p:cNvSpPr>
            <a:spLocks noGrp="1"/>
          </p:cNvSpPr>
          <p:nvPr>
            <p:ph idx="1"/>
          </p:nvPr>
        </p:nvSpPr>
        <p:spPr>
          <a:xfrm>
            <a:off x="457200" y="1600200"/>
            <a:ext cx="8382000" cy="4525963"/>
          </a:xfrm>
        </p:spPr>
        <p:txBody>
          <a:bodyPr/>
          <a:lstStyle/>
          <a:p>
            <a:r>
              <a:rPr lang="tr-TR" dirty="0"/>
              <a:t>A</a:t>
            </a:r>
            <a:r>
              <a:rPr lang="en-US" dirty="0" err="1"/>
              <a:t>didas</a:t>
            </a:r>
            <a:r>
              <a:rPr lang="en-US" dirty="0"/>
              <a:t> partners with super-model, socialite, and reality TV personality Kylie Jenner, the youngest of the Jenner–Kardashian clan. </a:t>
            </a:r>
            <a:endParaRPr lang="tr-TR" dirty="0"/>
          </a:p>
          <a:p>
            <a:r>
              <a:rPr lang="en-US" dirty="0"/>
              <a:t>At just 21 years old, Jenner has amassed more than 250 million highly engaged social media followers—132 million on Instagram alone. Jenner is Instagram’s most lucrative influencer, commanding a cool $1 million per post. She keeps fans hooked with daily personal posts as well as posts for her own Kylie Cosmetics. But when it comes to promoting other companies’ brands, Jenner is very choosy. </a:t>
            </a:r>
            <a:endParaRPr lang="tr-TR" dirty="0"/>
          </a:p>
          <a:p>
            <a:r>
              <a:rPr lang="en-US" dirty="0"/>
              <a:t>A few months ago, the former Puma girl began posting images of herself wearing adidas sneakers. Shortly thereafter, adidas announced that Jenner’s posts were no co-incidence. She was the brand’s latest ambassador and the face of two new adidas lines: Falcon sneakers and the </a:t>
            </a:r>
            <a:r>
              <a:rPr lang="en-US" dirty="0" err="1"/>
              <a:t>Coeeze</a:t>
            </a:r>
            <a:r>
              <a:rPr lang="en-US" dirty="0"/>
              <a:t> collection of cropped hoodies, sweat suits, tees, and tights.</a:t>
            </a:r>
            <a:endParaRPr lang="tr-TR" dirty="0"/>
          </a:p>
          <a:p>
            <a:r>
              <a:rPr lang="en-US" dirty="0"/>
              <a:t>Whether in the park with her daughter </a:t>
            </a:r>
            <a:r>
              <a:rPr lang="en-US" dirty="0" err="1"/>
              <a:t>Stormi</a:t>
            </a:r>
            <a:r>
              <a:rPr lang="en-US" dirty="0"/>
              <a:t> or on the go in her Rolls Royce Ghost, Jenner’s looks and style in adidas apparel have inspired her fans and matched the brand’s positioning beautifully. The Kylie Jenner–adidas partnership illustrates another influencer marketing guideline:</a:t>
            </a:r>
            <a:r>
              <a:rPr lang="tr-TR" dirty="0"/>
              <a:t> I</a:t>
            </a:r>
            <a:r>
              <a:rPr lang="en-US" dirty="0" err="1"/>
              <a:t>nfluencers</a:t>
            </a:r>
            <a:r>
              <a:rPr lang="en-US" dirty="0"/>
              <a:t> should actually use the products they’re being paid to represent. </a:t>
            </a:r>
            <a:endParaRPr lang="tr-TR" dirty="0"/>
          </a:p>
        </p:txBody>
      </p:sp>
    </p:spTree>
    <p:extLst>
      <p:ext uri="{BB962C8B-B14F-4D97-AF65-F5344CB8AC3E}">
        <p14:creationId xmlns:p14="http://schemas.microsoft.com/office/powerpoint/2010/main" val="2401435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222"/>
            <a:ext cx="8229600" cy="1097280"/>
          </a:xfrm>
        </p:spPr>
        <p:txBody>
          <a:bodyPr wrap="square">
            <a:noAutofit/>
          </a:bodyPr>
          <a:lstStyle/>
          <a:p>
            <a:r>
              <a:rPr lang="en-US" altLang="en-US" sz="3600" dirty="0">
                <a:latin typeface="+mj-lt"/>
                <a:ea typeface="ヒラギノ角ゴ Pro W3" charset="-128"/>
              </a:rPr>
              <a:t>Characteristics Affecting Consumer Behavior</a:t>
            </a:r>
            <a:r>
              <a:rPr lang="en-US" altLang="en-US" sz="2800" dirty="0">
                <a:latin typeface="Arial"/>
                <a:ea typeface="ヒラギノ角ゴ Pro W3" charset="-128"/>
              </a:rPr>
              <a:t> (6 of 15)</a:t>
            </a:r>
            <a:endParaRPr lang="en-US" altLang="en-US" sz="3600" dirty="0">
              <a:latin typeface="+mj-lt"/>
              <a:ea typeface="ヒラギノ角ゴ Pro W3" charset="-128"/>
            </a:endParaRPr>
          </a:p>
        </p:txBody>
      </p:sp>
      <p:sp>
        <p:nvSpPr>
          <p:cNvPr id="4" name="Content Placeholder 3"/>
          <p:cNvSpPr>
            <a:spLocks noGrp="1"/>
          </p:cNvSpPr>
          <p:nvPr>
            <p:ph idx="1"/>
          </p:nvPr>
        </p:nvSpPr>
        <p:spPr>
          <a:xfrm>
            <a:off x="0" y="1161341"/>
            <a:ext cx="8953500" cy="4535317"/>
          </a:xfrm>
        </p:spPr>
        <p:txBody>
          <a:bodyPr/>
          <a:lstStyle/>
          <a:p>
            <a:pPr marL="0" indent="0">
              <a:buNone/>
            </a:pPr>
            <a:r>
              <a:rPr lang="tr-TR" sz="1800" b="1" dirty="0">
                <a:solidFill>
                  <a:srgbClr val="FF0000"/>
                </a:solidFill>
              </a:rPr>
              <a:t>   2. </a:t>
            </a:r>
            <a:r>
              <a:rPr lang="en-US" sz="1800" b="1" dirty="0">
                <a:solidFill>
                  <a:srgbClr val="FF0000"/>
                </a:solidFill>
              </a:rPr>
              <a:t>Social Factors</a:t>
            </a:r>
          </a:p>
          <a:p>
            <a:r>
              <a:rPr lang="tr-TR" sz="1800" b="1" dirty="0">
                <a:solidFill>
                  <a:srgbClr val="000000"/>
                </a:solidFill>
              </a:rPr>
              <a:t>B. </a:t>
            </a:r>
            <a:r>
              <a:rPr lang="en-US" sz="1800" b="1" dirty="0">
                <a:solidFill>
                  <a:srgbClr val="000000"/>
                </a:solidFill>
              </a:rPr>
              <a:t>Family</a:t>
            </a:r>
            <a:r>
              <a:rPr lang="en-US" sz="1800" dirty="0">
                <a:solidFill>
                  <a:srgbClr val="000000"/>
                </a:solidFill>
              </a:rPr>
              <a:t> </a:t>
            </a:r>
            <a:r>
              <a:rPr lang="tr-TR" sz="1800" dirty="0">
                <a:solidFill>
                  <a:srgbClr val="000000"/>
                </a:solidFill>
              </a:rPr>
              <a:t> : </a:t>
            </a:r>
            <a:r>
              <a:rPr lang="tr-TR" sz="1800" dirty="0" err="1">
                <a:solidFill>
                  <a:srgbClr val="000000"/>
                </a:solidFill>
              </a:rPr>
              <a:t>Family</a:t>
            </a:r>
            <a:r>
              <a:rPr lang="tr-TR" sz="1800" dirty="0">
                <a:solidFill>
                  <a:srgbClr val="000000"/>
                </a:solidFill>
              </a:rPr>
              <a:t> is </a:t>
            </a:r>
            <a:r>
              <a:rPr lang="en-US" sz="1800" dirty="0">
                <a:solidFill>
                  <a:srgbClr val="000000"/>
                </a:solidFill>
              </a:rPr>
              <a:t>the </a:t>
            </a:r>
            <a:r>
              <a:rPr lang="en-US" sz="1800" b="1" dirty="0">
                <a:solidFill>
                  <a:srgbClr val="000000"/>
                </a:solidFill>
              </a:rPr>
              <a:t>most important </a:t>
            </a:r>
            <a:r>
              <a:rPr lang="en-US" sz="1800" dirty="0">
                <a:solidFill>
                  <a:srgbClr val="000000"/>
                </a:solidFill>
              </a:rPr>
              <a:t>membership reference group and consumer buying organization in society. Marketers are interested in the roles and influence of the husband, wife, and children on the purchase of different products and services. </a:t>
            </a:r>
            <a:endParaRPr lang="tr-TR" sz="1800" dirty="0">
              <a:solidFill>
                <a:srgbClr val="000000"/>
              </a:solidFill>
            </a:endParaRPr>
          </a:p>
          <a:p>
            <a:pPr algn="just"/>
            <a:r>
              <a:rPr lang="en-US" sz="1800" dirty="0">
                <a:solidFill>
                  <a:srgbClr val="000000"/>
                </a:solidFill>
              </a:rPr>
              <a:t>Buying roles change with evolving consumer lifestyles. For example, in the United States, </a:t>
            </a:r>
            <a:r>
              <a:rPr lang="en-US" sz="1800" b="1" dirty="0">
                <a:solidFill>
                  <a:srgbClr val="000000"/>
                </a:solidFill>
              </a:rPr>
              <a:t>the wife </a:t>
            </a:r>
            <a:r>
              <a:rPr lang="en-US" sz="1800" dirty="0">
                <a:solidFill>
                  <a:srgbClr val="000000"/>
                </a:solidFill>
              </a:rPr>
              <a:t>traditionally has been considered the main purchasing agent for the family in the areas of food, household products, and clothing. But with more than 70 percent of all mothers now working outside the home and the willingness of husbands to do more of the family’s purchasing, all this has changed in recent years. Recent surveys show that </a:t>
            </a:r>
            <a:r>
              <a:rPr lang="en-US" sz="1800" b="1" dirty="0">
                <a:solidFill>
                  <a:srgbClr val="000000"/>
                </a:solidFill>
              </a:rPr>
              <a:t>one-third of men do the majority of the house cleaning </a:t>
            </a:r>
            <a:r>
              <a:rPr lang="en-US" sz="1800" dirty="0">
                <a:solidFill>
                  <a:srgbClr val="000000"/>
                </a:solidFill>
              </a:rPr>
              <a:t>and 43 percent of men preform food preparation and cleanup activities. At the same time, women today purchase more than 50 percent of traditionally male products, including cars, electronics, and home improvement products</a:t>
            </a:r>
            <a:r>
              <a:rPr lang="tr-TR" sz="1800" dirty="0">
                <a:solidFill>
                  <a:srgbClr val="000000"/>
                </a:solidFill>
              </a:rPr>
              <a:t>. </a:t>
            </a:r>
          </a:p>
          <a:p>
            <a:pPr algn="just"/>
            <a:r>
              <a:rPr lang="tr-TR" sz="1800" b="1" dirty="0">
                <a:solidFill>
                  <a:srgbClr val="000000"/>
                </a:solidFill>
              </a:rPr>
              <a:t>C. </a:t>
            </a:r>
            <a:r>
              <a:rPr lang="en-US" sz="1800" b="1" dirty="0">
                <a:solidFill>
                  <a:srgbClr val="000000"/>
                </a:solidFill>
              </a:rPr>
              <a:t>Role and status </a:t>
            </a:r>
            <a:r>
              <a:rPr lang="en-US" sz="1800" dirty="0">
                <a:solidFill>
                  <a:srgbClr val="000000"/>
                </a:solidFill>
              </a:rPr>
              <a:t>can be defined by a person’s position in a group. family, clubs, organizations, online communities. The</a:t>
            </a:r>
            <a:r>
              <a:rPr lang="tr-TR" sz="1800" dirty="0">
                <a:solidFill>
                  <a:srgbClr val="000000"/>
                </a:solidFill>
              </a:rPr>
              <a:t> </a:t>
            </a:r>
            <a:r>
              <a:rPr lang="en-US" sz="1800" dirty="0">
                <a:solidFill>
                  <a:srgbClr val="000000"/>
                </a:solidFill>
              </a:rPr>
              <a:t>person’s position in each group can be defined in terms of both role and status</a:t>
            </a:r>
          </a:p>
        </p:txBody>
      </p:sp>
    </p:spTree>
    <p:extLst>
      <p:ext uri="{BB962C8B-B14F-4D97-AF65-F5344CB8AC3E}">
        <p14:creationId xmlns:p14="http://schemas.microsoft.com/office/powerpoint/2010/main" val="3846393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4688"/>
            <a:ext cx="8229600" cy="1097280"/>
          </a:xfrm>
        </p:spPr>
        <p:txBody>
          <a:bodyPr wrap="square">
            <a:noAutofit/>
          </a:bodyPr>
          <a:lstStyle/>
          <a:p>
            <a:r>
              <a:rPr lang="en-US" altLang="en-US" sz="3600" dirty="0">
                <a:latin typeface="+mj-lt"/>
                <a:ea typeface="ヒラギノ角ゴ Pro W3" charset="-128"/>
              </a:rPr>
              <a:t>Characteristics Affecting Consumer Behavior</a:t>
            </a:r>
            <a:r>
              <a:rPr lang="en-US" altLang="en-US" sz="2800" dirty="0">
                <a:latin typeface="Arial"/>
                <a:ea typeface="ヒラギノ角ゴ Pro W3" charset="-128"/>
              </a:rPr>
              <a:t> (7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457200" y="1418304"/>
            <a:ext cx="8153400" cy="4978286"/>
          </a:xfrm>
        </p:spPr>
        <p:txBody>
          <a:bodyPr wrap="square">
            <a:spAutoFit/>
          </a:bodyPr>
          <a:lstStyle/>
          <a:p>
            <a:pPr marL="0" indent="0">
              <a:buNone/>
            </a:pPr>
            <a:r>
              <a:rPr lang="tr-TR" sz="2200" b="1" dirty="0">
                <a:solidFill>
                  <a:srgbClr val="FF0000"/>
                </a:solidFill>
                <a:latin typeface="+mj-lt"/>
              </a:rPr>
              <a:t>3. </a:t>
            </a:r>
            <a:r>
              <a:rPr lang="en-US" sz="2200" b="1" dirty="0">
                <a:solidFill>
                  <a:srgbClr val="FF0000"/>
                </a:solidFill>
                <a:latin typeface="+mj-lt"/>
              </a:rPr>
              <a:t>Personal Factors</a:t>
            </a:r>
          </a:p>
          <a:p>
            <a:pPr marL="0" indent="0">
              <a:buSzPct val="100000"/>
              <a:buNone/>
            </a:pPr>
            <a:r>
              <a:rPr lang="tr-TR" sz="2200" b="1" dirty="0">
                <a:latin typeface="+mj-lt"/>
              </a:rPr>
              <a:t>A.</a:t>
            </a:r>
            <a:r>
              <a:rPr lang="en-US" sz="2200" b="1" dirty="0">
                <a:latin typeface="+mj-lt"/>
              </a:rPr>
              <a:t>Occupation</a:t>
            </a:r>
            <a:r>
              <a:rPr lang="en-US" sz="2200" dirty="0">
                <a:latin typeface="+mj-lt"/>
              </a:rPr>
              <a:t> affects the goods and services bought by  consumers.</a:t>
            </a:r>
          </a:p>
          <a:p>
            <a:pPr marL="0" indent="0">
              <a:buSzPct val="100000"/>
              <a:buNone/>
            </a:pPr>
            <a:r>
              <a:rPr lang="tr-TR" sz="2200" b="1" dirty="0">
                <a:latin typeface="+mj-lt"/>
              </a:rPr>
              <a:t>B. </a:t>
            </a:r>
            <a:r>
              <a:rPr lang="en-US" sz="2200" b="1" dirty="0">
                <a:latin typeface="+mj-lt"/>
              </a:rPr>
              <a:t>Age and Life Stage </a:t>
            </a:r>
            <a:r>
              <a:rPr lang="en-US" sz="2200" dirty="0">
                <a:latin typeface="+mj-lt"/>
              </a:rPr>
              <a:t>affect tastes in food, clothes, furniture, ad recreation.</a:t>
            </a:r>
            <a:r>
              <a:rPr lang="tr-TR" sz="2200" dirty="0">
                <a:latin typeface="+mj-lt"/>
              </a:rPr>
              <a:t> </a:t>
            </a:r>
            <a:r>
              <a:rPr lang="en-US" sz="2200" dirty="0">
                <a:latin typeface="+mj-lt"/>
              </a:rPr>
              <a:t>Life-stage changes usually result from demographics and life-changing events—marriage, having children, purchasing a home, divorce, children going to college, changes in personal income, moving out of the house, and retirement. Marketers often define their target markets in terms of life-cycle stage and develop appropriate products and marketing plans for each stage.</a:t>
            </a:r>
            <a:endParaRPr lang="en-US" sz="2200" b="1" dirty="0">
              <a:latin typeface="+mj-lt"/>
            </a:endParaRPr>
          </a:p>
          <a:p>
            <a:pPr marL="0" indent="0">
              <a:buSzPct val="100000"/>
              <a:buNone/>
            </a:pPr>
            <a:r>
              <a:rPr lang="tr-TR" sz="2200" b="1" dirty="0">
                <a:latin typeface="+mj-lt"/>
              </a:rPr>
              <a:t>C. </a:t>
            </a:r>
            <a:r>
              <a:rPr lang="en-US" sz="2200" b="1" dirty="0">
                <a:latin typeface="+mj-lt"/>
              </a:rPr>
              <a:t>Economic</a:t>
            </a:r>
            <a:r>
              <a:rPr lang="en-US" sz="2200" dirty="0">
                <a:latin typeface="+mj-lt"/>
              </a:rPr>
              <a:t> situations include trends in spending, personal income, savings, interest rates</a:t>
            </a:r>
            <a:r>
              <a:rPr lang="tr-TR" sz="2200" dirty="0">
                <a:latin typeface="+mj-lt"/>
              </a:rPr>
              <a:t> AND </a:t>
            </a:r>
            <a:r>
              <a:rPr lang="en-US" sz="2200" dirty="0">
                <a:latin typeface="+mj-lt"/>
              </a:rPr>
              <a:t>will affect </a:t>
            </a:r>
            <a:r>
              <a:rPr lang="tr-TR" sz="2200" dirty="0" err="1">
                <a:latin typeface="+mj-lt"/>
              </a:rPr>
              <a:t>consumer</a:t>
            </a:r>
            <a:r>
              <a:rPr lang="tr-TR" sz="2200" dirty="0">
                <a:latin typeface="+mj-lt"/>
              </a:rPr>
              <a:t> </a:t>
            </a:r>
            <a:r>
              <a:rPr lang="en-US" sz="2200" dirty="0">
                <a:latin typeface="+mj-lt"/>
              </a:rPr>
              <a:t>store and product choices. </a:t>
            </a:r>
          </a:p>
        </p:txBody>
      </p:sp>
    </p:spTree>
    <p:extLst>
      <p:ext uri="{BB962C8B-B14F-4D97-AF65-F5344CB8AC3E}">
        <p14:creationId xmlns:p14="http://schemas.microsoft.com/office/powerpoint/2010/main" val="3917499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398"/>
            <a:ext cx="8229600" cy="474452"/>
          </a:xfrm>
        </p:spPr>
        <p:txBody>
          <a:bodyPr wrap="square">
            <a:noAutofit/>
          </a:bodyPr>
          <a:lstStyle/>
          <a:p>
            <a:r>
              <a:rPr lang="en-IN" altLang="en-US" sz="3600" dirty="0">
                <a:latin typeface="+mj-lt"/>
                <a:ea typeface="ヒラギノ角ゴ Pro W3" charset="-128"/>
              </a:rPr>
              <a:t>Learning Objectives</a:t>
            </a:r>
            <a:endParaRPr lang="en-US" sz="2800" dirty="0">
              <a:latin typeface="+mj-lt"/>
            </a:endParaRPr>
          </a:p>
        </p:txBody>
      </p:sp>
      <p:sp>
        <p:nvSpPr>
          <p:cNvPr id="3" name="Content Placeholder 2"/>
          <p:cNvSpPr>
            <a:spLocks noGrp="1"/>
          </p:cNvSpPr>
          <p:nvPr>
            <p:ph idx="1"/>
          </p:nvPr>
        </p:nvSpPr>
        <p:spPr>
          <a:xfrm>
            <a:off x="457200" y="986909"/>
            <a:ext cx="8229600" cy="3531736"/>
          </a:xfrm>
        </p:spPr>
        <p:txBody>
          <a:bodyPr>
            <a:spAutoFit/>
          </a:bodyPr>
          <a:lstStyle/>
          <a:p>
            <a:pPr marL="609600" indent="-609600">
              <a:buNone/>
            </a:pPr>
            <a:r>
              <a:rPr lang="en-US" sz="2400" b="1" dirty="0">
                <a:solidFill>
                  <a:srgbClr val="007FA3"/>
                </a:solidFill>
                <a:cs typeface="Arial"/>
              </a:rPr>
              <a:t>5.1</a:t>
            </a:r>
            <a:r>
              <a:rPr lang="en-US" sz="2400" b="1" dirty="0">
                <a:solidFill>
                  <a:srgbClr val="0085B4"/>
                </a:solidFill>
                <a:cs typeface="Arial"/>
              </a:rPr>
              <a:t>  </a:t>
            </a:r>
            <a:r>
              <a:rPr lang="en-US" sz="2400" dirty="0"/>
              <a:t>Define the consumer market and construct a simple model of consumer buyer behavior.</a:t>
            </a:r>
          </a:p>
          <a:p>
            <a:pPr marL="609600" indent="-609600">
              <a:buNone/>
            </a:pPr>
            <a:r>
              <a:rPr lang="en-US" sz="2400" b="1" dirty="0">
                <a:solidFill>
                  <a:srgbClr val="007FA3"/>
                </a:solidFill>
                <a:cs typeface="Arial"/>
              </a:rPr>
              <a:t>5.2</a:t>
            </a:r>
            <a:r>
              <a:rPr lang="en-US" sz="2400" b="1" dirty="0">
                <a:solidFill>
                  <a:srgbClr val="0085B4"/>
                </a:solidFill>
                <a:cs typeface="Arial"/>
              </a:rPr>
              <a:t>  </a:t>
            </a:r>
            <a:r>
              <a:rPr lang="en-US" sz="2400" dirty="0"/>
              <a:t>Name the four major factors that influence consumer buyer behavior.</a:t>
            </a:r>
            <a:endParaRPr lang="en-US" sz="2400" b="1" dirty="0"/>
          </a:p>
          <a:p>
            <a:pPr marL="609600" indent="-609600">
              <a:buNone/>
            </a:pPr>
            <a:r>
              <a:rPr lang="en-US" sz="2400" b="1" dirty="0">
                <a:solidFill>
                  <a:srgbClr val="007FA3"/>
                </a:solidFill>
                <a:cs typeface="Arial"/>
              </a:rPr>
              <a:t>5.3</a:t>
            </a:r>
            <a:r>
              <a:rPr lang="en-US" sz="2400" b="1" dirty="0">
                <a:solidFill>
                  <a:srgbClr val="0085B4"/>
                </a:solidFill>
                <a:cs typeface="Arial"/>
              </a:rPr>
              <a:t>  </a:t>
            </a:r>
            <a:r>
              <a:rPr lang="en-US" sz="2400" dirty="0"/>
              <a:t>List and define the major types of buying decision behavior and the stages in the buyer decision process.</a:t>
            </a:r>
            <a:endParaRPr lang="en-US" sz="2400" b="1" dirty="0">
              <a:solidFill>
                <a:srgbClr val="00B0F0"/>
              </a:solidFill>
            </a:endParaRPr>
          </a:p>
          <a:p>
            <a:pPr marL="609600" indent="-609600">
              <a:buNone/>
            </a:pPr>
            <a:r>
              <a:rPr lang="en-US" sz="2400" b="1" dirty="0">
                <a:solidFill>
                  <a:srgbClr val="007FA3"/>
                </a:solidFill>
                <a:cs typeface="Arial"/>
              </a:rPr>
              <a:t>5.4  </a:t>
            </a:r>
            <a:r>
              <a:rPr lang="en-US" sz="2400" dirty="0"/>
              <a:t>Describe the adoption and diffusion process for new products.</a:t>
            </a:r>
            <a:r>
              <a:rPr lang="en-US" sz="2400" b="1" dirty="0"/>
              <a:t>	</a:t>
            </a:r>
            <a:endParaRPr lang="en-US" altLang="en-US" sz="2400" dirty="0">
              <a:cs typeface="Arial" panose="020B0604020202020204" pitchFamily="34" charset="0"/>
            </a:endParaRPr>
          </a:p>
        </p:txBody>
      </p:sp>
    </p:spTree>
    <p:extLst>
      <p:ext uri="{BB962C8B-B14F-4D97-AF65-F5344CB8AC3E}">
        <p14:creationId xmlns:p14="http://schemas.microsoft.com/office/powerpoint/2010/main" val="2398383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148"/>
            <a:ext cx="8229600" cy="1097280"/>
          </a:xfrm>
        </p:spPr>
        <p:txBody>
          <a:bodyPr wrap="square">
            <a:noAutofit/>
          </a:bodyPr>
          <a:lstStyle/>
          <a:p>
            <a:r>
              <a:rPr lang="en-US" altLang="en-US" sz="3600" dirty="0">
                <a:latin typeface="+mj-lt"/>
                <a:ea typeface="ヒラギノ角ゴ Pro W3" charset="-128"/>
              </a:rPr>
              <a:t>Characteristics Affecting Consumer Behavior</a:t>
            </a:r>
            <a:r>
              <a:rPr lang="en-US" altLang="en-US" sz="2800" dirty="0">
                <a:latin typeface="Arial"/>
                <a:ea typeface="ヒラギノ角ゴ Pro W3" charset="-128"/>
              </a:rPr>
              <a:t> (8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152400" y="1264428"/>
            <a:ext cx="8763000" cy="5360534"/>
          </a:xfrm>
        </p:spPr>
        <p:txBody>
          <a:bodyPr wrap="square">
            <a:spAutoFit/>
          </a:bodyPr>
          <a:lstStyle/>
          <a:p>
            <a:pPr marL="0" indent="0">
              <a:buNone/>
            </a:pPr>
            <a:r>
              <a:rPr lang="tr-TR" sz="2000" b="1" dirty="0">
                <a:latin typeface="+mj-lt"/>
              </a:rPr>
              <a:t>3. </a:t>
            </a:r>
            <a:r>
              <a:rPr lang="en-US" sz="2000" b="1" dirty="0">
                <a:latin typeface="+mj-lt"/>
              </a:rPr>
              <a:t>Personal Factors</a:t>
            </a:r>
          </a:p>
          <a:p>
            <a:pPr marL="0" indent="0">
              <a:lnSpc>
                <a:spcPct val="80000"/>
              </a:lnSpc>
              <a:buSzPct val="100000"/>
              <a:buNone/>
            </a:pPr>
            <a:r>
              <a:rPr lang="tr-TR" sz="2000" b="1" dirty="0">
                <a:solidFill>
                  <a:srgbClr val="000000"/>
                </a:solidFill>
                <a:latin typeface="+mj-lt"/>
              </a:rPr>
              <a:t>D.</a:t>
            </a:r>
            <a:r>
              <a:rPr lang="en-US" sz="2000" b="1" dirty="0">
                <a:solidFill>
                  <a:srgbClr val="000000"/>
                </a:solidFill>
                <a:latin typeface="+mj-lt"/>
              </a:rPr>
              <a:t>Lifestyle</a:t>
            </a:r>
            <a:r>
              <a:rPr lang="en-US" sz="2000" dirty="0">
                <a:solidFill>
                  <a:srgbClr val="000000"/>
                </a:solidFill>
                <a:latin typeface="+mj-lt"/>
              </a:rPr>
              <a:t> is a person’s </a:t>
            </a:r>
            <a:r>
              <a:rPr lang="en-US" sz="2000" b="1" dirty="0">
                <a:solidFill>
                  <a:srgbClr val="000000"/>
                </a:solidFill>
                <a:latin typeface="+mj-lt"/>
              </a:rPr>
              <a:t>pattern of living </a:t>
            </a:r>
            <a:r>
              <a:rPr lang="en-US" sz="2000" dirty="0">
                <a:solidFill>
                  <a:srgbClr val="000000"/>
                </a:solidFill>
                <a:latin typeface="+mj-lt"/>
              </a:rPr>
              <a:t>as expressed in his or her psychographics.</a:t>
            </a:r>
            <a:endParaRPr lang="tr-TR" sz="2000" dirty="0">
              <a:solidFill>
                <a:srgbClr val="000000"/>
              </a:solidFill>
              <a:latin typeface="+mj-lt"/>
            </a:endParaRPr>
          </a:p>
          <a:p>
            <a:pPr>
              <a:lnSpc>
                <a:spcPct val="80000"/>
              </a:lnSpc>
            </a:pPr>
            <a:r>
              <a:rPr lang="tr-TR" sz="2000" dirty="0" err="1"/>
              <a:t>Activities</a:t>
            </a:r>
            <a:r>
              <a:rPr lang="tr-TR" sz="2000" dirty="0"/>
              <a:t> (</a:t>
            </a:r>
            <a:r>
              <a:rPr lang="tr-TR" sz="2000" dirty="0" err="1"/>
              <a:t>work</a:t>
            </a:r>
            <a:r>
              <a:rPr lang="tr-TR" sz="2000" dirty="0"/>
              <a:t>, </a:t>
            </a:r>
            <a:r>
              <a:rPr lang="tr-TR" sz="2000" dirty="0" err="1"/>
              <a:t>hobbies</a:t>
            </a:r>
            <a:r>
              <a:rPr lang="tr-TR" sz="2000" dirty="0"/>
              <a:t>, </a:t>
            </a:r>
            <a:r>
              <a:rPr lang="tr-TR" sz="2000" dirty="0" err="1"/>
              <a:t>shopping</a:t>
            </a:r>
            <a:r>
              <a:rPr lang="tr-TR" sz="2000" dirty="0"/>
              <a:t>, </a:t>
            </a:r>
            <a:r>
              <a:rPr lang="tr-TR" sz="2000" dirty="0" err="1"/>
              <a:t>sports</a:t>
            </a:r>
            <a:r>
              <a:rPr lang="tr-TR" sz="2000" dirty="0"/>
              <a:t>, </a:t>
            </a:r>
            <a:r>
              <a:rPr lang="tr-TR" sz="2000" dirty="0" err="1"/>
              <a:t>social</a:t>
            </a:r>
            <a:r>
              <a:rPr lang="tr-TR" sz="2000" dirty="0"/>
              <a:t> </a:t>
            </a:r>
            <a:r>
              <a:rPr lang="tr-TR" sz="2000" dirty="0" err="1"/>
              <a:t>events</a:t>
            </a:r>
            <a:r>
              <a:rPr lang="tr-TR" sz="2000" dirty="0"/>
              <a:t>), </a:t>
            </a:r>
            <a:r>
              <a:rPr lang="tr-TR" sz="2000" dirty="0" err="1"/>
              <a:t>interests</a:t>
            </a:r>
            <a:r>
              <a:rPr lang="tr-TR" sz="2000" dirty="0"/>
              <a:t> (</a:t>
            </a:r>
            <a:r>
              <a:rPr lang="tr-TR" sz="2000" dirty="0" err="1"/>
              <a:t>food</a:t>
            </a:r>
            <a:r>
              <a:rPr lang="tr-TR" sz="2000" dirty="0"/>
              <a:t>, </a:t>
            </a:r>
            <a:r>
              <a:rPr lang="tr-TR" sz="2000" dirty="0" err="1"/>
              <a:t>fashion</a:t>
            </a:r>
            <a:r>
              <a:rPr lang="tr-TR" sz="2000" dirty="0"/>
              <a:t>, </a:t>
            </a:r>
            <a:r>
              <a:rPr lang="tr-TR" sz="2000" dirty="0" err="1"/>
              <a:t>family</a:t>
            </a:r>
            <a:r>
              <a:rPr lang="tr-TR" sz="2000" dirty="0"/>
              <a:t>, </a:t>
            </a:r>
            <a:r>
              <a:rPr lang="tr-TR" sz="2000" dirty="0" err="1"/>
              <a:t>recreation</a:t>
            </a:r>
            <a:r>
              <a:rPr lang="tr-TR" sz="2000" dirty="0"/>
              <a:t>), </a:t>
            </a:r>
            <a:r>
              <a:rPr lang="tr-TR" sz="2000" dirty="0" err="1"/>
              <a:t>and</a:t>
            </a:r>
            <a:r>
              <a:rPr lang="tr-TR" sz="2000" dirty="0"/>
              <a:t> </a:t>
            </a:r>
            <a:r>
              <a:rPr lang="tr-TR" sz="2000" dirty="0" err="1"/>
              <a:t>opinions</a:t>
            </a:r>
            <a:r>
              <a:rPr lang="tr-TR" sz="2000" dirty="0"/>
              <a:t> (</a:t>
            </a:r>
            <a:r>
              <a:rPr lang="tr-TR" sz="2000" dirty="0" err="1"/>
              <a:t>about</a:t>
            </a:r>
            <a:r>
              <a:rPr lang="tr-TR" sz="2000" dirty="0"/>
              <a:t> </a:t>
            </a:r>
            <a:r>
              <a:rPr lang="tr-TR" sz="2000" dirty="0" err="1"/>
              <a:t>themselves</a:t>
            </a:r>
            <a:r>
              <a:rPr lang="tr-TR" sz="2000" dirty="0"/>
              <a:t>, </a:t>
            </a:r>
            <a:r>
              <a:rPr lang="tr-TR" sz="2000" dirty="0" err="1"/>
              <a:t>social</a:t>
            </a:r>
            <a:r>
              <a:rPr lang="tr-TR" sz="2000" dirty="0"/>
              <a:t> </a:t>
            </a:r>
            <a:r>
              <a:rPr lang="tr-TR" sz="2000" dirty="0" err="1"/>
              <a:t>issues</a:t>
            </a:r>
            <a:r>
              <a:rPr lang="tr-TR" sz="2000" dirty="0"/>
              <a:t>, </a:t>
            </a:r>
            <a:r>
              <a:rPr lang="tr-TR" sz="2000" dirty="0" err="1"/>
              <a:t>business</a:t>
            </a:r>
            <a:r>
              <a:rPr lang="tr-TR" sz="2000" dirty="0"/>
              <a:t>, </a:t>
            </a:r>
            <a:r>
              <a:rPr lang="tr-TR" sz="2000" dirty="0" err="1"/>
              <a:t>products</a:t>
            </a:r>
            <a:r>
              <a:rPr lang="tr-TR" sz="2000" dirty="0"/>
              <a:t>). </a:t>
            </a:r>
          </a:p>
          <a:p>
            <a:pPr algn="just">
              <a:lnSpc>
                <a:spcPct val="80000"/>
              </a:lnSpc>
            </a:pPr>
            <a:r>
              <a:rPr lang="tr-TR" sz="2000" dirty="0" err="1"/>
              <a:t>Lifestyle</a:t>
            </a:r>
            <a:r>
              <a:rPr lang="tr-TR" sz="2000" dirty="0"/>
              <a:t> </a:t>
            </a:r>
            <a:r>
              <a:rPr lang="tr-TR" sz="2000" dirty="0" err="1"/>
              <a:t>captures</a:t>
            </a:r>
            <a:r>
              <a:rPr lang="tr-TR" sz="2000" dirty="0"/>
              <a:t> </a:t>
            </a:r>
            <a:r>
              <a:rPr lang="tr-TR" sz="2000" dirty="0" err="1"/>
              <a:t>something</a:t>
            </a:r>
            <a:r>
              <a:rPr lang="tr-TR" sz="2000" dirty="0"/>
              <a:t> </a:t>
            </a:r>
            <a:r>
              <a:rPr lang="tr-TR" sz="2000" dirty="0" err="1"/>
              <a:t>more</a:t>
            </a:r>
            <a:r>
              <a:rPr lang="tr-TR" sz="2000" dirty="0"/>
              <a:t> </a:t>
            </a:r>
            <a:r>
              <a:rPr lang="tr-TR" sz="2000" dirty="0" err="1"/>
              <a:t>than</a:t>
            </a:r>
            <a:r>
              <a:rPr lang="tr-TR" sz="2000" dirty="0"/>
              <a:t> </a:t>
            </a:r>
            <a:r>
              <a:rPr lang="tr-TR" sz="2000" dirty="0" err="1"/>
              <a:t>the</a:t>
            </a:r>
            <a:r>
              <a:rPr lang="tr-TR" sz="2000" dirty="0"/>
              <a:t> </a:t>
            </a:r>
            <a:r>
              <a:rPr lang="tr-TR" sz="2000" dirty="0" err="1"/>
              <a:t>person’s</a:t>
            </a:r>
            <a:r>
              <a:rPr lang="tr-TR" sz="2000" dirty="0"/>
              <a:t> </a:t>
            </a:r>
            <a:r>
              <a:rPr lang="tr-TR" sz="2000" dirty="0" err="1"/>
              <a:t>social</a:t>
            </a:r>
            <a:r>
              <a:rPr lang="tr-TR" sz="2000" dirty="0"/>
              <a:t> </a:t>
            </a:r>
            <a:r>
              <a:rPr lang="tr-TR" sz="2000" dirty="0" err="1"/>
              <a:t>class</a:t>
            </a:r>
            <a:r>
              <a:rPr lang="tr-TR" sz="2000" dirty="0"/>
              <a:t> </a:t>
            </a:r>
            <a:r>
              <a:rPr lang="tr-TR" sz="2000" dirty="0" err="1"/>
              <a:t>or</a:t>
            </a:r>
            <a:r>
              <a:rPr lang="tr-TR" sz="2000" dirty="0"/>
              <a:t> </a:t>
            </a:r>
            <a:r>
              <a:rPr lang="tr-TR" sz="2000" dirty="0" err="1"/>
              <a:t>personality</a:t>
            </a:r>
            <a:r>
              <a:rPr lang="tr-TR" sz="2000" dirty="0"/>
              <a:t>. </a:t>
            </a:r>
            <a:r>
              <a:rPr lang="tr-TR" sz="2000" dirty="0" err="1"/>
              <a:t>It</a:t>
            </a:r>
            <a:r>
              <a:rPr lang="tr-TR" sz="2000" dirty="0"/>
              <a:t> </a:t>
            </a:r>
            <a:r>
              <a:rPr lang="tr-TR" sz="2000" dirty="0" err="1"/>
              <a:t>profiles</a:t>
            </a:r>
            <a:r>
              <a:rPr lang="tr-TR" sz="2000" dirty="0"/>
              <a:t> a </a:t>
            </a:r>
            <a:r>
              <a:rPr lang="tr-TR" sz="2000" dirty="0" err="1"/>
              <a:t>person’s</a:t>
            </a:r>
            <a:r>
              <a:rPr lang="tr-TR" sz="2000" dirty="0"/>
              <a:t> </a:t>
            </a:r>
            <a:r>
              <a:rPr lang="tr-TR" sz="2000" dirty="0" err="1"/>
              <a:t>whole</a:t>
            </a:r>
            <a:r>
              <a:rPr lang="tr-TR" sz="2000" dirty="0"/>
              <a:t> </a:t>
            </a:r>
            <a:r>
              <a:rPr lang="tr-TR" sz="2000" dirty="0" err="1"/>
              <a:t>pattern</a:t>
            </a:r>
            <a:r>
              <a:rPr lang="tr-TR" sz="2000" dirty="0"/>
              <a:t> of </a:t>
            </a:r>
            <a:r>
              <a:rPr lang="tr-TR" sz="2000" dirty="0" err="1"/>
              <a:t>acting</a:t>
            </a:r>
            <a:r>
              <a:rPr lang="tr-TR" sz="2000" dirty="0"/>
              <a:t> </a:t>
            </a:r>
            <a:r>
              <a:rPr lang="tr-TR" sz="2000" dirty="0" err="1"/>
              <a:t>and</a:t>
            </a:r>
            <a:r>
              <a:rPr lang="tr-TR" sz="2000" dirty="0"/>
              <a:t> </a:t>
            </a:r>
            <a:r>
              <a:rPr lang="tr-TR" sz="2000" dirty="0" err="1"/>
              <a:t>interacting</a:t>
            </a:r>
            <a:r>
              <a:rPr lang="tr-TR" sz="2000" dirty="0"/>
              <a:t> in </a:t>
            </a:r>
            <a:r>
              <a:rPr lang="tr-TR" sz="2000" dirty="0" err="1"/>
              <a:t>the</a:t>
            </a:r>
            <a:r>
              <a:rPr lang="tr-TR" sz="2000" dirty="0"/>
              <a:t> </a:t>
            </a:r>
            <a:r>
              <a:rPr lang="tr-TR" sz="2000" dirty="0" err="1"/>
              <a:t>world</a:t>
            </a:r>
            <a:r>
              <a:rPr lang="tr-TR" sz="2000" dirty="0"/>
              <a:t>. </a:t>
            </a:r>
            <a:r>
              <a:rPr lang="en-US" sz="2000" dirty="0"/>
              <a:t>When used carefully, the lifestyle concept can help marketers understand changing consumer values and how they affect buyer behavior. Consumers don’t just buy products; they buy the values and lifestyles those products represent.</a:t>
            </a:r>
            <a:endParaRPr lang="en-US" sz="2000" dirty="0">
              <a:solidFill>
                <a:srgbClr val="000000"/>
              </a:solidFill>
              <a:latin typeface="+mj-lt"/>
            </a:endParaRPr>
          </a:p>
          <a:p>
            <a:pPr marL="0" indent="0">
              <a:lnSpc>
                <a:spcPct val="80000"/>
              </a:lnSpc>
              <a:buSzPct val="100000"/>
              <a:buNone/>
            </a:pPr>
            <a:r>
              <a:rPr lang="tr-TR" sz="2000" b="1" dirty="0">
                <a:solidFill>
                  <a:srgbClr val="000000"/>
                </a:solidFill>
                <a:latin typeface="+mj-lt"/>
              </a:rPr>
              <a:t>E. </a:t>
            </a:r>
            <a:r>
              <a:rPr lang="en-US" sz="2000" b="1" dirty="0">
                <a:solidFill>
                  <a:srgbClr val="000000"/>
                </a:solidFill>
                <a:latin typeface="+mj-lt"/>
              </a:rPr>
              <a:t>Personality</a:t>
            </a:r>
            <a:r>
              <a:rPr lang="en-US" sz="2000" dirty="0">
                <a:solidFill>
                  <a:srgbClr val="000000"/>
                </a:solidFill>
                <a:latin typeface="+mj-lt"/>
              </a:rPr>
              <a:t> refers to the unique psychological characteristics that </a:t>
            </a:r>
            <a:r>
              <a:rPr lang="en-US" sz="2000" b="1" dirty="0">
                <a:solidFill>
                  <a:srgbClr val="000000"/>
                </a:solidFill>
                <a:latin typeface="+mj-lt"/>
              </a:rPr>
              <a:t>distinguish a person or group</a:t>
            </a:r>
            <a:r>
              <a:rPr lang="en-US" sz="2000" dirty="0">
                <a:solidFill>
                  <a:srgbClr val="000000"/>
                </a:solidFill>
                <a:latin typeface="+mj-lt"/>
              </a:rPr>
              <a:t>.</a:t>
            </a:r>
            <a:r>
              <a:rPr lang="tr-TR" sz="2000" dirty="0">
                <a:solidFill>
                  <a:srgbClr val="000000"/>
                </a:solidFill>
                <a:latin typeface="+mj-lt"/>
              </a:rPr>
              <a:t> </a:t>
            </a:r>
            <a:r>
              <a:rPr lang="tr-TR" sz="2000" dirty="0" err="1">
                <a:solidFill>
                  <a:srgbClr val="000000"/>
                </a:solidFill>
                <a:latin typeface="+mj-lt"/>
              </a:rPr>
              <a:t>Example</a:t>
            </a:r>
            <a:r>
              <a:rPr lang="tr-TR" sz="2000" dirty="0">
                <a:solidFill>
                  <a:srgbClr val="000000"/>
                </a:solidFill>
                <a:latin typeface="+mj-lt"/>
              </a:rPr>
              <a:t>: self-</a:t>
            </a:r>
            <a:r>
              <a:rPr lang="tr-TR" sz="2000" dirty="0" err="1">
                <a:solidFill>
                  <a:srgbClr val="000000"/>
                </a:solidFill>
                <a:latin typeface="+mj-lt"/>
              </a:rPr>
              <a:t>confidence</a:t>
            </a:r>
            <a:r>
              <a:rPr lang="tr-TR" sz="2000" dirty="0">
                <a:solidFill>
                  <a:srgbClr val="000000"/>
                </a:solidFill>
                <a:latin typeface="+mj-lt"/>
              </a:rPr>
              <a:t>, </a:t>
            </a:r>
            <a:r>
              <a:rPr lang="tr-TR" sz="2000" dirty="0" err="1">
                <a:solidFill>
                  <a:srgbClr val="000000"/>
                </a:solidFill>
                <a:latin typeface="+mj-lt"/>
              </a:rPr>
              <a:t>dominance</a:t>
            </a:r>
            <a:r>
              <a:rPr lang="tr-TR" sz="2000" dirty="0">
                <a:solidFill>
                  <a:srgbClr val="000000"/>
                </a:solidFill>
                <a:latin typeface="+mj-lt"/>
              </a:rPr>
              <a:t>, </a:t>
            </a:r>
            <a:r>
              <a:rPr lang="tr-TR" sz="2000" dirty="0" err="1">
                <a:solidFill>
                  <a:srgbClr val="000000"/>
                </a:solidFill>
                <a:latin typeface="+mj-lt"/>
              </a:rPr>
              <a:t>sociability</a:t>
            </a:r>
            <a:r>
              <a:rPr lang="tr-TR" sz="2000" dirty="0">
                <a:solidFill>
                  <a:srgbClr val="000000"/>
                </a:solidFill>
                <a:latin typeface="+mj-lt"/>
              </a:rPr>
              <a:t>, </a:t>
            </a:r>
            <a:r>
              <a:rPr lang="tr-TR" sz="2000" dirty="0" err="1">
                <a:solidFill>
                  <a:srgbClr val="000000"/>
                </a:solidFill>
                <a:latin typeface="+mj-lt"/>
              </a:rPr>
              <a:t>aggresiveness</a:t>
            </a:r>
            <a:endParaRPr lang="tr-TR" sz="2000" dirty="0">
              <a:solidFill>
                <a:srgbClr val="000000"/>
              </a:solidFill>
              <a:latin typeface="+mj-lt"/>
            </a:endParaRPr>
          </a:p>
          <a:p>
            <a:pPr marL="0" indent="0">
              <a:lnSpc>
                <a:spcPct val="80000"/>
              </a:lnSpc>
              <a:buNone/>
            </a:pPr>
            <a:r>
              <a:rPr lang="en-US" sz="2000" dirty="0">
                <a:solidFill>
                  <a:srgbClr val="000000"/>
                </a:solidFill>
                <a:latin typeface="+mj-lt"/>
              </a:rPr>
              <a:t>The idea is that brands also have personalities, and </a:t>
            </a:r>
            <a:r>
              <a:rPr lang="en-US" sz="2000" dirty="0" err="1">
                <a:solidFill>
                  <a:srgbClr val="000000"/>
                </a:solidFill>
                <a:latin typeface="+mj-lt"/>
              </a:rPr>
              <a:t>consum-ers</a:t>
            </a:r>
            <a:r>
              <a:rPr lang="en-US" sz="2000" dirty="0">
                <a:solidFill>
                  <a:srgbClr val="000000"/>
                </a:solidFill>
                <a:latin typeface="+mj-lt"/>
              </a:rPr>
              <a:t> are likely to choose brands with personalities that match their own.</a:t>
            </a:r>
            <a:endParaRPr lang="tr-TR" sz="2000" dirty="0">
              <a:solidFill>
                <a:srgbClr val="000000"/>
              </a:solidFill>
              <a:latin typeface="+mj-lt"/>
            </a:endParaRPr>
          </a:p>
        </p:txBody>
      </p:sp>
    </p:spTree>
    <p:extLst>
      <p:ext uri="{BB962C8B-B14F-4D97-AF65-F5344CB8AC3E}">
        <p14:creationId xmlns:p14="http://schemas.microsoft.com/office/powerpoint/2010/main" val="328318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148"/>
            <a:ext cx="8229600" cy="1097280"/>
          </a:xfrm>
        </p:spPr>
        <p:txBody>
          <a:bodyPr wrap="square">
            <a:noAutofit/>
          </a:bodyPr>
          <a:lstStyle/>
          <a:p>
            <a:r>
              <a:rPr lang="en-US" altLang="en-US" sz="3600" dirty="0">
                <a:latin typeface="+mj-lt"/>
                <a:ea typeface="ヒラギノ角ゴ Pro W3" charset="-128"/>
              </a:rPr>
              <a:t>Characteristics Affecting Consumer Behavior</a:t>
            </a:r>
            <a:r>
              <a:rPr lang="en-US" altLang="en-US" sz="2800" dirty="0">
                <a:latin typeface="Arial"/>
                <a:ea typeface="ヒラギノ角ゴ Pro W3" charset="-128"/>
              </a:rPr>
              <a:t> (9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2590800" y="1905000"/>
            <a:ext cx="4114801" cy="2462213"/>
          </a:xfrm>
        </p:spPr>
        <p:txBody>
          <a:bodyPr wrap="square">
            <a:spAutoFit/>
          </a:bodyPr>
          <a:lstStyle/>
          <a:p>
            <a:pPr marL="0" indent="0">
              <a:buNone/>
            </a:pPr>
            <a:r>
              <a:rPr lang="en-US" sz="2200" b="1" dirty="0"/>
              <a:t>Psychological Factors</a:t>
            </a:r>
          </a:p>
          <a:p>
            <a:pPr indent="-252000"/>
            <a:r>
              <a:rPr lang="en-US" sz="2200" dirty="0"/>
              <a:t>Motivation</a:t>
            </a:r>
          </a:p>
          <a:p>
            <a:pPr indent="-252000"/>
            <a:r>
              <a:rPr lang="en-US" sz="2200" dirty="0"/>
              <a:t>Perception</a:t>
            </a:r>
          </a:p>
          <a:p>
            <a:pPr indent="-252000"/>
            <a:r>
              <a:rPr lang="en-US" sz="2200" dirty="0"/>
              <a:t>Learning</a:t>
            </a:r>
          </a:p>
          <a:p>
            <a:pPr indent="-252000"/>
            <a:r>
              <a:rPr lang="en-US" sz="2200" dirty="0"/>
              <a:t>Beliefs and attitudes</a:t>
            </a:r>
          </a:p>
        </p:txBody>
      </p:sp>
    </p:spTree>
    <p:extLst>
      <p:ext uri="{BB962C8B-B14F-4D97-AF65-F5344CB8AC3E}">
        <p14:creationId xmlns:p14="http://schemas.microsoft.com/office/powerpoint/2010/main" val="4255867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636"/>
            <a:ext cx="8229600" cy="1085139"/>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(10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457200" y="1371600"/>
            <a:ext cx="8229600" cy="2231380"/>
          </a:xfrm>
        </p:spPr>
        <p:txBody>
          <a:bodyPr>
            <a:spAutoFit/>
          </a:bodyPr>
          <a:lstStyle/>
          <a:p>
            <a:pPr marL="0" indent="0">
              <a:buNone/>
            </a:pPr>
            <a:r>
              <a:rPr lang="en-US" sz="2400" b="1" dirty="0"/>
              <a:t>Psychological Factors</a:t>
            </a:r>
          </a:p>
          <a:p>
            <a:pPr marL="0" indent="0">
              <a:buNone/>
            </a:pPr>
            <a:r>
              <a:rPr lang="en-US" sz="2400" dirty="0">
                <a:solidFill>
                  <a:srgbClr val="000000"/>
                </a:solidFill>
              </a:rPr>
              <a:t>A</a:t>
            </a:r>
            <a:r>
              <a:rPr lang="en-US" sz="2400" b="1" dirty="0">
                <a:solidFill>
                  <a:srgbClr val="000000"/>
                </a:solidFill>
              </a:rPr>
              <a:t> motive </a:t>
            </a:r>
            <a:r>
              <a:rPr lang="en-US" sz="2400" dirty="0">
                <a:solidFill>
                  <a:srgbClr val="000000"/>
                </a:solidFill>
              </a:rPr>
              <a:t>(or </a:t>
            </a:r>
            <a:r>
              <a:rPr lang="en-US" sz="2400" b="1" dirty="0">
                <a:solidFill>
                  <a:srgbClr val="000000"/>
                </a:solidFill>
              </a:rPr>
              <a:t>drive</a:t>
            </a:r>
            <a:r>
              <a:rPr lang="en-US" sz="2400" dirty="0">
                <a:solidFill>
                  <a:srgbClr val="000000"/>
                </a:solidFill>
              </a:rPr>
              <a:t>)</a:t>
            </a:r>
            <a:r>
              <a:rPr lang="en-US" sz="2400" b="1" dirty="0">
                <a:solidFill>
                  <a:srgbClr val="000000"/>
                </a:solidFill>
              </a:rPr>
              <a:t> </a:t>
            </a:r>
            <a:r>
              <a:rPr lang="en-US" sz="2400" dirty="0">
                <a:solidFill>
                  <a:srgbClr val="000000"/>
                </a:solidFill>
              </a:rPr>
              <a:t>is a need that is sufficiently pressing to direct the person to seek satisfaction of the need.</a:t>
            </a:r>
          </a:p>
          <a:p>
            <a:pPr marL="0" indent="0">
              <a:buNone/>
            </a:pPr>
            <a:r>
              <a:rPr lang="en-US" sz="2400" b="1" dirty="0">
                <a:solidFill>
                  <a:srgbClr val="000000"/>
                </a:solidFill>
              </a:rPr>
              <a:t>Motivation research </a:t>
            </a:r>
            <a:r>
              <a:rPr lang="en-US" sz="2400" dirty="0">
                <a:solidFill>
                  <a:srgbClr val="000000"/>
                </a:solidFill>
              </a:rPr>
              <a:t>refers to qualitative research designed to probe consumers’ hidden, subconscious motivations.</a:t>
            </a:r>
          </a:p>
        </p:txBody>
      </p:sp>
    </p:spTree>
    <p:extLst>
      <p:ext uri="{BB962C8B-B14F-4D97-AF65-F5344CB8AC3E}">
        <p14:creationId xmlns:p14="http://schemas.microsoft.com/office/powerpoint/2010/main" val="3913063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49940"/>
            <a:ext cx="8229600" cy="109728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(11 of 15)</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1587217"/>
            <a:ext cx="8229600" cy="418559"/>
          </a:xfrm>
        </p:spPr>
        <p:txBody>
          <a:bodyPr/>
          <a:lstStyle/>
          <a:p>
            <a:pPr marL="0" indent="0">
              <a:buNone/>
            </a:pPr>
            <a:r>
              <a:rPr lang="en-IN" sz="2400" b="1" dirty="0"/>
              <a:t>Figure 5.3 </a:t>
            </a:r>
            <a:r>
              <a:rPr lang="en-IN" sz="2400" dirty="0"/>
              <a:t>Maslow’s Hierarchy of Needs</a:t>
            </a:r>
          </a:p>
        </p:txBody>
      </p:sp>
      <p:pic>
        <p:nvPicPr>
          <p:cNvPr id="10" name="Picture Placeholder 9" descr="A triangular figure presents Maslow’s Hierarchy of Needs. &#10;Long description is available in notes, press F6">
            <a:extLst>
              <a:ext uri="{FF2B5EF4-FFF2-40B4-BE49-F238E27FC236}">
                <a16:creationId xmlns:a16="http://schemas.microsoft.com/office/drawing/2014/main" id="{E45B021D-1DC6-4F6F-9D4E-AEEBF4350A6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1570292" y="2147435"/>
            <a:ext cx="6041517" cy="4155948"/>
          </a:xfrm>
          <a:prstGeom prst="rect">
            <a:avLst/>
          </a:prstGeom>
        </p:spPr>
      </p:pic>
    </p:spTree>
    <p:extLst>
      <p:ext uri="{BB962C8B-B14F-4D97-AF65-F5344CB8AC3E}">
        <p14:creationId xmlns:p14="http://schemas.microsoft.com/office/powerpoint/2010/main" val="4018400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(15 of 15)</a:t>
            </a:r>
            <a:endParaRPr lang="en-US" altLang="en-US" sz="3600" dirty="0">
              <a:latin typeface="+mj-lt"/>
              <a:ea typeface="ヒラギノ角ゴ Pro W3" charset="-128"/>
            </a:endParaRPr>
          </a:p>
        </p:txBody>
      </p:sp>
      <p:sp>
        <p:nvSpPr>
          <p:cNvPr id="3" name="Content Placeholder 2"/>
          <p:cNvSpPr>
            <a:spLocks noGrp="1"/>
          </p:cNvSpPr>
          <p:nvPr>
            <p:ph idx="1"/>
          </p:nvPr>
        </p:nvSpPr>
        <p:spPr>
          <a:xfrm>
            <a:off x="457200" y="1600200"/>
            <a:ext cx="8229600" cy="3048000"/>
          </a:xfrm>
        </p:spPr>
        <p:txBody>
          <a:bodyPr/>
          <a:lstStyle/>
          <a:p>
            <a:pPr marL="0" indent="0">
              <a:buNone/>
            </a:pPr>
            <a:r>
              <a:rPr lang="en-US" sz="2400" b="1" dirty="0"/>
              <a:t>Psychological Factors</a:t>
            </a:r>
            <a:endParaRPr lang="en-US" sz="2400" dirty="0"/>
          </a:p>
          <a:p>
            <a:pPr marL="0" indent="0">
              <a:buNone/>
            </a:pPr>
            <a:r>
              <a:rPr lang="en-US" sz="2400" dirty="0">
                <a:solidFill>
                  <a:srgbClr val="000000"/>
                </a:solidFill>
              </a:rPr>
              <a:t>A</a:t>
            </a:r>
            <a:r>
              <a:rPr lang="en-US" sz="2400" b="1" dirty="0">
                <a:solidFill>
                  <a:srgbClr val="000000"/>
                </a:solidFill>
              </a:rPr>
              <a:t> belief </a:t>
            </a:r>
            <a:r>
              <a:rPr lang="en-US" sz="2400" dirty="0">
                <a:solidFill>
                  <a:srgbClr val="000000"/>
                </a:solidFill>
              </a:rPr>
              <a:t>is a descriptive thought that a person has about something based on:</a:t>
            </a:r>
            <a:r>
              <a:rPr lang="tr-TR" sz="2400" dirty="0">
                <a:solidFill>
                  <a:srgbClr val="000000"/>
                </a:solidFill>
              </a:rPr>
              <a:t> </a:t>
            </a:r>
            <a:r>
              <a:rPr lang="en-US" sz="2400" dirty="0">
                <a:solidFill>
                  <a:srgbClr val="000000"/>
                </a:solidFill>
              </a:rPr>
              <a:t>knowledge</a:t>
            </a:r>
            <a:r>
              <a:rPr lang="tr-TR" sz="2400" dirty="0">
                <a:solidFill>
                  <a:srgbClr val="000000"/>
                </a:solidFill>
              </a:rPr>
              <a:t>, </a:t>
            </a:r>
            <a:r>
              <a:rPr lang="en-US" sz="2400" dirty="0">
                <a:solidFill>
                  <a:srgbClr val="000000"/>
                </a:solidFill>
              </a:rPr>
              <a:t>opinion</a:t>
            </a:r>
            <a:r>
              <a:rPr lang="tr-TR" sz="2400" dirty="0">
                <a:solidFill>
                  <a:srgbClr val="000000"/>
                </a:solidFill>
              </a:rPr>
              <a:t> </a:t>
            </a:r>
            <a:r>
              <a:rPr lang="tr-TR" sz="2400" dirty="0" err="1">
                <a:solidFill>
                  <a:srgbClr val="000000"/>
                </a:solidFill>
              </a:rPr>
              <a:t>and</a:t>
            </a:r>
            <a:r>
              <a:rPr lang="tr-TR" sz="2400" dirty="0">
                <a:solidFill>
                  <a:srgbClr val="000000"/>
                </a:solidFill>
              </a:rPr>
              <a:t> </a:t>
            </a:r>
            <a:r>
              <a:rPr lang="en-US" sz="2400" dirty="0">
                <a:solidFill>
                  <a:srgbClr val="000000"/>
                </a:solidFill>
              </a:rPr>
              <a:t>faith</a:t>
            </a:r>
            <a:r>
              <a:rPr lang="tr-TR" sz="2400" dirty="0">
                <a:solidFill>
                  <a:srgbClr val="000000"/>
                </a:solidFill>
              </a:rPr>
              <a:t>.</a:t>
            </a:r>
          </a:p>
          <a:p>
            <a:pPr marL="0" indent="0">
              <a:buNone/>
            </a:pPr>
            <a:r>
              <a:rPr lang="en-US" sz="1800" dirty="0"/>
              <a:t>Marketers are interested in the beliefs that people formulate about specific products and services because </a:t>
            </a:r>
            <a:r>
              <a:rPr lang="en-US" sz="1800" b="1" dirty="0"/>
              <a:t>these beliefs make up product and brand images that affect buying behavior.</a:t>
            </a:r>
            <a:r>
              <a:rPr lang="en-US" sz="1800" dirty="0"/>
              <a:t> </a:t>
            </a:r>
            <a:r>
              <a:rPr lang="en-US" sz="1800" u="sng" dirty="0"/>
              <a:t>If some of the beliefs are wrong and prevent purchase, the marketer will want to launch a campaign to correct them. </a:t>
            </a:r>
          </a:p>
        </p:txBody>
      </p:sp>
      <p:sp>
        <p:nvSpPr>
          <p:cNvPr id="4" name="Content Placeholder 3"/>
          <p:cNvSpPr>
            <a:spLocks noGrp="1"/>
          </p:cNvSpPr>
          <p:nvPr>
            <p:ph idx="13"/>
          </p:nvPr>
        </p:nvSpPr>
        <p:spPr>
          <a:xfrm>
            <a:off x="457200" y="4724400"/>
            <a:ext cx="8229600" cy="1066800"/>
          </a:xfrm>
        </p:spPr>
        <p:txBody>
          <a:bodyPr/>
          <a:lstStyle/>
          <a:p>
            <a:pPr marL="0" indent="0">
              <a:buNone/>
            </a:pPr>
            <a:r>
              <a:rPr lang="en-US" sz="2400" dirty="0">
                <a:solidFill>
                  <a:srgbClr val="000000"/>
                </a:solidFill>
              </a:rPr>
              <a:t>An </a:t>
            </a:r>
            <a:r>
              <a:rPr lang="en-US" sz="2400" b="1" dirty="0">
                <a:solidFill>
                  <a:srgbClr val="000000"/>
                </a:solidFill>
              </a:rPr>
              <a:t>attitude</a:t>
            </a:r>
            <a:r>
              <a:rPr lang="en-US" sz="2400" dirty="0">
                <a:solidFill>
                  <a:srgbClr val="000000"/>
                </a:solidFill>
              </a:rPr>
              <a:t> describes a person’s relatively consistent evaluations, feelings, and tendencies toward an object or idea.</a:t>
            </a:r>
          </a:p>
        </p:txBody>
      </p:sp>
    </p:spTree>
    <p:extLst>
      <p:ext uri="{BB962C8B-B14F-4D97-AF65-F5344CB8AC3E}">
        <p14:creationId xmlns:p14="http://schemas.microsoft.com/office/powerpoint/2010/main" val="2395605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6"/>
            <a:ext cx="8229600" cy="465354"/>
          </a:xfrm>
        </p:spPr>
        <p:txBody>
          <a:bodyPr wrap="square">
            <a:noAutofit/>
          </a:bodyPr>
          <a:lstStyle/>
          <a:p>
            <a:r>
              <a:rPr lang="en-US" altLang="en-US" sz="3600" dirty="0">
                <a:latin typeface="+mj-lt"/>
                <a:ea typeface="ヒラギノ角ゴ Pro W3" charset="-128"/>
              </a:rPr>
              <a:t>Learning Objective 3</a:t>
            </a:r>
          </a:p>
        </p:txBody>
      </p:sp>
      <p:sp>
        <p:nvSpPr>
          <p:cNvPr id="3" name="Content Placeholder 2"/>
          <p:cNvSpPr>
            <a:spLocks noGrp="1"/>
          </p:cNvSpPr>
          <p:nvPr>
            <p:ph idx="1"/>
          </p:nvPr>
        </p:nvSpPr>
        <p:spPr>
          <a:xfrm>
            <a:off x="457200" y="990600"/>
            <a:ext cx="8229600" cy="762000"/>
          </a:xfrm>
        </p:spPr>
        <p:txBody>
          <a:bodyPr/>
          <a:lstStyle/>
          <a:p>
            <a:pPr marL="0" indent="0">
              <a:buNone/>
            </a:pPr>
            <a:r>
              <a:rPr lang="en-US" sz="2400" dirty="0"/>
              <a:t>List and define the stages in the buyer decision process.</a:t>
            </a:r>
            <a:endParaRPr lang="en-US" sz="2400" b="1" dirty="0">
              <a:solidFill>
                <a:srgbClr val="00B0F0"/>
              </a:solidFill>
            </a:endParaRPr>
          </a:p>
        </p:txBody>
      </p:sp>
    </p:spTree>
    <p:extLst>
      <p:ext uri="{BB962C8B-B14F-4D97-AF65-F5344CB8AC3E}">
        <p14:creationId xmlns:p14="http://schemas.microsoft.com/office/powerpoint/2010/main" val="40144812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329"/>
            <a:ext cx="8229600" cy="1086416"/>
          </a:xfrm>
        </p:spPr>
        <p:txBody>
          <a:bodyPr wrap="square">
            <a:noAutofit/>
          </a:bodyPr>
          <a:lstStyle/>
          <a:p>
            <a:r>
              <a:rPr lang="en-US" altLang="en-US" sz="3600" dirty="0">
                <a:latin typeface="+mj-lt"/>
                <a:ea typeface="ヒラギノ角ゴ Pro W3" charset="-128"/>
              </a:rPr>
              <a:t>Figure 5.5 The Buyer Decision Process</a:t>
            </a:r>
          </a:p>
        </p:txBody>
      </p:sp>
      <p:pic>
        <p:nvPicPr>
          <p:cNvPr id="7" name="Picture Placeholder 6" descr="A flowchart presents the five stages of the buyer decision process. &#10;Long description is available in notes, press F6">
            <a:extLst>
              <a:ext uri="{FF2B5EF4-FFF2-40B4-BE49-F238E27FC236}">
                <a16:creationId xmlns:a16="http://schemas.microsoft.com/office/drawing/2014/main" id="{C9279E3F-8FDD-4ABC-82B5-5F3ED6F16E3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37707" y="1905000"/>
            <a:ext cx="9068586" cy="2211851"/>
          </a:xfrm>
          <a:prstGeom prst="rect">
            <a:avLst/>
          </a:prstGeom>
        </p:spPr>
      </p:pic>
      <p:sp>
        <p:nvSpPr>
          <p:cNvPr id="4" name="Metin kutusu 3">
            <a:extLst>
              <a:ext uri="{FF2B5EF4-FFF2-40B4-BE49-F238E27FC236}">
                <a16:creationId xmlns:a16="http://schemas.microsoft.com/office/drawing/2014/main" id="{744D8BEB-A9F7-36EF-25CB-D8DE8BA7901A}"/>
              </a:ext>
            </a:extLst>
          </p:cNvPr>
          <p:cNvSpPr txBox="1"/>
          <p:nvPr/>
        </p:nvSpPr>
        <p:spPr>
          <a:xfrm>
            <a:off x="152400" y="4648200"/>
            <a:ext cx="8534400" cy="1661993"/>
          </a:xfrm>
          <a:prstGeom prst="rect">
            <a:avLst/>
          </a:prstGeom>
          <a:noFill/>
        </p:spPr>
        <p:txBody>
          <a:bodyPr wrap="square">
            <a:spAutoFit/>
          </a:bodyPr>
          <a:lstStyle/>
          <a:p>
            <a:r>
              <a:rPr lang="tr-TR" sz="1700" dirty="0" err="1"/>
              <a:t>Consumers</a:t>
            </a:r>
            <a:r>
              <a:rPr lang="tr-TR" sz="1700" dirty="0"/>
              <a:t> </a:t>
            </a:r>
            <a:r>
              <a:rPr lang="tr-TR" sz="1700" dirty="0" err="1"/>
              <a:t>pass</a:t>
            </a:r>
            <a:r>
              <a:rPr lang="tr-TR" sz="1700" dirty="0"/>
              <a:t> </a:t>
            </a:r>
            <a:r>
              <a:rPr lang="tr-TR" sz="1700" dirty="0" err="1"/>
              <a:t>through</a:t>
            </a:r>
            <a:r>
              <a:rPr lang="tr-TR" sz="1700" dirty="0"/>
              <a:t> </a:t>
            </a:r>
            <a:r>
              <a:rPr lang="tr-TR" sz="1700" dirty="0" err="1"/>
              <a:t>all</a:t>
            </a:r>
            <a:r>
              <a:rPr lang="tr-TR" sz="1700" dirty="0"/>
              <a:t> </a:t>
            </a:r>
            <a:r>
              <a:rPr lang="tr-TR" sz="1700" dirty="0" err="1"/>
              <a:t>five</a:t>
            </a:r>
            <a:r>
              <a:rPr lang="tr-TR" sz="1700" dirty="0"/>
              <a:t> </a:t>
            </a:r>
            <a:r>
              <a:rPr lang="tr-TR" sz="1700" dirty="0" err="1"/>
              <a:t>stages</a:t>
            </a:r>
            <a:r>
              <a:rPr lang="tr-TR" sz="1700" dirty="0"/>
              <a:t> </a:t>
            </a:r>
            <a:r>
              <a:rPr lang="tr-TR" sz="1700" dirty="0" err="1"/>
              <a:t>with</a:t>
            </a:r>
            <a:r>
              <a:rPr lang="tr-TR" sz="1700" dirty="0"/>
              <a:t> </a:t>
            </a:r>
            <a:r>
              <a:rPr lang="tr-TR" sz="1700" dirty="0" err="1"/>
              <a:t>every</a:t>
            </a:r>
            <a:r>
              <a:rPr lang="tr-TR" sz="1700" dirty="0"/>
              <a:t> </a:t>
            </a:r>
            <a:r>
              <a:rPr lang="tr-TR" sz="1700" dirty="0" err="1"/>
              <a:t>purchase</a:t>
            </a:r>
            <a:r>
              <a:rPr lang="tr-TR" sz="1700" dirty="0"/>
              <a:t> in</a:t>
            </a:r>
          </a:p>
          <a:p>
            <a:r>
              <a:rPr lang="tr-TR" sz="1700" dirty="0"/>
              <a:t>a </a:t>
            </a:r>
            <a:r>
              <a:rPr lang="tr-TR" sz="1700" dirty="0" err="1"/>
              <a:t>considered</a:t>
            </a:r>
            <a:r>
              <a:rPr lang="tr-TR" sz="1700" dirty="0"/>
              <a:t> </a:t>
            </a:r>
            <a:r>
              <a:rPr lang="tr-TR" sz="1700" dirty="0" err="1"/>
              <a:t>way</a:t>
            </a:r>
            <a:r>
              <a:rPr lang="tr-TR" sz="1700" dirty="0"/>
              <a:t>. But </a:t>
            </a:r>
            <a:r>
              <a:rPr lang="tr-TR" sz="1700" dirty="0" err="1"/>
              <a:t>buyers</a:t>
            </a:r>
            <a:r>
              <a:rPr lang="tr-TR" sz="1700" dirty="0"/>
              <a:t> </a:t>
            </a:r>
            <a:r>
              <a:rPr lang="tr-TR" sz="1700" dirty="0" err="1"/>
              <a:t>may</a:t>
            </a:r>
            <a:r>
              <a:rPr lang="tr-TR" sz="1700" dirty="0"/>
              <a:t> </a:t>
            </a:r>
            <a:r>
              <a:rPr lang="tr-TR" sz="1700" dirty="0" err="1"/>
              <a:t>pass</a:t>
            </a:r>
            <a:r>
              <a:rPr lang="tr-TR" sz="1700" dirty="0"/>
              <a:t> </a:t>
            </a:r>
            <a:r>
              <a:rPr lang="tr-TR" sz="1700" dirty="0" err="1"/>
              <a:t>quickly</a:t>
            </a:r>
            <a:r>
              <a:rPr lang="tr-TR" sz="1700" dirty="0"/>
              <a:t> </a:t>
            </a:r>
            <a:r>
              <a:rPr lang="tr-TR" sz="1700" dirty="0" err="1"/>
              <a:t>or</a:t>
            </a:r>
            <a:r>
              <a:rPr lang="tr-TR" sz="1700" dirty="0"/>
              <a:t> </a:t>
            </a:r>
            <a:r>
              <a:rPr lang="tr-TR" sz="1700" dirty="0" err="1"/>
              <a:t>slowly</a:t>
            </a:r>
            <a:r>
              <a:rPr lang="tr-TR" sz="1700" dirty="0"/>
              <a:t> </a:t>
            </a:r>
            <a:r>
              <a:rPr lang="tr-TR" sz="1700" dirty="0" err="1"/>
              <a:t>through</a:t>
            </a:r>
            <a:r>
              <a:rPr lang="tr-TR" sz="1700" dirty="0"/>
              <a:t> </a:t>
            </a:r>
            <a:r>
              <a:rPr lang="tr-TR" sz="1700" dirty="0" err="1"/>
              <a:t>the</a:t>
            </a:r>
            <a:r>
              <a:rPr lang="tr-TR" sz="1700" dirty="0"/>
              <a:t> </a:t>
            </a:r>
            <a:r>
              <a:rPr lang="tr-TR" sz="1700" dirty="0" err="1"/>
              <a:t>buying</a:t>
            </a:r>
            <a:r>
              <a:rPr lang="tr-TR" sz="1700" dirty="0"/>
              <a:t> </a:t>
            </a:r>
            <a:r>
              <a:rPr lang="tr-TR" sz="1700" dirty="0" err="1"/>
              <a:t>decision</a:t>
            </a:r>
            <a:r>
              <a:rPr lang="tr-TR" sz="1700" dirty="0"/>
              <a:t> </a:t>
            </a:r>
            <a:r>
              <a:rPr lang="tr-TR" sz="1700" dirty="0" err="1"/>
              <a:t>process</a:t>
            </a:r>
            <a:r>
              <a:rPr lang="tr-TR" sz="1700" dirty="0"/>
              <a:t>. </a:t>
            </a:r>
            <a:r>
              <a:rPr lang="tr-TR" sz="1700" dirty="0" err="1"/>
              <a:t>And</a:t>
            </a:r>
            <a:r>
              <a:rPr lang="tr-TR" sz="1700" dirty="0"/>
              <a:t> in </a:t>
            </a:r>
            <a:r>
              <a:rPr lang="tr-TR" sz="1700" dirty="0" err="1"/>
              <a:t>more</a:t>
            </a:r>
            <a:r>
              <a:rPr lang="tr-TR" sz="1700" dirty="0"/>
              <a:t> </a:t>
            </a:r>
            <a:r>
              <a:rPr lang="tr-TR" sz="1700" dirty="0" err="1"/>
              <a:t>routine</a:t>
            </a:r>
            <a:r>
              <a:rPr lang="tr-TR" sz="1700" dirty="0"/>
              <a:t> </a:t>
            </a:r>
            <a:r>
              <a:rPr lang="tr-TR" sz="1700" dirty="0" err="1"/>
              <a:t>purchases</a:t>
            </a:r>
            <a:r>
              <a:rPr lang="tr-TR" sz="1700" dirty="0"/>
              <a:t>, </a:t>
            </a:r>
            <a:r>
              <a:rPr lang="tr-TR" sz="1700" dirty="0" err="1"/>
              <a:t>consumers</a:t>
            </a:r>
            <a:r>
              <a:rPr lang="tr-TR" sz="1700" dirty="0"/>
              <a:t> </a:t>
            </a:r>
            <a:r>
              <a:rPr lang="tr-TR" sz="1700" dirty="0" err="1"/>
              <a:t>often</a:t>
            </a:r>
            <a:r>
              <a:rPr lang="tr-TR" sz="1700" dirty="0"/>
              <a:t> </a:t>
            </a:r>
            <a:r>
              <a:rPr lang="tr-TR" sz="1700" dirty="0" err="1"/>
              <a:t>skip</a:t>
            </a:r>
            <a:r>
              <a:rPr lang="tr-TR" sz="1700" dirty="0"/>
              <a:t> </a:t>
            </a:r>
            <a:r>
              <a:rPr lang="tr-TR" sz="1700" dirty="0" err="1"/>
              <a:t>or</a:t>
            </a:r>
            <a:r>
              <a:rPr lang="tr-TR" sz="1700" dirty="0"/>
              <a:t> </a:t>
            </a:r>
            <a:r>
              <a:rPr lang="tr-TR" sz="1700" dirty="0" err="1"/>
              <a:t>reverse</a:t>
            </a:r>
            <a:r>
              <a:rPr lang="tr-TR" sz="1700" dirty="0"/>
              <a:t> </a:t>
            </a:r>
            <a:r>
              <a:rPr lang="tr-TR" sz="1700" dirty="0" err="1"/>
              <a:t>some</a:t>
            </a:r>
            <a:r>
              <a:rPr lang="tr-TR" sz="1700" dirty="0"/>
              <a:t> of </a:t>
            </a:r>
            <a:r>
              <a:rPr lang="tr-TR" sz="1700" dirty="0" err="1"/>
              <a:t>the</a:t>
            </a:r>
            <a:r>
              <a:rPr lang="tr-TR" sz="1700" dirty="0"/>
              <a:t> </a:t>
            </a:r>
            <a:r>
              <a:rPr lang="tr-TR" sz="1700" dirty="0" err="1"/>
              <a:t>stages</a:t>
            </a:r>
            <a:r>
              <a:rPr lang="tr-TR" sz="1700" dirty="0"/>
              <a:t>. </a:t>
            </a:r>
            <a:r>
              <a:rPr lang="tr-TR" sz="1700" b="1" dirty="0" err="1"/>
              <a:t>Much</a:t>
            </a:r>
            <a:r>
              <a:rPr lang="tr-TR" sz="1700" b="1" dirty="0"/>
              <a:t> </a:t>
            </a:r>
            <a:r>
              <a:rPr lang="tr-TR" sz="1700" b="1" dirty="0" err="1"/>
              <a:t>depends</a:t>
            </a:r>
            <a:r>
              <a:rPr lang="tr-TR" sz="1700" b="1" dirty="0"/>
              <a:t> on </a:t>
            </a:r>
            <a:r>
              <a:rPr lang="tr-TR" sz="1700" b="1" dirty="0" err="1"/>
              <a:t>the</a:t>
            </a:r>
            <a:r>
              <a:rPr lang="tr-TR" sz="1700" b="1" dirty="0"/>
              <a:t> </a:t>
            </a:r>
            <a:r>
              <a:rPr lang="tr-TR" sz="1700" b="1" dirty="0" err="1"/>
              <a:t>nature</a:t>
            </a:r>
            <a:r>
              <a:rPr lang="tr-TR" sz="1700" b="1" dirty="0"/>
              <a:t> of </a:t>
            </a:r>
            <a:r>
              <a:rPr lang="tr-TR" sz="1700" b="1" dirty="0" err="1"/>
              <a:t>the</a:t>
            </a:r>
            <a:r>
              <a:rPr lang="tr-TR" sz="1700" b="1" dirty="0"/>
              <a:t> </a:t>
            </a:r>
            <a:r>
              <a:rPr lang="tr-TR" sz="1700" b="1" dirty="0" err="1"/>
              <a:t>buyer</a:t>
            </a:r>
            <a:r>
              <a:rPr lang="tr-TR" sz="1700" b="1" dirty="0"/>
              <a:t>, </a:t>
            </a:r>
            <a:r>
              <a:rPr lang="tr-TR" sz="1700" b="1" dirty="0" err="1"/>
              <a:t>the</a:t>
            </a:r>
            <a:r>
              <a:rPr lang="tr-TR" sz="1700" b="1" dirty="0"/>
              <a:t> </a:t>
            </a:r>
            <a:r>
              <a:rPr lang="tr-TR" sz="1700" b="1" dirty="0" err="1"/>
              <a:t>product</a:t>
            </a:r>
            <a:r>
              <a:rPr lang="tr-TR" sz="1700" b="1" dirty="0"/>
              <a:t>, </a:t>
            </a:r>
            <a:r>
              <a:rPr lang="tr-TR" sz="1700" b="1" dirty="0" err="1"/>
              <a:t>and</a:t>
            </a:r>
            <a:r>
              <a:rPr lang="tr-TR" sz="1700" b="1" dirty="0"/>
              <a:t> </a:t>
            </a:r>
            <a:r>
              <a:rPr lang="tr-TR" sz="1700" b="1" dirty="0" err="1"/>
              <a:t>the</a:t>
            </a:r>
            <a:r>
              <a:rPr lang="tr-TR" sz="1700" b="1" dirty="0"/>
              <a:t> </a:t>
            </a:r>
            <a:r>
              <a:rPr lang="tr-TR" sz="1700" b="1" dirty="0" err="1"/>
              <a:t>buying</a:t>
            </a:r>
            <a:r>
              <a:rPr lang="tr-TR" sz="1700" b="1" dirty="0"/>
              <a:t> </a:t>
            </a:r>
            <a:r>
              <a:rPr lang="tr-TR" sz="1700" b="1" dirty="0" err="1"/>
              <a:t>situation</a:t>
            </a:r>
            <a:r>
              <a:rPr lang="tr-TR" sz="1700" b="1" dirty="0"/>
              <a:t>.</a:t>
            </a:r>
            <a:r>
              <a:rPr lang="tr-TR" sz="1700" dirty="0"/>
              <a:t> A </a:t>
            </a:r>
            <a:r>
              <a:rPr lang="tr-TR" sz="1700" dirty="0" err="1"/>
              <a:t>person</a:t>
            </a:r>
            <a:r>
              <a:rPr lang="tr-TR" sz="1700" dirty="0"/>
              <a:t> </a:t>
            </a:r>
            <a:r>
              <a:rPr lang="tr-TR" sz="1700" dirty="0" err="1"/>
              <a:t>buying</a:t>
            </a:r>
            <a:r>
              <a:rPr lang="tr-TR" sz="1700" dirty="0"/>
              <a:t> a </a:t>
            </a:r>
            <a:r>
              <a:rPr lang="tr-TR" sz="1700" dirty="0" err="1"/>
              <a:t>regular</a:t>
            </a:r>
            <a:r>
              <a:rPr lang="tr-TR" sz="1700" dirty="0"/>
              <a:t> </a:t>
            </a:r>
            <a:r>
              <a:rPr lang="tr-TR" sz="1700" dirty="0" err="1"/>
              <a:t>brand</a:t>
            </a:r>
            <a:r>
              <a:rPr lang="tr-TR" sz="1700" dirty="0"/>
              <a:t> of </a:t>
            </a:r>
            <a:r>
              <a:rPr lang="tr-TR" sz="1700" dirty="0" err="1"/>
              <a:t>toothpaste</a:t>
            </a:r>
            <a:r>
              <a:rPr lang="tr-TR" sz="1700" dirty="0"/>
              <a:t> </a:t>
            </a:r>
            <a:r>
              <a:rPr lang="tr-TR" sz="1700" dirty="0" err="1"/>
              <a:t>would</a:t>
            </a:r>
            <a:r>
              <a:rPr lang="tr-TR" sz="1700" dirty="0"/>
              <a:t> </a:t>
            </a:r>
            <a:r>
              <a:rPr lang="tr-TR" sz="1700" dirty="0" err="1"/>
              <a:t>recognize</a:t>
            </a:r>
            <a:r>
              <a:rPr lang="tr-TR" sz="1700" dirty="0"/>
              <a:t> </a:t>
            </a:r>
            <a:r>
              <a:rPr lang="tr-TR" sz="1700" dirty="0" err="1"/>
              <a:t>the</a:t>
            </a:r>
            <a:r>
              <a:rPr lang="tr-TR" sz="1700" dirty="0"/>
              <a:t> </a:t>
            </a:r>
            <a:r>
              <a:rPr lang="tr-TR" sz="1700" dirty="0" err="1"/>
              <a:t>need</a:t>
            </a:r>
            <a:r>
              <a:rPr lang="tr-TR" sz="1700" dirty="0"/>
              <a:t> </a:t>
            </a:r>
            <a:r>
              <a:rPr lang="tr-TR" sz="1700" dirty="0" err="1"/>
              <a:t>and</a:t>
            </a:r>
            <a:r>
              <a:rPr lang="tr-TR" sz="1700" dirty="0"/>
              <a:t> </a:t>
            </a:r>
            <a:r>
              <a:rPr lang="tr-TR" sz="1700" dirty="0" err="1"/>
              <a:t>go</a:t>
            </a:r>
            <a:r>
              <a:rPr lang="tr-TR" sz="1700" dirty="0"/>
              <a:t> </a:t>
            </a:r>
            <a:r>
              <a:rPr lang="tr-TR" sz="1700" dirty="0" err="1"/>
              <a:t>right</a:t>
            </a:r>
            <a:r>
              <a:rPr lang="tr-TR" sz="1700" dirty="0"/>
              <a:t> </a:t>
            </a:r>
            <a:r>
              <a:rPr lang="tr-TR" sz="1700" dirty="0" err="1"/>
              <a:t>to</a:t>
            </a:r>
            <a:r>
              <a:rPr lang="tr-TR" sz="1700" dirty="0"/>
              <a:t> </a:t>
            </a:r>
            <a:r>
              <a:rPr lang="tr-TR" sz="1700" dirty="0" err="1"/>
              <a:t>the</a:t>
            </a:r>
            <a:r>
              <a:rPr lang="tr-TR" sz="1700" dirty="0"/>
              <a:t> </a:t>
            </a:r>
            <a:r>
              <a:rPr lang="tr-TR" sz="1700" dirty="0" err="1"/>
              <a:t>purchase</a:t>
            </a:r>
            <a:r>
              <a:rPr lang="tr-TR" sz="1700" dirty="0"/>
              <a:t> </a:t>
            </a:r>
            <a:r>
              <a:rPr lang="tr-TR" sz="1700" dirty="0" err="1"/>
              <a:t>decision</a:t>
            </a:r>
            <a:r>
              <a:rPr lang="tr-TR" sz="1700" dirty="0"/>
              <a:t>, </a:t>
            </a:r>
            <a:r>
              <a:rPr lang="tr-TR" sz="1700" dirty="0" err="1"/>
              <a:t>skipping</a:t>
            </a:r>
            <a:r>
              <a:rPr lang="tr-TR" sz="1700" dirty="0"/>
              <a:t> </a:t>
            </a:r>
            <a:r>
              <a:rPr lang="tr-TR" sz="1700" dirty="0" err="1"/>
              <a:t>information</a:t>
            </a:r>
            <a:r>
              <a:rPr lang="tr-TR" sz="1700" dirty="0"/>
              <a:t> </a:t>
            </a:r>
            <a:r>
              <a:rPr lang="tr-TR" sz="1700" dirty="0" err="1"/>
              <a:t>search</a:t>
            </a:r>
            <a:r>
              <a:rPr lang="tr-TR" sz="1700" dirty="0"/>
              <a:t> </a:t>
            </a:r>
            <a:r>
              <a:rPr lang="tr-TR" sz="1700" dirty="0" err="1"/>
              <a:t>and</a:t>
            </a:r>
            <a:r>
              <a:rPr lang="tr-TR" sz="1700" dirty="0"/>
              <a:t> </a:t>
            </a:r>
            <a:r>
              <a:rPr lang="tr-TR" sz="1700" dirty="0" err="1"/>
              <a:t>evaluation</a:t>
            </a:r>
            <a:r>
              <a:rPr lang="tr-TR" sz="1700" dirty="0"/>
              <a:t>.</a:t>
            </a:r>
          </a:p>
        </p:txBody>
      </p:sp>
    </p:spTree>
    <p:extLst>
      <p:ext uri="{BB962C8B-B14F-4D97-AF65-F5344CB8AC3E}">
        <p14:creationId xmlns:p14="http://schemas.microsoft.com/office/powerpoint/2010/main" val="150561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229600" cy="561975"/>
          </a:xfrm>
        </p:spPr>
        <p:txBody>
          <a:bodyPr wrap="square">
            <a:noAutofit/>
          </a:bodyPr>
          <a:lstStyle/>
          <a:p>
            <a:r>
              <a:rPr lang="en-US" altLang="en-US" sz="3600" dirty="0">
                <a:latin typeface="+mj-lt"/>
                <a:ea typeface="ヒラギノ角ゴ Pro W3" charset="-128"/>
              </a:rPr>
              <a:t>The Buyer Decision Process </a:t>
            </a:r>
            <a:r>
              <a:rPr lang="en-US" altLang="en-US" sz="2800" dirty="0">
                <a:latin typeface="Arial"/>
                <a:ea typeface="ヒラギノ角ゴ Pro W3" charset="-128"/>
              </a:rPr>
              <a:t>(1 of 6)</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990600"/>
            <a:ext cx="8229600" cy="2819400"/>
          </a:xfrm>
        </p:spPr>
        <p:txBody>
          <a:bodyPr/>
          <a:lstStyle/>
          <a:p>
            <a:pPr marL="0" indent="0">
              <a:buNone/>
            </a:pPr>
            <a:r>
              <a:rPr lang="en-US" sz="2400" b="1" dirty="0"/>
              <a:t>Need Recognition</a:t>
            </a:r>
          </a:p>
          <a:p>
            <a:pPr marL="0" indent="0">
              <a:buNone/>
            </a:pPr>
            <a:r>
              <a:rPr lang="en-US" sz="2400" b="1" dirty="0">
                <a:solidFill>
                  <a:srgbClr val="000000"/>
                </a:solidFill>
              </a:rPr>
              <a:t>Need recognition</a:t>
            </a:r>
            <a:r>
              <a:rPr lang="en-US" sz="2400" dirty="0">
                <a:solidFill>
                  <a:srgbClr val="000000"/>
                </a:solidFill>
              </a:rPr>
              <a:t> is the first stage of the buyer decision process, in which the consumer recognizes a problem or need triggered by:</a:t>
            </a:r>
          </a:p>
          <a:p>
            <a:pPr>
              <a:buClr>
                <a:srgbClr val="0085B4"/>
              </a:buClr>
            </a:pPr>
            <a:r>
              <a:rPr lang="en-US" sz="2400" b="1" dirty="0">
                <a:solidFill>
                  <a:srgbClr val="000000"/>
                </a:solidFill>
              </a:rPr>
              <a:t>Internal stimuli</a:t>
            </a:r>
            <a:r>
              <a:rPr lang="tr-TR" sz="2400" b="1" dirty="0">
                <a:solidFill>
                  <a:srgbClr val="000000"/>
                </a:solidFill>
              </a:rPr>
              <a:t>: </a:t>
            </a:r>
            <a:r>
              <a:rPr lang="en-US" sz="2400" dirty="0">
                <a:solidFill>
                  <a:srgbClr val="000000"/>
                </a:solidFill>
              </a:rPr>
              <a:t>when one of the person’s normal needs—for example, hunger or thirst—rises to a level high enough to become a drive.</a:t>
            </a:r>
          </a:p>
          <a:p>
            <a:pPr>
              <a:buClr>
                <a:srgbClr val="0085B4"/>
              </a:buClr>
            </a:pPr>
            <a:r>
              <a:rPr lang="en-US" sz="2400" b="1" dirty="0">
                <a:solidFill>
                  <a:srgbClr val="000000"/>
                </a:solidFill>
              </a:rPr>
              <a:t>External stimuli</a:t>
            </a:r>
            <a:r>
              <a:rPr lang="tr-TR" sz="2400" b="1" dirty="0">
                <a:solidFill>
                  <a:srgbClr val="000000"/>
                </a:solidFill>
              </a:rPr>
              <a:t>: </a:t>
            </a:r>
            <a:r>
              <a:rPr lang="en-US" sz="2000" dirty="0">
                <a:solidFill>
                  <a:srgbClr val="000000"/>
                </a:solidFill>
              </a:rPr>
              <a:t>For example, an advertisement or a chat with a friend might get you thinking about buying a new car. At this stage, the marketer should research consumers to find out what kinds of needs or problems arise, what brought them about, and how they led the consumer to this particular product.</a:t>
            </a:r>
          </a:p>
        </p:txBody>
      </p:sp>
    </p:spTree>
    <p:extLst>
      <p:ext uri="{BB962C8B-B14F-4D97-AF65-F5344CB8AC3E}">
        <p14:creationId xmlns:p14="http://schemas.microsoft.com/office/powerpoint/2010/main" val="3676169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229600" cy="561975"/>
          </a:xfrm>
        </p:spPr>
        <p:txBody>
          <a:bodyPr wrap="square">
            <a:noAutofit/>
          </a:bodyPr>
          <a:lstStyle/>
          <a:p>
            <a:r>
              <a:rPr lang="en-US" altLang="en-US" sz="3600" dirty="0">
                <a:latin typeface="+mj-lt"/>
                <a:ea typeface="ヒラギノ角ゴ Pro W3" charset="-128"/>
              </a:rPr>
              <a:t>The Buyer Decision Process </a:t>
            </a:r>
            <a:r>
              <a:rPr lang="en-US" altLang="en-US" sz="2800" dirty="0">
                <a:latin typeface="Arial"/>
                <a:ea typeface="ヒラギノ角ゴ Pro W3" charset="-128"/>
              </a:rPr>
              <a:t>(2 of 6)</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990600"/>
            <a:ext cx="8229600" cy="4038600"/>
          </a:xfrm>
        </p:spPr>
        <p:txBody>
          <a:bodyPr/>
          <a:lstStyle/>
          <a:p>
            <a:pPr marL="0" indent="0">
              <a:buNone/>
            </a:pPr>
            <a:r>
              <a:rPr lang="en-US" sz="2400" b="1" dirty="0"/>
              <a:t>Information Search</a:t>
            </a:r>
          </a:p>
          <a:p>
            <a:pPr marL="0" indent="0">
              <a:buNone/>
            </a:pPr>
            <a:r>
              <a:rPr lang="en-US" sz="2400" b="1" dirty="0">
                <a:solidFill>
                  <a:srgbClr val="000000"/>
                </a:solidFill>
              </a:rPr>
              <a:t>Information search</a:t>
            </a:r>
            <a:r>
              <a:rPr lang="en-US" sz="2400" dirty="0">
                <a:solidFill>
                  <a:srgbClr val="000000"/>
                </a:solidFill>
              </a:rPr>
              <a:t> is the stage of the buyer decision process in which the consumer is motivated to search for more information.</a:t>
            </a:r>
          </a:p>
          <a:p>
            <a:pPr marL="0" indent="0">
              <a:buNone/>
            </a:pPr>
            <a:r>
              <a:rPr lang="en-US" sz="2400" b="1" dirty="0">
                <a:solidFill>
                  <a:srgbClr val="000000"/>
                </a:solidFill>
              </a:rPr>
              <a:t>Sources of information:</a:t>
            </a:r>
          </a:p>
          <a:p>
            <a:pPr lvl="1">
              <a:buClr>
                <a:srgbClr val="0085B4"/>
              </a:buClr>
            </a:pPr>
            <a:r>
              <a:rPr lang="en-US" sz="2400" dirty="0">
                <a:solidFill>
                  <a:srgbClr val="000000"/>
                </a:solidFill>
              </a:rPr>
              <a:t>Personal sources</a:t>
            </a:r>
            <a:r>
              <a:rPr lang="tr-TR" sz="2400" dirty="0">
                <a:solidFill>
                  <a:srgbClr val="000000"/>
                </a:solidFill>
              </a:rPr>
              <a:t>: </a:t>
            </a:r>
            <a:r>
              <a:rPr lang="tr-TR" sz="2000" dirty="0" err="1">
                <a:solidFill>
                  <a:srgbClr val="000000"/>
                </a:solidFill>
              </a:rPr>
              <a:t>family</a:t>
            </a:r>
            <a:r>
              <a:rPr lang="tr-TR" sz="2000" dirty="0">
                <a:solidFill>
                  <a:srgbClr val="000000"/>
                </a:solidFill>
              </a:rPr>
              <a:t>, </a:t>
            </a:r>
            <a:r>
              <a:rPr lang="tr-TR" sz="2000" dirty="0" err="1">
                <a:solidFill>
                  <a:srgbClr val="000000"/>
                </a:solidFill>
              </a:rPr>
              <a:t>friends</a:t>
            </a:r>
            <a:r>
              <a:rPr lang="tr-TR" sz="2000" dirty="0">
                <a:solidFill>
                  <a:srgbClr val="000000"/>
                </a:solidFill>
              </a:rPr>
              <a:t>, </a:t>
            </a:r>
            <a:r>
              <a:rPr lang="tr-TR" sz="2000" dirty="0" err="1">
                <a:solidFill>
                  <a:srgbClr val="000000"/>
                </a:solidFill>
              </a:rPr>
              <a:t>neighbors</a:t>
            </a:r>
            <a:r>
              <a:rPr lang="tr-TR" sz="2000" dirty="0">
                <a:solidFill>
                  <a:srgbClr val="000000"/>
                </a:solidFill>
              </a:rPr>
              <a:t>, </a:t>
            </a:r>
            <a:r>
              <a:rPr lang="tr-TR" sz="2000" dirty="0" err="1">
                <a:solidFill>
                  <a:srgbClr val="000000"/>
                </a:solidFill>
              </a:rPr>
              <a:t>acquaintances</a:t>
            </a:r>
            <a:r>
              <a:rPr lang="tr-TR" sz="2000" dirty="0">
                <a:solidFill>
                  <a:srgbClr val="000000"/>
                </a:solidFill>
              </a:rPr>
              <a:t> (</a:t>
            </a:r>
            <a:r>
              <a:rPr lang="tr-TR" sz="2000" dirty="0" err="1">
                <a:solidFill>
                  <a:srgbClr val="000000"/>
                </a:solidFill>
              </a:rPr>
              <a:t>most</a:t>
            </a:r>
            <a:r>
              <a:rPr lang="tr-TR" sz="2000" dirty="0">
                <a:solidFill>
                  <a:srgbClr val="000000"/>
                </a:solidFill>
              </a:rPr>
              <a:t> </a:t>
            </a:r>
            <a:r>
              <a:rPr lang="tr-TR" sz="2000" dirty="0" err="1">
                <a:solidFill>
                  <a:srgbClr val="000000"/>
                </a:solidFill>
              </a:rPr>
              <a:t>effective</a:t>
            </a:r>
            <a:r>
              <a:rPr lang="tr-TR" sz="2000" dirty="0">
                <a:solidFill>
                  <a:srgbClr val="000000"/>
                </a:solidFill>
              </a:rPr>
              <a:t> </a:t>
            </a:r>
            <a:r>
              <a:rPr lang="tr-TR" sz="2000" dirty="0" err="1">
                <a:solidFill>
                  <a:srgbClr val="000000"/>
                </a:solidFill>
              </a:rPr>
              <a:t>source</a:t>
            </a:r>
            <a:r>
              <a:rPr lang="tr-TR" sz="2000" dirty="0">
                <a:solidFill>
                  <a:srgbClr val="000000"/>
                </a:solidFill>
              </a:rPr>
              <a:t>)</a:t>
            </a:r>
            <a:r>
              <a:rPr lang="en-US" sz="2000" dirty="0">
                <a:solidFill>
                  <a:srgbClr val="000000"/>
                </a:solidFill>
              </a:rPr>
              <a:t> Today, consumers</a:t>
            </a:r>
            <a:r>
              <a:rPr lang="tr-TR" sz="2000" dirty="0">
                <a:solidFill>
                  <a:srgbClr val="000000"/>
                </a:solidFill>
              </a:rPr>
              <a:t> </a:t>
            </a:r>
            <a:r>
              <a:rPr lang="en-US" sz="2000" dirty="0">
                <a:solidFill>
                  <a:srgbClr val="000000"/>
                </a:solidFill>
              </a:rPr>
              <a:t>share product opinions, images, and experiences freely across social media</a:t>
            </a:r>
          </a:p>
          <a:p>
            <a:pPr lvl="1">
              <a:buClr>
                <a:srgbClr val="0085B4"/>
              </a:buClr>
            </a:pPr>
            <a:r>
              <a:rPr lang="en-US" sz="2400" dirty="0">
                <a:solidFill>
                  <a:srgbClr val="000000"/>
                </a:solidFill>
              </a:rPr>
              <a:t>Commercial sources</a:t>
            </a:r>
            <a:r>
              <a:rPr lang="tr-TR" sz="2400" dirty="0">
                <a:solidFill>
                  <a:srgbClr val="000000"/>
                </a:solidFill>
              </a:rPr>
              <a:t>:</a:t>
            </a:r>
            <a:r>
              <a:rPr lang="en-US" sz="2000" dirty="0">
                <a:solidFill>
                  <a:srgbClr val="000000"/>
                </a:solidFill>
              </a:rPr>
              <a:t>advertising, sales-people, dealer and manufacturer web and mobile sites, packaging, displays</a:t>
            </a:r>
          </a:p>
          <a:p>
            <a:pPr lvl="1">
              <a:buClr>
                <a:srgbClr val="0085B4"/>
              </a:buClr>
            </a:pPr>
            <a:r>
              <a:rPr lang="en-US" sz="2400" dirty="0">
                <a:solidFill>
                  <a:srgbClr val="000000"/>
                </a:solidFill>
              </a:rPr>
              <a:t>Public sources</a:t>
            </a:r>
            <a:r>
              <a:rPr lang="tr-TR" sz="2400" dirty="0">
                <a:solidFill>
                  <a:srgbClr val="000000"/>
                </a:solidFill>
              </a:rPr>
              <a:t>: </a:t>
            </a:r>
            <a:r>
              <a:rPr lang="en-US" sz="2000" dirty="0">
                <a:solidFill>
                  <a:srgbClr val="000000"/>
                </a:solidFill>
              </a:rPr>
              <a:t>mass media, consumer rating organizations, social media, online searches and peer reviews</a:t>
            </a:r>
          </a:p>
          <a:p>
            <a:pPr lvl="1">
              <a:buClr>
                <a:srgbClr val="0085B4"/>
              </a:buClr>
            </a:pPr>
            <a:r>
              <a:rPr lang="en-US" sz="2400" dirty="0">
                <a:solidFill>
                  <a:srgbClr val="000000"/>
                </a:solidFill>
              </a:rPr>
              <a:t>Experiential sources</a:t>
            </a:r>
            <a:r>
              <a:rPr lang="tr-TR" sz="2400" dirty="0">
                <a:solidFill>
                  <a:srgbClr val="000000"/>
                </a:solidFill>
              </a:rPr>
              <a:t>: </a:t>
            </a:r>
            <a:r>
              <a:rPr lang="en-US" sz="2000" dirty="0">
                <a:solidFill>
                  <a:srgbClr val="000000"/>
                </a:solidFill>
              </a:rPr>
              <a:t>examining and using the product</a:t>
            </a:r>
          </a:p>
        </p:txBody>
      </p:sp>
    </p:spTree>
    <p:extLst>
      <p:ext uri="{BB962C8B-B14F-4D97-AF65-F5344CB8AC3E}">
        <p14:creationId xmlns:p14="http://schemas.microsoft.com/office/powerpoint/2010/main" val="2701720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229600" cy="561975"/>
          </a:xfrm>
        </p:spPr>
        <p:txBody>
          <a:bodyPr wrap="square">
            <a:noAutofit/>
          </a:bodyPr>
          <a:lstStyle/>
          <a:p>
            <a:r>
              <a:rPr lang="en-US" altLang="en-US" sz="3600" dirty="0">
                <a:latin typeface="+mj-lt"/>
                <a:ea typeface="ヒラギノ角ゴ Pro W3" charset="-128"/>
              </a:rPr>
              <a:t>The Buyer Decision Process </a:t>
            </a:r>
            <a:r>
              <a:rPr lang="en-US" altLang="en-US" sz="2800" dirty="0">
                <a:latin typeface="Arial"/>
                <a:ea typeface="ヒラギノ角ゴ Pro W3" charset="-128"/>
              </a:rPr>
              <a:t>(3 of 6)</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990600"/>
            <a:ext cx="8229600" cy="1676400"/>
          </a:xfrm>
        </p:spPr>
        <p:txBody>
          <a:bodyPr/>
          <a:lstStyle/>
          <a:p>
            <a:pPr marL="0" indent="0">
              <a:buNone/>
            </a:pPr>
            <a:r>
              <a:rPr lang="en-US" sz="2400" b="1" dirty="0"/>
              <a:t>Evaluation of Alternatives</a:t>
            </a:r>
          </a:p>
          <a:p>
            <a:pPr marL="0" indent="0">
              <a:buNone/>
            </a:pPr>
            <a:r>
              <a:rPr lang="en-US" sz="2400" b="1" dirty="0">
                <a:solidFill>
                  <a:srgbClr val="000000"/>
                </a:solidFill>
              </a:rPr>
              <a:t>Alternative evaluation </a:t>
            </a:r>
            <a:r>
              <a:rPr lang="en-US" sz="2400" dirty="0">
                <a:solidFill>
                  <a:srgbClr val="000000"/>
                </a:solidFill>
              </a:rPr>
              <a:t>is the stage of the buyer decision process in which the consumer uses information to evaluate alternative brands in the choice set. </a:t>
            </a:r>
          </a:p>
        </p:txBody>
      </p:sp>
    </p:spTree>
    <p:extLst>
      <p:ext uri="{BB962C8B-B14F-4D97-AF65-F5344CB8AC3E}">
        <p14:creationId xmlns:p14="http://schemas.microsoft.com/office/powerpoint/2010/main" val="53394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
            <a:ext cx="8229600" cy="1097280"/>
          </a:xfrm>
        </p:spPr>
        <p:txBody>
          <a:bodyPr wrap="square">
            <a:noAutofit/>
          </a:bodyPr>
          <a:lstStyle/>
          <a:p>
            <a:r>
              <a:rPr lang="en-US" altLang="en-US" dirty="0">
                <a:ea typeface="ヒラギノ角ゴ Pro W3" charset="-128"/>
              </a:rPr>
              <a:t>Lenovo: Understanding Customers and Building Profitable Relationships</a:t>
            </a:r>
            <a:endParaRPr lang="en-US" sz="2800" dirty="0">
              <a:latin typeface="+mj-lt"/>
            </a:endParaRPr>
          </a:p>
        </p:txBody>
      </p:sp>
      <p:sp>
        <p:nvSpPr>
          <p:cNvPr id="4" name="Content Placeholder 3"/>
          <p:cNvSpPr>
            <a:spLocks noGrp="1"/>
          </p:cNvSpPr>
          <p:nvPr>
            <p:ph idx="1"/>
          </p:nvPr>
        </p:nvSpPr>
        <p:spPr>
          <a:xfrm>
            <a:off x="432816" y="1600201"/>
            <a:ext cx="3986784" cy="3657600"/>
          </a:xfrm>
        </p:spPr>
        <p:txBody>
          <a:bodyPr/>
          <a:lstStyle/>
          <a:p>
            <a:pPr marL="0" indent="0">
              <a:buNone/>
            </a:pPr>
            <a:r>
              <a:rPr lang="en-US" sz="2400" dirty="0"/>
              <a:t>“The global success of Lenovo is rooted in its deep and sound understanding of customers and its ability to build profitable relationships. The business model is thus built on customer satisfaction, innovation, and operational efficiency.”</a:t>
            </a:r>
          </a:p>
        </p:txBody>
      </p:sp>
      <p:pic>
        <p:nvPicPr>
          <p:cNvPr id="8" name="Picture Placeholder 7" descr="Photo of  Lenovo dealership in Beijing, China">
            <a:extLst>
              <a:ext uri="{FF2B5EF4-FFF2-40B4-BE49-F238E27FC236}">
                <a16:creationId xmlns:a16="http://schemas.microsoft.com/office/drawing/2014/main" id="{F644D484-D8F0-4E3F-B653-C8F6734AA2B1}"/>
              </a:ext>
            </a:extLst>
          </p:cNvPr>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a:stretch/>
        </p:blipFill>
        <p:spPr>
          <a:xfrm>
            <a:off x="4703452" y="1783523"/>
            <a:ext cx="3960100" cy="2810894"/>
          </a:xfrm>
          <a:prstGeom prst="rect">
            <a:avLst/>
          </a:prstGeom>
        </p:spPr>
      </p:pic>
    </p:spTree>
    <p:extLst>
      <p:ext uri="{BB962C8B-B14F-4D97-AF65-F5344CB8AC3E}">
        <p14:creationId xmlns:p14="http://schemas.microsoft.com/office/powerpoint/2010/main" val="8100207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229600" cy="561975"/>
          </a:xfrm>
        </p:spPr>
        <p:txBody>
          <a:bodyPr wrap="square">
            <a:noAutofit/>
          </a:bodyPr>
          <a:lstStyle/>
          <a:p>
            <a:r>
              <a:rPr lang="en-US" altLang="en-US" sz="3600" dirty="0">
                <a:latin typeface="+mj-lt"/>
                <a:ea typeface="ヒラギノ角ゴ Pro W3" charset="-128"/>
              </a:rPr>
              <a:t>The Buyer Decision Process </a:t>
            </a:r>
            <a:r>
              <a:rPr lang="en-US" altLang="en-US" sz="2800" dirty="0">
                <a:latin typeface="Arial"/>
                <a:ea typeface="ヒラギノ角ゴ Pro W3" charset="-128"/>
              </a:rPr>
              <a:t>(4 of 6)</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990600"/>
            <a:ext cx="8229600" cy="3810000"/>
          </a:xfrm>
        </p:spPr>
        <p:txBody>
          <a:bodyPr/>
          <a:lstStyle/>
          <a:p>
            <a:pPr marL="0" indent="0">
              <a:buNone/>
            </a:pPr>
            <a:r>
              <a:rPr lang="en-US" sz="2400" b="1" dirty="0"/>
              <a:t>Purchase Decision</a:t>
            </a:r>
          </a:p>
          <a:p>
            <a:pPr marL="0" indent="0">
              <a:buNone/>
            </a:pPr>
            <a:r>
              <a:rPr lang="en-US" sz="2400" b="1" dirty="0">
                <a:solidFill>
                  <a:srgbClr val="000000"/>
                </a:solidFill>
              </a:rPr>
              <a:t>Purchase decision </a:t>
            </a:r>
            <a:r>
              <a:rPr lang="en-US" sz="2400" dirty="0">
                <a:solidFill>
                  <a:srgbClr val="000000"/>
                </a:solidFill>
              </a:rPr>
              <a:t>is the buyer’s decision about which brand to purchase.</a:t>
            </a:r>
          </a:p>
          <a:p>
            <a:pPr marL="0" indent="0">
              <a:buNone/>
            </a:pPr>
            <a:r>
              <a:rPr lang="en-US" sz="2400" dirty="0">
                <a:solidFill>
                  <a:srgbClr val="000000"/>
                </a:solidFill>
              </a:rPr>
              <a:t>The purchase </a:t>
            </a:r>
            <a:r>
              <a:rPr lang="en-US" sz="2400" b="1" dirty="0">
                <a:solidFill>
                  <a:srgbClr val="000000"/>
                </a:solidFill>
              </a:rPr>
              <a:t>intention</a:t>
            </a:r>
            <a:r>
              <a:rPr lang="en-US" sz="2400" dirty="0">
                <a:solidFill>
                  <a:srgbClr val="000000"/>
                </a:solidFill>
              </a:rPr>
              <a:t> may not be the purchase </a:t>
            </a:r>
            <a:r>
              <a:rPr lang="en-US" sz="2400" b="1" dirty="0">
                <a:solidFill>
                  <a:srgbClr val="000000"/>
                </a:solidFill>
              </a:rPr>
              <a:t>decision</a:t>
            </a:r>
            <a:r>
              <a:rPr lang="en-US" sz="2400" dirty="0">
                <a:solidFill>
                  <a:srgbClr val="000000"/>
                </a:solidFill>
              </a:rPr>
              <a:t> due to:</a:t>
            </a:r>
          </a:p>
          <a:p>
            <a:r>
              <a:rPr lang="en-US" sz="2400" dirty="0">
                <a:solidFill>
                  <a:srgbClr val="000000"/>
                </a:solidFill>
              </a:rPr>
              <a:t>Attitudes of others</a:t>
            </a:r>
            <a:r>
              <a:rPr lang="tr-TR" sz="2400" dirty="0">
                <a:solidFill>
                  <a:srgbClr val="000000"/>
                </a:solidFill>
              </a:rPr>
              <a:t>: </a:t>
            </a:r>
            <a:r>
              <a:rPr lang="en-US" sz="2400" dirty="0">
                <a:solidFill>
                  <a:srgbClr val="000000"/>
                </a:solidFill>
              </a:rPr>
              <a:t> If </a:t>
            </a:r>
            <a:r>
              <a:rPr lang="en-US" sz="2000" dirty="0">
                <a:solidFill>
                  <a:srgbClr val="000000"/>
                </a:solidFill>
              </a:rPr>
              <a:t>someone important to you thinks that you should buy the lowest-priced car, then the chances of you buying a more expensive car are reduced</a:t>
            </a:r>
          </a:p>
          <a:p>
            <a:r>
              <a:rPr lang="en-US" sz="2400" dirty="0">
                <a:solidFill>
                  <a:srgbClr val="000000"/>
                </a:solidFill>
              </a:rPr>
              <a:t>Unexpected situational factors</a:t>
            </a:r>
            <a:r>
              <a:rPr lang="tr-TR" sz="2400" dirty="0">
                <a:solidFill>
                  <a:srgbClr val="000000"/>
                </a:solidFill>
              </a:rPr>
              <a:t>: </a:t>
            </a:r>
            <a:r>
              <a:rPr lang="en-US" sz="1800" dirty="0">
                <a:solidFill>
                  <a:srgbClr val="000000"/>
                </a:solidFill>
              </a:rPr>
              <a:t>For example, the economy might take a turn for the worse, a close competitor might drop its price, or a friend might report being disappointed in your preferred car. Thus, preferences and even purchase intentions do not always result in an actual purchase choice.</a:t>
            </a:r>
          </a:p>
        </p:txBody>
      </p:sp>
    </p:spTree>
    <p:extLst>
      <p:ext uri="{BB962C8B-B14F-4D97-AF65-F5344CB8AC3E}">
        <p14:creationId xmlns:p14="http://schemas.microsoft.com/office/powerpoint/2010/main" val="37361311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5"/>
            <a:ext cx="8229600" cy="561975"/>
          </a:xfrm>
        </p:spPr>
        <p:txBody>
          <a:bodyPr wrap="square">
            <a:noAutofit/>
          </a:bodyPr>
          <a:lstStyle/>
          <a:p>
            <a:r>
              <a:rPr lang="en-US" altLang="en-US" sz="3600" dirty="0">
                <a:latin typeface="+mj-lt"/>
                <a:ea typeface="ヒラギノ角ゴ Pro W3" charset="-128"/>
              </a:rPr>
              <a:t>The Buyer Decision Process </a:t>
            </a:r>
            <a:r>
              <a:rPr lang="en-US" altLang="en-US" sz="2800" dirty="0">
                <a:latin typeface="Arial"/>
                <a:ea typeface="ヒラギノ角ゴ Pro W3" charset="-128"/>
              </a:rPr>
              <a:t>(5 of 6)</a:t>
            </a:r>
            <a:endParaRPr lang="en-US" altLang="en-US" sz="3600" dirty="0">
              <a:latin typeface="+mj-lt"/>
              <a:ea typeface="ヒラギノ角ゴ Pro W3" charset="-128"/>
            </a:endParaRPr>
          </a:p>
        </p:txBody>
      </p:sp>
      <p:sp>
        <p:nvSpPr>
          <p:cNvPr id="4" name="Content Placeholder 3"/>
          <p:cNvSpPr>
            <a:spLocks noGrp="1"/>
          </p:cNvSpPr>
          <p:nvPr>
            <p:ph idx="1"/>
          </p:nvPr>
        </p:nvSpPr>
        <p:spPr>
          <a:xfrm>
            <a:off x="457200" y="990600"/>
            <a:ext cx="8229600" cy="1676400"/>
          </a:xfrm>
        </p:spPr>
        <p:txBody>
          <a:bodyPr/>
          <a:lstStyle/>
          <a:p>
            <a:pPr marL="0" indent="0">
              <a:buNone/>
            </a:pPr>
            <a:r>
              <a:rPr lang="en-US" sz="2400" b="1" dirty="0" err="1"/>
              <a:t>Postpurchase</a:t>
            </a:r>
            <a:r>
              <a:rPr lang="en-US" sz="2400" b="1" dirty="0"/>
              <a:t> Behavior</a:t>
            </a:r>
          </a:p>
          <a:p>
            <a:pPr marL="0" indent="0">
              <a:buNone/>
            </a:pPr>
            <a:r>
              <a:rPr lang="en-US" sz="2400" b="1" dirty="0" err="1">
                <a:solidFill>
                  <a:srgbClr val="000000"/>
                </a:solidFill>
              </a:rPr>
              <a:t>Postpurchase</a:t>
            </a:r>
            <a:r>
              <a:rPr lang="en-US" sz="2400" b="1" dirty="0">
                <a:solidFill>
                  <a:srgbClr val="000000"/>
                </a:solidFill>
              </a:rPr>
              <a:t> behavior </a:t>
            </a:r>
            <a:r>
              <a:rPr lang="en-US" sz="2400" dirty="0">
                <a:solidFill>
                  <a:srgbClr val="000000"/>
                </a:solidFill>
              </a:rPr>
              <a:t>is the stage of the buyer decision process in which consumers take further action after purchase, based on their satisfaction or dissatisfaction.</a:t>
            </a:r>
            <a:endParaRPr lang="tr-TR" sz="2400" dirty="0">
              <a:solidFill>
                <a:srgbClr val="000000"/>
              </a:solidFill>
            </a:endParaRPr>
          </a:p>
          <a:p>
            <a:pPr marL="0" indent="0">
              <a:buNone/>
            </a:pPr>
            <a:r>
              <a:rPr lang="en-US" sz="2400" b="1" dirty="0">
                <a:solidFill>
                  <a:srgbClr val="000000"/>
                </a:solidFill>
              </a:rPr>
              <a:t>What determines whether the buyer is satisfied or dissatisfied with a purchase?</a:t>
            </a:r>
            <a:r>
              <a:rPr lang="tr-TR" sz="2400" b="1" dirty="0">
                <a:solidFill>
                  <a:srgbClr val="000000"/>
                </a:solidFill>
              </a:rPr>
              <a:t> </a:t>
            </a:r>
            <a:r>
              <a:rPr lang="en-US" sz="2400" b="1" dirty="0">
                <a:solidFill>
                  <a:srgbClr val="000000"/>
                </a:solidFill>
              </a:rPr>
              <a:t> </a:t>
            </a:r>
            <a:endParaRPr lang="tr-TR" sz="2400" b="1" dirty="0">
              <a:solidFill>
                <a:srgbClr val="000000"/>
              </a:solidFill>
            </a:endParaRPr>
          </a:p>
          <a:p>
            <a:pPr marL="0" indent="0" algn="just">
              <a:buNone/>
            </a:pPr>
            <a:r>
              <a:rPr lang="en-US" sz="2400" dirty="0">
                <a:solidFill>
                  <a:srgbClr val="000000"/>
                </a:solidFill>
              </a:rPr>
              <a:t>The answer lies in the relationship between the consumer’s expectations and the product’s perceived performance.</a:t>
            </a:r>
            <a:r>
              <a:rPr lang="tr-TR" sz="2400" dirty="0">
                <a:solidFill>
                  <a:srgbClr val="000000"/>
                </a:solidFill>
              </a:rPr>
              <a:t> </a:t>
            </a:r>
          </a:p>
          <a:p>
            <a:pPr marL="0" indent="0" algn="just">
              <a:buNone/>
            </a:pPr>
            <a:r>
              <a:rPr lang="en-US" sz="2400" dirty="0">
                <a:solidFill>
                  <a:srgbClr val="000000"/>
                </a:solidFill>
              </a:rPr>
              <a:t>If the product falls short of expectations, the consumer is disappointed; if it meets expectations, the consumer is satisfied; if it exceeds expectations, the consumer is delighted</a:t>
            </a:r>
            <a:endParaRPr lang="tr-TR" sz="2400" dirty="0">
              <a:solidFill>
                <a:srgbClr val="000000"/>
              </a:solidFill>
            </a:endParaRPr>
          </a:p>
        </p:txBody>
      </p:sp>
    </p:spTree>
    <p:extLst>
      <p:ext uri="{BB962C8B-B14F-4D97-AF65-F5344CB8AC3E}">
        <p14:creationId xmlns:p14="http://schemas.microsoft.com/office/powerpoint/2010/main" val="257747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1000"/>
                                        <p:tgtEl>
                                          <p:spTgt spid="4">
                                            <p:txEl>
                                              <p:pRg st="4" end="4"/>
                                            </p:txEl>
                                          </p:spTgt>
                                        </p:tgtEl>
                                      </p:cBhvr>
                                    </p:animEffect>
                                    <p:anim calcmode="lin" valueType="num">
                                      <p:cBhvr>
                                        <p:cTn id="1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398"/>
            <a:ext cx="8229600" cy="474452"/>
          </a:xfrm>
        </p:spPr>
        <p:txBody>
          <a:bodyPr wrap="square">
            <a:noAutofit/>
          </a:bodyPr>
          <a:lstStyle/>
          <a:p>
            <a:r>
              <a:rPr lang="en-IN" altLang="en-US" sz="3600" dirty="0">
                <a:latin typeface="+mj-lt"/>
                <a:ea typeface="ヒラギノ角ゴ Pro W3" charset="-128"/>
              </a:rPr>
              <a:t>Learning Objective 1</a:t>
            </a:r>
            <a:endParaRPr lang="en-US" sz="2800" dirty="0">
              <a:latin typeface="+mj-lt"/>
            </a:endParaRPr>
          </a:p>
        </p:txBody>
      </p:sp>
      <p:sp>
        <p:nvSpPr>
          <p:cNvPr id="3" name="Content Placeholder 2"/>
          <p:cNvSpPr>
            <a:spLocks noGrp="1"/>
          </p:cNvSpPr>
          <p:nvPr>
            <p:ph idx="1"/>
          </p:nvPr>
        </p:nvSpPr>
        <p:spPr>
          <a:xfrm>
            <a:off x="457200" y="986909"/>
            <a:ext cx="8229600" cy="738664"/>
          </a:xfrm>
        </p:spPr>
        <p:txBody>
          <a:bodyPr>
            <a:spAutoFit/>
          </a:bodyPr>
          <a:lstStyle/>
          <a:p>
            <a:pPr marL="0" indent="0">
              <a:buNone/>
            </a:pPr>
            <a:r>
              <a:rPr lang="en-US" sz="2400" dirty="0"/>
              <a:t>Define the consumer market and construct a simple model of consumer buyer behavior.</a:t>
            </a:r>
            <a:endParaRPr lang="en-US" altLang="en-US" sz="2400" dirty="0">
              <a:cs typeface="Arial" panose="020B0604020202020204" pitchFamily="34" charset="0"/>
            </a:endParaRPr>
          </a:p>
        </p:txBody>
      </p:sp>
    </p:spTree>
    <p:extLst>
      <p:ext uri="{BB962C8B-B14F-4D97-AF65-F5344CB8AC3E}">
        <p14:creationId xmlns:p14="http://schemas.microsoft.com/office/powerpoint/2010/main" val="1286560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125"/>
            <a:ext cx="8229600" cy="1009650"/>
          </a:xfrm>
        </p:spPr>
        <p:txBody>
          <a:bodyPr wrap="square">
            <a:noAutofit/>
          </a:bodyPr>
          <a:lstStyle/>
          <a:p>
            <a:r>
              <a:rPr lang="en-US" altLang="en-US" sz="3600" dirty="0">
                <a:latin typeface="+mj-lt"/>
                <a:ea typeface="ヒラギノ角ゴ Pro W3" charset="-128"/>
              </a:rPr>
              <a:t>Consumer Markets and Buyer Behavior</a:t>
            </a:r>
            <a:endParaRPr lang="en-US" sz="2800" dirty="0">
              <a:latin typeface="+mj-lt"/>
            </a:endParaRPr>
          </a:p>
        </p:txBody>
      </p:sp>
      <p:sp>
        <p:nvSpPr>
          <p:cNvPr id="3" name="Content Placeholder 2"/>
          <p:cNvSpPr>
            <a:spLocks noGrp="1"/>
          </p:cNvSpPr>
          <p:nvPr>
            <p:ph idx="1"/>
          </p:nvPr>
        </p:nvSpPr>
        <p:spPr>
          <a:xfrm>
            <a:off x="457200" y="1601673"/>
            <a:ext cx="8229600" cy="2408352"/>
          </a:xfrm>
        </p:spPr>
        <p:txBody>
          <a:bodyPr>
            <a:spAutoFit/>
          </a:bodyPr>
          <a:lstStyle/>
          <a:p>
            <a:pPr marL="0" indent="0"/>
            <a:r>
              <a:rPr lang="en-US" sz="2400" b="1" dirty="0">
                <a:solidFill>
                  <a:srgbClr val="000000"/>
                </a:solidFill>
              </a:rPr>
              <a:t>Consumer buyer behavior </a:t>
            </a:r>
            <a:r>
              <a:rPr lang="en-US" sz="2400" dirty="0">
                <a:solidFill>
                  <a:srgbClr val="000000"/>
                </a:solidFill>
              </a:rPr>
              <a:t>is the buying behavior of final consumers—</a:t>
            </a:r>
            <a:r>
              <a:rPr lang="en-US" sz="2400" dirty="0">
                <a:solidFill>
                  <a:srgbClr val="000000"/>
                </a:solidFill>
                <a:highlight>
                  <a:srgbClr val="FFFF00"/>
                </a:highlight>
              </a:rPr>
              <a:t>individuals and households that buy goods and services for personal consumption.</a:t>
            </a:r>
          </a:p>
          <a:p>
            <a:pPr marL="0" indent="0"/>
            <a:r>
              <a:rPr lang="en-US" sz="2400" b="1" dirty="0">
                <a:solidFill>
                  <a:srgbClr val="000000"/>
                </a:solidFill>
              </a:rPr>
              <a:t>Consumer markets </a:t>
            </a:r>
            <a:r>
              <a:rPr lang="en-US" sz="2400" dirty="0">
                <a:solidFill>
                  <a:srgbClr val="000000"/>
                </a:solidFill>
              </a:rPr>
              <a:t>are made up of all the individuals and households that buy or acquire goods and services for personal consumption.</a:t>
            </a:r>
          </a:p>
        </p:txBody>
      </p:sp>
    </p:spTree>
    <p:extLst>
      <p:ext uri="{BB962C8B-B14F-4D97-AF65-F5344CB8AC3E}">
        <p14:creationId xmlns:p14="http://schemas.microsoft.com/office/powerpoint/2010/main" val="2890388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71010"/>
          </a:xfrm>
        </p:spPr>
        <p:txBody>
          <a:bodyPr wrap="square">
            <a:noAutofit/>
          </a:bodyPr>
          <a:lstStyle/>
          <a:p>
            <a:r>
              <a:rPr lang="en-US" altLang="en-US" sz="3600" dirty="0">
                <a:latin typeface="+mj-lt"/>
                <a:ea typeface="ヒラギノ角ゴ Pro W3" charset="-128"/>
              </a:rPr>
              <a:t>Learning Objective 2</a:t>
            </a:r>
            <a:endParaRPr lang="en-US" sz="2800" dirty="0">
              <a:latin typeface="+mj-lt"/>
            </a:endParaRPr>
          </a:p>
        </p:txBody>
      </p:sp>
      <p:sp>
        <p:nvSpPr>
          <p:cNvPr id="3" name="Content Placeholder 2"/>
          <p:cNvSpPr>
            <a:spLocks noGrp="1"/>
          </p:cNvSpPr>
          <p:nvPr>
            <p:ph idx="1"/>
          </p:nvPr>
        </p:nvSpPr>
        <p:spPr>
          <a:xfrm>
            <a:off x="457200" y="990600"/>
            <a:ext cx="8229600" cy="738664"/>
          </a:xfrm>
        </p:spPr>
        <p:txBody>
          <a:bodyPr>
            <a:spAutoFit/>
          </a:bodyPr>
          <a:lstStyle/>
          <a:p>
            <a:pPr marL="0" indent="0">
              <a:buNone/>
            </a:pPr>
            <a:r>
              <a:rPr lang="en-US" sz="2400" dirty="0"/>
              <a:t>Name the four major factors that influence consumer buyer behavior.</a:t>
            </a:r>
            <a:endParaRPr lang="en-US" sz="2400" b="1" dirty="0"/>
          </a:p>
        </p:txBody>
      </p:sp>
    </p:spTree>
    <p:extLst>
      <p:ext uri="{BB962C8B-B14F-4D97-AF65-F5344CB8AC3E}">
        <p14:creationId xmlns:p14="http://schemas.microsoft.com/office/powerpoint/2010/main" val="760894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913"/>
            <a:ext cx="8229600" cy="563079"/>
          </a:xfrm>
        </p:spPr>
        <p:txBody>
          <a:bodyPr wrap="square">
            <a:noAutofit/>
          </a:bodyPr>
          <a:lstStyle/>
          <a:p>
            <a:r>
              <a:rPr lang="en-US" altLang="en-US" sz="3600" dirty="0">
                <a:latin typeface="+mj-lt"/>
                <a:ea typeface="ヒラギノ角ゴ Pro W3" charset="-128"/>
              </a:rPr>
              <a:t>Model of Consumer Behavior </a:t>
            </a:r>
            <a:endParaRPr lang="en-US" sz="2800" dirty="0">
              <a:latin typeface="+mj-lt"/>
            </a:endParaRPr>
          </a:p>
        </p:txBody>
      </p:sp>
      <p:sp>
        <p:nvSpPr>
          <p:cNvPr id="3" name="Content Placeholder 2"/>
          <p:cNvSpPr>
            <a:spLocks noGrp="1"/>
          </p:cNvSpPr>
          <p:nvPr>
            <p:ph idx="1"/>
          </p:nvPr>
        </p:nvSpPr>
        <p:spPr>
          <a:xfrm>
            <a:off x="457200" y="1002792"/>
            <a:ext cx="8229600" cy="421019"/>
          </a:xfrm>
        </p:spPr>
        <p:txBody>
          <a:bodyPr>
            <a:spAutoFit/>
          </a:bodyPr>
          <a:lstStyle/>
          <a:p>
            <a:pPr marL="0" indent="0">
              <a:buNone/>
            </a:pPr>
            <a:r>
              <a:rPr lang="en-IN" sz="2400" b="1" dirty="0"/>
              <a:t>Figure 5.1</a:t>
            </a:r>
            <a:r>
              <a:rPr lang="en-IN" sz="2400" dirty="0"/>
              <a:t> </a:t>
            </a:r>
            <a:r>
              <a:rPr lang="en-US" sz="2400" dirty="0"/>
              <a:t>The Model of Buyer Behavior</a:t>
            </a:r>
            <a:endParaRPr lang="en-US" sz="2400" dirty="0">
              <a:solidFill>
                <a:srgbClr val="000000"/>
              </a:solidFill>
            </a:endParaRPr>
          </a:p>
        </p:txBody>
      </p:sp>
      <p:pic>
        <p:nvPicPr>
          <p:cNvPr id="6" name="Picture Placeholder 5" descr="A flowchart presents the stimulus-response model of buyer behavior. &#10;Long description is available in notes, press F6"/>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104336" y="1524000"/>
            <a:ext cx="8935328" cy="3477770"/>
          </a:xfrm>
          <a:prstGeom prst="rect">
            <a:avLst/>
          </a:prstGeom>
        </p:spPr>
      </p:pic>
      <p:sp>
        <p:nvSpPr>
          <p:cNvPr id="5" name="Metin kutusu 4">
            <a:extLst>
              <a:ext uri="{FF2B5EF4-FFF2-40B4-BE49-F238E27FC236}">
                <a16:creationId xmlns:a16="http://schemas.microsoft.com/office/drawing/2014/main" id="{560C1445-40DE-239E-9777-1880E60A3CF0}"/>
              </a:ext>
            </a:extLst>
          </p:cNvPr>
          <p:cNvSpPr txBox="1"/>
          <p:nvPr/>
        </p:nvSpPr>
        <p:spPr>
          <a:xfrm>
            <a:off x="304800" y="5347376"/>
            <a:ext cx="8839200" cy="1015663"/>
          </a:xfrm>
          <a:prstGeom prst="rect">
            <a:avLst/>
          </a:prstGeom>
          <a:noFill/>
        </p:spPr>
        <p:txBody>
          <a:bodyPr wrap="square">
            <a:spAutoFit/>
          </a:bodyPr>
          <a:lstStyle/>
          <a:p>
            <a:r>
              <a:rPr lang="tr-TR" sz="1500" dirty="0" err="1"/>
              <a:t>The</a:t>
            </a:r>
            <a:r>
              <a:rPr lang="tr-TR" sz="1500" dirty="0"/>
              <a:t> </a:t>
            </a:r>
            <a:r>
              <a:rPr lang="tr-TR" sz="1500" dirty="0" err="1"/>
              <a:t>central</a:t>
            </a:r>
            <a:r>
              <a:rPr lang="tr-TR" sz="1500" dirty="0"/>
              <a:t> </a:t>
            </a:r>
            <a:r>
              <a:rPr lang="tr-TR" sz="1500" dirty="0" err="1"/>
              <a:t>question</a:t>
            </a:r>
            <a:r>
              <a:rPr lang="tr-TR" sz="1500" dirty="0"/>
              <a:t> </a:t>
            </a:r>
            <a:r>
              <a:rPr lang="tr-TR" sz="1500" dirty="0" err="1"/>
              <a:t>for</a:t>
            </a:r>
            <a:r>
              <a:rPr lang="tr-TR" sz="1500" dirty="0"/>
              <a:t> </a:t>
            </a:r>
            <a:r>
              <a:rPr lang="tr-TR" sz="1500" dirty="0" err="1"/>
              <a:t>marketers</a:t>
            </a:r>
            <a:r>
              <a:rPr lang="tr-TR" sz="1500" dirty="0"/>
              <a:t> is </a:t>
            </a:r>
            <a:r>
              <a:rPr lang="tr-TR" sz="1500" dirty="0" err="1"/>
              <a:t>this</a:t>
            </a:r>
            <a:r>
              <a:rPr lang="tr-TR" sz="1500" dirty="0"/>
              <a:t>: </a:t>
            </a:r>
            <a:r>
              <a:rPr lang="tr-TR" sz="1500" i="1" dirty="0"/>
              <a:t>How do </a:t>
            </a:r>
            <a:r>
              <a:rPr lang="tr-TR" sz="1500" i="1" dirty="0" err="1"/>
              <a:t>consumers</a:t>
            </a:r>
            <a:r>
              <a:rPr lang="tr-TR" sz="1500" i="1" dirty="0"/>
              <a:t> </a:t>
            </a:r>
            <a:r>
              <a:rPr lang="tr-TR" sz="1500" i="1" dirty="0" err="1"/>
              <a:t>respond</a:t>
            </a:r>
            <a:r>
              <a:rPr lang="tr-TR" sz="1500" i="1" dirty="0"/>
              <a:t> </a:t>
            </a:r>
            <a:r>
              <a:rPr lang="tr-TR" sz="1500" i="1" dirty="0" err="1"/>
              <a:t>to</a:t>
            </a:r>
            <a:r>
              <a:rPr lang="tr-TR" sz="1500" i="1" dirty="0"/>
              <a:t> </a:t>
            </a:r>
            <a:r>
              <a:rPr lang="tr-TR" sz="1500" i="1" dirty="0" err="1"/>
              <a:t>various</a:t>
            </a:r>
            <a:r>
              <a:rPr lang="tr-TR" sz="1500" i="1" dirty="0"/>
              <a:t> marketing </a:t>
            </a:r>
            <a:r>
              <a:rPr lang="tr-TR" sz="1500" i="1" dirty="0" err="1"/>
              <a:t>efforts</a:t>
            </a:r>
            <a:r>
              <a:rPr lang="tr-TR" sz="1500" i="1" dirty="0"/>
              <a:t> </a:t>
            </a:r>
            <a:r>
              <a:rPr lang="tr-TR" sz="1500" i="1" dirty="0" err="1"/>
              <a:t>the</a:t>
            </a:r>
            <a:r>
              <a:rPr lang="tr-TR" sz="1500" i="1" dirty="0"/>
              <a:t> </a:t>
            </a:r>
            <a:r>
              <a:rPr lang="tr-TR" sz="1500" i="1" dirty="0" err="1"/>
              <a:t>company</a:t>
            </a:r>
            <a:r>
              <a:rPr lang="tr-TR" sz="1500" i="1" dirty="0"/>
              <a:t> </a:t>
            </a:r>
            <a:r>
              <a:rPr lang="tr-TR" sz="1500" i="1" dirty="0" err="1"/>
              <a:t>might</a:t>
            </a:r>
            <a:r>
              <a:rPr lang="tr-TR" sz="1500" i="1" dirty="0"/>
              <a:t> </a:t>
            </a:r>
            <a:r>
              <a:rPr lang="tr-TR" sz="1500" i="1" dirty="0" err="1"/>
              <a:t>use</a:t>
            </a:r>
            <a:r>
              <a:rPr lang="tr-TR" sz="1500" i="1" dirty="0"/>
              <a:t>? </a:t>
            </a:r>
            <a:r>
              <a:rPr lang="tr-TR" sz="1500" dirty="0" err="1"/>
              <a:t>The</a:t>
            </a:r>
            <a:r>
              <a:rPr lang="tr-TR" sz="1500" dirty="0"/>
              <a:t> </a:t>
            </a:r>
            <a:r>
              <a:rPr lang="tr-TR" sz="1500" dirty="0" err="1"/>
              <a:t>starting</a:t>
            </a:r>
            <a:r>
              <a:rPr lang="tr-TR" sz="1500" dirty="0"/>
              <a:t> </a:t>
            </a:r>
            <a:r>
              <a:rPr lang="tr-TR" sz="1500" dirty="0" err="1"/>
              <a:t>point</a:t>
            </a:r>
            <a:r>
              <a:rPr lang="tr-TR" sz="1500" dirty="0"/>
              <a:t> is </a:t>
            </a:r>
            <a:r>
              <a:rPr lang="tr-TR" sz="1500" dirty="0" err="1"/>
              <a:t>the</a:t>
            </a:r>
            <a:r>
              <a:rPr lang="tr-TR" sz="1500" dirty="0"/>
              <a:t> </a:t>
            </a:r>
            <a:r>
              <a:rPr lang="tr-TR" sz="1500" b="1" dirty="0">
                <a:highlight>
                  <a:srgbClr val="FFFF00"/>
                </a:highlight>
              </a:rPr>
              <a:t>stimulus-</a:t>
            </a:r>
            <a:r>
              <a:rPr lang="tr-TR" sz="1500" b="1" dirty="0" err="1">
                <a:highlight>
                  <a:srgbClr val="FFFF00"/>
                </a:highlight>
              </a:rPr>
              <a:t>response</a:t>
            </a:r>
            <a:r>
              <a:rPr lang="tr-TR" sz="1500" b="1" dirty="0">
                <a:highlight>
                  <a:srgbClr val="FFFF00"/>
                </a:highlight>
              </a:rPr>
              <a:t> model of </a:t>
            </a:r>
            <a:r>
              <a:rPr lang="tr-TR" sz="1500" b="1" dirty="0" err="1">
                <a:highlight>
                  <a:srgbClr val="FFFF00"/>
                </a:highlight>
              </a:rPr>
              <a:t>buyer</a:t>
            </a:r>
            <a:r>
              <a:rPr lang="tr-TR" sz="1500" b="1" dirty="0">
                <a:highlight>
                  <a:srgbClr val="FFFF00"/>
                </a:highlight>
              </a:rPr>
              <a:t> </a:t>
            </a:r>
            <a:r>
              <a:rPr lang="tr-TR" sz="1500" b="1" dirty="0" err="1">
                <a:highlight>
                  <a:srgbClr val="FFFF00"/>
                </a:highlight>
              </a:rPr>
              <a:t>behavior</a:t>
            </a:r>
            <a:r>
              <a:rPr lang="tr-TR" sz="1500" b="1" dirty="0">
                <a:highlight>
                  <a:srgbClr val="FFFF00"/>
                </a:highlight>
              </a:rPr>
              <a:t> </a:t>
            </a:r>
          </a:p>
          <a:p>
            <a:r>
              <a:rPr lang="tr-TR" sz="1500" dirty="0" err="1"/>
              <a:t>This</a:t>
            </a:r>
            <a:r>
              <a:rPr lang="tr-TR" sz="1500" dirty="0"/>
              <a:t> </a:t>
            </a:r>
            <a:r>
              <a:rPr lang="tr-TR" sz="1500" dirty="0" err="1"/>
              <a:t>figure</a:t>
            </a:r>
            <a:r>
              <a:rPr lang="tr-TR" sz="1500" dirty="0"/>
              <a:t> </a:t>
            </a:r>
            <a:r>
              <a:rPr lang="tr-TR" sz="1500" dirty="0" err="1"/>
              <a:t>shows</a:t>
            </a:r>
            <a:r>
              <a:rPr lang="tr-TR" sz="1500" dirty="0"/>
              <a:t> </a:t>
            </a:r>
            <a:r>
              <a:rPr lang="tr-TR" sz="1500" dirty="0" err="1"/>
              <a:t>that</a:t>
            </a:r>
            <a:r>
              <a:rPr lang="tr-TR" sz="1500" dirty="0"/>
              <a:t> marketing </a:t>
            </a:r>
            <a:r>
              <a:rPr lang="tr-TR" sz="1500" dirty="0" err="1"/>
              <a:t>and</a:t>
            </a:r>
            <a:r>
              <a:rPr lang="tr-TR" sz="1500" dirty="0"/>
              <a:t> </a:t>
            </a:r>
            <a:r>
              <a:rPr lang="tr-TR" sz="1500" dirty="0" err="1"/>
              <a:t>other</a:t>
            </a:r>
            <a:r>
              <a:rPr lang="tr-TR" sz="1500" dirty="0"/>
              <a:t> stimuli </a:t>
            </a:r>
            <a:r>
              <a:rPr lang="tr-TR" sz="1500" dirty="0" err="1"/>
              <a:t>enter</a:t>
            </a:r>
            <a:r>
              <a:rPr lang="tr-TR" sz="1500" dirty="0"/>
              <a:t> </a:t>
            </a:r>
            <a:r>
              <a:rPr lang="tr-TR" sz="1500" dirty="0" err="1"/>
              <a:t>the</a:t>
            </a:r>
            <a:r>
              <a:rPr lang="tr-TR" sz="1500" dirty="0"/>
              <a:t> </a:t>
            </a:r>
            <a:r>
              <a:rPr lang="tr-TR" sz="1500" dirty="0" err="1"/>
              <a:t>consumer’s</a:t>
            </a:r>
            <a:r>
              <a:rPr lang="tr-TR" sz="1500" dirty="0"/>
              <a:t> </a:t>
            </a:r>
            <a:r>
              <a:rPr lang="tr-TR" sz="1500" dirty="0" err="1"/>
              <a:t>black</a:t>
            </a:r>
            <a:r>
              <a:rPr lang="tr-TR" sz="1500" dirty="0"/>
              <a:t> </a:t>
            </a:r>
            <a:r>
              <a:rPr lang="tr-TR" sz="1500" dirty="0" err="1"/>
              <a:t>box</a:t>
            </a:r>
            <a:r>
              <a:rPr lang="tr-TR" sz="1500" dirty="0"/>
              <a:t> </a:t>
            </a:r>
            <a:r>
              <a:rPr lang="tr-TR" sz="1500" dirty="0" err="1"/>
              <a:t>and</a:t>
            </a:r>
            <a:r>
              <a:rPr lang="tr-TR" sz="1500" dirty="0"/>
              <a:t> </a:t>
            </a:r>
            <a:r>
              <a:rPr lang="tr-TR" sz="1500" dirty="0" err="1"/>
              <a:t>produce</a:t>
            </a:r>
            <a:r>
              <a:rPr lang="tr-TR" sz="1500" dirty="0"/>
              <a:t> </a:t>
            </a:r>
            <a:r>
              <a:rPr lang="tr-TR" sz="1500" dirty="0" err="1"/>
              <a:t>certain</a:t>
            </a:r>
            <a:r>
              <a:rPr lang="tr-TR" sz="1500" dirty="0"/>
              <a:t> </a:t>
            </a:r>
            <a:r>
              <a:rPr lang="tr-TR" sz="1500" dirty="0" err="1"/>
              <a:t>responses</a:t>
            </a:r>
            <a:r>
              <a:rPr lang="tr-TR" sz="1500" dirty="0"/>
              <a:t>.</a:t>
            </a:r>
          </a:p>
        </p:txBody>
      </p:sp>
    </p:spTree>
    <p:extLst>
      <p:ext uri="{BB962C8B-B14F-4D97-AF65-F5344CB8AC3E}">
        <p14:creationId xmlns:p14="http://schemas.microsoft.com/office/powerpoint/2010/main" val="3164915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95CBE2B7-9C8D-40CF-FBD8-757EBE4C21AD}"/>
              </a:ext>
            </a:extLst>
          </p:cNvPr>
          <p:cNvSpPr>
            <a:spLocks noGrp="1"/>
          </p:cNvSpPr>
          <p:nvPr>
            <p:ph idx="1"/>
          </p:nvPr>
        </p:nvSpPr>
        <p:spPr>
          <a:xfrm>
            <a:off x="457200" y="1600200"/>
            <a:ext cx="8229600" cy="4525963"/>
          </a:xfrm>
        </p:spPr>
        <p:txBody>
          <a:bodyPr/>
          <a:lstStyle/>
          <a:p>
            <a:pPr marL="0" indent="0">
              <a:buNone/>
            </a:pPr>
            <a:r>
              <a:rPr lang="en-US" sz="2000" dirty="0"/>
              <a:t>Marketers want to understand how the stimuli are changed into responses inside</a:t>
            </a:r>
            <a:r>
              <a:rPr lang="tr-TR" sz="2000" dirty="0"/>
              <a:t> </a:t>
            </a:r>
            <a:r>
              <a:rPr lang="en-US" sz="2000" dirty="0"/>
              <a:t>the consumer’s black box, which has two parts.</a:t>
            </a:r>
            <a:endParaRPr lang="tr-TR" sz="2000" dirty="0"/>
          </a:p>
          <a:p>
            <a:r>
              <a:rPr lang="en-US" sz="2000" dirty="0"/>
              <a:t>First, </a:t>
            </a:r>
            <a:r>
              <a:rPr lang="en-US" sz="2000" dirty="0">
                <a:highlight>
                  <a:srgbClr val="FFFF00"/>
                </a:highlight>
              </a:rPr>
              <a:t>the buyer’s characteristics influence how he or she perceives and reacts to the stimuli. </a:t>
            </a:r>
            <a:r>
              <a:rPr lang="en-US" sz="2000" dirty="0"/>
              <a:t>These characteristics include a variety of </a:t>
            </a:r>
            <a:r>
              <a:rPr lang="en-US" sz="2000" b="1" dirty="0"/>
              <a:t>cultural, social, personal, and psychological factors.</a:t>
            </a:r>
            <a:r>
              <a:rPr lang="en-US" sz="2000" dirty="0"/>
              <a:t> </a:t>
            </a:r>
            <a:endParaRPr lang="tr-TR" sz="2000" dirty="0"/>
          </a:p>
          <a:p>
            <a:r>
              <a:rPr lang="en-US" sz="2000" dirty="0"/>
              <a:t>Second, </a:t>
            </a:r>
            <a:r>
              <a:rPr lang="en-US" sz="2000" dirty="0">
                <a:highlight>
                  <a:srgbClr val="FFFF00"/>
                </a:highlight>
              </a:rPr>
              <a:t>the buyer’s decision process itself affects his or her behavior</a:t>
            </a:r>
            <a:r>
              <a:rPr lang="en-US" sz="2000" dirty="0"/>
              <a:t>. This decision process—from need recognition, information search, and alternative evaluation to the purchase decision and post</a:t>
            </a:r>
            <a:r>
              <a:rPr lang="tr-TR" sz="2000" dirty="0"/>
              <a:t> </a:t>
            </a:r>
            <a:r>
              <a:rPr lang="en-US" sz="2000" dirty="0"/>
              <a:t>purchase behavior—begins long before the actual purchase decision and continues long after. We look first at buyer characteristics as they affect buyer behavior and then discuss the buyer decision process.</a:t>
            </a:r>
          </a:p>
        </p:txBody>
      </p:sp>
      <p:sp>
        <p:nvSpPr>
          <p:cNvPr id="8" name="Title 1">
            <a:extLst>
              <a:ext uri="{FF2B5EF4-FFF2-40B4-BE49-F238E27FC236}">
                <a16:creationId xmlns:a16="http://schemas.microsoft.com/office/drawing/2014/main" id="{66763FB4-7381-DD1E-18A0-B081DC7B22E6}"/>
              </a:ext>
            </a:extLst>
          </p:cNvPr>
          <p:cNvSpPr>
            <a:spLocks noGrp="1"/>
          </p:cNvSpPr>
          <p:nvPr>
            <p:ph type="title"/>
          </p:nvPr>
        </p:nvSpPr>
        <p:spPr>
          <a:xfrm>
            <a:off x="457200" y="215900"/>
            <a:ext cx="8229600" cy="1096963"/>
          </a:xfrm>
        </p:spPr>
        <p:txBody>
          <a:bodyPr wrap="square">
            <a:noAutofit/>
          </a:bodyPr>
          <a:lstStyle/>
          <a:p>
            <a:r>
              <a:rPr lang="en-US" altLang="en-US" sz="3600" dirty="0">
                <a:latin typeface="+mj-lt"/>
                <a:ea typeface="ヒラギノ角ゴ Pro W3" charset="-128"/>
              </a:rPr>
              <a:t>Model of Consumer Behavior </a:t>
            </a:r>
            <a:endParaRPr lang="en-US" sz="2800" dirty="0">
              <a:latin typeface="+mj-lt"/>
            </a:endParaRPr>
          </a:p>
        </p:txBody>
      </p:sp>
    </p:spTree>
    <p:extLst>
      <p:ext uri="{BB962C8B-B14F-4D97-AF65-F5344CB8AC3E}">
        <p14:creationId xmlns:p14="http://schemas.microsoft.com/office/powerpoint/2010/main" val="2125120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544"/>
            <a:ext cx="8229600" cy="1097280"/>
          </a:xfrm>
        </p:spPr>
        <p:txBody>
          <a:bodyPr wrap="square">
            <a:noAutofit/>
          </a:bodyPr>
          <a:lstStyle/>
          <a:p>
            <a:r>
              <a:rPr lang="en-US" altLang="en-US" sz="3600" dirty="0">
                <a:latin typeface="+mj-lt"/>
                <a:ea typeface="ヒラギノ角ゴ Pro W3" charset="-128"/>
              </a:rPr>
              <a:t>Characteristics Affecting Consumer Behavior </a:t>
            </a:r>
            <a:r>
              <a:rPr lang="en-US" altLang="en-US" sz="2800" dirty="0">
                <a:latin typeface="Arial"/>
                <a:ea typeface="ヒラギノ角ゴ Pro W3" charset="-128"/>
              </a:rPr>
              <a:t>(1 of 15)</a:t>
            </a:r>
            <a:endParaRPr lang="en-US" sz="2800" dirty="0">
              <a:latin typeface="+mj-lt"/>
            </a:endParaRPr>
          </a:p>
        </p:txBody>
      </p:sp>
      <p:sp>
        <p:nvSpPr>
          <p:cNvPr id="3" name="Content Placeholder 2"/>
          <p:cNvSpPr>
            <a:spLocks noGrp="1"/>
          </p:cNvSpPr>
          <p:nvPr>
            <p:ph idx="1"/>
          </p:nvPr>
        </p:nvSpPr>
        <p:spPr>
          <a:xfrm>
            <a:off x="457200" y="1380744"/>
            <a:ext cx="8229600" cy="421019"/>
          </a:xfrm>
        </p:spPr>
        <p:txBody>
          <a:bodyPr>
            <a:spAutoFit/>
          </a:bodyPr>
          <a:lstStyle/>
          <a:p>
            <a:pPr marL="0" indent="0">
              <a:buNone/>
            </a:pPr>
            <a:r>
              <a:rPr lang="en-IN" sz="2400" b="1" dirty="0"/>
              <a:t>Figure 5.2 </a:t>
            </a:r>
            <a:r>
              <a:rPr lang="en-IN" sz="2400" dirty="0"/>
              <a:t>Factors Influencing Consumer </a:t>
            </a:r>
            <a:r>
              <a:rPr lang="en-IN" sz="2400" dirty="0" err="1"/>
              <a:t>Behavior</a:t>
            </a:r>
            <a:endParaRPr lang="en-US" sz="2400" b="1" dirty="0"/>
          </a:p>
        </p:txBody>
      </p:sp>
      <p:pic>
        <p:nvPicPr>
          <p:cNvPr id="6" name="Picture Placeholder 5" descr="A figure presents the characteristics affecting consumer behavior. &#10;Long description is available in notes, press F6"/>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540461" y="2076450"/>
            <a:ext cx="8063077" cy="3146180"/>
          </a:xfrm>
          <a:prstGeom prst="rect">
            <a:avLst/>
          </a:prstGeom>
        </p:spPr>
      </p:pic>
    </p:spTree>
    <p:extLst>
      <p:ext uri="{BB962C8B-B14F-4D97-AF65-F5344CB8AC3E}">
        <p14:creationId xmlns:p14="http://schemas.microsoft.com/office/powerpoint/2010/main" val="2693830199"/>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6015</Words>
  <Application>Microsoft Office PowerPoint</Application>
  <PresentationFormat>Ekran Gösterisi (4:3)</PresentationFormat>
  <Paragraphs>365</Paragraphs>
  <Slides>31</Slides>
  <Notes>26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31</vt:i4>
      </vt:variant>
    </vt:vector>
  </HeadingPairs>
  <TitlesOfParts>
    <vt:vector size="36" baseType="lpstr">
      <vt:lpstr>Arial</vt:lpstr>
      <vt:lpstr>Times New Roman</vt:lpstr>
      <vt:lpstr>Verdana</vt:lpstr>
      <vt:lpstr>Wingdings</vt:lpstr>
      <vt:lpstr>508 Lecture</vt:lpstr>
      <vt:lpstr>   Chapter 5</vt:lpstr>
      <vt:lpstr>Learning Objectives</vt:lpstr>
      <vt:lpstr>Lenovo: Understanding Customers and Building Profitable Relationships</vt:lpstr>
      <vt:lpstr>Learning Objective 1</vt:lpstr>
      <vt:lpstr>Consumer Markets and Buyer Behavior</vt:lpstr>
      <vt:lpstr>Learning Objective 2</vt:lpstr>
      <vt:lpstr>Model of Consumer Behavior </vt:lpstr>
      <vt:lpstr>Model of Consumer Behavior </vt:lpstr>
      <vt:lpstr>Characteristics Affecting Consumer Behavior (1 of 15)</vt:lpstr>
      <vt:lpstr>Characteristics Affecting Consumer Behavior (2 of 15)</vt:lpstr>
      <vt:lpstr>Characteristics Affecting Consumer Behavior (3 of 15)</vt:lpstr>
      <vt:lpstr>Characteristics Affecting Consumer Behavior (4 of 15)</vt:lpstr>
      <vt:lpstr>Characteristics Affecting Consumer Behavior (5 of 15)</vt:lpstr>
      <vt:lpstr>PowerPoint Sunusu</vt:lpstr>
      <vt:lpstr>PowerPoint Sunusu</vt:lpstr>
      <vt:lpstr>Influencer marketing </vt:lpstr>
      <vt:lpstr>Influencer marketing </vt:lpstr>
      <vt:lpstr>Characteristics Affecting Consumer Behavior (6 of 15)</vt:lpstr>
      <vt:lpstr>Characteristics Affecting Consumer Behavior (7 of 15)</vt:lpstr>
      <vt:lpstr>Characteristics Affecting Consumer Behavior (8 of 15)</vt:lpstr>
      <vt:lpstr>Characteristics Affecting Consumer Behavior (9 of 15)</vt:lpstr>
      <vt:lpstr>Characteristics Affecting Consumer Behavior (10 of 15)</vt:lpstr>
      <vt:lpstr>Characteristics Affecting Consumer Behavior (11 of 15)</vt:lpstr>
      <vt:lpstr>Characteristics Affecting Consumer Behavior (15 of 15)</vt:lpstr>
      <vt:lpstr>Learning Objective 3</vt:lpstr>
      <vt:lpstr>Figure 5.5 The Buyer Decision Process</vt:lpstr>
      <vt:lpstr>The Buyer Decision Process (1 of 6)</vt:lpstr>
      <vt:lpstr>The Buyer Decision Process (2 of 6)</vt:lpstr>
      <vt:lpstr>The Buyer Decision Process (3 of 6)</vt:lpstr>
      <vt:lpstr>The Buyer Decision Process (4 of 6)</vt:lpstr>
      <vt:lpstr>The Buyer Decision Process (5 of 6)</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 Eighteenth Edition, Chapter 5, Consumer Markets and Buyer Behavior</dc:title>
  <dc:subject>Marketing</dc:subject>
  <dc:creator>Kotler</dc:creator>
  <cp:keywords>Marketing</cp:keywords>
  <cp:lastModifiedBy>duygu gur</cp:lastModifiedBy>
  <cp:revision>4986</cp:revision>
  <dcterms:created xsi:type="dcterms:W3CDTF">2014-07-14T20:04:21Z</dcterms:created>
  <dcterms:modified xsi:type="dcterms:W3CDTF">2022-12-07T09:51:18Z</dcterms:modified>
</cp:coreProperties>
</file>