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 id="2147483706" r:id="rId2"/>
  </p:sldMasterIdLst>
  <p:notesMasterIdLst>
    <p:notesMasterId r:id="rId34"/>
  </p:notesMasterIdLst>
  <p:handoutMasterIdLst>
    <p:handoutMasterId r:id="rId35"/>
  </p:handoutMasterIdLst>
  <p:sldIdLst>
    <p:sldId id="365" r:id="rId3"/>
    <p:sldId id="367" r:id="rId4"/>
    <p:sldId id="368" r:id="rId5"/>
    <p:sldId id="369" r:id="rId6"/>
    <p:sldId id="370" r:id="rId7"/>
    <p:sldId id="371" r:id="rId8"/>
    <p:sldId id="372" r:id="rId9"/>
    <p:sldId id="373" r:id="rId10"/>
    <p:sldId id="374" r:id="rId11"/>
    <p:sldId id="375" r:id="rId12"/>
    <p:sldId id="377" r:id="rId13"/>
    <p:sldId id="378" r:id="rId14"/>
    <p:sldId id="379" r:id="rId15"/>
    <p:sldId id="380" r:id="rId16"/>
    <p:sldId id="381" r:id="rId17"/>
    <p:sldId id="382" r:id="rId18"/>
    <p:sldId id="383" r:id="rId19"/>
    <p:sldId id="384" r:id="rId20"/>
    <p:sldId id="385" r:id="rId21"/>
    <p:sldId id="386" r:id="rId22"/>
    <p:sldId id="387" r:id="rId23"/>
    <p:sldId id="388" r:id="rId24"/>
    <p:sldId id="389" r:id="rId25"/>
    <p:sldId id="391" r:id="rId26"/>
    <p:sldId id="392" r:id="rId27"/>
    <p:sldId id="393" r:id="rId28"/>
    <p:sldId id="394" r:id="rId29"/>
    <p:sldId id="395" r:id="rId30"/>
    <p:sldId id="396" r:id="rId31"/>
    <p:sldId id="398" r:id="rId32"/>
    <p:sldId id="397" r:id="rId33"/>
  </p:sldIdLst>
  <p:sldSz cx="9144000" cy="6858000" type="screen4x3"/>
  <p:notesSz cx="9144000" cy="6858000"/>
  <p:custDataLst>
    <p:tags r:id="rId36"/>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6D0CC"/>
    <a:srgbClr val="FFFFCC"/>
    <a:srgbClr val="FFCC00"/>
    <a:srgbClr val="CC00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87717" autoAdjust="0"/>
  </p:normalViewPr>
  <p:slideViewPr>
    <p:cSldViewPr snapToGrid="0">
      <p:cViewPr varScale="1">
        <p:scale>
          <a:sx n="95" d="100"/>
          <a:sy n="95" d="100"/>
        </p:scale>
        <p:origin x="2172" y="72"/>
      </p:cViewPr>
      <p:guideLst>
        <p:guide orient="horz" pos="2160"/>
        <p:guide pos="2880"/>
      </p:guideLst>
    </p:cSldViewPr>
  </p:slideViewPr>
  <p:outlineViewPr>
    <p:cViewPr>
      <p:scale>
        <a:sx n="33" d="100"/>
        <a:sy n="33" d="100"/>
      </p:scale>
      <p:origin x="0" y="-18282"/>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a:t>
            </a:fld>
            <a:endParaRPr lang="en-US"/>
          </a:p>
        </p:txBody>
      </p:sp>
    </p:spTree>
    <p:extLst>
      <p:ext uri="{BB962C8B-B14F-4D97-AF65-F5344CB8AC3E}">
        <p14:creationId xmlns:p14="http://schemas.microsoft.com/office/powerpoint/2010/main" val="2396987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a:t>
            </a:fld>
            <a:endParaRPr lang="en-US"/>
          </a:p>
        </p:txBody>
      </p:sp>
    </p:spTree>
    <p:extLst>
      <p:ext uri="{BB962C8B-B14F-4D97-AF65-F5344CB8AC3E}">
        <p14:creationId xmlns:p14="http://schemas.microsoft.com/office/powerpoint/2010/main" val="4093864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In a 5/1 ARM the payment is fixed for the first 5 years, and then adjusts annually.  A 3/1 is fixed for the first three years.  Alternatively some ARMs begin adjusting immediately. </a:t>
            </a:r>
          </a:p>
          <a:p>
            <a:endParaRPr lang="en-US" altLang="en-US" dirty="0" smtClean="0"/>
          </a:p>
          <a:p>
            <a:r>
              <a:rPr lang="en-US" altLang="en-US" dirty="0" smtClean="0"/>
              <a:t>The 5/2/5 cap means the first rate adjustment can be no more than 5%, after that the maximum annual change is 2% , and the maximum interest rate increase over the life of the mortgage is 5%.</a:t>
            </a:r>
          </a:p>
          <a:p>
            <a:endParaRPr lang="en-US" altLang="en-US" dirty="0" smtClean="0"/>
          </a:p>
          <a:p>
            <a:r>
              <a:rPr lang="en-US" altLang="en-US" dirty="0" smtClean="0"/>
              <a:t>ARMs are riskier for homebuyers.  They may make sense if the buyer believes they will not stay in the home for more than 3 to 5 years, and believe they will be able to sell or refinance at reasonable rates in the future.</a:t>
            </a:r>
          </a:p>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7</a:t>
            </a:fld>
            <a:endParaRPr lang="en-US"/>
          </a:p>
        </p:txBody>
      </p:sp>
    </p:spTree>
    <p:extLst>
      <p:ext uri="{BB962C8B-B14F-4D97-AF65-F5344CB8AC3E}">
        <p14:creationId xmlns:p14="http://schemas.microsoft.com/office/powerpoint/2010/main" val="2412164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altLang="en-US" dirty="0" smtClean="0"/>
              <a:t>Alt-A: </a:t>
            </a:r>
            <a:r>
              <a:rPr lang="en-US" altLang="en-US" sz="2400" dirty="0" smtClean="0"/>
              <a:t>They may represent borrowers who have incomplete documentation, poorer credit scores, higher loan to value ratios, etc. than prime mortgages.</a:t>
            </a:r>
          </a:p>
          <a:p>
            <a:pPr marL="0" lvl="1"/>
            <a:endParaRPr lang="en-US" altLang="en-US" sz="2400" dirty="0" smtClean="0"/>
          </a:p>
          <a:p>
            <a:r>
              <a:rPr lang="en-US" altLang="en-US" dirty="0" smtClean="0"/>
              <a:t>Minimum payment: When loan balance reaches 110% to 115% of the original balance, the borrower loses this option and must choose one of the others.</a:t>
            </a:r>
          </a:p>
          <a:p>
            <a:endParaRPr lang="en-US" altLang="en-US" dirty="0" smtClean="0"/>
          </a:p>
          <a:p>
            <a:r>
              <a:rPr lang="en-US" altLang="en-US" dirty="0" smtClean="0"/>
              <a:t>Before the crisis, these options were sold to naïve borrowers, but they are obviously very risky.  The borrowers were apparently told they were not risky, or the risk was downplayed because the homebuyers were told they could refinance when the payments increased.  The financial crisis eliminated this ability however. </a:t>
            </a:r>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14</a:t>
            </a:fld>
            <a:endParaRPr lang="en-US"/>
          </a:p>
        </p:txBody>
      </p:sp>
    </p:spTree>
    <p:extLst>
      <p:ext uri="{BB962C8B-B14F-4D97-AF65-F5344CB8AC3E}">
        <p14:creationId xmlns:p14="http://schemas.microsoft.com/office/powerpoint/2010/main" val="2635374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four government agencies with mortgage pools supported by GNMA are the Federal Housing Administration (FHA), the Veterans Administration (VA), the Department of Housing and Urban Development’s Office of Indian and Public Housing, and the USDA Rural Development.</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20</a:t>
            </a:fld>
            <a:endParaRPr lang="en-US"/>
          </a:p>
        </p:txBody>
      </p:sp>
    </p:spTree>
    <p:extLst>
      <p:ext uri="{BB962C8B-B14F-4D97-AF65-F5344CB8AC3E}">
        <p14:creationId xmlns:p14="http://schemas.microsoft.com/office/powerpoint/2010/main" val="551500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term underwater means the homeowners owe more on their mortgage than their house is worth.  This provides an incentive for homeowners to default on their mortgages.</a:t>
            </a:r>
          </a:p>
          <a:p>
            <a:endParaRPr lang="en-US" alt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As of April 2011, the taxpayers were out about $132 billion on the two mortgage agencies with more losses expected.</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21</a:t>
            </a:fld>
            <a:endParaRPr lang="en-US"/>
          </a:p>
        </p:txBody>
      </p:sp>
    </p:spTree>
    <p:extLst>
      <p:ext uri="{BB962C8B-B14F-4D97-AF65-F5344CB8AC3E}">
        <p14:creationId xmlns:p14="http://schemas.microsoft.com/office/powerpoint/2010/main" val="3769954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2010 data</a:t>
            </a:r>
          </a:p>
          <a:p>
            <a:endParaRPr lang="en-US"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24</a:t>
            </a:fld>
            <a:endParaRPr lang="en-US"/>
          </a:p>
        </p:txBody>
      </p:sp>
    </p:spTree>
    <p:extLst>
      <p:ext uri="{BB962C8B-B14F-4D97-AF65-F5344CB8AC3E}">
        <p14:creationId xmlns:p14="http://schemas.microsoft.com/office/powerpoint/2010/main" val="4062272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30</a:t>
            </a:fld>
            <a:endParaRPr lang="en-US"/>
          </a:p>
        </p:txBody>
      </p:sp>
    </p:spTree>
    <p:extLst>
      <p:ext uri="{BB962C8B-B14F-4D97-AF65-F5344CB8AC3E}">
        <p14:creationId xmlns:p14="http://schemas.microsoft.com/office/powerpoint/2010/main" val="1001551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C860D174-E26B-4A83-9E17-0012B492294B}" type="datetime1">
              <a:rPr lang="en-US" smtClean="0"/>
              <a:t>9/8/2018</a:t>
            </a:fld>
            <a:endParaRPr lang="en-US" altLang="en-US"/>
          </a:p>
        </p:txBody>
      </p:sp>
      <p:sp>
        <p:nvSpPr>
          <p:cNvPr id="43" name="Content Placeholder 2"/>
          <p:cNvSpPr txBox="1">
            <a:spLocks/>
          </p:cNvSpPr>
          <p:nvPr userDrawn="1"/>
        </p:nvSpPr>
        <p:spPr>
          <a:xfrm>
            <a:off x="3632200"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smtClean="0"/>
              <a:t>© 2019 McGraw-Hill Education. </a:t>
            </a:r>
            <a:endParaRPr lang="en-IN" kern="0" dirty="0"/>
          </a:p>
        </p:txBody>
      </p:sp>
      <p:sp>
        <p:nvSpPr>
          <p:cNvPr id="40"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7-</a:t>
            </a:r>
            <a:fld id="{CB4170C2-2BCD-4EE9-940C-15A2525D2C19}" type="slidenum">
              <a:rPr lang="en-US" altLang="en-US" smtClean="0"/>
              <a:pPr>
                <a:defRPr/>
              </a:pPr>
              <a:t>‹#›</a:t>
            </a:fld>
            <a:endParaRPr lang="en-US" altLang="en-US" dirty="0"/>
          </a:p>
        </p:txBody>
      </p:sp>
    </p:spTree>
    <p:extLst>
      <p:ext uri="{BB962C8B-B14F-4D97-AF65-F5344CB8AC3E}">
        <p14:creationId xmlns:p14="http://schemas.microsoft.com/office/powerpoint/2010/main" val="379473231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BCF1D43-A0E9-4E37-AB69-B38F1D5EA47B}" type="datetime1">
              <a:rPr lang="en-US" smtClean="0"/>
              <a:t>9/8/2018</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260663651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3819B29-E9A0-4FF2-845A-26A4A4418CC9}"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93149972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4E5574A5-4E00-48B9-BBA4-25D75EE38ACD}"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260483159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FCDB9104-B096-452B-B449-53DF4212A736}"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14981997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5276BF9-DDF6-4505-9D3B-00CC20E909C9}"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249310213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90A9634B-8566-4BBD-AA52-2870C3664A18}" type="datetime1">
              <a:rPr lang="en-US" smtClean="0"/>
              <a:t>9/8/2018</a:t>
            </a:fld>
            <a:endParaRPr lang="en-US" altLang="en-US"/>
          </a:p>
        </p:txBody>
      </p:sp>
      <p:sp>
        <p:nvSpPr>
          <p:cNvPr id="3" name="Content Placeholder 2"/>
          <p:cNvSpPr>
            <a:spLocks noGrp="1"/>
          </p:cNvSpPr>
          <p:nvPr>
            <p:ph sz="quarter" idx="11"/>
          </p:nvPr>
        </p:nvSpPr>
        <p:spPr>
          <a:xfrm>
            <a:off x="2590800" y="6248400"/>
            <a:ext cx="4724400" cy="457200"/>
          </a:xfrm>
        </p:spPr>
        <p:txBody>
          <a:bodyPr/>
          <a:lstStyle/>
          <a:p>
            <a:pPr lvl="0"/>
            <a:endParaRPr lang="en-IN" dirty="0"/>
          </a:p>
        </p:txBody>
      </p:sp>
      <p:sp>
        <p:nvSpPr>
          <p:cNvPr id="40" name="Slide Number Placeholder 5"/>
          <p:cNvSpPr>
            <a:spLocks noGrp="1"/>
          </p:cNvSpPr>
          <p:nvPr>
            <p:ph type="sldNum" sz="quarter" idx="12"/>
          </p:nvPr>
        </p:nvSpPr>
        <p:spPr>
          <a:xfrm>
            <a:off x="8144435" y="6483260"/>
            <a:ext cx="984019" cy="365125"/>
          </a:xfrm>
        </p:spPr>
        <p:txBody>
          <a:bodyPr/>
          <a:lstStyle/>
          <a:p>
            <a:pPr>
              <a:defRPr/>
            </a:pPr>
            <a:r>
              <a:rPr lang="en-US" altLang="en-US" dirty="0" smtClean="0"/>
              <a:t>Ch. 1     </a:t>
            </a:r>
            <a:fld id="{0FD03E7E-EA82-497A-8F5F-7A09E0EB97C0}" type="slidenum">
              <a:rPr lang="en-US" altLang="en-US" smtClean="0"/>
              <a:pPr>
                <a:defRPr/>
              </a:pPr>
              <a:t>‹#›</a:t>
            </a:fld>
            <a:endParaRPr lang="en-US" altLang="en-US" dirty="0"/>
          </a:p>
        </p:txBody>
      </p:sp>
      <p:sp>
        <p:nvSpPr>
          <p:cNvPr id="38"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smtClean="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Tree>
    <p:extLst>
      <p:ext uri="{BB962C8B-B14F-4D97-AF65-F5344CB8AC3E}">
        <p14:creationId xmlns:p14="http://schemas.microsoft.com/office/powerpoint/2010/main" val="248693755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EEE6A78-B8CD-45F1-89F1-8FACEBA7C1A4}"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37"/>
          <p:cNvSpPr>
            <a:spLocks noGrp="1"/>
          </p:cNvSpPr>
          <p:nvPr>
            <p:ph sz="quarter" idx="13" hasCustomPrompt="1"/>
          </p:nvPr>
        </p:nvSpPr>
        <p:spPr>
          <a:xfrm>
            <a:off x="7777163" y="5627688"/>
            <a:ext cx="1270000" cy="403225"/>
          </a:xfr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latin typeface="Calibri" panose="020F0502020204030204" pitchFamily="34" charset="0"/>
              </a:defRPr>
            </a:lvl1p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r>
              <a:rPr lang="en-US" altLang="en-US" dirty="0" smtClean="0"/>
              <a:t>Ch. 1     </a:t>
            </a:r>
            <a:fld id="{0FD03E7E-EA82-497A-8F5F-7A09E0EB97C0}" type="slidenum">
              <a:rPr lang="en-US" altLang="en-US" smtClean="0"/>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a:pPr>
              <a:t>‹#›</a:t>
            </a:fld>
            <a:endParaRPr lang="en-IN" dirty="0"/>
          </a:p>
        </p:txBody>
      </p:sp>
    </p:spTree>
    <p:extLst>
      <p:ext uri="{BB962C8B-B14F-4D97-AF65-F5344CB8AC3E}">
        <p14:creationId xmlns:p14="http://schemas.microsoft.com/office/powerpoint/2010/main" val="192771811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2F466E67-8869-4FBC-B006-1805A13BA3CE}"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506282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E8DF1A95-A582-46CB-9E2F-69D2B0F8B228}"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2184931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smtClean="0"/>
              <a:t>	</a:t>
            </a:r>
            <a:fld id="{E25CD32A-DF0E-45A1-BEB6-0886FC07FE63}" type="datetime1">
              <a:rPr lang="en-US" smtClean="0"/>
              <a:t>9/8/2018</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1569491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AFD8B2A-A7C2-4012-9F20-861F6A825A14}"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304589193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187221A0-850D-4F7E-810D-14D85CD3273C}"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60619038"/>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15A29307-9A9A-45DE-9C95-F7A395B470BF}"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74486081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1D90A3F7-AFE6-4401-875B-58941555E86F}" type="datetime1">
              <a:rPr lang="en-US" smtClean="0"/>
              <a:t>9/8/2018</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304862992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5F6D9876-87EA-45A6-832E-F28B04BFBDF0}" type="datetime1">
              <a:rPr lang="en-US" smtClean="0"/>
              <a:t>9/8/2018</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777173943"/>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3996FD1-1BD0-417E-B498-9BCADA9D0D4A}" type="datetime1">
              <a:rPr lang="en-US" smtClean="0"/>
              <a:t>9/8/2018</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372740426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40818CE-465C-41B8-ACAA-4FB78437BD86}"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41676337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C02A4F7-1E05-453E-A5CF-830FC21D4DC6}"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427393513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4EC0154-9667-4D42-B8AA-D772C6C24A9C}"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392645787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A25A00F8-98C4-4612-9DA1-CD425E4419F2}"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4554425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B1B47F4A-1AAB-4570-95D5-60A6EADCD27E}"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387851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C45C3417-3006-427A-9061-2069301CB7B2}"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758180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smtClean="0"/>
              <a:t>	</a:t>
            </a:r>
            <a:fld id="{5E267225-1AEF-4BB9-8B43-FFA382E959B1}" type="datetime1">
              <a:rPr lang="en-US" smtClean="0"/>
              <a:t>9/8/2018</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9787190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9F9B858-A4BA-479B-8BAD-FB1C79687DBA}" type="datetime1">
              <a:rPr lang="en-US" smtClean="0"/>
              <a:t>9/8/2018</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13749963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1C774618-A600-4D78-920C-61FEC7034A51}" type="datetime1">
              <a:rPr lang="en-US" smtClean="0"/>
              <a:t>9/8/2018</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401174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E7DAECC4-3503-4C14-BFF5-168D9DD195AD}" type="datetime1">
              <a:rPr lang="en-US" smtClean="0"/>
              <a:t>9/8/2018</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168148044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5C31DB4-E042-42F9-AD4E-566D8A8ACF13}" type="datetime1">
              <a:rPr lang="en-US" smtClean="0"/>
              <a:t>9/8/2018</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smtClean="0"/>
              <a:t>7-</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1516391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589844"/>
            <a:ext cx="7543800" cy="929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309F1C3B-7977-4073-A600-41C446B1FB90}" type="datetime1">
              <a:rPr lang="en-US" smtClean="0"/>
              <a:t>9/8/2018</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7-</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40" name="Content Placeholder 2"/>
          <p:cNvSpPr txBox="1">
            <a:spLocks/>
          </p:cNvSpPr>
          <p:nvPr userDrawn="1"/>
        </p:nvSpPr>
        <p:spPr>
          <a:xfrm>
            <a:off x="370249"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smtClean="0"/>
              <a:t>© 2019 McGraw-Hill Education. </a:t>
            </a:r>
            <a:endParaRPr lang="en-IN" kern="0" dirty="0"/>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703" r:id="rId3"/>
    <p:sldLayoutId id="2147483705" r:id="rId4"/>
    <p:sldLayoutId id="2147483704"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571500"/>
            <a:ext cx="7543800" cy="92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14616C5C-7EF9-43AD-BE18-65FECE0D7F6D}" type="datetime1">
              <a:rPr lang="en-US" smtClean="0"/>
              <a:t>9/8/2018</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smtClean="0"/>
              <a:t>7-</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9" name="Content Placeholder 37"/>
          <p:cNvSpPr txBox="1">
            <a:spLocks/>
          </p:cNvSpPr>
          <p:nvPr userDrawn="1"/>
        </p:nvSpPr>
        <p:spPr>
          <a:xfrm>
            <a:off x="7777163" y="5627688"/>
            <a:ext cx="1270000" cy="403225"/>
          </a:xfrm>
          <a:prstGeom prst="rect">
            <a:avLst/>
          </a:prstGeom>
        </p:spPr>
        <p:txBody>
          <a:bodyPr/>
          <a:lstStyle>
            <a:lvl1pPr marL="0" marR="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12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r>
              <a:rPr lang="en-US" altLang="en-US" kern="0" smtClean="0"/>
              <a:t>Ch. 1     </a:t>
            </a:r>
            <a:fld id="{0FD03E7E-EA82-497A-8F5F-7A09E0EB97C0}" type="slidenum">
              <a:rPr lang="en-US" altLang="en-US" kern="0" smtClean="0"/>
              <a:pPr/>
              <a:t>‹#›</a:t>
            </a:fld>
            <a:endParaRPr lang="en-IN" kern="0" dirty="0"/>
          </a:p>
        </p:txBody>
      </p:sp>
    </p:spTree>
    <p:extLst>
      <p:ext uri="{BB962C8B-B14F-4D97-AF65-F5344CB8AC3E}">
        <p14:creationId xmlns:p14="http://schemas.microsoft.com/office/powerpoint/2010/main" val="312907898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slide" Target="slide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latin typeface="Calibri" panose="020F0502020204030204" pitchFamily="34" charset="0"/>
                <a:cs typeface="Calibri" panose="020F0502020204030204" pitchFamily="34" charset="0"/>
              </a:rPr>
              <a:t>Chapter Seven</a:t>
            </a:r>
          </a:p>
        </p:txBody>
      </p:sp>
      <p:sp>
        <p:nvSpPr>
          <p:cNvPr id="3075" name="Rectangle 5"/>
          <p:cNvSpPr>
            <a:spLocks noGrp="1" noChangeArrowheads="1"/>
          </p:cNvSpPr>
          <p:nvPr>
            <p:ph type="subTitle" idx="1"/>
          </p:nvPr>
        </p:nvSpPr>
        <p:spPr>
          <a:xfrm>
            <a:off x="1549667" y="3049588"/>
            <a:ext cx="5548046" cy="1743793"/>
          </a:xfrm>
        </p:spPr>
        <p:txBody>
          <a:bodyPr/>
          <a:lstStyle/>
          <a:p>
            <a:pPr eaLnBrk="1" hangingPunct="1"/>
            <a:r>
              <a:rPr lang="en-US" altLang="en-US" sz="5500" dirty="0" smtClean="0">
                <a:latin typeface="Calibri" panose="020F0502020204030204" pitchFamily="34" charset="0"/>
                <a:cs typeface="Calibri" panose="020F0502020204030204" pitchFamily="34" charset="0"/>
              </a:rPr>
              <a:t>Mortgage Markets</a:t>
            </a:r>
            <a:endParaRPr lang="en-US" altLang="en-US" sz="5500" dirty="0">
              <a:latin typeface="Calibri" panose="020F0502020204030204" pitchFamily="34" charset="0"/>
              <a:cs typeface="Calibri" panose="020F0502020204030204" pitchFamily="34" charset="0"/>
            </a:endParaRPr>
          </a:p>
        </p:txBody>
      </p:sp>
      <p:sp>
        <p:nvSpPr>
          <p:cNvPr id="2" name="Content Placeholder 1"/>
          <p:cNvSpPr>
            <a:spLocks noGrp="1"/>
          </p:cNvSpPr>
          <p:nvPr>
            <p:ph sz="quarter" idx="11"/>
          </p:nvPr>
        </p:nvSpPr>
        <p:spPr>
          <a:xfrm>
            <a:off x="315913" y="6392777"/>
            <a:ext cx="8617072" cy="325655"/>
          </a:xfrm>
        </p:spPr>
        <p:txBody>
          <a:bodyPr/>
          <a:lstStyle/>
          <a:p>
            <a:pPr marL="0" indent="0">
              <a:buNone/>
            </a:pPr>
            <a:r>
              <a:rPr lang="en-IN" sz="900" dirty="0">
                <a:latin typeface="Calibri" panose="020F0502020204030204" pitchFamily="34" charset="0"/>
              </a:rPr>
              <a:t>©2019 McGraw-Hill Education. All rights reserved. Authorized only for instructor use in the classroom. No reproduction or further distribution permitted without the prior written consent of McGraw-Hill Education</a:t>
            </a:r>
            <a:r>
              <a:rPr lang="en-IN" sz="900" dirty="0" smtClean="0">
                <a:latin typeface="Calibri" panose="020F0502020204030204" pitchFamily="34" charset="0"/>
              </a:rPr>
              <a:t>.</a:t>
            </a:r>
            <a:endParaRPr lang="en-IN" sz="900" dirty="0">
              <a:latin typeface="Calibri" panose="020F0502020204030204" pitchFamily="34" charset="0"/>
            </a:endParaRPr>
          </a:p>
        </p:txBody>
      </p:sp>
    </p:spTree>
    <p:extLst>
      <p:ext uri="{BB962C8B-B14F-4D97-AF65-F5344CB8AC3E}">
        <p14:creationId xmlns:p14="http://schemas.microsoft.com/office/powerpoint/2010/main" val="373664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a:t>
            </a:r>
            <a:r>
              <a:rPr lang="en-US" altLang="en-US" sz="4000" dirty="0" smtClean="0"/>
              <a:t>Amortization</a:t>
            </a:r>
            <a:endParaRPr lang="en-US" dirty="0"/>
          </a:p>
        </p:txBody>
      </p:sp>
      <p:sp>
        <p:nvSpPr>
          <p:cNvPr id="3" name="Content Placeholder 2"/>
          <p:cNvSpPr>
            <a:spLocks noGrp="1"/>
          </p:cNvSpPr>
          <p:nvPr>
            <p:ph idx="1"/>
          </p:nvPr>
        </p:nvSpPr>
        <p:spPr>
          <a:xfrm>
            <a:off x="457200" y="1719263"/>
            <a:ext cx="8229600" cy="3055937"/>
          </a:xfrm>
        </p:spPr>
        <p:txBody>
          <a:bodyPr/>
          <a:lstStyle/>
          <a:p>
            <a:pPr marL="0" indent="0" eaLnBrk="1" hangingPunct="1">
              <a:spcAft>
                <a:spcPts val="1200"/>
              </a:spcAft>
              <a:buNone/>
            </a:pPr>
            <a:r>
              <a:rPr lang="en-US" altLang="en-US" sz="2600" dirty="0"/>
              <a:t>Each fixed monthly payment consists partly of repayment of the principal and partly of the interest on the outstanding mortgage </a:t>
            </a:r>
            <a:r>
              <a:rPr lang="en-US" altLang="en-US" sz="2600" dirty="0" smtClean="0"/>
              <a:t>balance.</a:t>
            </a:r>
            <a:endParaRPr lang="en-US" altLang="en-US" sz="2600" dirty="0"/>
          </a:p>
          <a:p>
            <a:pPr marL="0" indent="0" eaLnBrk="1" hangingPunct="1">
              <a:buNone/>
            </a:pPr>
            <a:r>
              <a:rPr lang="en-US" altLang="en-US" sz="2600" dirty="0"/>
              <a:t>An </a:t>
            </a:r>
            <a:r>
              <a:rPr lang="en-US" altLang="en-US" sz="2600" b="1" dirty="0"/>
              <a:t>amortization schedule</a:t>
            </a:r>
            <a:r>
              <a:rPr lang="en-US" altLang="en-US" sz="2600" dirty="0"/>
              <a:t> shows how the fixed </a:t>
            </a:r>
            <a:r>
              <a:rPr lang="en-US" altLang="en-US" sz="2600" dirty="0" smtClean="0"/>
              <a:t>monthly payments </a:t>
            </a:r>
            <a:r>
              <a:rPr lang="en-US" altLang="en-US" sz="2600" dirty="0"/>
              <a:t>are split between principal and </a:t>
            </a:r>
            <a:r>
              <a:rPr lang="en-US" altLang="en-US" sz="2600" dirty="0" smtClean="0"/>
              <a:t>interest.</a:t>
            </a:r>
            <a:endParaRPr lang="en-US" altLang="en-US" sz="26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10</a:t>
            </a:fld>
            <a:endParaRPr lang="en-US" altLang="en-US" dirty="0"/>
          </a:p>
        </p:txBody>
      </p:sp>
    </p:spTree>
    <p:extLst>
      <p:ext uri="{BB962C8B-B14F-4D97-AF65-F5344CB8AC3E}">
        <p14:creationId xmlns:p14="http://schemas.microsoft.com/office/powerpoint/2010/main" val="2008345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a:t>
            </a:r>
            <a:r>
              <a:rPr lang="en-US" altLang="en-US" sz="4000" dirty="0" smtClean="0"/>
              <a:t>Payments</a:t>
            </a:r>
            <a:endParaRPr lang="en-US" sz="4000" dirty="0"/>
          </a:p>
        </p:txBody>
      </p:sp>
      <p:sp>
        <p:nvSpPr>
          <p:cNvPr id="3" name="Content Placeholder 2"/>
          <p:cNvSpPr>
            <a:spLocks noGrp="1"/>
          </p:cNvSpPr>
          <p:nvPr>
            <p:ph idx="1"/>
          </p:nvPr>
        </p:nvSpPr>
        <p:spPr>
          <a:xfrm>
            <a:off x="457200" y="1770063"/>
            <a:ext cx="6350000" cy="475297"/>
          </a:xfrm>
        </p:spPr>
        <p:txBody>
          <a:bodyPr/>
          <a:lstStyle/>
          <a:p>
            <a:pPr marL="0" indent="0">
              <a:buNone/>
            </a:pPr>
            <a:r>
              <a:rPr lang="en-US" altLang="en-US" sz="2200" dirty="0"/>
              <a:t>The </a:t>
            </a:r>
            <a:r>
              <a:rPr lang="en-US" altLang="en-US" sz="2200" b="1" dirty="0"/>
              <a:t>present value of a mortgage</a:t>
            </a:r>
            <a:r>
              <a:rPr lang="en-US" altLang="en-US" sz="2200" dirty="0"/>
              <a:t> can be written as</a:t>
            </a:r>
            <a:r>
              <a:rPr lang="en-US" altLang="en-US" sz="2200" dirty="0" smtClean="0"/>
              <a:t>:</a:t>
            </a:r>
            <a:endParaRPr lang="en-US" sz="2200" dirty="0"/>
          </a:p>
        </p:txBody>
      </p:sp>
      <p:graphicFrame>
        <p:nvGraphicFramePr>
          <p:cNvPr id="7" name="Content Placeholder 6"/>
          <p:cNvGraphicFramePr>
            <a:graphicFrameLocks noGrp="1" noChangeAspect="1"/>
          </p:cNvGraphicFramePr>
          <p:nvPr>
            <p:ph idx="13"/>
            <p:extLst>
              <p:ext uri="{D42A27DB-BD31-4B8C-83A1-F6EECF244321}">
                <p14:modId xmlns:p14="http://schemas.microsoft.com/office/powerpoint/2010/main" val="757149870"/>
              </p:ext>
            </p:extLst>
          </p:nvPr>
        </p:nvGraphicFramePr>
        <p:xfrm>
          <a:off x="2339975" y="2181225"/>
          <a:ext cx="2582863" cy="892175"/>
        </p:xfrm>
        <a:graphic>
          <a:graphicData uri="http://schemas.openxmlformats.org/presentationml/2006/ole">
            <mc:AlternateContent xmlns:mc="http://schemas.openxmlformats.org/markup-compatibility/2006">
              <mc:Choice xmlns:v="urn:schemas-microsoft-com:vml" Requires="v">
                <p:oleObj spid="_x0000_s2700" name="Equation" r:id="rId3" imgW="1396800" imgH="482400" progId="Equation.DSMT4">
                  <p:embed/>
                </p:oleObj>
              </mc:Choice>
              <mc:Fallback>
                <p:oleObj name="Equation" r:id="rId3" imgW="1396800" imgH="482400" progId="Equation.DSMT4">
                  <p:embed/>
                  <p:pic>
                    <p:nvPicPr>
                      <p:cNvPr id="0" name=""/>
                      <p:cNvPicPr/>
                      <p:nvPr/>
                    </p:nvPicPr>
                    <p:blipFill>
                      <a:blip r:embed="rId4"/>
                      <a:stretch>
                        <a:fillRect/>
                      </a:stretch>
                    </p:blipFill>
                    <p:spPr>
                      <a:xfrm>
                        <a:off x="2339975" y="2181225"/>
                        <a:ext cx="2582863" cy="892175"/>
                      </a:xfrm>
                      <a:prstGeom prst="rect">
                        <a:avLst/>
                      </a:prstGeom>
                    </p:spPr>
                  </p:pic>
                </p:oleObj>
              </mc:Fallback>
            </mc:AlternateContent>
          </a:graphicData>
        </a:graphic>
      </p:graphicFrame>
      <p:graphicFrame>
        <p:nvGraphicFramePr>
          <p:cNvPr id="8" name="Content Placeholder 7"/>
          <p:cNvGraphicFramePr>
            <a:graphicFrameLocks noGrp="1" noChangeAspect="1"/>
          </p:cNvGraphicFramePr>
          <p:nvPr>
            <p:ph idx="14"/>
            <p:extLst>
              <p:ext uri="{D42A27DB-BD31-4B8C-83A1-F6EECF244321}">
                <p14:modId xmlns:p14="http://schemas.microsoft.com/office/powerpoint/2010/main" val="3320520462"/>
              </p:ext>
            </p:extLst>
          </p:nvPr>
        </p:nvGraphicFramePr>
        <p:xfrm>
          <a:off x="2774950" y="3030538"/>
          <a:ext cx="2924175" cy="1792287"/>
        </p:xfrm>
        <a:graphic>
          <a:graphicData uri="http://schemas.openxmlformats.org/presentationml/2006/ole">
            <mc:AlternateContent xmlns:mc="http://schemas.openxmlformats.org/markup-compatibility/2006">
              <mc:Choice xmlns:v="urn:schemas-microsoft-com:vml" Requires="v">
                <p:oleObj spid="_x0000_s2701" name="Equation" r:id="rId5" imgW="1574640" imgH="965160" progId="Equation.DSMT4">
                  <p:embed/>
                </p:oleObj>
              </mc:Choice>
              <mc:Fallback>
                <p:oleObj name="Equation" r:id="rId5" imgW="1574640" imgH="965160" progId="Equation.DSMT4">
                  <p:embed/>
                  <p:pic>
                    <p:nvPicPr>
                      <p:cNvPr id="0" name=""/>
                      <p:cNvPicPr/>
                      <p:nvPr/>
                    </p:nvPicPr>
                    <p:blipFill>
                      <a:blip r:embed="rId6"/>
                      <a:stretch>
                        <a:fillRect/>
                      </a:stretch>
                    </p:blipFill>
                    <p:spPr>
                      <a:xfrm>
                        <a:off x="2774950" y="3030538"/>
                        <a:ext cx="2924175" cy="1792287"/>
                      </a:xfrm>
                      <a:prstGeom prst="rect">
                        <a:avLst/>
                      </a:prstGeom>
                    </p:spPr>
                  </p:pic>
                </p:oleObj>
              </mc:Fallback>
            </mc:AlternateContent>
          </a:graphicData>
        </a:graphic>
      </p:graphicFrame>
      <p:sp>
        <p:nvSpPr>
          <p:cNvPr id="6" name="Content Placeholder 5"/>
          <p:cNvSpPr>
            <a:spLocks noGrp="1"/>
          </p:cNvSpPr>
          <p:nvPr>
            <p:ph idx="15"/>
          </p:nvPr>
        </p:nvSpPr>
        <p:spPr>
          <a:xfrm>
            <a:off x="474131" y="4927600"/>
            <a:ext cx="5926669" cy="1244600"/>
          </a:xfrm>
        </p:spPr>
        <p:txBody>
          <a:bodyPr/>
          <a:lstStyle/>
          <a:p>
            <a:pPr marL="292608" lvl="2" eaLnBrk="1" hangingPunct="1">
              <a:buFont typeface="Wingdings" pitchFamily="2" charset="2"/>
              <a:buNone/>
            </a:pPr>
            <a:r>
              <a:rPr lang="en-US" altLang="en-US" sz="1800" b="1" i="1" dirty="0" smtClean="0"/>
              <a:t>P V</a:t>
            </a:r>
            <a:r>
              <a:rPr lang="en-US" altLang="en-US" sz="1800" dirty="0" smtClean="0"/>
              <a:t> </a:t>
            </a:r>
            <a:r>
              <a:rPr lang="en-US" altLang="en-US" sz="1800" dirty="0"/>
              <a:t>= principal amount borrowed</a:t>
            </a:r>
          </a:p>
          <a:p>
            <a:pPr marL="292608" lvl="2" eaLnBrk="1" hangingPunct="1">
              <a:buFont typeface="Wingdings" pitchFamily="2" charset="2"/>
              <a:buNone/>
            </a:pPr>
            <a:r>
              <a:rPr lang="en-US" altLang="en-US" sz="1800" b="1" i="1" dirty="0" smtClean="0"/>
              <a:t>P</a:t>
            </a:r>
            <a:r>
              <a:rPr lang="en-US" altLang="en-US" sz="100" b="1" i="1" dirty="0" smtClean="0"/>
              <a:t> </a:t>
            </a:r>
            <a:r>
              <a:rPr lang="en-US" altLang="en-US" sz="1800" b="1" i="1" dirty="0" smtClean="0"/>
              <a:t>M</a:t>
            </a:r>
            <a:r>
              <a:rPr lang="en-US" altLang="en-US" sz="100" b="1" i="1" dirty="0" smtClean="0"/>
              <a:t> </a:t>
            </a:r>
            <a:r>
              <a:rPr lang="en-US" altLang="en-US" sz="1800" b="1" i="1" dirty="0" smtClean="0"/>
              <a:t>T</a:t>
            </a:r>
            <a:r>
              <a:rPr lang="en-US" altLang="en-US" sz="1800" dirty="0" smtClean="0"/>
              <a:t> </a:t>
            </a:r>
            <a:r>
              <a:rPr lang="en-US" altLang="en-US" sz="1800" dirty="0"/>
              <a:t>= monthly mortgage payment</a:t>
            </a:r>
          </a:p>
          <a:p>
            <a:pPr marL="292608" lvl="2" eaLnBrk="1" hangingPunct="1">
              <a:buFont typeface="Wingdings" pitchFamily="2" charset="2"/>
              <a:buNone/>
            </a:pPr>
            <a:r>
              <a:rPr lang="en-US" altLang="en-US" sz="1800" b="1" i="1" dirty="0"/>
              <a:t>r</a:t>
            </a:r>
            <a:r>
              <a:rPr lang="en-US" altLang="en-US" sz="1800" dirty="0"/>
              <a:t> = monthly interest rate on the mortgage</a:t>
            </a:r>
          </a:p>
          <a:p>
            <a:pPr marL="292608" lvl="2" eaLnBrk="1" hangingPunct="1">
              <a:buFont typeface="Wingdings" pitchFamily="2" charset="2"/>
              <a:buNone/>
            </a:pPr>
            <a:r>
              <a:rPr lang="en-US" altLang="en-US" sz="1800" b="1" i="1" dirty="0"/>
              <a:t>t</a:t>
            </a:r>
            <a:r>
              <a:rPr lang="en-US" altLang="en-US" sz="1800" dirty="0"/>
              <a:t> = number of months over the life of the mortgage</a:t>
            </a:r>
            <a:endParaRPr lang="en-US" sz="18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11</a:t>
            </a:fld>
            <a:endParaRPr lang="en-US" altLang="en-US" dirty="0"/>
          </a:p>
        </p:txBody>
      </p:sp>
    </p:spTree>
    <p:extLst>
      <p:ext uri="{BB962C8B-B14F-4D97-AF65-F5344CB8AC3E}">
        <p14:creationId xmlns:p14="http://schemas.microsoft.com/office/powerpoint/2010/main" val="348634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a:t>
            </a:r>
            <a:r>
              <a:rPr lang="en-US" altLang="en-US" sz="4000" dirty="0" smtClean="0"/>
              <a:t>Payments</a:t>
            </a:r>
            <a:endParaRPr lang="en-US" dirty="0"/>
          </a:p>
        </p:txBody>
      </p:sp>
      <p:sp>
        <p:nvSpPr>
          <p:cNvPr id="3" name="Content Placeholder 2"/>
          <p:cNvSpPr>
            <a:spLocks noGrp="1"/>
          </p:cNvSpPr>
          <p:nvPr>
            <p:ph idx="1"/>
          </p:nvPr>
        </p:nvSpPr>
        <p:spPr>
          <a:xfrm>
            <a:off x="457200" y="1808162"/>
            <a:ext cx="8229600" cy="1235693"/>
          </a:xfrm>
        </p:spPr>
        <p:txBody>
          <a:bodyPr/>
          <a:lstStyle/>
          <a:p>
            <a:pPr marL="0" indent="0">
              <a:buNone/>
            </a:pPr>
            <a:r>
              <a:rPr lang="en-US" altLang="en-US" sz="2200" dirty="0"/>
              <a:t>A borrower agrees to a $150,000, 30-year fixed-rate mortgage with a 8% quoted interest rate.  What is the payment amount and how much of each payment goes to principle and interest?</a:t>
            </a:r>
            <a:endParaRPr lang="en-US" sz="2200" dirty="0"/>
          </a:p>
        </p:txBody>
      </p:sp>
      <p:graphicFrame>
        <p:nvGraphicFramePr>
          <p:cNvPr id="7" name="Content Placeholder 6"/>
          <p:cNvGraphicFramePr>
            <a:graphicFrameLocks noGrp="1" noChangeAspect="1"/>
          </p:cNvGraphicFramePr>
          <p:nvPr>
            <p:ph idx="13"/>
            <p:extLst>
              <p:ext uri="{D42A27DB-BD31-4B8C-83A1-F6EECF244321}">
                <p14:modId xmlns:p14="http://schemas.microsoft.com/office/powerpoint/2010/main" val="967248760"/>
              </p:ext>
            </p:extLst>
          </p:nvPr>
        </p:nvGraphicFramePr>
        <p:xfrm>
          <a:off x="457200" y="3272439"/>
          <a:ext cx="4240478" cy="1650923"/>
        </p:xfrm>
        <a:graphic>
          <a:graphicData uri="http://schemas.openxmlformats.org/presentationml/2006/ole">
            <mc:AlternateContent xmlns:mc="http://schemas.openxmlformats.org/markup-compatibility/2006">
              <mc:Choice xmlns:v="urn:schemas-microsoft-com:vml" Requires="v">
                <p:oleObj spid="_x0000_s4025" name="Equation" r:id="rId3" imgW="2806560" imgH="1091880" progId="Equation.DSMT4">
                  <p:embed/>
                </p:oleObj>
              </mc:Choice>
              <mc:Fallback>
                <p:oleObj name="Equation" r:id="rId3" imgW="2806560" imgH="1091880" progId="Equation.DSMT4">
                  <p:embed/>
                  <p:pic>
                    <p:nvPicPr>
                      <p:cNvPr id="0" name=""/>
                      <p:cNvPicPr/>
                      <p:nvPr/>
                    </p:nvPicPr>
                    <p:blipFill>
                      <a:blip r:embed="rId4"/>
                      <a:stretch>
                        <a:fillRect/>
                      </a:stretch>
                    </p:blipFill>
                    <p:spPr>
                      <a:xfrm>
                        <a:off x="457200" y="3272439"/>
                        <a:ext cx="4240478" cy="1650923"/>
                      </a:xfrm>
                      <a:prstGeom prst="rect">
                        <a:avLst/>
                      </a:prstGeom>
                    </p:spPr>
                  </p:pic>
                </p:oleObj>
              </mc:Fallback>
            </mc:AlternateContent>
          </a:graphicData>
        </a:graphic>
      </p:graphicFrame>
      <p:graphicFrame>
        <p:nvGraphicFramePr>
          <p:cNvPr id="8" name="Content Placeholder 7"/>
          <p:cNvGraphicFramePr>
            <a:graphicFrameLocks noGrp="1" noChangeAspect="1"/>
          </p:cNvGraphicFramePr>
          <p:nvPr>
            <p:ph idx="14"/>
            <p:extLst>
              <p:ext uri="{D42A27DB-BD31-4B8C-83A1-F6EECF244321}">
                <p14:modId xmlns:p14="http://schemas.microsoft.com/office/powerpoint/2010/main" val="3179041580"/>
              </p:ext>
            </p:extLst>
          </p:nvPr>
        </p:nvGraphicFramePr>
        <p:xfrm>
          <a:off x="5038724" y="3272438"/>
          <a:ext cx="3493042" cy="1985361"/>
        </p:xfrm>
        <a:graphic>
          <a:graphicData uri="http://schemas.openxmlformats.org/presentationml/2006/ole">
            <mc:AlternateContent xmlns:mc="http://schemas.openxmlformats.org/markup-compatibility/2006">
              <mc:Choice xmlns:v="urn:schemas-microsoft-com:vml" Requires="v">
                <p:oleObj spid="_x0000_s4026" name="Equation" r:id="rId5" imgW="2234880" imgH="1269720" progId="Equation.DSMT4">
                  <p:embed/>
                </p:oleObj>
              </mc:Choice>
              <mc:Fallback>
                <p:oleObj name="Equation" r:id="rId5" imgW="2234880" imgH="1269720" progId="Equation.DSMT4">
                  <p:embed/>
                  <p:pic>
                    <p:nvPicPr>
                      <p:cNvPr id="0" name=""/>
                      <p:cNvPicPr/>
                      <p:nvPr/>
                    </p:nvPicPr>
                    <p:blipFill>
                      <a:blip r:embed="rId6"/>
                      <a:stretch>
                        <a:fillRect/>
                      </a:stretch>
                    </p:blipFill>
                    <p:spPr>
                      <a:xfrm>
                        <a:off x="5038724" y="3272438"/>
                        <a:ext cx="3493042" cy="1985361"/>
                      </a:xfrm>
                      <a:prstGeom prst="rect">
                        <a:avLst/>
                      </a:prstGeom>
                    </p:spPr>
                  </p:pic>
                </p:oleObj>
              </mc:Fallback>
            </mc:AlternateContent>
          </a:graphicData>
        </a:graphic>
      </p:graphicFrame>
      <p:graphicFrame>
        <p:nvGraphicFramePr>
          <p:cNvPr id="9" name="Content Placeholder 8"/>
          <p:cNvGraphicFramePr>
            <a:graphicFrameLocks noGrp="1" noChangeAspect="1"/>
          </p:cNvGraphicFramePr>
          <p:nvPr>
            <p:ph idx="15"/>
            <p:extLst>
              <p:ext uri="{D42A27DB-BD31-4B8C-83A1-F6EECF244321}">
                <p14:modId xmlns:p14="http://schemas.microsoft.com/office/powerpoint/2010/main" val="2033774741"/>
              </p:ext>
            </p:extLst>
          </p:nvPr>
        </p:nvGraphicFramePr>
        <p:xfrm>
          <a:off x="3172089" y="5575282"/>
          <a:ext cx="3051177" cy="695277"/>
        </p:xfrm>
        <a:graphic>
          <a:graphicData uri="http://schemas.openxmlformats.org/presentationml/2006/ole">
            <mc:AlternateContent xmlns:mc="http://schemas.openxmlformats.org/markup-compatibility/2006">
              <mc:Choice xmlns:v="urn:schemas-microsoft-com:vml" Requires="v">
                <p:oleObj spid="_x0000_s4027" name="Equation" r:id="rId7" imgW="1726920" imgH="393480" progId="Equation.DSMT4">
                  <p:embed/>
                </p:oleObj>
              </mc:Choice>
              <mc:Fallback>
                <p:oleObj name="Equation" r:id="rId7" imgW="1726920" imgH="393480" progId="Equation.DSMT4">
                  <p:embed/>
                  <p:pic>
                    <p:nvPicPr>
                      <p:cNvPr id="0" name=""/>
                      <p:cNvPicPr/>
                      <p:nvPr/>
                    </p:nvPicPr>
                    <p:blipFill>
                      <a:blip r:embed="rId8"/>
                      <a:stretch>
                        <a:fillRect/>
                      </a:stretch>
                    </p:blipFill>
                    <p:spPr>
                      <a:xfrm>
                        <a:off x="3172089" y="5575282"/>
                        <a:ext cx="3051177" cy="695277"/>
                      </a:xfrm>
                      <a:prstGeom prst="rect">
                        <a:avLst/>
                      </a:prstGeom>
                    </p:spPr>
                  </p:pic>
                </p:oleObj>
              </mc:Fallback>
            </mc:AlternateContent>
          </a:graphicData>
        </a:graphic>
      </p:graphicFrame>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12</a:t>
            </a:fld>
            <a:endParaRPr lang="en-US" altLang="en-US" dirty="0"/>
          </a:p>
        </p:txBody>
      </p:sp>
    </p:spTree>
    <p:extLst>
      <p:ext uri="{BB962C8B-B14F-4D97-AF65-F5344CB8AC3E}">
        <p14:creationId xmlns:p14="http://schemas.microsoft.com/office/powerpoint/2010/main" val="798283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Other Types of </a:t>
            </a:r>
            <a:r>
              <a:rPr lang="en-US" altLang="en-US" sz="4000" dirty="0" smtClean="0"/>
              <a:t>Mortgages </a:t>
            </a:r>
            <a:r>
              <a:rPr lang="en-US" altLang="en-US" sz="1000" dirty="0" smtClean="0"/>
              <a:t>1</a:t>
            </a:r>
            <a:r>
              <a:rPr lang="en-US" altLang="en-US" dirty="0" smtClean="0">
                <a:solidFill>
                  <a:srgbClr val="CC0000"/>
                </a:solidFill>
              </a:rPr>
              <a:t> </a:t>
            </a:r>
            <a:endParaRPr lang="en-US" dirty="0"/>
          </a:p>
        </p:txBody>
      </p:sp>
      <p:sp>
        <p:nvSpPr>
          <p:cNvPr id="3" name="Content Placeholder 2"/>
          <p:cNvSpPr>
            <a:spLocks noGrp="1"/>
          </p:cNvSpPr>
          <p:nvPr>
            <p:ph idx="1"/>
          </p:nvPr>
        </p:nvSpPr>
        <p:spPr>
          <a:xfrm>
            <a:off x="457200" y="1719262"/>
            <a:ext cx="8229600" cy="1531938"/>
          </a:xfrm>
        </p:spPr>
        <p:txBody>
          <a:bodyPr/>
          <a:lstStyle/>
          <a:p>
            <a:pPr marL="0" indent="0" eaLnBrk="1" hangingPunct="1">
              <a:buNone/>
            </a:pPr>
            <a:r>
              <a:rPr lang="en-US" altLang="en-US" sz="2600" dirty="0"/>
              <a:t>Jumbo </a:t>
            </a:r>
            <a:r>
              <a:rPr lang="en-US" altLang="en-US" sz="2600" dirty="0" smtClean="0"/>
              <a:t>mortgages.</a:t>
            </a:r>
            <a:endParaRPr lang="en-US" altLang="en-US" sz="2600" dirty="0"/>
          </a:p>
          <a:p>
            <a:pPr marL="292608" lvl="1" indent="-292608" eaLnBrk="1" hangingPunct="1">
              <a:buSzPct val="100000"/>
            </a:pPr>
            <a:r>
              <a:rPr lang="en-US" altLang="en-US" sz="2000" dirty="0"/>
              <a:t>Jumbo mortgages are mortgages for loan amounts that exceed the maximum ‘conforming’ limits allowed by the mortgage agencies Fannie Mae and Freddie Mac ($417,000 in 2016, with some exceptions</a:t>
            </a:r>
            <a:r>
              <a:rPr lang="en-US" altLang="en-US" sz="2000" dirty="0" smtClean="0"/>
              <a:t>).</a:t>
            </a:r>
            <a:endParaRPr lang="en-US" dirty="0"/>
          </a:p>
        </p:txBody>
      </p:sp>
      <p:sp>
        <p:nvSpPr>
          <p:cNvPr id="4" name="Content Placeholder 3"/>
          <p:cNvSpPr>
            <a:spLocks noGrp="1"/>
          </p:cNvSpPr>
          <p:nvPr>
            <p:ph idx="13"/>
          </p:nvPr>
        </p:nvSpPr>
        <p:spPr>
          <a:xfrm>
            <a:off x="457200" y="3340101"/>
            <a:ext cx="8229600" cy="1841500"/>
          </a:xfrm>
        </p:spPr>
        <p:txBody>
          <a:bodyPr/>
          <a:lstStyle/>
          <a:p>
            <a:pPr marL="0" indent="0" eaLnBrk="1" hangingPunct="1">
              <a:buNone/>
            </a:pPr>
            <a:r>
              <a:rPr lang="en-US" altLang="en-US" sz="2600" dirty="0"/>
              <a:t>Subprime </a:t>
            </a:r>
            <a:r>
              <a:rPr lang="en-US" altLang="en-US" sz="2600" dirty="0" smtClean="0"/>
              <a:t>mortgages.</a:t>
            </a:r>
            <a:endParaRPr lang="en-US" altLang="en-US" sz="2600" dirty="0"/>
          </a:p>
          <a:p>
            <a:pPr marL="292608" lvl="1" indent="-292608" eaLnBrk="1" hangingPunct="1">
              <a:buSzPct val="100000"/>
            </a:pPr>
            <a:r>
              <a:rPr lang="en-US" altLang="en-US" sz="2000" dirty="0"/>
              <a:t>Subprime mortgages are mortgages where the borrowers do not qualify for a ‘prime’ credit rating because of a low credit score arising from prior credit problems such as delinquencies and defaults. Or, they may simply lack sufficient credit history or have insufficient income.</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13</a:t>
            </a:fld>
            <a:endParaRPr lang="en-US" altLang="en-US" dirty="0"/>
          </a:p>
        </p:txBody>
      </p:sp>
    </p:spTree>
    <p:extLst>
      <p:ext uri="{BB962C8B-B14F-4D97-AF65-F5344CB8AC3E}">
        <p14:creationId xmlns:p14="http://schemas.microsoft.com/office/powerpoint/2010/main" val="194436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Other Types of </a:t>
            </a:r>
            <a:r>
              <a:rPr lang="en-US" altLang="en-US" sz="4000" dirty="0" smtClean="0"/>
              <a:t>Mortgages </a:t>
            </a:r>
            <a:r>
              <a:rPr lang="en-US" altLang="en-US" sz="1000" b="0" dirty="0"/>
              <a:t>2</a:t>
            </a:r>
            <a:endParaRPr lang="en-US" sz="1000" b="0" dirty="0"/>
          </a:p>
        </p:txBody>
      </p:sp>
      <p:sp>
        <p:nvSpPr>
          <p:cNvPr id="3" name="Content Placeholder 2"/>
          <p:cNvSpPr>
            <a:spLocks noGrp="1"/>
          </p:cNvSpPr>
          <p:nvPr>
            <p:ph idx="1"/>
          </p:nvPr>
        </p:nvSpPr>
        <p:spPr>
          <a:xfrm>
            <a:off x="457200" y="1719263"/>
            <a:ext cx="8229600" cy="1443038"/>
          </a:xfrm>
        </p:spPr>
        <p:txBody>
          <a:bodyPr/>
          <a:lstStyle/>
          <a:p>
            <a:pPr marL="0" indent="0" eaLnBrk="1" hangingPunct="1">
              <a:buNone/>
            </a:pPr>
            <a:r>
              <a:rPr lang="en-US" altLang="en-US" sz="2400" dirty="0"/>
              <a:t>Alt-A </a:t>
            </a:r>
            <a:r>
              <a:rPr lang="en-US" altLang="en-US" sz="2400" dirty="0" smtClean="0"/>
              <a:t>mortgages.</a:t>
            </a:r>
            <a:endParaRPr lang="en-US" altLang="en-US" sz="2400" dirty="0"/>
          </a:p>
          <a:p>
            <a:pPr marL="292608" lvl="1" indent="-292608" eaLnBrk="1" hangingPunct="1">
              <a:buSzPct val="100000"/>
            </a:pPr>
            <a:r>
              <a:rPr lang="en-US" altLang="en-US" sz="1800" dirty="0"/>
              <a:t>“Alternative A-papers” are mortgages that are riskier than prime, but not as risky as </a:t>
            </a:r>
            <a:r>
              <a:rPr lang="en-US" altLang="en-US" sz="1800" dirty="0" smtClean="0"/>
              <a:t>subprime.</a:t>
            </a:r>
            <a:endParaRPr lang="en-US" altLang="en-US" sz="1800" dirty="0"/>
          </a:p>
          <a:p>
            <a:pPr marL="292608" lvl="1" indent="-292608" eaLnBrk="1" hangingPunct="1">
              <a:buSzPct val="100000"/>
            </a:pPr>
            <a:r>
              <a:rPr lang="en-US" altLang="en-US" sz="1800" dirty="0"/>
              <a:t>Interest rates on Alt-A loans are usually between prime and subprime </a:t>
            </a:r>
            <a:r>
              <a:rPr lang="en-US" altLang="en-US" sz="1800" dirty="0" smtClean="0"/>
              <a:t>rates.</a:t>
            </a:r>
            <a:endParaRPr lang="en-US" dirty="0"/>
          </a:p>
        </p:txBody>
      </p:sp>
      <p:sp>
        <p:nvSpPr>
          <p:cNvPr id="4" name="Content Placeholder 3"/>
          <p:cNvSpPr>
            <a:spLocks noGrp="1"/>
          </p:cNvSpPr>
          <p:nvPr>
            <p:ph idx="13"/>
          </p:nvPr>
        </p:nvSpPr>
        <p:spPr>
          <a:xfrm>
            <a:off x="465661" y="3251200"/>
            <a:ext cx="8229600" cy="2411666"/>
          </a:xfrm>
        </p:spPr>
        <p:txBody>
          <a:bodyPr/>
          <a:lstStyle/>
          <a:p>
            <a:pPr marL="0" indent="0" eaLnBrk="1" hangingPunct="1">
              <a:buNone/>
            </a:pPr>
            <a:r>
              <a:rPr lang="en-US" altLang="en-US" sz="2400" dirty="0"/>
              <a:t>Option </a:t>
            </a:r>
            <a:r>
              <a:rPr lang="en-US" altLang="en-US" sz="2400" dirty="0" smtClean="0"/>
              <a:t>A</a:t>
            </a:r>
            <a:r>
              <a:rPr lang="en-US" altLang="en-US" sz="100" dirty="0" smtClean="0"/>
              <a:t> </a:t>
            </a:r>
            <a:r>
              <a:rPr lang="en-US" altLang="en-US" sz="2400" dirty="0" smtClean="0"/>
              <a:t>R</a:t>
            </a:r>
            <a:r>
              <a:rPr lang="en-US" altLang="en-US" sz="100" dirty="0" smtClean="0"/>
              <a:t> </a:t>
            </a:r>
            <a:r>
              <a:rPr lang="en-US" altLang="en-US" sz="2400" dirty="0" smtClean="0"/>
              <a:t>Ms </a:t>
            </a:r>
            <a:r>
              <a:rPr lang="en-US" altLang="en-US" sz="2400" dirty="0"/>
              <a:t>(“Pick-a-Payment</a:t>
            </a:r>
            <a:r>
              <a:rPr lang="en-US" altLang="en-US" sz="2400" dirty="0" smtClean="0"/>
              <a:t>”).</a:t>
            </a:r>
            <a:endParaRPr lang="en-US" altLang="en-US" sz="2400" dirty="0"/>
          </a:p>
          <a:p>
            <a:pPr marL="292608" lvl="1" indent="-292608" eaLnBrk="1" hangingPunct="1">
              <a:buSzPct val="100000"/>
            </a:pPr>
            <a:r>
              <a:rPr lang="en-US" altLang="en-US" sz="1800" dirty="0"/>
              <a:t>Give homebuyers an initial choice of payment </a:t>
            </a:r>
            <a:r>
              <a:rPr lang="en-US" altLang="en-US" sz="1800" dirty="0" smtClean="0"/>
              <a:t>options.</a:t>
            </a:r>
            <a:endParaRPr lang="en-US" altLang="en-US" sz="1800" dirty="0"/>
          </a:p>
          <a:p>
            <a:pPr marL="292608" lvl="1" indent="-292608" eaLnBrk="1" hangingPunct="1">
              <a:buSzPct val="100000"/>
            </a:pPr>
            <a:r>
              <a:rPr lang="en-US" altLang="en-US" sz="1800" b="1" dirty="0"/>
              <a:t>Minimum payment: </a:t>
            </a:r>
            <a:r>
              <a:rPr lang="en-US" altLang="en-US" sz="1800" dirty="0"/>
              <a:t>1% interest rate for 12 months, then variable rate, </a:t>
            </a:r>
            <a:r>
              <a:rPr lang="en-US" altLang="en-US" sz="1800" dirty="0" smtClean="0"/>
              <a:t>capitalization </a:t>
            </a:r>
            <a:r>
              <a:rPr lang="en-US" altLang="en-US" sz="1800" dirty="0"/>
              <a:t>of unpaid interest, growing loan </a:t>
            </a:r>
            <a:r>
              <a:rPr lang="en-US" altLang="en-US" sz="1800" dirty="0" smtClean="0"/>
              <a:t>balance.</a:t>
            </a:r>
            <a:endParaRPr lang="en-US" altLang="en-US" sz="1800" dirty="0"/>
          </a:p>
          <a:p>
            <a:pPr marL="292608" lvl="1" indent="-292608" eaLnBrk="1" hangingPunct="1">
              <a:buSzPct val="100000"/>
            </a:pPr>
            <a:r>
              <a:rPr lang="en-US" altLang="en-US" sz="1800" b="1" dirty="0"/>
              <a:t>Interest Only payment: </a:t>
            </a:r>
            <a:r>
              <a:rPr lang="en-US" altLang="en-US" sz="1800" dirty="0"/>
              <a:t>pay interest only at an adjustable rate for first 5 to 10 years of loan, payments will increase substantially when </a:t>
            </a:r>
            <a:r>
              <a:rPr lang="en-US" altLang="en-US" sz="1800" dirty="0" smtClean="0"/>
              <a:t>I</a:t>
            </a:r>
            <a:r>
              <a:rPr lang="en-US" altLang="en-US" sz="100" dirty="0" smtClean="0"/>
              <a:t> </a:t>
            </a:r>
            <a:r>
              <a:rPr lang="en-US" altLang="en-US" sz="1800" dirty="0" smtClean="0"/>
              <a:t>O </a:t>
            </a:r>
            <a:r>
              <a:rPr lang="en-US" altLang="en-US" sz="1800" dirty="0"/>
              <a:t>term expires. </a:t>
            </a:r>
          </a:p>
          <a:p>
            <a:pPr marL="292608" lvl="1" indent="-292608" eaLnBrk="1" hangingPunct="1">
              <a:buSzPct val="100000"/>
            </a:pPr>
            <a:r>
              <a:rPr lang="en-US" altLang="en-US" sz="1800" b="1" dirty="0"/>
              <a:t>15-year or 30-year fully amortizing </a:t>
            </a:r>
            <a:r>
              <a:rPr lang="en-US" altLang="en-US" sz="1800" b="1" dirty="0" smtClean="0"/>
              <a:t>payment.</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14</a:t>
            </a:fld>
            <a:endParaRPr lang="en-US" altLang="en-US" dirty="0"/>
          </a:p>
        </p:txBody>
      </p:sp>
    </p:spTree>
    <p:extLst>
      <p:ext uri="{BB962C8B-B14F-4D97-AF65-F5344CB8AC3E}">
        <p14:creationId xmlns:p14="http://schemas.microsoft.com/office/powerpoint/2010/main" val="2424683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Other Types of </a:t>
            </a:r>
            <a:r>
              <a:rPr lang="en-US" altLang="en-US" sz="4000" dirty="0" smtClean="0"/>
              <a:t>Mortgages </a:t>
            </a:r>
            <a:r>
              <a:rPr lang="en-US" altLang="en-US" sz="1000" b="0" dirty="0"/>
              <a:t>3</a:t>
            </a:r>
            <a:endParaRPr lang="en-US" sz="1000" b="0" dirty="0"/>
          </a:p>
        </p:txBody>
      </p:sp>
      <p:sp>
        <p:nvSpPr>
          <p:cNvPr id="3" name="Content Placeholder 2"/>
          <p:cNvSpPr>
            <a:spLocks noGrp="1"/>
          </p:cNvSpPr>
          <p:nvPr>
            <p:ph idx="1"/>
          </p:nvPr>
        </p:nvSpPr>
        <p:spPr>
          <a:xfrm>
            <a:off x="457200" y="1719263"/>
            <a:ext cx="8229600" cy="2034590"/>
          </a:xfrm>
        </p:spPr>
        <p:txBody>
          <a:bodyPr/>
          <a:lstStyle/>
          <a:p>
            <a:pPr marL="0" indent="0" eaLnBrk="1" hangingPunct="1">
              <a:buNone/>
            </a:pPr>
            <a:r>
              <a:rPr lang="en-US" altLang="en-US" sz="2600" dirty="0"/>
              <a:t>Second mortgages and home equity </a:t>
            </a:r>
            <a:r>
              <a:rPr lang="en-US" altLang="en-US" sz="2600" dirty="0" smtClean="0"/>
              <a:t>loans.</a:t>
            </a:r>
            <a:endParaRPr lang="en-US" altLang="en-US" sz="2600" dirty="0"/>
          </a:p>
          <a:p>
            <a:pPr marL="292608" lvl="1" indent="-292608" eaLnBrk="1" hangingPunct="1">
              <a:buSzPct val="100000"/>
            </a:pPr>
            <a:r>
              <a:rPr lang="en-US" altLang="en-US" sz="2200" dirty="0"/>
              <a:t>Second mortgages are secured by a piece of real estate already used to secure a first </a:t>
            </a:r>
            <a:r>
              <a:rPr lang="en-US" altLang="en-US" sz="2200" dirty="0" smtClean="0"/>
              <a:t>mortgage.</a:t>
            </a:r>
            <a:endParaRPr lang="en-US" altLang="en-US" sz="2200" dirty="0"/>
          </a:p>
          <a:p>
            <a:pPr marL="292608" lvl="1" indent="-292608" eaLnBrk="1" hangingPunct="1">
              <a:buSzPct val="100000"/>
            </a:pPr>
            <a:r>
              <a:rPr lang="en-US" altLang="en-US" sz="2200" dirty="0"/>
              <a:t>Home equity loans let customers borrow on a line of credit secured with a second mortgage on their </a:t>
            </a:r>
            <a:r>
              <a:rPr lang="en-US" altLang="en-US" sz="2200" dirty="0" smtClean="0"/>
              <a:t>homes.</a:t>
            </a:r>
            <a:endParaRPr lang="en-US" altLang="en-US" sz="2200" dirty="0"/>
          </a:p>
        </p:txBody>
      </p:sp>
      <p:sp>
        <p:nvSpPr>
          <p:cNvPr id="4" name="Content Placeholder 3"/>
          <p:cNvSpPr>
            <a:spLocks noGrp="1"/>
          </p:cNvSpPr>
          <p:nvPr>
            <p:ph idx="13"/>
          </p:nvPr>
        </p:nvSpPr>
        <p:spPr>
          <a:xfrm>
            <a:off x="465661" y="3753853"/>
            <a:ext cx="8229600" cy="2126247"/>
          </a:xfrm>
        </p:spPr>
        <p:txBody>
          <a:bodyPr/>
          <a:lstStyle/>
          <a:p>
            <a:pPr marL="0" indent="0" eaLnBrk="1" hangingPunct="1">
              <a:buNone/>
            </a:pPr>
            <a:r>
              <a:rPr lang="en-US" altLang="en-US" sz="2600" dirty="0"/>
              <a:t>Reverse-annuity mortgages (</a:t>
            </a:r>
            <a:r>
              <a:rPr lang="en-US" altLang="en-US" sz="2600" dirty="0" smtClean="0"/>
              <a:t>R</a:t>
            </a:r>
            <a:r>
              <a:rPr lang="en-US" altLang="en-US" sz="100" dirty="0" smtClean="0"/>
              <a:t> </a:t>
            </a:r>
            <a:r>
              <a:rPr lang="en-US" altLang="en-US" sz="2600" dirty="0" smtClean="0"/>
              <a:t>A</a:t>
            </a:r>
            <a:r>
              <a:rPr lang="en-US" altLang="en-US" sz="100" dirty="0" smtClean="0"/>
              <a:t> </a:t>
            </a:r>
            <a:r>
              <a:rPr lang="en-US" altLang="en-US" sz="2600" dirty="0" smtClean="0"/>
              <a:t>Ms).</a:t>
            </a:r>
            <a:endParaRPr lang="en-US" altLang="en-US" sz="2600" dirty="0"/>
          </a:p>
          <a:p>
            <a:pPr marL="292608" lvl="1" indent="-292608" eaLnBrk="1" hangingPunct="1">
              <a:buSzPct val="100000"/>
            </a:pPr>
            <a:r>
              <a:rPr lang="en-US" altLang="en-US" sz="2200" dirty="0"/>
              <a:t>Retirees or homeowners with a substantial amount of equity in their home can sell the equity back to a bank over </a:t>
            </a:r>
            <a:r>
              <a:rPr lang="en-US" altLang="en-US" sz="2200" dirty="0" smtClean="0"/>
              <a:t>time.</a:t>
            </a:r>
            <a:endParaRPr lang="en-US" altLang="en-US" sz="2200" dirty="0"/>
          </a:p>
          <a:p>
            <a:pPr marL="292608" lvl="1" indent="-292608" eaLnBrk="1" hangingPunct="1">
              <a:buSzPct val="100000"/>
            </a:pPr>
            <a:r>
              <a:rPr lang="en-US" altLang="en-US" sz="2200" dirty="0"/>
              <a:t>Various payment options are </a:t>
            </a:r>
            <a:r>
              <a:rPr lang="en-US" altLang="en-US" sz="2200" dirty="0" smtClean="0"/>
              <a:t>available.</a:t>
            </a:r>
            <a:endParaRPr lang="en-US" altLang="en-US" sz="2200" dirty="0"/>
          </a:p>
          <a:p>
            <a:pPr marL="292608" lvl="1" indent="-292608" eaLnBrk="1" hangingPunct="1">
              <a:buSzPct val="100000"/>
            </a:pPr>
            <a:r>
              <a:rPr lang="en-US" altLang="en-US" sz="2200" dirty="0"/>
              <a:t>Costs and servicing fees are </a:t>
            </a:r>
            <a:r>
              <a:rPr lang="en-US" altLang="en-US" sz="2200" dirty="0" smtClean="0"/>
              <a:t>high.</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15</a:t>
            </a:fld>
            <a:endParaRPr lang="en-US" altLang="en-US" dirty="0"/>
          </a:p>
        </p:txBody>
      </p:sp>
    </p:spTree>
    <p:extLst>
      <p:ext uri="{BB962C8B-B14F-4D97-AF65-F5344CB8AC3E}">
        <p14:creationId xmlns:p14="http://schemas.microsoft.com/office/powerpoint/2010/main" val="1452762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Secondary Mortgage Markets</a:t>
            </a:r>
            <a:endParaRPr lang="en-US" dirty="0"/>
          </a:p>
        </p:txBody>
      </p:sp>
      <p:sp>
        <p:nvSpPr>
          <p:cNvPr id="3" name="Content Placeholder 2"/>
          <p:cNvSpPr>
            <a:spLocks noGrp="1"/>
          </p:cNvSpPr>
          <p:nvPr>
            <p:ph idx="1"/>
          </p:nvPr>
        </p:nvSpPr>
        <p:spPr>
          <a:xfrm>
            <a:off x="457200" y="1757362"/>
            <a:ext cx="8229600" cy="2352224"/>
          </a:xfrm>
        </p:spPr>
        <p:txBody>
          <a:bodyPr/>
          <a:lstStyle/>
          <a:p>
            <a:pPr marL="0" indent="0" eaLnBrk="1" hangingPunct="1">
              <a:lnSpc>
                <a:spcPct val="90000"/>
              </a:lnSpc>
              <a:buNone/>
            </a:pPr>
            <a:r>
              <a:rPr lang="en-US" altLang="en-US" sz="2600" dirty="0"/>
              <a:t>FIs remove mortgages from their balance sheets through one of two </a:t>
            </a:r>
            <a:r>
              <a:rPr lang="en-US" altLang="en-US" sz="2600" dirty="0" smtClean="0"/>
              <a:t>mechanisms.</a:t>
            </a:r>
            <a:endParaRPr lang="en-US" altLang="en-US" sz="2600" b="1" dirty="0"/>
          </a:p>
          <a:p>
            <a:pPr marL="292608" lvl="1" indent="-292608" eaLnBrk="1" hangingPunct="1">
              <a:lnSpc>
                <a:spcPct val="90000"/>
              </a:lnSpc>
              <a:buSzPct val="100000"/>
            </a:pPr>
            <a:r>
              <a:rPr lang="en-US" altLang="en-US" sz="2200" dirty="0"/>
              <a:t>By pooling recently originated mortgages together and selling them in the secondary </a:t>
            </a:r>
            <a:r>
              <a:rPr lang="en-US" altLang="en-US" sz="2200" dirty="0" smtClean="0"/>
              <a:t>market.</a:t>
            </a:r>
            <a:endParaRPr lang="en-US" altLang="en-US" sz="2200" dirty="0"/>
          </a:p>
          <a:p>
            <a:pPr marL="292608" lvl="1" indent="-292608" eaLnBrk="1" hangingPunct="1">
              <a:lnSpc>
                <a:spcPct val="90000"/>
              </a:lnSpc>
              <a:buSzPct val="100000"/>
            </a:pPr>
            <a:r>
              <a:rPr lang="en-US" altLang="en-US" sz="2200" dirty="0"/>
              <a:t>By </a:t>
            </a:r>
            <a:r>
              <a:rPr lang="en-US" altLang="en-US" sz="2200" b="1" dirty="0"/>
              <a:t>securitizing mortgages </a:t>
            </a:r>
            <a:r>
              <a:rPr lang="en-US" altLang="en-US" sz="2200" dirty="0"/>
              <a:t>(i.e., by issuing securities backed by newly originated mortgages</a:t>
            </a:r>
            <a:r>
              <a:rPr lang="en-US" altLang="en-US" sz="2200" dirty="0" smtClean="0"/>
              <a:t>).</a:t>
            </a:r>
            <a:endParaRPr lang="en-US" dirty="0"/>
          </a:p>
        </p:txBody>
      </p:sp>
      <p:sp>
        <p:nvSpPr>
          <p:cNvPr id="4" name="Content Placeholder 3"/>
          <p:cNvSpPr>
            <a:spLocks noGrp="1"/>
          </p:cNvSpPr>
          <p:nvPr>
            <p:ph idx="13"/>
          </p:nvPr>
        </p:nvSpPr>
        <p:spPr>
          <a:xfrm>
            <a:off x="465661" y="4210154"/>
            <a:ext cx="8229600" cy="1661257"/>
          </a:xfrm>
        </p:spPr>
        <p:txBody>
          <a:bodyPr/>
          <a:lstStyle/>
          <a:p>
            <a:pPr marL="0" indent="0" eaLnBrk="1" hangingPunct="1">
              <a:lnSpc>
                <a:spcPct val="90000"/>
              </a:lnSpc>
              <a:buNone/>
            </a:pPr>
            <a:r>
              <a:rPr lang="en-US" altLang="en-US" sz="2600" dirty="0"/>
              <a:t>Advantages of </a:t>
            </a:r>
            <a:r>
              <a:rPr lang="en-US" altLang="en-US" sz="2600" dirty="0" smtClean="0"/>
              <a:t>securitization.</a:t>
            </a:r>
            <a:endParaRPr lang="en-US" altLang="en-US" sz="2200" b="1" dirty="0"/>
          </a:p>
          <a:p>
            <a:pPr marL="292608" lvl="1" indent="-292608" eaLnBrk="1" hangingPunct="1">
              <a:lnSpc>
                <a:spcPct val="90000"/>
              </a:lnSpc>
              <a:buSzPct val="100000"/>
            </a:pPr>
            <a:r>
              <a:rPr lang="en-US" altLang="en-US" sz="2200" dirty="0"/>
              <a:t>FIs can reduce the liquidity risk, interest rate risk, and credit risk of their loan </a:t>
            </a:r>
            <a:r>
              <a:rPr lang="en-US" altLang="en-US" sz="2200" dirty="0" smtClean="0"/>
              <a:t>portfolios.</a:t>
            </a:r>
            <a:endParaRPr lang="en-US" altLang="en-US" sz="2200" b="1" dirty="0"/>
          </a:p>
          <a:p>
            <a:pPr marL="292608" lvl="1" indent="-292608" eaLnBrk="1" hangingPunct="1">
              <a:lnSpc>
                <a:spcPct val="90000"/>
              </a:lnSpc>
              <a:buSzPct val="100000"/>
            </a:pPr>
            <a:r>
              <a:rPr lang="en-US" altLang="en-US" sz="2200" dirty="0"/>
              <a:t>FIs generate income from origination and service </a:t>
            </a:r>
            <a:r>
              <a:rPr lang="en-US" altLang="en-US" sz="2200" dirty="0" smtClean="0"/>
              <a:t>fees.</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16</a:t>
            </a:fld>
            <a:endParaRPr lang="en-US" altLang="en-US" dirty="0"/>
          </a:p>
        </p:txBody>
      </p:sp>
    </p:spTree>
    <p:extLst>
      <p:ext uri="{BB962C8B-B14F-4D97-AF65-F5344CB8AC3E}">
        <p14:creationId xmlns:p14="http://schemas.microsoft.com/office/powerpoint/2010/main" val="1312745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a:t>
            </a:r>
            <a:r>
              <a:rPr lang="en-US" altLang="en-US" sz="4000" dirty="0" smtClean="0"/>
              <a:t>Sales </a:t>
            </a:r>
            <a:r>
              <a:rPr lang="en-US" altLang="en-US" sz="1000" b="0" dirty="0" smtClean="0"/>
              <a:t>1</a:t>
            </a:r>
            <a:endParaRPr lang="en-US" sz="1000" b="0" dirty="0"/>
          </a:p>
        </p:txBody>
      </p:sp>
      <p:sp>
        <p:nvSpPr>
          <p:cNvPr id="3" name="Content Placeholder 2"/>
          <p:cNvSpPr>
            <a:spLocks noGrp="1"/>
          </p:cNvSpPr>
          <p:nvPr>
            <p:ph idx="1"/>
          </p:nvPr>
        </p:nvSpPr>
        <p:spPr/>
        <p:txBody>
          <a:bodyPr/>
          <a:lstStyle/>
          <a:p>
            <a:pPr marL="0" indent="0" eaLnBrk="1" hangingPunct="1">
              <a:buNone/>
            </a:pPr>
            <a:r>
              <a:rPr lang="en-US" altLang="en-US" sz="2200" dirty="0"/>
              <a:t>FIs have sold mortgages and commercial real estate among themselves for over 100 </a:t>
            </a:r>
            <a:r>
              <a:rPr lang="en-US" altLang="en-US" sz="2200" dirty="0" smtClean="0"/>
              <a:t>years.</a:t>
            </a:r>
            <a:endParaRPr lang="en-US" altLang="en-US" sz="2200" dirty="0"/>
          </a:p>
          <a:p>
            <a:pPr marL="0" indent="0" eaLnBrk="1" hangingPunct="1">
              <a:buNone/>
            </a:pPr>
            <a:r>
              <a:rPr lang="en-US" altLang="en-US" sz="2200" dirty="0"/>
              <a:t>A large part of </a:t>
            </a:r>
            <a:r>
              <a:rPr lang="en-US" altLang="en-US" sz="2200" b="1" dirty="0"/>
              <a:t>correspondent banking</a:t>
            </a:r>
            <a:r>
              <a:rPr lang="en-US" altLang="en-US" sz="2200" dirty="0"/>
              <a:t> involves small banks making loans that are too big for them to hold on their balance sheets and selling parts of these loans to large banks with whom they have had a long-term deposit and lending correspondent </a:t>
            </a:r>
            <a:r>
              <a:rPr lang="en-US" altLang="en-US" sz="2200" dirty="0" smtClean="0"/>
              <a:t>relationship.</a:t>
            </a:r>
            <a:endParaRPr lang="en-US" altLang="en-US" sz="2200" dirty="0"/>
          </a:p>
          <a:p>
            <a:pPr marL="0" indent="0" eaLnBrk="1" hangingPunct="1">
              <a:buNone/>
            </a:pPr>
            <a:r>
              <a:rPr lang="en-US" altLang="en-US" sz="2200" dirty="0"/>
              <a:t>Large banks often sell parts of their loans (i.e., </a:t>
            </a:r>
            <a:r>
              <a:rPr lang="en-US" altLang="en-US" sz="2200" b="1" dirty="0"/>
              <a:t>participations</a:t>
            </a:r>
            <a:r>
              <a:rPr lang="en-US" altLang="en-US" sz="2200" dirty="0"/>
              <a:t>) to smaller </a:t>
            </a:r>
            <a:r>
              <a:rPr lang="en-US" altLang="en-US" sz="2200" dirty="0" smtClean="0"/>
              <a:t>banks.</a:t>
            </a:r>
            <a:endParaRPr lang="en-US" altLang="en-US" sz="2200" dirty="0"/>
          </a:p>
          <a:p>
            <a:pPr marL="0" indent="0" eaLnBrk="1" hangingPunct="1">
              <a:buNone/>
            </a:pPr>
            <a:r>
              <a:rPr lang="en-US" altLang="en-US" sz="2200" b="1" dirty="0"/>
              <a:t>Mortgage sales</a:t>
            </a:r>
            <a:r>
              <a:rPr lang="en-US" altLang="en-US" sz="2200" dirty="0"/>
              <a:t> occur when an </a:t>
            </a:r>
            <a:r>
              <a:rPr lang="en-US" altLang="en-US" sz="2200" dirty="0" smtClean="0"/>
              <a:t>F</a:t>
            </a:r>
            <a:r>
              <a:rPr lang="en-US" altLang="en-US" sz="100" dirty="0" smtClean="0"/>
              <a:t> </a:t>
            </a:r>
            <a:r>
              <a:rPr lang="en-US" altLang="en-US" sz="2200" dirty="0" smtClean="0"/>
              <a:t>I </a:t>
            </a:r>
            <a:r>
              <a:rPr lang="en-US" altLang="en-US" sz="2200" dirty="0"/>
              <a:t>originates a mortgage and sells it to an outside </a:t>
            </a:r>
            <a:r>
              <a:rPr lang="en-US" altLang="en-US" sz="2200" dirty="0" smtClean="0"/>
              <a:t>buyer.</a:t>
            </a:r>
            <a:endParaRPr lang="en-US" altLang="en-US" sz="2200" dirty="0"/>
          </a:p>
          <a:p>
            <a:pPr marL="292608" lvl="1" indent="-292608" eaLnBrk="1" hangingPunct="1">
              <a:buSzPct val="100000"/>
            </a:pPr>
            <a:r>
              <a:rPr lang="en-US" altLang="en-US" sz="2000" dirty="0"/>
              <a:t>A loan sale is made </a:t>
            </a:r>
            <a:r>
              <a:rPr lang="en-US" altLang="en-US" sz="2000" b="1" dirty="0"/>
              <a:t>with recourse</a:t>
            </a:r>
            <a:r>
              <a:rPr lang="en-US" altLang="en-US" sz="2000" dirty="0"/>
              <a:t> if the loan buyer can sell the loan back to the originator, should it go </a:t>
            </a:r>
            <a:r>
              <a:rPr lang="en-US" altLang="en-US" sz="2000" dirty="0" smtClean="0"/>
              <a:t>bad.</a:t>
            </a:r>
            <a:endParaRPr lang="en-US" altLang="en-US" sz="20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17</a:t>
            </a:fld>
            <a:endParaRPr lang="en-US" altLang="en-US" dirty="0"/>
          </a:p>
        </p:txBody>
      </p:sp>
    </p:spTree>
    <p:extLst>
      <p:ext uri="{BB962C8B-B14F-4D97-AF65-F5344CB8AC3E}">
        <p14:creationId xmlns:p14="http://schemas.microsoft.com/office/powerpoint/2010/main" val="4204310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a:t>
            </a:r>
            <a:r>
              <a:rPr lang="en-US" altLang="en-US" sz="4000" dirty="0" smtClean="0"/>
              <a:t>Sales </a:t>
            </a:r>
            <a:r>
              <a:rPr lang="en-US" altLang="en-US" sz="1000" b="0" dirty="0" smtClean="0"/>
              <a:t>2</a:t>
            </a:r>
            <a:endParaRPr lang="en-US" sz="1000" b="0" dirty="0"/>
          </a:p>
        </p:txBody>
      </p:sp>
      <p:sp>
        <p:nvSpPr>
          <p:cNvPr id="3" name="Content Placeholder 2"/>
          <p:cNvSpPr>
            <a:spLocks noGrp="1"/>
          </p:cNvSpPr>
          <p:nvPr>
            <p:ph idx="1"/>
          </p:nvPr>
        </p:nvSpPr>
        <p:spPr>
          <a:xfrm>
            <a:off x="457200" y="1782763"/>
            <a:ext cx="8229600" cy="1040870"/>
          </a:xfrm>
        </p:spPr>
        <p:txBody>
          <a:bodyPr/>
          <a:lstStyle/>
          <a:p>
            <a:pPr marL="0" indent="0" eaLnBrk="1" hangingPunct="1">
              <a:lnSpc>
                <a:spcPct val="90000"/>
              </a:lnSpc>
              <a:buNone/>
            </a:pPr>
            <a:r>
              <a:rPr lang="en-US" altLang="en-US" sz="2200" b="1" dirty="0"/>
              <a:t>Mortgage </a:t>
            </a:r>
            <a:r>
              <a:rPr lang="en-US" altLang="en-US" sz="2200" b="1" dirty="0" smtClean="0"/>
              <a:t>sellers.</a:t>
            </a:r>
            <a:endParaRPr lang="en-US" altLang="en-US" sz="2200" b="1" dirty="0"/>
          </a:p>
          <a:p>
            <a:pPr marL="292608" lvl="1" indent="-292608" eaLnBrk="1" hangingPunct="1">
              <a:lnSpc>
                <a:spcPct val="90000"/>
              </a:lnSpc>
              <a:buSzPct val="100000"/>
            </a:pPr>
            <a:r>
              <a:rPr lang="en-US" altLang="en-US" sz="1800" dirty="0"/>
              <a:t>Money center banks, smaller banks, foreign banks, investment banks, hedge funds, and the U.S. </a:t>
            </a:r>
            <a:r>
              <a:rPr lang="en-US" altLang="en-US" sz="1800" dirty="0" smtClean="0"/>
              <a:t>government.</a:t>
            </a:r>
            <a:endParaRPr lang="en-US" dirty="0"/>
          </a:p>
        </p:txBody>
      </p:sp>
      <p:sp>
        <p:nvSpPr>
          <p:cNvPr id="4" name="Content Placeholder 3"/>
          <p:cNvSpPr>
            <a:spLocks noGrp="1"/>
          </p:cNvSpPr>
          <p:nvPr>
            <p:ph idx="13"/>
          </p:nvPr>
        </p:nvSpPr>
        <p:spPr>
          <a:xfrm>
            <a:off x="465660" y="2833744"/>
            <a:ext cx="8360839" cy="2113643"/>
          </a:xfrm>
        </p:spPr>
        <p:txBody>
          <a:bodyPr/>
          <a:lstStyle/>
          <a:p>
            <a:pPr marL="0" indent="0" eaLnBrk="1" hangingPunct="1">
              <a:lnSpc>
                <a:spcPct val="90000"/>
              </a:lnSpc>
              <a:buNone/>
            </a:pPr>
            <a:r>
              <a:rPr lang="en-US" altLang="en-US" sz="2200" dirty="0"/>
              <a:t>Mortgage sales allow FIs to manage credit risk, achieve better asset diversification, and improve their liquidity and interest rate risk </a:t>
            </a:r>
            <a:r>
              <a:rPr lang="en-US" altLang="en-US" sz="2200" dirty="0" smtClean="0"/>
              <a:t>positions.</a:t>
            </a:r>
            <a:endParaRPr lang="en-US" altLang="en-US" sz="2200" dirty="0"/>
          </a:p>
          <a:p>
            <a:pPr marL="0" indent="0" eaLnBrk="1" hangingPunct="1">
              <a:lnSpc>
                <a:spcPct val="90000"/>
              </a:lnSpc>
              <a:buNone/>
            </a:pPr>
            <a:r>
              <a:rPr lang="en-US" altLang="en-US" sz="2200" dirty="0"/>
              <a:t>FIs are encouraged to sell loans for economic and regulatory </a:t>
            </a:r>
            <a:r>
              <a:rPr lang="en-US" altLang="en-US" sz="2200" dirty="0" smtClean="0"/>
              <a:t>reasons.</a:t>
            </a:r>
            <a:endParaRPr lang="en-US" altLang="en-US" sz="2200" dirty="0"/>
          </a:p>
          <a:p>
            <a:pPr marL="292608" lvl="1" indent="-292608" eaLnBrk="1" hangingPunct="1">
              <a:lnSpc>
                <a:spcPct val="90000"/>
              </a:lnSpc>
              <a:buSzPct val="100000"/>
            </a:pPr>
            <a:r>
              <a:rPr lang="en-US" altLang="en-US" sz="2200" dirty="0"/>
              <a:t>Sold mortgages can still generate fee income for the </a:t>
            </a:r>
            <a:r>
              <a:rPr lang="en-US" altLang="en-US" sz="2200" dirty="0" smtClean="0"/>
              <a:t>bank.</a:t>
            </a:r>
            <a:endParaRPr lang="en-US" altLang="en-US" sz="2200" dirty="0"/>
          </a:p>
          <a:p>
            <a:pPr marL="292608" lvl="1" indent="-292608" eaLnBrk="1" hangingPunct="1">
              <a:lnSpc>
                <a:spcPct val="90000"/>
              </a:lnSpc>
              <a:buSzPct val="100000"/>
            </a:pPr>
            <a:r>
              <a:rPr lang="en-US" altLang="en-US" sz="2200" dirty="0"/>
              <a:t>Sold mortgages reduce the cost of reserve and capital </a:t>
            </a:r>
            <a:r>
              <a:rPr lang="en-US" altLang="en-US" sz="2200" dirty="0" smtClean="0"/>
              <a:t>requirements.</a:t>
            </a:r>
            <a:endParaRPr lang="en-US" dirty="0"/>
          </a:p>
        </p:txBody>
      </p:sp>
      <p:sp>
        <p:nvSpPr>
          <p:cNvPr id="5" name="Content Placeholder 4"/>
          <p:cNvSpPr>
            <a:spLocks noGrp="1"/>
          </p:cNvSpPr>
          <p:nvPr>
            <p:ph idx="14"/>
          </p:nvPr>
        </p:nvSpPr>
        <p:spPr>
          <a:xfrm>
            <a:off x="474131" y="5048985"/>
            <a:ext cx="8229600" cy="1217062"/>
          </a:xfrm>
        </p:spPr>
        <p:txBody>
          <a:bodyPr/>
          <a:lstStyle/>
          <a:p>
            <a:pPr marL="0" indent="0" eaLnBrk="1" hangingPunct="1">
              <a:lnSpc>
                <a:spcPct val="90000"/>
              </a:lnSpc>
              <a:buNone/>
            </a:pPr>
            <a:r>
              <a:rPr lang="en-US" altLang="en-US" sz="2200" b="1" dirty="0"/>
              <a:t>Mortgage </a:t>
            </a:r>
            <a:r>
              <a:rPr lang="en-US" altLang="en-US" sz="2200" b="1" dirty="0" smtClean="0"/>
              <a:t>buyers.</a:t>
            </a:r>
            <a:endParaRPr lang="en-US" altLang="en-US" sz="2200" b="1" dirty="0"/>
          </a:p>
          <a:p>
            <a:pPr marL="292608" lvl="1" indent="-292608" eaLnBrk="1" hangingPunct="1">
              <a:lnSpc>
                <a:spcPct val="90000"/>
              </a:lnSpc>
              <a:buSzPct val="100000"/>
            </a:pPr>
            <a:r>
              <a:rPr lang="en-US" altLang="en-US" sz="1800" dirty="0"/>
              <a:t>Investment banks, vulture funds, domestic and foreign banks, insurance companies and pension funds, closed-end bank loan mutual funds, and nonfinancial </a:t>
            </a:r>
            <a:r>
              <a:rPr lang="en-US" altLang="en-US" sz="1800" dirty="0" smtClean="0"/>
              <a:t>corporations.</a:t>
            </a:r>
            <a:endParaRPr lang="en-US" dirty="0"/>
          </a:p>
        </p:txBody>
      </p:sp>
      <p:sp>
        <p:nvSpPr>
          <p:cNvPr id="6" name="Slide Number Placeholder 5"/>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18</a:t>
            </a:fld>
            <a:endParaRPr lang="en-US" altLang="en-US" dirty="0"/>
          </a:p>
        </p:txBody>
      </p:sp>
    </p:spTree>
    <p:extLst>
      <p:ext uri="{BB962C8B-B14F-4D97-AF65-F5344CB8AC3E}">
        <p14:creationId xmlns:p14="http://schemas.microsoft.com/office/powerpoint/2010/main" val="1705385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Secondary Mortgage </a:t>
            </a:r>
            <a:r>
              <a:rPr lang="en-US" altLang="en-US" sz="4000" dirty="0" smtClean="0"/>
              <a:t>Markets </a:t>
            </a:r>
            <a:r>
              <a:rPr lang="en-US" altLang="en-US" sz="1000" b="0" dirty="0" smtClean="0"/>
              <a:t>1</a:t>
            </a:r>
            <a:endParaRPr lang="en-US" sz="1000" b="0" dirty="0"/>
          </a:p>
        </p:txBody>
      </p:sp>
      <p:sp>
        <p:nvSpPr>
          <p:cNvPr id="3" name="Content Placeholder 2"/>
          <p:cNvSpPr>
            <a:spLocks noGrp="1"/>
          </p:cNvSpPr>
          <p:nvPr>
            <p:ph idx="1"/>
          </p:nvPr>
        </p:nvSpPr>
        <p:spPr>
          <a:xfrm>
            <a:off x="457200" y="1770063"/>
            <a:ext cx="5549900" cy="436796"/>
          </a:xfrm>
        </p:spPr>
        <p:txBody>
          <a:bodyPr/>
          <a:lstStyle/>
          <a:p>
            <a:pPr marL="0" indent="0">
              <a:buNone/>
            </a:pPr>
            <a:r>
              <a:rPr lang="en-US" altLang="en-US" sz="2200" b="1" dirty="0"/>
              <a:t>Government-sponsored enterprises (</a:t>
            </a:r>
            <a:r>
              <a:rPr lang="en-US" altLang="en-US" sz="2200" b="1" dirty="0" smtClean="0"/>
              <a:t>G</a:t>
            </a:r>
            <a:r>
              <a:rPr lang="en-US" altLang="en-US" sz="100" b="1" dirty="0" smtClean="0"/>
              <a:t> </a:t>
            </a:r>
            <a:r>
              <a:rPr lang="en-US" altLang="en-US" sz="2200" b="1" dirty="0" smtClean="0"/>
              <a:t>S</a:t>
            </a:r>
            <a:r>
              <a:rPr lang="en-US" altLang="en-US" sz="100" b="1" dirty="0" smtClean="0"/>
              <a:t> </a:t>
            </a:r>
            <a:r>
              <a:rPr lang="en-US" altLang="en-US" sz="2200" b="1" dirty="0" smtClean="0"/>
              <a:t>Es).</a:t>
            </a:r>
            <a:endParaRPr lang="en-US" altLang="en-US" sz="2200" b="1" dirty="0"/>
          </a:p>
        </p:txBody>
      </p:sp>
      <p:sp>
        <p:nvSpPr>
          <p:cNvPr id="4" name="Content Placeholder 3"/>
          <p:cNvSpPr>
            <a:spLocks noGrp="1"/>
          </p:cNvSpPr>
          <p:nvPr>
            <p:ph idx="13"/>
          </p:nvPr>
        </p:nvSpPr>
        <p:spPr>
          <a:xfrm>
            <a:off x="465661" y="2265849"/>
            <a:ext cx="8229600" cy="1882639"/>
          </a:xfrm>
        </p:spPr>
        <p:txBody>
          <a:bodyPr/>
          <a:lstStyle/>
          <a:p>
            <a:pPr marL="0" indent="0" eaLnBrk="1" hangingPunct="1">
              <a:lnSpc>
                <a:spcPct val="90000"/>
              </a:lnSpc>
              <a:buNone/>
            </a:pPr>
            <a:r>
              <a:rPr lang="en-US" altLang="en-US" sz="2200" dirty="0"/>
              <a:t>The U.S. government established the </a:t>
            </a:r>
            <a:r>
              <a:rPr lang="en-US" altLang="en-US" sz="2200" b="1" dirty="0"/>
              <a:t>Federal National Mortgage Association (</a:t>
            </a:r>
            <a:r>
              <a:rPr lang="en-US" altLang="en-US" sz="2200" b="1" dirty="0" smtClean="0"/>
              <a:t>F</a:t>
            </a:r>
            <a:r>
              <a:rPr lang="en-US" altLang="en-US" sz="100" b="1" dirty="0" smtClean="0"/>
              <a:t> </a:t>
            </a:r>
            <a:r>
              <a:rPr lang="en-US" altLang="en-US" sz="2200" b="1" dirty="0" smtClean="0"/>
              <a:t>N</a:t>
            </a:r>
            <a:r>
              <a:rPr lang="en-US" altLang="en-US" sz="100" b="1" dirty="0" smtClean="0"/>
              <a:t> </a:t>
            </a:r>
            <a:r>
              <a:rPr lang="en-US" altLang="en-US" sz="2200" b="1" dirty="0" smtClean="0"/>
              <a:t>M</a:t>
            </a:r>
            <a:r>
              <a:rPr lang="en-US" altLang="en-US" sz="100" b="1" dirty="0" smtClean="0"/>
              <a:t> </a:t>
            </a:r>
            <a:r>
              <a:rPr lang="en-US" altLang="en-US" sz="2200" b="1" dirty="0" smtClean="0"/>
              <a:t>A</a:t>
            </a:r>
            <a:r>
              <a:rPr lang="en-US" altLang="en-US" sz="2200" b="1" dirty="0"/>
              <a:t>, or Fannie Mae)</a:t>
            </a:r>
            <a:r>
              <a:rPr lang="en-US" altLang="en-US" sz="2200" dirty="0"/>
              <a:t> in 1938 to buy mortgages from depository institutions so they could lend to other mortgage </a:t>
            </a:r>
            <a:r>
              <a:rPr lang="en-US" altLang="en-US" sz="2200" dirty="0" smtClean="0"/>
              <a:t>borrowers.</a:t>
            </a:r>
            <a:endParaRPr lang="en-US" altLang="en-US" sz="2200" dirty="0"/>
          </a:p>
          <a:p>
            <a:pPr marL="292608" lvl="1" indent="-292608" eaLnBrk="1" hangingPunct="1">
              <a:lnSpc>
                <a:spcPct val="90000"/>
              </a:lnSpc>
              <a:buSzPct val="100000"/>
            </a:pPr>
            <a:r>
              <a:rPr lang="en-US" altLang="en-US" sz="1800" dirty="0"/>
              <a:t>Mandate was to act as a secondary mortgage market facility that could purchase, hold, and sell mortgage </a:t>
            </a:r>
            <a:r>
              <a:rPr lang="en-US" altLang="en-US" sz="1800" dirty="0" smtClean="0"/>
              <a:t>loans.</a:t>
            </a:r>
            <a:endParaRPr lang="en-US" dirty="0"/>
          </a:p>
        </p:txBody>
      </p:sp>
      <p:sp>
        <p:nvSpPr>
          <p:cNvPr id="5" name="Content Placeholder 4"/>
          <p:cNvSpPr>
            <a:spLocks noGrp="1"/>
          </p:cNvSpPr>
          <p:nvPr>
            <p:ph idx="14"/>
          </p:nvPr>
        </p:nvSpPr>
        <p:spPr>
          <a:xfrm>
            <a:off x="474131" y="4148489"/>
            <a:ext cx="8229600" cy="1134711"/>
          </a:xfrm>
        </p:spPr>
        <p:txBody>
          <a:bodyPr/>
          <a:lstStyle/>
          <a:p>
            <a:pPr marL="0" indent="0">
              <a:buNone/>
            </a:pPr>
            <a:r>
              <a:rPr lang="en-US" altLang="en-US" sz="2200" dirty="0"/>
              <a:t>The </a:t>
            </a:r>
            <a:r>
              <a:rPr lang="en-US" altLang="en-US" sz="2200" b="1" dirty="0"/>
              <a:t>Federal Home Loan Mortgage Corporation (</a:t>
            </a:r>
            <a:r>
              <a:rPr lang="en-US" altLang="en-US" sz="2200" b="1" dirty="0" smtClean="0"/>
              <a:t>F</a:t>
            </a:r>
            <a:r>
              <a:rPr lang="en-US" altLang="en-US" sz="100" b="1" dirty="0" smtClean="0"/>
              <a:t> </a:t>
            </a:r>
            <a:r>
              <a:rPr lang="en-US" altLang="en-US" sz="2200" b="1" dirty="0" smtClean="0"/>
              <a:t>H</a:t>
            </a:r>
            <a:r>
              <a:rPr lang="en-US" altLang="en-US" sz="100" b="1" dirty="0" smtClean="0"/>
              <a:t> </a:t>
            </a:r>
            <a:r>
              <a:rPr lang="en-US" altLang="en-US" sz="2200" b="1" dirty="0" smtClean="0"/>
              <a:t>L</a:t>
            </a:r>
            <a:r>
              <a:rPr lang="en-US" altLang="en-US" sz="100" b="1" dirty="0" smtClean="0"/>
              <a:t> </a:t>
            </a:r>
            <a:r>
              <a:rPr lang="en-US" altLang="en-US" sz="2200" b="1" dirty="0" smtClean="0"/>
              <a:t>M</a:t>
            </a:r>
            <a:r>
              <a:rPr lang="en-US" altLang="en-US" sz="100" b="1" dirty="0" smtClean="0"/>
              <a:t> </a:t>
            </a:r>
            <a:r>
              <a:rPr lang="en-US" altLang="en-US" sz="2200" b="1" dirty="0" smtClean="0"/>
              <a:t>C</a:t>
            </a:r>
            <a:r>
              <a:rPr lang="en-US" altLang="en-US" sz="2200" b="1" dirty="0"/>
              <a:t>, or Freddie Mac</a:t>
            </a:r>
            <a:r>
              <a:rPr lang="en-US" altLang="en-US" sz="2200" dirty="0"/>
              <a:t>) was formed in the 1960s to facilitate financing of conventional </a:t>
            </a:r>
            <a:r>
              <a:rPr lang="en-US" altLang="en-US" sz="2200" dirty="0" smtClean="0"/>
              <a:t>mortgages.</a:t>
            </a:r>
            <a:endParaRPr lang="en-US" altLang="en-US" sz="2200" dirty="0"/>
          </a:p>
        </p:txBody>
      </p:sp>
      <p:sp>
        <p:nvSpPr>
          <p:cNvPr id="6" name="Slide Number Placeholder 5"/>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19</a:t>
            </a:fld>
            <a:endParaRPr lang="en-US" altLang="en-US" dirty="0"/>
          </a:p>
        </p:txBody>
      </p:sp>
    </p:spTree>
    <p:extLst>
      <p:ext uri="{BB962C8B-B14F-4D97-AF65-F5344CB8AC3E}">
        <p14:creationId xmlns:p14="http://schemas.microsoft.com/office/powerpoint/2010/main" val="207226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Mortgages and Mortgage-Backed Securities</a:t>
            </a:r>
            <a:endParaRPr lang="en-US" sz="4000" dirty="0"/>
          </a:p>
        </p:txBody>
      </p:sp>
      <p:sp>
        <p:nvSpPr>
          <p:cNvPr id="3" name="Content Placeholder 2"/>
          <p:cNvSpPr>
            <a:spLocks noGrp="1"/>
          </p:cNvSpPr>
          <p:nvPr>
            <p:ph idx="1"/>
          </p:nvPr>
        </p:nvSpPr>
        <p:spPr>
          <a:xfrm>
            <a:off x="457200" y="1744663"/>
            <a:ext cx="8229600" cy="1957588"/>
          </a:xfrm>
        </p:spPr>
        <p:txBody>
          <a:bodyPr/>
          <a:lstStyle/>
          <a:p>
            <a:pPr marL="0" indent="0" eaLnBrk="1" hangingPunct="1">
              <a:buNone/>
            </a:pPr>
            <a:r>
              <a:rPr lang="en-US" altLang="en-US" sz="2200" b="1" dirty="0"/>
              <a:t>Mortgages</a:t>
            </a:r>
            <a:r>
              <a:rPr lang="en-US" altLang="en-US" sz="2200" dirty="0"/>
              <a:t> are loans to individuals or businesses to purchase homes, land, or other real </a:t>
            </a:r>
            <a:r>
              <a:rPr lang="en-US" altLang="en-US" sz="2200" dirty="0" smtClean="0"/>
              <a:t>property.</a:t>
            </a:r>
            <a:endParaRPr lang="en-US" altLang="en-US" sz="2200" dirty="0"/>
          </a:p>
          <a:p>
            <a:pPr marL="0" indent="0" eaLnBrk="1" hangingPunct="1">
              <a:buNone/>
            </a:pPr>
            <a:r>
              <a:rPr lang="en-US" altLang="en-US" sz="2200" dirty="0"/>
              <a:t>Many mortgages are </a:t>
            </a:r>
            <a:r>
              <a:rPr lang="en-US" altLang="en-US" sz="2200" b="1" dirty="0" smtClean="0"/>
              <a:t>securitized.</a:t>
            </a:r>
            <a:endParaRPr lang="en-US" altLang="en-US" sz="2200" b="1" dirty="0"/>
          </a:p>
          <a:p>
            <a:pPr marL="292608" lvl="1" indent="-292608" eaLnBrk="1" hangingPunct="1">
              <a:buSzPct val="100000"/>
            </a:pPr>
            <a:r>
              <a:rPr lang="en-US" altLang="en-US" sz="2200" dirty="0"/>
              <a:t>Securitization occurs when securities are packaged and sold as assets backing a publicly traded or privately held debt </a:t>
            </a:r>
            <a:r>
              <a:rPr lang="en-US" altLang="en-US" sz="2200" dirty="0" smtClean="0"/>
              <a:t>instrument.</a:t>
            </a:r>
            <a:endParaRPr lang="en-US" dirty="0"/>
          </a:p>
        </p:txBody>
      </p:sp>
      <p:sp>
        <p:nvSpPr>
          <p:cNvPr id="4" name="Content Placeholder 3"/>
          <p:cNvSpPr>
            <a:spLocks noGrp="1"/>
          </p:cNvSpPr>
          <p:nvPr>
            <p:ph idx="13"/>
          </p:nvPr>
        </p:nvSpPr>
        <p:spPr>
          <a:xfrm>
            <a:off x="465661" y="3730057"/>
            <a:ext cx="8229600" cy="2319688"/>
          </a:xfrm>
        </p:spPr>
        <p:txBody>
          <a:bodyPr/>
          <a:lstStyle/>
          <a:p>
            <a:pPr marL="0" indent="0" eaLnBrk="1" hangingPunct="1">
              <a:buNone/>
            </a:pPr>
            <a:r>
              <a:rPr lang="en-US" altLang="en-US" sz="2200" dirty="0"/>
              <a:t>Mortgages differ from bonds and </a:t>
            </a:r>
            <a:r>
              <a:rPr lang="en-US" altLang="en-US" sz="2200" dirty="0" smtClean="0"/>
              <a:t>stocks.</a:t>
            </a:r>
            <a:endParaRPr lang="en-US" altLang="en-US" sz="2200" dirty="0"/>
          </a:p>
          <a:p>
            <a:pPr marL="292608" lvl="1" indent="-292608" eaLnBrk="1" hangingPunct="1">
              <a:buSzPct val="100000"/>
            </a:pPr>
            <a:r>
              <a:rPr lang="en-US" altLang="en-US" sz="2200" dirty="0"/>
              <a:t>Mortgages are backed by a specific piece of real </a:t>
            </a:r>
            <a:r>
              <a:rPr lang="en-US" altLang="en-US" sz="2200" dirty="0" smtClean="0"/>
              <a:t>property.</a:t>
            </a:r>
            <a:endParaRPr lang="en-US" altLang="en-US" sz="2200" dirty="0"/>
          </a:p>
          <a:p>
            <a:pPr marL="292608" lvl="1" indent="-292608" eaLnBrk="1" hangingPunct="1">
              <a:buSzPct val="100000"/>
            </a:pPr>
            <a:r>
              <a:rPr lang="en-US" altLang="en-US" sz="2200" dirty="0"/>
              <a:t>Primary mortgages have no set size or </a:t>
            </a:r>
            <a:r>
              <a:rPr lang="en-US" altLang="en-US" sz="2200" dirty="0" smtClean="0"/>
              <a:t>denomination.</a:t>
            </a:r>
            <a:endParaRPr lang="en-US" altLang="en-US" sz="2200" dirty="0"/>
          </a:p>
          <a:p>
            <a:pPr marL="292608" lvl="1" indent="-292608" eaLnBrk="1" hangingPunct="1">
              <a:buSzPct val="100000"/>
            </a:pPr>
            <a:r>
              <a:rPr lang="en-US" altLang="en-US" sz="2200" dirty="0"/>
              <a:t>Primary mortgages generally involve a single </a:t>
            </a:r>
            <a:r>
              <a:rPr lang="en-US" altLang="en-US" sz="2200" dirty="0" smtClean="0"/>
              <a:t>investor.</a:t>
            </a:r>
            <a:endParaRPr lang="en-US" altLang="en-US" sz="2200" dirty="0"/>
          </a:p>
          <a:p>
            <a:pPr marL="292608" lvl="1" indent="-292608" eaLnBrk="1" hangingPunct="1">
              <a:buSzPct val="100000"/>
            </a:pPr>
            <a:r>
              <a:rPr lang="en-US" altLang="en-US" sz="2200" dirty="0"/>
              <a:t>Comparatively little information exists on mortgage </a:t>
            </a:r>
            <a:r>
              <a:rPr lang="en-US" altLang="en-US" sz="2200" dirty="0" smtClean="0"/>
              <a:t>borrowers.</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a:t>
            </a:fld>
            <a:endParaRPr lang="en-US" altLang="en-US" dirty="0"/>
          </a:p>
        </p:txBody>
      </p:sp>
    </p:spTree>
    <p:extLst>
      <p:ext uri="{BB962C8B-B14F-4D97-AF65-F5344CB8AC3E}">
        <p14:creationId xmlns:p14="http://schemas.microsoft.com/office/powerpoint/2010/main" val="2795486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Secondary Mortgage Markets </a:t>
            </a:r>
            <a:r>
              <a:rPr lang="en-US" altLang="en-US" sz="1000" b="0" dirty="0" smtClean="0"/>
              <a:t>2</a:t>
            </a:r>
            <a:endParaRPr lang="en-US" sz="1000" b="0" dirty="0"/>
          </a:p>
        </p:txBody>
      </p:sp>
      <p:sp>
        <p:nvSpPr>
          <p:cNvPr id="3" name="Content Placeholder 2"/>
          <p:cNvSpPr>
            <a:spLocks noGrp="1"/>
          </p:cNvSpPr>
          <p:nvPr>
            <p:ph idx="1"/>
          </p:nvPr>
        </p:nvSpPr>
        <p:spPr>
          <a:xfrm>
            <a:off x="457200" y="1770063"/>
            <a:ext cx="8229600" cy="2467726"/>
          </a:xfrm>
        </p:spPr>
        <p:txBody>
          <a:bodyPr/>
          <a:lstStyle/>
          <a:p>
            <a:pPr marL="0" indent="0" eaLnBrk="1" hangingPunct="1">
              <a:lnSpc>
                <a:spcPct val="90000"/>
              </a:lnSpc>
              <a:buNone/>
            </a:pPr>
            <a:r>
              <a:rPr lang="en-US" altLang="en-US" sz="2200" b="1" dirty="0"/>
              <a:t>Government National Mortgage Association (</a:t>
            </a:r>
            <a:r>
              <a:rPr lang="en-US" altLang="en-US" sz="2200" b="1" dirty="0" smtClean="0"/>
              <a:t>G</a:t>
            </a:r>
            <a:r>
              <a:rPr lang="en-US" altLang="en-US" sz="100" b="1" dirty="0" smtClean="0"/>
              <a:t> </a:t>
            </a:r>
            <a:r>
              <a:rPr lang="en-US" altLang="en-US" sz="2200" b="1" dirty="0" smtClean="0"/>
              <a:t>N</a:t>
            </a:r>
            <a:r>
              <a:rPr lang="en-US" altLang="en-US" sz="100" b="1" dirty="0" smtClean="0"/>
              <a:t> </a:t>
            </a:r>
            <a:r>
              <a:rPr lang="en-US" altLang="en-US" sz="2200" b="1" dirty="0" smtClean="0"/>
              <a:t>M</a:t>
            </a:r>
            <a:r>
              <a:rPr lang="en-US" altLang="en-US" sz="100" b="1" dirty="0" smtClean="0"/>
              <a:t> </a:t>
            </a:r>
            <a:r>
              <a:rPr lang="en-US" altLang="en-US" sz="2200" b="1" dirty="0" smtClean="0"/>
              <a:t>A</a:t>
            </a:r>
            <a:r>
              <a:rPr lang="en-US" altLang="en-US" sz="2200" b="1" dirty="0"/>
              <a:t>, or “Ginnie Mae”)</a:t>
            </a:r>
            <a:r>
              <a:rPr lang="en-US" altLang="en-US" sz="2200" dirty="0"/>
              <a:t> began operations in 1968 when it split off from Fannie Mae, and has two major </a:t>
            </a:r>
            <a:r>
              <a:rPr lang="en-US" altLang="en-US" sz="2200" dirty="0" smtClean="0"/>
              <a:t>functions.</a:t>
            </a:r>
            <a:endParaRPr lang="en-US" altLang="en-US" sz="2200" dirty="0"/>
          </a:p>
          <a:p>
            <a:pPr marL="292608" lvl="1" indent="-292608" eaLnBrk="1" hangingPunct="1">
              <a:lnSpc>
                <a:spcPct val="90000"/>
              </a:lnSpc>
              <a:buSzPct val="100000"/>
            </a:pPr>
            <a:r>
              <a:rPr lang="en-US" altLang="en-US" sz="2000" dirty="0"/>
              <a:t>Sponsoring mortgage-backed securities programs of financial institutions such as banks, thrifts, and mortgage </a:t>
            </a:r>
            <a:r>
              <a:rPr lang="en-US" altLang="en-US" sz="2000" dirty="0" smtClean="0"/>
              <a:t>bankers.</a:t>
            </a:r>
            <a:endParaRPr lang="en-US" altLang="en-US" sz="2000" dirty="0"/>
          </a:p>
          <a:p>
            <a:pPr marL="292608" lvl="1" indent="-292608" eaLnBrk="1" hangingPunct="1">
              <a:lnSpc>
                <a:spcPct val="90000"/>
              </a:lnSpc>
              <a:buSzPct val="100000"/>
            </a:pPr>
            <a:r>
              <a:rPr lang="en-US" altLang="en-US" sz="2000" dirty="0"/>
              <a:t>Acting as a guarantor to investors in mortgage-backed securities regarding the timely pass-through of principal and interest payments from the FI or mortgage servicer to the bond </a:t>
            </a:r>
            <a:r>
              <a:rPr lang="en-US" altLang="en-US" sz="2000" dirty="0" smtClean="0"/>
              <a:t>holder.</a:t>
            </a:r>
            <a:endParaRPr lang="en-US" dirty="0"/>
          </a:p>
        </p:txBody>
      </p:sp>
      <p:sp>
        <p:nvSpPr>
          <p:cNvPr id="4" name="Content Placeholder 3"/>
          <p:cNvSpPr>
            <a:spLocks noGrp="1"/>
          </p:cNvSpPr>
          <p:nvPr>
            <p:ph idx="13"/>
          </p:nvPr>
        </p:nvSpPr>
        <p:spPr>
          <a:xfrm>
            <a:off x="465661" y="4319109"/>
            <a:ext cx="8229600" cy="1988513"/>
          </a:xfrm>
        </p:spPr>
        <p:txBody>
          <a:bodyPr/>
          <a:lstStyle/>
          <a:p>
            <a:pPr marL="0" indent="0" eaLnBrk="1" hangingPunct="1">
              <a:lnSpc>
                <a:spcPct val="90000"/>
              </a:lnSpc>
              <a:buNone/>
            </a:pPr>
            <a:r>
              <a:rPr lang="en-US" altLang="en-US" sz="2200" dirty="0"/>
              <a:t>Only supports those pools of mortgage loans whose default or credit risk is insured by one of four government agencies, all of which target groups that might otherwise be disadvantaged in the housing </a:t>
            </a:r>
            <a:r>
              <a:rPr lang="en-US" altLang="en-US" sz="2200" dirty="0" smtClean="0"/>
              <a:t>market.</a:t>
            </a:r>
            <a:endParaRPr lang="en-US" altLang="en-US" sz="2200" dirty="0"/>
          </a:p>
          <a:p>
            <a:pPr marL="292608" lvl="1" indent="-292608" eaLnBrk="1" hangingPunct="1">
              <a:lnSpc>
                <a:spcPct val="90000"/>
              </a:lnSpc>
              <a:buSzPct val="100000"/>
            </a:pPr>
            <a:r>
              <a:rPr lang="en-US" altLang="en-US" sz="1800" dirty="0"/>
              <a:t>E.g., Low-income families, young families, and </a:t>
            </a:r>
            <a:r>
              <a:rPr lang="en-US" altLang="en-US" sz="1800" dirty="0" smtClean="0"/>
              <a:t>veterans.</a:t>
            </a:r>
            <a:endParaRPr lang="en-US" altLang="en-US" sz="1800" dirty="0"/>
          </a:p>
          <a:p>
            <a:pPr marL="292608" lvl="1" indent="-292608" eaLnBrk="1" hangingPunct="1">
              <a:lnSpc>
                <a:spcPct val="90000"/>
              </a:lnSpc>
              <a:buSzPct val="100000"/>
            </a:pPr>
            <a:r>
              <a:rPr lang="en-US" altLang="en-US" sz="1800" dirty="0"/>
              <a:t>Maximum mortgage under the </a:t>
            </a:r>
            <a:r>
              <a:rPr lang="en-US" altLang="en-US" sz="1800" dirty="0" smtClean="0"/>
              <a:t>G</a:t>
            </a:r>
            <a:r>
              <a:rPr lang="en-US" altLang="en-US" sz="100" dirty="0" smtClean="0"/>
              <a:t> </a:t>
            </a:r>
            <a:r>
              <a:rPr lang="en-US" altLang="en-US" sz="1800" dirty="0" smtClean="0"/>
              <a:t>N</a:t>
            </a:r>
            <a:r>
              <a:rPr lang="en-US" altLang="en-US" sz="100" dirty="0" smtClean="0"/>
              <a:t> </a:t>
            </a:r>
            <a:r>
              <a:rPr lang="en-US" altLang="en-US" sz="1800" dirty="0" smtClean="0"/>
              <a:t>M</a:t>
            </a:r>
            <a:r>
              <a:rPr lang="en-US" altLang="en-US" sz="100" dirty="0" smtClean="0"/>
              <a:t> </a:t>
            </a:r>
            <a:r>
              <a:rPr lang="en-US" altLang="en-US" sz="1800" dirty="0" smtClean="0"/>
              <a:t>A </a:t>
            </a:r>
            <a:r>
              <a:rPr lang="en-US" altLang="en-US" sz="1800" dirty="0"/>
              <a:t>securitization program had a cap of $417,000 for a single-family home in 2016 (with exceptions</a:t>
            </a:r>
            <a:r>
              <a:rPr lang="en-US" altLang="en-US" sz="1800" dirty="0" smtClean="0"/>
              <a:t>).</a:t>
            </a:r>
            <a:endParaRPr lang="en-US" altLang="en-US" sz="1800"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20</a:t>
            </a:fld>
            <a:endParaRPr lang="en-US" altLang="en-US" dirty="0"/>
          </a:p>
        </p:txBody>
      </p:sp>
    </p:spTree>
    <p:extLst>
      <p:ext uri="{BB962C8B-B14F-4D97-AF65-F5344CB8AC3E}">
        <p14:creationId xmlns:p14="http://schemas.microsoft.com/office/powerpoint/2010/main" val="3675821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Secondary Mortgage Markets Concluded</a:t>
            </a:r>
            <a:endParaRPr lang="en-US" dirty="0"/>
          </a:p>
        </p:txBody>
      </p:sp>
      <p:sp>
        <p:nvSpPr>
          <p:cNvPr id="3" name="Content Placeholder 2"/>
          <p:cNvSpPr>
            <a:spLocks noGrp="1"/>
          </p:cNvSpPr>
          <p:nvPr>
            <p:ph idx="1"/>
          </p:nvPr>
        </p:nvSpPr>
        <p:spPr>
          <a:xfrm>
            <a:off x="457200" y="1860233"/>
            <a:ext cx="8229600" cy="3805638"/>
          </a:xfrm>
        </p:spPr>
        <p:txBody>
          <a:bodyPr/>
          <a:lstStyle/>
          <a:p>
            <a:pPr marL="0" indent="0" eaLnBrk="1" hangingPunct="1">
              <a:lnSpc>
                <a:spcPct val="90000"/>
              </a:lnSpc>
              <a:buNone/>
            </a:pPr>
            <a:r>
              <a:rPr lang="en-US" altLang="en-US" sz="2200" dirty="0"/>
              <a:t>Between 2005 and 2007, subprime mortgage default rates increased from 5.37% to 10.09</a:t>
            </a:r>
            <a:r>
              <a:rPr lang="en-US" altLang="en-US" sz="2200" dirty="0" smtClean="0"/>
              <a:t>%.</a:t>
            </a:r>
            <a:endParaRPr lang="en-US" altLang="en-US" sz="2200" dirty="0"/>
          </a:p>
          <a:p>
            <a:pPr marL="0" indent="0" eaLnBrk="1" hangingPunct="1">
              <a:lnSpc>
                <a:spcPct val="90000"/>
              </a:lnSpc>
              <a:buNone/>
            </a:pPr>
            <a:r>
              <a:rPr lang="en-US" altLang="en-US" sz="2200" dirty="0"/>
              <a:t>Subprime mortgage holders 60 days or more behind in their payments hit 17.1% in June 2007 and was over 20% in August of the same </a:t>
            </a:r>
            <a:r>
              <a:rPr lang="en-US" altLang="en-US" sz="2200" dirty="0" smtClean="0"/>
              <a:t>year.</a:t>
            </a:r>
            <a:endParaRPr lang="en-US" altLang="en-US" sz="2200" dirty="0"/>
          </a:p>
          <a:p>
            <a:pPr marL="0" indent="0" eaLnBrk="1" hangingPunct="1">
              <a:lnSpc>
                <a:spcPct val="90000"/>
              </a:lnSpc>
              <a:buNone/>
            </a:pPr>
            <a:r>
              <a:rPr lang="en-US" altLang="en-US" sz="2200" dirty="0"/>
              <a:t>Problems in the subprime market spilled over to the broader mortgage markets and helped fuel nationwide declines in home prices, which put many homeowners underwater and led to the bankruptcies of many major financial </a:t>
            </a:r>
            <a:r>
              <a:rPr lang="en-US" altLang="en-US" sz="2200" dirty="0" smtClean="0"/>
              <a:t>institutions.</a:t>
            </a:r>
            <a:endParaRPr lang="en-US" altLang="en-US" sz="2200" dirty="0"/>
          </a:p>
          <a:p>
            <a:pPr marL="0" indent="0" eaLnBrk="1" hangingPunct="1">
              <a:lnSpc>
                <a:spcPct val="90000"/>
              </a:lnSpc>
              <a:buNone/>
            </a:pPr>
            <a:r>
              <a:rPr lang="en-US" altLang="en-US" sz="2200" dirty="0"/>
              <a:t>On September 7, 2008, the Federal Housing Finance Agency (</a:t>
            </a:r>
            <a:r>
              <a:rPr lang="en-US" altLang="en-US" sz="2200" dirty="0" smtClean="0"/>
              <a:t>F</a:t>
            </a:r>
            <a:r>
              <a:rPr lang="en-US" altLang="en-US" sz="100" dirty="0" smtClean="0"/>
              <a:t> </a:t>
            </a:r>
            <a:r>
              <a:rPr lang="en-US" altLang="en-US" sz="2200" dirty="0" smtClean="0"/>
              <a:t>H</a:t>
            </a:r>
            <a:r>
              <a:rPr lang="en-US" altLang="en-US" sz="100" dirty="0" smtClean="0"/>
              <a:t> </a:t>
            </a:r>
            <a:r>
              <a:rPr lang="en-US" altLang="en-US" sz="2200" dirty="0" smtClean="0"/>
              <a:t>F</a:t>
            </a:r>
            <a:r>
              <a:rPr lang="en-US" altLang="en-US" sz="100" dirty="0" smtClean="0"/>
              <a:t> </a:t>
            </a:r>
            <a:r>
              <a:rPr lang="en-US" altLang="en-US" sz="2200" dirty="0" smtClean="0"/>
              <a:t>A</a:t>
            </a:r>
            <a:r>
              <a:rPr lang="en-US" altLang="en-US" sz="2200" dirty="0"/>
              <a:t>) placed both Fannie Mae and Freddie Mac in government </a:t>
            </a:r>
            <a:r>
              <a:rPr lang="en-US" altLang="en-US" sz="2200" dirty="0" smtClean="0"/>
              <a:t>conservatorship.</a:t>
            </a:r>
            <a:endParaRPr lang="en-US" sz="22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21</a:t>
            </a:fld>
            <a:endParaRPr lang="en-US" altLang="en-US" dirty="0"/>
          </a:p>
        </p:txBody>
      </p:sp>
    </p:spTree>
    <p:extLst>
      <p:ext uri="{BB962C8B-B14F-4D97-AF65-F5344CB8AC3E}">
        <p14:creationId xmlns:p14="http://schemas.microsoft.com/office/powerpoint/2010/main" val="53093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Mortgage-Backed </a:t>
            </a:r>
            <a:r>
              <a:rPr lang="en-US" altLang="en-US" sz="4000" dirty="0" smtClean="0"/>
              <a:t>Securities </a:t>
            </a:r>
            <a:r>
              <a:rPr lang="en-US" altLang="en-US" sz="1000" b="0" dirty="0" smtClean="0"/>
              <a:t>1</a:t>
            </a:r>
            <a:endParaRPr lang="en-US" sz="1000" b="0" dirty="0"/>
          </a:p>
        </p:txBody>
      </p:sp>
      <p:sp>
        <p:nvSpPr>
          <p:cNvPr id="3" name="Content Placeholder 2"/>
          <p:cNvSpPr>
            <a:spLocks noGrp="1"/>
          </p:cNvSpPr>
          <p:nvPr>
            <p:ph idx="1"/>
          </p:nvPr>
        </p:nvSpPr>
        <p:spPr/>
        <p:txBody>
          <a:bodyPr/>
          <a:lstStyle/>
          <a:p>
            <a:pPr marL="0" indent="0" eaLnBrk="1" hangingPunct="1">
              <a:lnSpc>
                <a:spcPct val="90000"/>
              </a:lnSpc>
              <a:buNone/>
            </a:pPr>
            <a:r>
              <a:rPr lang="en-US" altLang="en-US" sz="2600" b="1" dirty="0"/>
              <a:t>Mortgage-backed securities </a:t>
            </a:r>
            <a:r>
              <a:rPr lang="en-US" altLang="en-US" sz="2600" dirty="0"/>
              <a:t>allow mortgage issuers to separate the credit risk exposure from the lending </a:t>
            </a:r>
            <a:r>
              <a:rPr lang="en-US" altLang="en-US" sz="2600" dirty="0" smtClean="0"/>
              <a:t>process.</a:t>
            </a:r>
            <a:endParaRPr lang="en-US" altLang="en-US" sz="2600" b="1" dirty="0"/>
          </a:p>
          <a:p>
            <a:pPr marL="0" indent="0" eaLnBrk="1" hangingPunct="1">
              <a:lnSpc>
                <a:spcPct val="90000"/>
              </a:lnSpc>
              <a:buNone/>
            </a:pPr>
            <a:r>
              <a:rPr lang="en-US" altLang="en-US" sz="2600" b="1" dirty="0"/>
              <a:t>Pass-through securities</a:t>
            </a:r>
            <a:r>
              <a:rPr lang="en-US" altLang="en-US" sz="2600" dirty="0"/>
              <a:t> “pass through” promised principal and interest payments to </a:t>
            </a:r>
            <a:r>
              <a:rPr lang="en-US" altLang="en-US" sz="2600" dirty="0" smtClean="0"/>
              <a:t>investors.</a:t>
            </a:r>
            <a:endParaRPr lang="en-US" altLang="en-US" sz="2600" dirty="0"/>
          </a:p>
          <a:p>
            <a:pPr marL="0" indent="0" eaLnBrk="1" hangingPunct="1">
              <a:lnSpc>
                <a:spcPct val="90000"/>
              </a:lnSpc>
              <a:buNone/>
            </a:pPr>
            <a:r>
              <a:rPr lang="en-US" altLang="en-US" sz="2600" dirty="0"/>
              <a:t>Three agencies are directly involved in the creation of mortgage-backed pass-through </a:t>
            </a:r>
            <a:r>
              <a:rPr lang="en-US" altLang="en-US" sz="2600" dirty="0" smtClean="0"/>
              <a:t>securities.</a:t>
            </a:r>
            <a:endParaRPr lang="en-US" altLang="en-US" sz="2600" dirty="0"/>
          </a:p>
          <a:p>
            <a:pPr marL="292608" lvl="1" indent="-292608" eaLnBrk="1" hangingPunct="1">
              <a:lnSpc>
                <a:spcPct val="90000"/>
              </a:lnSpc>
              <a:buSzPct val="100000"/>
            </a:pPr>
            <a:r>
              <a:rPr lang="en-US" altLang="en-US" sz="2200" dirty="0"/>
              <a:t>Ginnie Mae, Fannie Mae, and Freddie </a:t>
            </a:r>
            <a:r>
              <a:rPr lang="en-US" altLang="en-US" sz="2200" dirty="0" smtClean="0"/>
              <a:t>Mac.</a:t>
            </a:r>
            <a:endParaRPr lang="en-US" altLang="en-US" sz="2200" dirty="0"/>
          </a:p>
          <a:p>
            <a:pPr marL="0" indent="0" eaLnBrk="1" hangingPunct="1">
              <a:lnSpc>
                <a:spcPct val="90000"/>
              </a:lnSpc>
              <a:buNone/>
            </a:pPr>
            <a:r>
              <a:rPr lang="en-US" altLang="en-US" sz="2600" b="1" dirty="0"/>
              <a:t>Private mortgage pass-through issuers </a:t>
            </a:r>
            <a:r>
              <a:rPr lang="en-US" altLang="en-US" sz="2600" dirty="0"/>
              <a:t>create pass-</a:t>
            </a:r>
            <a:r>
              <a:rPr lang="en-US" altLang="en-US" sz="2600" dirty="0" err="1"/>
              <a:t>throughs</a:t>
            </a:r>
            <a:r>
              <a:rPr lang="en-US" altLang="en-US" sz="2600" dirty="0"/>
              <a:t> from nonconforming </a:t>
            </a:r>
            <a:r>
              <a:rPr lang="en-US" altLang="en-US" sz="2600" dirty="0" smtClean="0"/>
              <a:t>mortgages.</a:t>
            </a:r>
            <a:endParaRPr lang="en-US" altLang="en-US" sz="2600" dirty="0"/>
          </a:p>
          <a:p>
            <a:pPr marL="292608" lvl="1" indent="-292608" eaLnBrk="1" hangingPunct="1">
              <a:lnSpc>
                <a:spcPct val="90000"/>
              </a:lnSpc>
              <a:buSzPct val="100000"/>
            </a:pPr>
            <a:r>
              <a:rPr lang="en-US" altLang="en-US" sz="2200" dirty="0"/>
              <a:t>E.g., commercial banks, thrifts, and private </a:t>
            </a:r>
            <a:r>
              <a:rPr lang="en-US" altLang="en-US" sz="2200" dirty="0" smtClean="0"/>
              <a:t>conduits.</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22</a:t>
            </a:fld>
            <a:endParaRPr lang="en-US" altLang="en-US" dirty="0"/>
          </a:p>
        </p:txBody>
      </p:sp>
    </p:spTree>
    <p:extLst>
      <p:ext uri="{BB962C8B-B14F-4D97-AF65-F5344CB8AC3E}">
        <p14:creationId xmlns:p14="http://schemas.microsoft.com/office/powerpoint/2010/main" val="3735543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Mortgage-Backed </a:t>
            </a:r>
            <a:r>
              <a:rPr lang="en-US" altLang="en-US" sz="4000" dirty="0" smtClean="0"/>
              <a:t>Securities </a:t>
            </a:r>
            <a:r>
              <a:rPr lang="en-US" altLang="en-US" sz="1000" b="0" dirty="0" smtClean="0"/>
              <a:t>2</a:t>
            </a:r>
            <a:endParaRPr lang="en-US" sz="1000" b="0" dirty="0"/>
          </a:p>
        </p:txBody>
      </p:sp>
      <p:sp>
        <p:nvSpPr>
          <p:cNvPr id="3" name="Content Placeholder 2"/>
          <p:cNvSpPr>
            <a:spLocks noGrp="1"/>
          </p:cNvSpPr>
          <p:nvPr>
            <p:ph idx="1"/>
          </p:nvPr>
        </p:nvSpPr>
        <p:spPr>
          <a:xfrm>
            <a:off x="457200" y="1731963"/>
            <a:ext cx="8229600" cy="1890211"/>
          </a:xfrm>
        </p:spPr>
        <p:txBody>
          <a:bodyPr/>
          <a:lstStyle/>
          <a:p>
            <a:pPr marL="0" indent="0" eaLnBrk="1" hangingPunct="1">
              <a:buNone/>
            </a:pPr>
            <a:r>
              <a:rPr lang="en-US" altLang="en-US" sz="2200" b="1" dirty="0"/>
              <a:t>Collateralized mortgage obligations (</a:t>
            </a:r>
            <a:r>
              <a:rPr lang="en-US" altLang="en-US" sz="2200" b="1" dirty="0" smtClean="0"/>
              <a:t>C</a:t>
            </a:r>
            <a:r>
              <a:rPr lang="en-US" altLang="en-US" sz="100" b="1" dirty="0" smtClean="0"/>
              <a:t> </a:t>
            </a:r>
            <a:r>
              <a:rPr lang="en-US" altLang="en-US" sz="2200" b="1" dirty="0" smtClean="0"/>
              <a:t>M</a:t>
            </a:r>
            <a:r>
              <a:rPr lang="en-US" altLang="en-US" sz="100" b="1" dirty="0" smtClean="0"/>
              <a:t> </a:t>
            </a:r>
            <a:r>
              <a:rPr lang="en-US" altLang="en-US" sz="2200" b="1" dirty="0" smtClean="0"/>
              <a:t>Os</a:t>
            </a:r>
            <a:r>
              <a:rPr lang="en-US" altLang="en-US" sz="2200" b="1" dirty="0"/>
              <a:t>)</a:t>
            </a:r>
            <a:r>
              <a:rPr lang="en-US" altLang="en-US" sz="2200" dirty="0"/>
              <a:t> are mortgage-backed bonds with multiple bond holder classes or </a:t>
            </a:r>
            <a:r>
              <a:rPr lang="en-US" altLang="en-US" sz="2200" b="1" dirty="0" smtClean="0"/>
              <a:t>tranches.</a:t>
            </a:r>
            <a:endParaRPr lang="en-US" altLang="en-US" sz="2200" b="1" dirty="0"/>
          </a:p>
          <a:p>
            <a:pPr marL="292608" lvl="1" indent="-292608" eaLnBrk="1" hangingPunct="1">
              <a:buSzPct val="100000"/>
            </a:pPr>
            <a:r>
              <a:rPr lang="en-US" altLang="en-US" sz="2200" dirty="0"/>
              <a:t>Each bond holder class has a different guaranteed </a:t>
            </a:r>
            <a:r>
              <a:rPr lang="en-US" altLang="en-US" sz="2200" dirty="0" smtClean="0"/>
              <a:t>coupon.</a:t>
            </a:r>
            <a:endParaRPr lang="en-US" altLang="en-US" sz="2200" dirty="0"/>
          </a:p>
          <a:p>
            <a:pPr marL="292608" lvl="1" indent="-292608" eaLnBrk="1" hangingPunct="1">
              <a:buSzPct val="100000"/>
            </a:pPr>
            <a:r>
              <a:rPr lang="en-US" altLang="en-US" sz="2200" dirty="0"/>
              <a:t>Mortgage prepayments retire only one tranche at a time, so all other trances are sequentially prepayment </a:t>
            </a:r>
            <a:r>
              <a:rPr lang="en-US" altLang="en-US" sz="2200" dirty="0" smtClean="0"/>
              <a:t>protected.</a:t>
            </a:r>
            <a:endParaRPr lang="en-US" dirty="0"/>
          </a:p>
        </p:txBody>
      </p:sp>
      <p:sp>
        <p:nvSpPr>
          <p:cNvPr id="4" name="Content Placeholder 3"/>
          <p:cNvSpPr>
            <a:spLocks noGrp="1"/>
          </p:cNvSpPr>
          <p:nvPr>
            <p:ph idx="13"/>
          </p:nvPr>
        </p:nvSpPr>
        <p:spPr>
          <a:xfrm>
            <a:off x="465661" y="3758972"/>
            <a:ext cx="8229600" cy="2238770"/>
          </a:xfrm>
        </p:spPr>
        <p:txBody>
          <a:bodyPr/>
          <a:lstStyle/>
          <a:p>
            <a:pPr marL="0" indent="0" eaLnBrk="1" hangingPunct="1">
              <a:buNone/>
            </a:pPr>
            <a:r>
              <a:rPr lang="en-US" altLang="en-US" sz="2200" b="1" dirty="0"/>
              <a:t>Mortgage-backed bonds (</a:t>
            </a:r>
            <a:r>
              <a:rPr lang="en-US" altLang="en-US" sz="2200" b="1" dirty="0" smtClean="0"/>
              <a:t>M</a:t>
            </a:r>
            <a:r>
              <a:rPr lang="en-US" altLang="en-US" sz="100" b="1" dirty="0" smtClean="0"/>
              <a:t> </a:t>
            </a:r>
            <a:r>
              <a:rPr lang="en-US" altLang="en-US" sz="2200" b="1" dirty="0" smtClean="0"/>
              <a:t>B</a:t>
            </a:r>
            <a:r>
              <a:rPr lang="en-US" altLang="en-US" sz="100" b="1" dirty="0" smtClean="0"/>
              <a:t> </a:t>
            </a:r>
            <a:r>
              <a:rPr lang="en-US" altLang="en-US" sz="2200" b="1" dirty="0" smtClean="0"/>
              <a:t>Bs).</a:t>
            </a:r>
            <a:endParaRPr lang="en-US" altLang="en-US" sz="2200" b="1" dirty="0"/>
          </a:p>
          <a:p>
            <a:pPr marL="292608" lvl="1" indent="-292608" eaLnBrk="1" hangingPunct="1">
              <a:buSzPct val="100000"/>
            </a:pPr>
            <a:r>
              <a:rPr lang="en-US" altLang="en-US" sz="2200" dirty="0"/>
              <a:t>MBBs allow FIs to raise long-term low-cost funds without removing mortgages from their balance </a:t>
            </a:r>
            <a:r>
              <a:rPr lang="en-US" altLang="en-US" sz="2200" dirty="0" smtClean="0"/>
              <a:t>sheets.</a:t>
            </a:r>
            <a:endParaRPr lang="en-US" altLang="en-US" sz="2200" dirty="0"/>
          </a:p>
          <a:p>
            <a:pPr marL="292608" lvl="1" indent="-292608" eaLnBrk="1" hangingPunct="1">
              <a:buSzPct val="100000"/>
            </a:pPr>
            <a:r>
              <a:rPr lang="en-US" altLang="en-US" sz="2200" dirty="0"/>
              <a:t>A group of mortgage assets is pledged as collateral against a </a:t>
            </a:r>
            <a:r>
              <a:rPr lang="en-US" altLang="en-US" sz="2200" dirty="0" smtClean="0"/>
              <a:t>M</a:t>
            </a:r>
            <a:r>
              <a:rPr lang="en-US" altLang="en-US" sz="100" dirty="0" smtClean="0"/>
              <a:t> </a:t>
            </a:r>
            <a:r>
              <a:rPr lang="en-US" altLang="en-US" sz="2200" dirty="0" smtClean="0"/>
              <a:t>B</a:t>
            </a:r>
            <a:r>
              <a:rPr lang="en-US" altLang="en-US" sz="100" dirty="0" smtClean="0"/>
              <a:t> </a:t>
            </a:r>
            <a:r>
              <a:rPr lang="en-US" altLang="en-US" sz="2200" dirty="0" err="1" smtClean="0"/>
              <a:t>B</a:t>
            </a:r>
            <a:r>
              <a:rPr lang="en-US" altLang="en-US" sz="2200" dirty="0" smtClean="0"/>
              <a:t> </a:t>
            </a:r>
            <a:r>
              <a:rPr lang="en-US" altLang="en-US" sz="2200" dirty="0"/>
              <a:t>issue, but there is no direct link between the cash flows of the mortgages and the cash flows on the </a:t>
            </a:r>
            <a:r>
              <a:rPr lang="en-US" altLang="en-US" sz="2200" dirty="0" smtClean="0"/>
              <a:t>M</a:t>
            </a:r>
            <a:r>
              <a:rPr lang="en-US" altLang="en-US" sz="100" dirty="0" smtClean="0"/>
              <a:t> </a:t>
            </a:r>
            <a:r>
              <a:rPr lang="en-US" altLang="en-US" sz="2200" dirty="0" smtClean="0"/>
              <a:t>B</a:t>
            </a:r>
            <a:r>
              <a:rPr lang="en-US" altLang="en-US" sz="100" dirty="0" smtClean="0"/>
              <a:t> </a:t>
            </a:r>
            <a:r>
              <a:rPr lang="en-US" altLang="en-US" sz="2200" dirty="0" smtClean="0"/>
              <a:t>B.</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23</a:t>
            </a:fld>
            <a:endParaRPr lang="en-US" altLang="en-US" dirty="0"/>
          </a:p>
        </p:txBody>
      </p:sp>
    </p:spTree>
    <p:extLst>
      <p:ext uri="{BB962C8B-B14F-4D97-AF65-F5344CB8AC3E}">
        <p14:creationId xmlns:p14="http://schemas.microsoft.com/office/powerpoint/2010/main" val="615557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1257"/>
            <a:ext cx="7543800" cy="1217681"/>
          </a:xfrm>
        </p:spPr>
        <p:txBody>
          <a:bodyPr anchor="ctr"/>
          <a:lstStyle/>
          <a:p>
            <a:r>
              <a:rPr lang="en-US" altLang="en-US" sz="3600" dirty="0"/>
              <a:t>Mortgages Outstanding </a:t>
            </a:r>
            <a:r>
              <a:rPr lang="en-US" altLang="en-US" sz="3600" dirty="0" smtClean="0"/>
              <a:t>by Type </a:t>
            </a:r>
            <a:r>
              <a:rPr lang="en-US" altLang="en-US" sz="3600" dirty="0"/>
              <a:t>of Holder </a:t>
            </a:r>
            <a:endParaRPr lang="en-US" sz="3600" dirty="0"/>
          </a:p>
        </p:txBody>
      </p:sp>
      <p:sp>
        <p:nvSpPr>
          <p:cNvPr id="3" name="Content Placeholder 2"/>
          <p:cNvSpPr>
            <a:spLocks noGrp="1"/>
          </p:cNvSpPr>
          <p:nvPr>
            <p:ph idx="1"/>
          </p:nvPr>
        </p:nvSpPr>
        <p:spPr>
          <a:xfrm>
            <a:off x="457200" y="1757363"/>
            <a:ext cx="7543800" cy="330918"/>
          </a:xfrm>
        </p:spPr>
        <p:txBody>
          <a:bodyPr/>
          <a:lstStyle/>
          <a:p>
            <a:pPr marL="0" indent="0">
              <a:buNone/>
            </a:pPr>
            <a:r>
              <a:rPr lang="en-US" sz="1800" b="1" dirty="0"/>
              <a:t>Figure 7–8 </a:t>
            </a:r>
            <a:r>
              <a:rPr lang="en-US" sz="1800" b="1" dirty="0">
                <a:solidFill>
                  <a:srgbClr val="0070C0"/>
                </a:solidFill>
              </a:rPr>
              <a:t>Mortgages Outstanding by Type of Holder, 1992, 2007, and </a:t>
            </a:r>
            <a:r>
              <a:rPr lang="en-US" sz="1800" b="1" dirty="0" smtClean="0">
                <a:solidFill>
                  <a:srgbClr val="0070C0"/>
                </a:solidFill>
              </a:rPr>
              <a:t>2016</a:t>
            </a:r>
            <a:endParaRPr lang="en-US" sz="1800" b="1" dirty="0">
              <a:solidFill>
                <a:srgbClr val="0070C0"/>
              </a:solidFill>
            </a:endParaRPr>
          </a:p>
        </p:txBody>
      </p:sp>
      <p:pic>
        <p:nvPicPr>
          <p:cNvPr id="7" name="Content Placeholder 6" descr="3 pie charts giving the breakdown of mortgages outstanding by type of holder in 1992, 2007, and 2016."/>
          <p:cNvPicPr>
            <a:picLocks noGrp="1" noChangeAspect="1"/>
          </p:cNvPicPr>
          <p:nvPr>
            <p:ph idx="13"/>
          </p:nvPr>
        </p:nvPicPr>
        <p:blipFill>
          <a:blip r:embed="rId3">
            <a:extLst>
              <a:ext uri="{28A0092B-C50C-407E-A947-70E740481C1C}">
                <a14:useLocalDpi xmlns:a14="http://schemas.microsoft.com/office/drawing/2010/main" val="0"/>
              </a:ext>
            </a:extLst>
          </a:blip>
          <a:stretch>
            <a:fillRect/>
          </a:stretch>
        </p:blipFill>
        <p:spPr>
          <a:xfrm>
            <a:off x="1245082" y="2255970"/>
            <a:ext cx="6669712" cy="2806423"/>
          </a:xfrm>
        </p:spPr>
      </p:pic>
      <p:sp>
        <p:nvSpPr>
          <p:cNvPr id="5" name="Content Placeholder 4"/>
          <p:cNvSpPr>
            <a:spLocks noGrp="1"/>
          </p:cNvSpPr>
          <p:nvPr>
            <p:ph idx="14"/>
          </p:nvPr>
        </p:nvSpPr>
        <p:spPr>
          <a:xfrm>
            <a:off x="474131" y="5268183"/>
            <a:ext cx="8229600" cy="911236"/>
          </a:xfrm>
        </p:spPr>
        <p:txBody>
          <a:bodyPr/>
          <a:lstStyle/>
          <a:p>
            <a:pPr marL="0" indent="0">
              <a:buNone/>
            </a:pPr>
            <a:r>
              <a:rPr lang="en-US" sz="1400" dirty="0"/>
              <a:t>*Includes households, businesses, state and local governments, and the federal government.</a:t>
            </a:r>
          </a:p>
          <a:p>
            <a:pPr marL="0" indent="0">
              <a:buNone/>
            </a:pPr>
            <a:r>
              <a:rPr lang="en-US" sz="1400" dirty="0"/>
              <a:t>†Includes other insurance companies, pension funds, and </a:t>
            </a:r>
            <a:r>
              <a:rPr lang="en-US" sz="1400" dirty="0" smtClean="0"/>
              <a:t>R</a:t>
            </a:r>
            <a:r>
              <a:rPr lang="en-US" sz="100" dirty="0" smtClean="0"/>
              <a:t> </a:t>
            </a:r>
            <a:r>
              <a:rPr lang="en-US" sz="1400" dirty="0" smtClean="0"/>
              <a:t>E</a:t>
            </a:r>
            <a:r>
              <a:rPr lang="en-US" sz="100" dirty="0" smtClean="0"/>
              <a:t> </a:t>
            </a:r>
            <a:r>
              <a:rPr lang="en-US" sz="1400" dirty="0" smtClean="0"/>
              <a:t>I</a:t>
            </a:r>
            <a:r>
              <a:rPr lang="en-US" sz="100" dirty="0" smtClean="0"/>
              <a:t> </a:t>
            </a:r>
            <a:r>
              <a:rPr lang="en-US" sz="1400" dirty="0" err="1" smtClean="0"/>
              <a:t>Ts</a:t>
            </a:r>
            <a:r>
              <a:rPr lang="en-US" sz="1400" dirty="0"/>
              <a:t>.</a:t>
            </a:r>
          </a:p>
          <a:p>
            <a:pPr marL="0" indent="0">
              <a:buNone/>
            </a:pPr>
            <a:r>
              <a:rPr lang="en-US" sz="1400" b="1" dirty="0"/>
              <a:t>Source: </a:t>
            </a:r>
            <a:r>
              <a:rPr lang="en-US" sz="1400" dirty="0"/>
              <a:t>Federal Reserve Board website, “Flow of Fund Accounts,” July 2016. www.federalreserve.gov </a:t>
            </a:r>
          </a:p>
        </p:txBody>
      </p:sp>
      <p:sp>
        <p:nvSpPr>
          <p:cNvPr id="6" name="Content Placeholder 5"/>
          <p:cNvSpPr>
            <a:spLocks noGrp="1"/>
          </p:cNvSpPr>
          <p:nvPr>
            <p:ph idx="15"/>
          </p:nvPr>
        </p:nvSpPr>
        <p:spPr>
          <a:xfrm>
            <a:off x="3226963" y="6333424"/>
            <a:ext cx="1922554" cy="287168"/>
          </a:xfrm>
        </p:spPr>
        <p:txBody>
          <a:bodyPr/>
          <a:lstStyle/>
          <a:p>
            <a:pPr marL="0" indent="0">
              <a:buNone/>
            </a:pPr>
            <a:r>
              <a:rPr lang="en-IN" sz="900" dirty="0">
                <a:hlinkClick r:id="rId4" action="ppaction://hlinksldjump"/>
              </a:rPr>
              <a:t>Access the long description slide</a:t>
            </a:r>
            <a:r>
              <a:rPr lang="en-IN" sz="900" dirty="0" smtClean="0">
                <a:hlinkClick r:id="rId4" action="ppaction://hlinksldjump"/>
              </a:rPr>
              <a:t>.</a:t>
            </a:r>
            <a:endParaRPr lang="en-US" sz="9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24</a:t>
            </a:fld>
            <a:endParaRPr lang="en-US" altLang="en-US" dirty="0"/>
          </a:p>
        </p:txBody>
      </p:sp>
    </p:spTree>
    <p:extLst>
      <p:ext uri="{BB962C8B-B14F-4D97-AF65-F5344CB8AC3E}">
        <p14:creationId xmlns:p14="http://schemas.microsoft.com/office/powerpoint/2010/main" val="1894008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844"/>
            <a:ext cx="7543800" cy="929394"/>
          </a:xfrm>
        </p:spPr>
        <p:txBody>
          <a:bodyPr anchor="ctr"/>
          <a:lstStyle/>
          <a:p>
            <a:r>
              <a:rPr lang="en-US" altLang="en-US" sz="4000" dirty="0"/>
              <a:t>Mortgage-Backed Pass-Through Securities Outstanding</a:t>
            </a:r>
            <a:endParaRPr lang="en-US" dirty="0"/>
          </a:p>
        </p:txBody>
      </p:sp>
      <p:sp>
        <p:nvSpPr>
          <p:cNvPr id="3" name="Content Placeholder 2"/>
          <p:cNvSpPr>
            <a:spLocks noGrp="1"/>
          </p:cNvSpPr>
          <p:nvPr>
            <p:ph idx="1"/>
          </p:nvPr>
        </p:nvSpPr>
        <p:spPr>
          <a:xfrm>
            <a:off x="798896" y="1926527"/>
            <a:ext cx="7202104" cy="726706"/>
          </a:xfrm>
        </p:spPr>
        <p:txBody>
          <a:bodyPr/>
          <a:lstStyle/>
          <a:p>
            <a:pPr marL="0" indent="0">
              <a:buNone/>
            </a:pPr>
            <a:r>
              <a:rPr lang="en-US" sz="2200" b="1" dirty="0" smtClean="0"/>
              <a:t>Table </a:t>
            </a:r>
            <a:r>
              <a:rPr lang="en-US" sz="2200" b="1" dirty="0"/>
              <a:t>7–3 </a:t>
            </a:r>
            <a:r>
              <a:rPr lang="en-US" sz="2200" b="1" dirty="0">
                <a:solidFill>
                  <a:srgbClr val="0070C0"/>
                </a:solidFill>
              </a:rPr>
              <a:t>Government-Related Mortgage-Backed Pass-Through Securities Outstanding </a:t>
            </a:r>
            <a:r>
              <a:rPr lang="en-US" sz="2200" i="1" dirty="0">
                <a:solidFill>
                  <a:srgbClr val="0070C0"/>
                </a:solidFill>
              </a:rPr>
              <a:t>(in trillions of dollars) </a:t>
            </a:r>
            <a:endParaRPr lang="en-US" sz="2200" dirty="0">
              <a:solidFill>
                <a:srgbClr val="0070C0"/>
              </a:solidFill>
            </a:endParaRPr>
          </a:p>
        </p:txBody>
      </p:sp>
      <p:graphicFrame>
        <p:nvGraphicFramePr>
          <p:cNvPr id="6" name="Content Placeholder 5"/>
          <p:cNvGraphicFramePr>
            <a:graphicFrameLocks noGrp="1"/>
          </p:cNvGraphicFramePr>
          <p:nvPr>
            <p:ph idx="13"/>
            <p:extLst>
              <p:ext uri="{D42A27DB-BD31-4B8C-83A1-F6EECF244321}">
                <p14:modId xmlns:p14="http://schemas.microsoft.com/office/powerpoint/2010/main" val="2107173633"/>
              </p:ext>
            </p:extLst>
          </p:nvPr>
        </p:nvGraphicFramePr>
        <p:xfrm>
          <a:off x="798896" y="2686646"/>
          <a:ext cx="7202104" cy="2223607"/>
        </p:xfrm>
        <a:graphic>
          <a:graphicData uri="http://schemas.openxmlformats.org/drawingml/2006/table">
            <a:tbl>
              <a:tblPr firstRow="1" bandRow="1">
                <a:tableStyleId>{5C22544A-7EE6-4342-B048-85BDC9FD1C3A}</a:tableStyleId>
              </a:tblPr>
              <a:tblGrid>
                <a:gridCol w="1418524">
                  <a:extLst>
                    <a:ext uri="{9D8B030D-6E8A-4147-A177-3AD203B41FA5}">
                      <a16:colId xmlns:a16="http://schemas.microsoft.com/office/drawing/2014/main" val="20000"/>
                    </a:ext>
                  </a:extLst>
                </a:gridCol>
                <a:gridCol w="834390">
                  <a:extLst>
                    <a:ext uri="{9D8B030D-6E8A-4147-A177-3AD203B41FA5}">
                      <a16:colId xmlns:a16="http://schemas.microsoft.com/office/drawing/2014/main" val="20001"/>
                    </a:ext>
                  </a:extLst>
                </a:gridCol>
                <a:gridCol w="811530">
                  <a:extLst>
                    <a:ext uri="{9D8B030D-6E8A-4147-A177-3AD203B41FA5}">
                      <a16:colId xmlns:a16="http://schemas.microsoft.com/office/drawing/2014/main" val="20002"/>
                    </a:ext>
                  </a:extLst>
                </a:gridCol>
                <a:gridCol w="857250">
                  <a:extLst>
                    <a:ext uri="{9D8B030D-6E8A-4147-A177-3AD203B41FA5}">
                      <a16:colId xmlns:a16="http://schemas.microsoft.com/office/drawing/2014/main" val="20003"/>
                    </a:ext>
                  </a:extLst>
                </a:gridCol>
                <a:gridCol w="891540">
                  <a:extLst>
                    <a:ext uri="{9D8B030D-6E8A-4147-A177-3AD203B41FA5}">
                      <a16:colId xmlns:a16="http://schemas.microsoft.com/office/drawing/2014/main" val="20004"/>
                    </a:ext>
                  </a:extLst>
                </a:gridCol>
                <a:gridCol w="777240">
                  <a:extLst>
                    <a:ext uri="{9D8B030D-6E8A-4147-A177-3AD203B41FA5}">
                      <a16:colId xmlns:a16="http://schemas.microsoft.com/office/drawing/2014/main" val="20005"/>
                    </a:ext>
                  </a:extLst>
                </a:gridCol>
                <a:gridCol w="834390">
                  <a:extLst>
                    <a:ext uri="{9D8B030D-6E8A-4147-A177-3AD203B41FA5}">
                      <a16:colId xmlns:a16="http://schemas.microsoft.com/office/drawing/2014/main" val="20006"/>
                    </a:ext>
                  </a:extLst>
                </a:gridCol>
                <a:gridCol w="777240">
                  <a:extLst>
                    <a:ext uri="{9D8B030D-6E8A-4147-A177-3AD203B41FA5}">
                      <a16:colId xmlns:a16="http://schemas.microsoft.com/office/drawing/2014/main" val="20007"/>
                    </a:ext>
                  </a:extLst>
                </a:gridCol>
              </a:tblGrid>
              <a:tr h="413857">
                <a:tc>
                  <a:txBody>
                    <a:bodyPr/>
                    <a:lstStyle/>
                    <a:p>
                      <a:r>
                        <a:rPr lang="en-US" sz="800" dirty="0" smtClean="0">
                          <a:solidFill>
                            <a:schemeClr val="accent1"/>
                          </a:solidFill>
                          <a:latin typeface="Calibri" panose="020F0502020204030204" pitchFamily="34" charset="0"/>
                          <a:cs typeface="Calibri" panose="020F0502020204030204" pitchFamily="34" charset="0"/>
                        </a:rPr>
                        <a:t>blank</a:t>
                      </a:r>
                      <a:endParaRPr lang="en-US" sz="800" dirty="0">
                        <a:solidFill>
                          <a:schemeClr val="accent1"/>
                        </a:solidFill>
                        <a:latin typeface="Calibri" panose="020F0502020204030204" pitchFamily="34" charset="0"/>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19</a:t>
                      </a:r>
                      <a:r>
                        <a:rPr lang="en-US" sz="100" b="1" i="0" u="none" strike="noStrike" kern="1200" baseline="0" dirty="0" smtClean="0">
                          <a:solidFill>
                            <a:schemeClr val="tx1"/>
                          </a:solidFill>
                          <a:latin typeface="Calibri" panose="020F0502020204030204" pitchFamily="34" charset="0"/>
                          <a:ea typeface="+mn-ea"/>
                          <a:cs typeface="Calibri" panose="020F0502020204030204" pitchFamily="34" charset="0"/>
                        </a:rPr>
                        <a:t> </a:t>
                      </a: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95</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2000</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2005</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2008*</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2010</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2012</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pPr algn="ctr"/>
                      <a:r>
                        <a:rPr lang="en-US" sz="1400" b="1" i="0" u="none" strike="noStrike" kern="1200" baseline="0" dirty="0" smtClean="0">
                          <a:solidFill>
                            <a:schemeClr val="tx1"/>
                          </a:solidFill>
                          <a:latin typeface="Calibri" panose="020F0502020204030204" pitchFamily="34" charset="0"/>
                          <a:ea typeface="+mn-ea"/>
                          <a:cs typeface="Calibri" panose="020F0502020204030204" pitchFamily="34" charset="0"/>
                        </a:rPr>
                        <a:t>2016**</a:t>
                      </a:r>
                      <a:endParaRPr lang="en-US" sz="14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0000"/>
                  </a:ext>
                </a:extLst>
              </a:tr>
              <a:tr h="254674">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G</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N</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M</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A</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$ 0.47</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$ 0.61</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$ 0.40</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$ 0.51</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$ 1.10</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$ 1.37</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$ 1.67</a:t>
                      </a:r>
                    </a:p>
                  </a:txBody>
                  <a:tcPr/>
                </a:tc>
                <a:extLst>
                  <a:ext uri="{0D108BD9-81ED-4DB2-BD59-A6C34878D82A}">
                    <a16:rowId xmlns:a16="http://schemas.microsoft.com/office/drawing/2014/main" val="10001"/>
                  </a:ext>
                </a:extLst>
              </a:tr>
              <a:tr h="212764">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F</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N</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M</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A</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0.58</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1.06</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1.83</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2.44</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3.02</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3.00</a:t>
                      </a:r>
                    </a:p>
                  </a:txBody>
                  <a:tcPr/>
                </a:tc>
                <a:tc>
                  <a:txBody>
                    <a:bodyPr/>
                    <a:lstStyle/>
                    <a:p>
                      <a:pPr algn="l"/>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3.03</a:t>
                      </a:r>
                    </a:p>
                  </a:txBody>
                  <a:tcPr/>
                </a:tc>
                <a:extLst>
                  <a:ext uri="{0D108BD9-81ED-4DB2-BD59-A6C34878D82A}">
                    <a16:rowId xmlns:a16="http://schemas.microsoft.com/office/drawing/2014/main" val="10002"/>
                  </a:ext>
                </a:extLst>
              </a:tr>
              <a:tr h="284025">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F</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H</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L</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M</a:t>
                      </a:r>
                      <a:r>
                        <a:rPr lang="en-US" sz="100" b="0" i="0" u="none" strike="noStrike" kern="1200" baseline="0" dirty="0" smtClean="0">
                          <a:solidFill>
                            <a:schemeClr val="dk1"/>
                          </a:solidFill>
                          <a:latin typeface="Calibri" panose="020F0502020204030204" pitchFamily="34" charset="0"/>
                          <a:ea typeface="+mn-ea"/>
                          <a:cs typeface="Calibri" panose="020F0502020204030204" pitchFamily="34" charset="0"/>
                        </a:rPr>
                        <a:t> </a:t>
                      </a:r>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C</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0.52</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0.82</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1.31</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1.80</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1.90</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1.74</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1.88</a:t>
                      </a:r>
                    </a:p>
                  </a:txBody>
                  <a:tcPr/>
                </a:tc>
                <a:extLst>
                  <a:ext uri="{0D108BD9-81ED-4DB2-BD59-A6C34878D82A}">
                    <a16:rowId xmlns:a16="http://schemas.microsoft.com/office/drawing/2014/main" val="10003"/>
                  </a:ext>
                </a:extLst>
              </a:tr>
              <a:tr h="435469">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Private mortgage issuers</a:t>
                      </a: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0.29</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0.74</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2.14</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2.79</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1.92</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1.49</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400" b="0" i="0" u="sng" strike="noStrike" kern="1200" baseline="0" dirty="0" smtClean="0">
                          <a:solidFill>
                            <a:schemeClr val="dk1"/>
                          </a:solidFill>
                          <a:latin typeface="Calibri" panose="020F0502020204030204" pitchFamily="34" charset="0"/>
                          <a:ea typeface="+mn-ea"/>
                          <a:cs typeface="Calibri" panose="020F0502020204030204" pitchFamily="34" charset="0"/>
                        </a:rPr>
                        <a:t>0.90</a:t>
                      </a:r>
                      <a:endPar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0004"/>
                  </a:ext>
                </a:extLst>
              </a:tr>
              <a:tr h="377190">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Total</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$ 1.86</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$ 3.23</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$ 5.68</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$ 7.54</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$ 7.94</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$ 7.60</a:t>
                      </a:r>
                    </a:p>
                  </a:txBody>
                  <a:tcPr/>
                </a:tc>
                <a:tc>
                  <a:txBody>
                    <a:bodyPr/>
                    <a:lstStyle/>
                    <a:p>
                      <a:r>
                        <a:rPr lang="en-US" sz="1400" b="0" i="0" u="none" strike="noStrike" kern="1200" baseline="0" dirty="0" smtClean="0">
                          <a:solidFill>
                            <a:schemeClr val="dk1"/>
                          </a:solidFill>
                          <a:latin typeface="Calibri" panose="020F0502020204030204" pitchFamily="34" charset="0"/>
                          <a:ea typeface="+mn-ea"/>
                          <a:cs typeface="Calibri" panose="020F0502020204030204" pitchFamily="34" charset="0"/>
                        </a:rPr>
                        <a:t>$ 7.48</a:t>
                      </a:r>
                    </a:p>
                  </a:txBody>
                  <a:tcPr/>
                </a:tc>
                <a:extLst>
                  <a:ext uri="{0D108BD9-81ED-4DB2-BD59-A6C34878D82A}">
                    <a16:rowId xmlns:a16="http://schemas.microsoft.com/office/drawing/2014/main" val="10005"/>
                  </a:ext>
                </a:extLst>
              </a:tr>
            </a:tbl>
          </a:graphicData>
        </a:graphic>
      </p:graphicFrame>
      <p:sp>
        <p:nvSpPr>
          <p:cNvPr id="5" name="Content Placeholder 4"/>
          <p:cNvSpPr>
            <a:spLocks noGrp="1"/>
          </p:cNvSpPr>
          <p:nvPr>
            <p:ph idx="14"/>
          </p:nvPr>
        </p:nvSpPr>
        <p:spPr>
          <a:xfrm>
            <a:off x="837485" y="4927344"/>
            <a:ext cx="6995161" cy="952163"/>
          </a:xfrm>
        </p:spPr>
        <p:txBody>
          <a:bodyPr/>
          <a:lstStyle/>
          <a:p>
            <a:pPr marL="0" indent="0">
              <a:buNone/>
            </a:pPr>
            <a:r>
              <a:rPr lang="en-US" sz="1600" dirty="0"/>
              <a:t>*Second quarter.</a:t>
            </a:r>
          </a:p>
          <a:p>
            <a:pPr marL="0" indent="0">
              <a:buNone/>
            </a:pPr>
            <a:r>
              <a:rPr lang="en-US" sz="1600" dirty="0"/>
              <a:t>**First quarter.</a:t>
            </a:r>
          </a:p>
          <a:p>
            <a:pPr marL="0" indent="0">
              <a:buNone/>
            </a:pPr>
            <a:r>
              <a:rPr lang="en-US" sz="1600" b="1" dirty="0"/>
              <a:t>Source: </a:t>
            </a:r>
            <a:r>
              <a:rPr lang="en-US" sz="1600" dirty="0"/>
              <a:t>Federal Reserve Board website. www.federalreserve.gov</a:t>
            </a:r>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25</a:t>
            </a:fld>
            <a:endParaRPr lang="en-US" altLang="en-US" dirty="0"/>
          </a:p>
        </p:txBody>
      </p:sp>
    </p:spTree>
    <p:extLst>
      <p:ext uri="{BB962C8B-B14F-4D97-AF65-F5344CB8AC3E}">
        <p14:creationId xmlns:p14="http://schemas.microsoft.com/office/powerpoint/2010/main" val="29379231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International Trends in </a:t>
            </a:r>
            <a:r>
              <a:rPr lang="en-US" altLang="en-US" sz="4000" dirty="0" smtClean="0"/>
              <a:t>Securitization </a:t>
            </a:r>
            <a:r>
              <a:rPr lang="en-US" altLang="en-US" sz="1000" b="0" dirty="0" smtClean="0"/>
              <a:t>1</a:t>
            </a:r>
            <a:endParaRPr lang="en-US" sz="1000" b="0" dirty="0"/>
          </a:p>
        </p:txBody>
      </p:sp>
      <p:sp>
        <p:nvSpPr>
          <p:cNvPr id="3" name="Content Placeholder 2"/>
          <p:cNvSpPr>
            <a:spLocks noGrp="1"/>
          </p:cNvSpPr>
          <p:nvPr>
            <p:ph idx="1"/>
          </p:nvPr>
        </p:nvSpPr>
        <p:spPr>
          <a:xfrm>
            <a:off x="457200" y="1757362"/>
            <a:ext cx="8229600" cy="2090737"/>
          </a:xfrm>
        </p:spPr>
        <p:txBody>
          <a:bodyPr/>
          <a:lstStyle/>
          <a:p>
            <a:pPr marL="0" indent="0" eaLnBrk="1" hangingPunct="1">
              <a:buNone/>
            </a:pPr>
            <a:r>
              <a:rPr lang="en-US" altLang="en-US" sz="2200" dirty="0"/>
              <a:t>Europe is the world’s second-largest and most developed securitization </a:t>
            </a:r>
            <a:r>
              <a:rPr lang="en-US" altLang="en-US" sz="2200" dirty="0" smtClean="0"/>
              <a:t>market.</a:t>
            </a:r>
            <a:endParaRPr lang="en-US" altLang="en-US" sz="2200" dirty="0"/>
          </a:p>
          <a:p>
            <a:pPr marL="292608" lvl="1" indent="-292608" eaLnBrk="1" hangingPunct="1">
              <a:buSzPct val="100000"/>
            </a:pPr>
            <a:r>
              <a:rPr lang="en-US" altLang="en-US" sz="2000" dirty="0"/>
              <a:t>The European mortgage securitization peaked in 2008 before falling dramatically in 2009 as a result of the financial </a:t>
            </a:r>
            <a:r>
              <a:rPr lang="en-US" altLang="en-US" sz="2000" dirty="0" smtClean="0"/>
              <a:t>crisis.</a:t>
            </a:r>
            <a:endParaRPr lang="en-US" altLang="en-US" sz="2000" dirty="0"/>
          </a:p>
          <a:p>
            <a:pPr marL="292608" lvl="1" indent="-292608" eaLnBrk="1" hangingPunct="1">
              <a:spcAft>
                <a:spcPts val="1600"/>
              </a:spcAft>
              <a:buSzPct val="100000"/>
            </a:pPr>
            <a:r>
              <a:rPr lang="en-US" altLang="en-US" sz="2000" dirty="0"/>
              <a:t>The role of London banks in the mortgage-backed securitization market is now in question after the U.K.‘s 2016 referendum (aka “</a:t>
            </a:r>
            <a:r>
              <a:rPr lang="en-US" altLang="en-US" sz="2000" dirty="0" err="1"/>
              <a:t>Brexit</a:t>
            </a:r>
            <a:r>
              <a:rPr lang="en-US" altLang="en-US" sz="2000" dirty="0" smtClean="0"/>
              <a:t>).</a:t>
            </a:r>
            <a:endParaRPr lang="en-US" altLang="en-US" sz="2000" dirty="0"/>
          </a:p>
        </p:txBody>
      </p:sp>
      <p:sp>
        <p:nvSpPr>
          <p:cNvPr id="6" name="Content Placeholder 5"/>
          <p:cNvSpPr>
            <a:spLocks noGrp="1"/>
          </p:cNvSpPr>
          <p:nvPr>
            <p:ph idx="14"/>
          </p:nvPr>
        </p:nvSpPr>
        <p:spPr/>
        <p:txBody>
          <a:bodyPr/>
          <a:lstStyle/>
          <a:p>
            <a:pPr marL="0" indent="0">
              <a:buNone/>
            </a:pPr>
            <a:r>
              <a:rPr lang="en-US" altLang="en-US" sz="2200" dirty="0"/>
              <a:t>Parts of Europe and Asian real estate markets were not as affected by the mortgage crisis because they lacked substantial subprime lending</a:t>
            </a:r>
            <a:r>
              <a:rPr lang="en-US" altLang="en-US" sz="2200" dirty="0" smtClean="0"/>
              <a:t>.</a:t>
            </a:r>
            <a:endParaRPr lang="en-US" altLang="en-US" sz="2200" dirty="0"/>
          </a:p>
        </p:txBody>
      </p:sp>
      <p:sp>
        <p:nvSpPr>
          <p:cNvPr id="4" name="Slide Number Placeholder 3"/>
          <p:cNvSpPr>
            <a:spLocks noGrp="1"/>
          </p:cNvSpPr>
          <p:nvPr>
            <p:ph type="sldNum" sz="quarter" idx="12"/>
          </p:nvPr>
        </p:nvSpPr>
        <p:spPr>
          <a:xfrm>
            <a:off x="6553200" y="6248400"/>
            <a:ext cx="2133600" cy="457200"/>
          </a:xfrm>
        </p:spPr>
        <p:txBody>
          <a:bodyPr/>
          <a:lstStyle/>
          <a:p>
            <a:pPr>
              <a:defRPr/>
            </a:pPr>
            <a:r>
              <a:rPr lang="en-US" altLang="en-US" dirty="0" smtClean="0"/>
              <a:t>7-</a:t>
            </a:r>
            <a:fld id="{4773FF61-F4E9-4123-B6AF-201BC82A0194}" type="slidenum">
              <a:rPr lang="en-US" altLang="en-US" smtClean="0"/>
              <a:pPr>
                <a:defRPr/>
              </a:pPr>
              <a:t>26</a:t>
            </a:fld>
            <a:endParaRPr lang="en-US" altLang="en-US" dirty="0"/>
          </a:p>
        </p:txBody>
      </p:sp>
    </p:spTree>
    <p:extLst>
      <p:ext uri="{BB962C8B-B14F-4D97-AF65-F5344CB8AC3E}">
        <p14:creationId xmlns:p14="http://schemas.microsoft.com/office/powerpoint/2010/main" val="3693747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International Trends in </a:t>
            </a:r>
            <a:r>
              <a:rPr lang="en-US" altLang="en-US" sz="4000" dirty="0" smtClean="0"/>
              <a:t>Securitization </a:t>
            </a:r>
            <a:r>
              <a:rPr lang="en-US" altLang="en-US" sz="1000" b="0" dirty="0" smtClean="0"/>
              <a:t>2</a:t>
            </a:r>
            <a:endParaRPr lang="en-US" sz="1000" b="0" dirty="0"/>
          </a:p>
        </p:txBody>
      </p:sp>
      <p:sp>
        <p:nvSpPr>
          <p:cNvPr id="3" name="Content Placeholder 2"/>
          <p:cNvSpPr>
            <a:spLocks noGrp="1"/>
          </p:cNvSpPr>
          <p:nvPr>
            <p:ph idx="1"/>
          </p:nvPr>
        </p:nvSpPr>
        <p:spPr>
          <a:xfrm>
            <a:off x="457200" y="1842108"/>
            <a:ext cx="8229600" cy="1620837"/>
          </a:xfrm>
        </p:spPr>
        <p:txBody>
          <a:bodyPr/>
          <a:lstStyle/>
          <a:p>
            <a:pPr marL="0" indent="0" eaLnBrk="1" hangingPunct="1">
              <a:buNone/>
            </a:pPr>
            <a:r>
              <a:rPr lang="en-US" altLang="en-US" sz="2200" dirty="0"/>
              <a:t>The largest banks in the Netherlands, Switzerland, and the United Kingdom had net losses in </a:t>
            </a:r>
            <a:r>
              <a:rPr lang="en-US" altLang="en-US" sz="2200" dirty="0" smtClean="0"/>
              <a:t>2008.</a:t>
            </a:r>
            <a:endParaRPr lang="en-US" altLang="en-US" sz="2200" dirty="0"/>
          </a:p>
          <a:p>
            <a:pPr marL="292608" lvl="1" indent="-292608" eaLnBrk="1" hangingPunct="1">
              <a:buSzPct val="100000"/>
            </a:pPr>
            <a:r>
              <a:rPr lang="en-US" altLang="en-US" sz="1800" dirty="0"/>
              <a:t>Banks in Ireland, Spain, and the United Kingdom were especially hard hit as they had large investments in toxic mortgages and mortgaged-backed securities, both U.S. and </a:t>
            </a:r>
            <a:r>
              <a:rPr lang="en-US" altLang="en-US" sz="1800" dirty="0" smtClean="0"/>
              <a:t>domestic.</a:t>
            </a:r>
            <a:endParaRPr lang="en-US" altLang="en-US" sz="1800" dirty="0"/>
          </a:p>
        </p:txBody>
      </p:sp>
      <p:sp>
        <p:nvSpPr>
          <p:cNvPr id="6" name="Content Placeholder 5"/>
          <p:cNvSpPr>
            <a:spLocks noGrp="1"/>
          </p:cNvSpPr>
          <p:nvPr>
            <p:ph idx="14"/>
          </p:nvPr>
        </p:nvSpPr>
        <p:spPr>
          <a:xfrm>
            <a:off x="474131" y="3721630"/>
            <a:ext cx="8229600" cy="1548869"/>
          </a:xfrm>
        </p:spPr>
        <p:txBody>
          <a:bodyPr/>
          <a:lstStyle/>
          <a:p>
            <a:pPr marL="0" indent="0" eaLnBrk="1" hangingPunct="1">
              <a:spcAft>
                <a:spcPts val="1000"/>
              </a:spcAft>
              <a:buNone/>
            </a:pPr>
            <a:r>
              <a:rPr lang="en-US" altLang="en-US" sz="2200" dirty="0"/>
              <a:t>Securitization overseas is often structured differently, with originators retaining title to the mortgages even after securitization.</a:t>
            </a:r>
          </a:p>
          <a:p>
            <a:pPr marL="0" indent="0" eaLnBrk="1" hangingPunct="1">
              <a:buNone/>
            </a:pPr>
            <a:r>
              <a:rPr lang="en-US" altLang="en-US" sz="2200" dirty="0"/>
              <a:t>Securitization has declined due to the crisis, but will continue in the future</a:t>
            </a:r>
            <a:r>
              <a:rPr lang="en-US" altLang="en-US" sz="2200" dirty="0" smtClean="0"/>
              <a:t>.</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27</a:t>
            </a:fld>
            <a:endParaRPr lang="en-US" altLang="en-US" dirty="0"/>
          </a:p>
        </p:txBody>
      </p:sp>
    </p:spTree>
    <p:extLst>
      <p:ext uri="{BB962C8B-B14F-4D97-AF65-F5344CB8AC3E}">
        <p14:creationId xmlns:p14="http://schemas.microsoft.com/office/powerpoint/2010/main" val="41999006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Global Securitized Asset </a:t>
            </a:r>
            <a:r>
              <a:rPr lang="en-US" altLang="en-US" sz="4000" dirty="0" smtClean="0"/>
              <a:t>Issuance </a:t>
            </a:r>
            <a:r>
              <a:rPr lang="en-US" altLang="en-US" sz="1000" b="0" dirty="0" smtClean="0"/>
              <a:t>1</a:t>
            </a:r>
            <a:endParaRPr lang="en-US" sz="1000" b="0" dirty="0"/>
          </a:p>
        </p:txBody>
      </p:sp>
      <p:sp>
        <p:nvSpPr>
          <p:cNvPr id="3" name="Content Placeholder 2"/>
          <p:cNvSpPr>
            <a:spLocks noGrp="1"/>
          </p:cNvSpPr>
          <p:nvPr>
            <p:ph idx="1"/>
          </p:nvPr>
        </p:nvSpPr>
        <p:spPr>
          <a:xfrm>
            <a:off x="800378" y="1851510"/>
            <a:ext cx="7139353" cy="414330"/>
          </a:xfrm>
        </p:spPr>
        <p:txBody>
          <a:bodyPr/>
          <a:lstStyle/>
          <a:p>
            <a:pPr marL="0" indent="0">
              <a:buNone/>
            </a:pPr>
            <a:r>
              <a:rPr lang="en-US" sz="2000" b="1" dirty="0" smtClean="0"/>
              <a:t>Table 7–6 </a:t>
            </a:r>
            <a:r>
              <a:rPr lang="en-US" sz="2000" b="1" dirty="0">
                <a:solidFill>
                  <a:srgbClr val="0070C0"/>
                </a:solidFill>
              </a:rPr>
              <a:t>Global Securitized Asset Issuance </a:t>
            </a:r>
            <a:r>
              <a:rPr lang="en-US" sz="2000" b="1" i="1" dirty="0">
                <a:solidFill>
                  <a:srgbClr val="0070C0"/>
                </a:solidFill>
              </a:rPr>
              <a:t>(in billions of dollars) </a:t>
            </a:r>
            <a:endParaRPr lang="en-US" sz="2000" dirty="0">
              <a:solidFill>
                <a:srgbClr val="0070C0"/>
              </a:solidFill>
            </a:endParaRPr>
          </a:p>
        </p:txBody>
      </p:sp>
      <p:graphicFrame>
        <p:nvGraphicFramePr>
          <p:cNvPr id="11" name="Content Placeholder 10"/>
          <p:cNvGraphicFramePr>
            <a:graphicFrameLocks noGrp="1"/>
          </p:cNvGraphicFramePr>
          <p:nvPr>
            <p:ph idx="13"/>
            <p:extLst>
              <p:ext uri="{D42A27DB-BD31-4B8C-83A1-F6EECF244321}">
                <p14:modId xmlns:p14="http://schemas.microsoft.com/office/powerpoint/2010/main" val="3268202193"/>
              </p:ext>
            </p:extLst>
          </p:nvPr>
        </p:nvGraphicFramePr>
        <p:xfrm>
          <a:off x="823966" y="2471580"/>
          <a:ext cx="7204665" cy="3584816"/>
        </p:xfrm>
        <a:graphic>
          <a:graphicData uri="http://schemas.openxmlformats.org/drawingml/2006/table">
            <a:tbl>
              <a:tblPr firstRow="1" bandRow="1">
                <a:tableStyleId>{5C22544A-7EE6-4342-B048-85BDC9FD1C3A}</a:tableStyleId>
              </a:tblPr>
              <a:tblGrid>
                <a:gridCol w="1093734">
                  <a:extLst>
                    <a:ext uri="{9D8B030D-6E8A-4147-A177-3AD203B41FA5}">
                      <a16:colId xmlns:a16="http://schemas.microsoft.com/office/drawing/2014/main" val="20000"/>
                    </a:ext>
                  </a:extLst>
                </a:gridCol>
                <a:gridCol w="1788132">
                  <a:extLst>
                    <a:ext uri="{9D8B030D-6E8A-4147-A177-3AD203B41FA5}">
                      <a16:colId xmlns:a16="http://schemas.microsoft.com/office/drawing/2014/main" val="20001"/>
                    </a:ext>
                  </a:extLst>
                </a:gridCol>
                <a:gridCol w="1440933">
                  <a:extLst>
                    <a:ext uri="{9D8B030D-6E8A-4147-A177-3AD203B41FA5}">
                      <a16:colId xmlns:a16="http://schemas.microsoft.com/office/drawing/2014/main" val="20002"/>
                    </a:ext>
                  </a:extLst>
                </a:gridCol>
                <a:gridCol w="1769042">
                  <a:extLst>
                    <a:ext uri="{9D8B030D-6E8A-4147-A177-3AD203B41FA5}">
                      <a16:colId xmlns:a16="http://schemas.microsoft.com/office/drawing/2014/main" val="20003"/>
                    </a:ext>
                  </a:extLst>
                </a:gridCol>
                <a:gridCol w="1112824">
                  <a:extLst>
                    <a:ext uri="{9D8B030D-6E8A-4147-A177-3AD203B41FA5}">
                      <a16:colId xmlns:a16="http://schemas.microsoft.com/office/drawing/2014/main" val="20004"/>
                    </a:ext>
                  </a:extLst>
                </a:gridCol>
              </a:tblGrid>
              <a:tr h="330434">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Year</a:t>
                      </a:r>
                      <a:endParaRPr lang="en-US" sz="18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United States</a:t>
                      </a:r>
                      <a:endParaRPr lang="en-US" sz="18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Europe</a:t>
                      </a:r>
                      <a:r>
                        <a:rPr lang="en-US" sz="1800" b="0" i="0" u="none" strike="noStrike" kern="1200" baseline="0" dirty="0" smtClean="0">
                          <a:solidFill>
                            <a:schemeClr val="tx1"/>
                          </a:solidFill>
                          <a:latin typeface="Calibri" panose="020F0502020204030204" pitchFamily="34" charset="0"/>
                          <a:ea typeface="+mn-ea"/>
                          <a:cs typeface="Calibri" panose="020F0502020204030204" pitchFamily="34" charset="0"/>
                        </a:rPr>
                        <a:t>	</a:t>
                      </a: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Rest of the World</a:t>
                      </a:r>
                      <a:endParaRPr lang="en-US" sz="1800" b="0" i="0" u="none" strike="noStrike" kern="1200" baseline="0" dirty="0" smtClean="0">
                        <a:solidFill>
                          <a:schemeClr val="tx1"/>
                        </a:solidFill>
                        <a:latin typeface="Calibri" panose="020F0502020204030204" pitchFamily="34" charset="0"/>
                        <a:ea typeface="+mn-ea"/>
                        <a:cs typeface="Calibri" panose="020F0502020204030204" pitchFamily="34" charset="0"/>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Total</a:t>
                      </a:r>
                      <a:r>
                        <a:rPr lang="en-US" sz="1800" b="0" i="0" u="none" strike="noStrike" kern="1200" baseline="0" dirty="0" smtClean="0">
                          <a:solidFill>
                            <a:schemeClr val="tx1"/>
                          </a:solidFill>
                          <a:latin typeface="Calibri" panose="020F0502020204030204" pitchFamily="34" charset="0"/>
                          <a:ea typeface="+mn-ea"/>
                          <a:cs typeface="Calibri" panose="020F0502020204030204" pitchFamily="34" charset="0"/>
                        </a:rPr>
                        <a:t>	</a:t>
                      </a:r>
                    </a:p>
                  </a:txBody>
                  <a:tcPr/>
                </a:tc>
                <a:extLst>
                  <a:ext uri="{0D108BD9-81ED-4DB2-BD59-A6C34878D82A}">
                    <a16:rowId xmlns:a16="http://schemas.microsoft.com/office/drawing/2014/main" val="10000"/>
                  </a:ext>
                </a:extLst>
              </a:tr>
              <a:tr h="378373">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2002</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$ 2,337.8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$ 90.6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$ 42.4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$ 2,470.8	</a:t>
                      </a:r>
                    </a:p>
                  </a:txBody>
                  <a:tcPr/>
                </a:tc>
                <a:extLst>
                  <a:ext uri="{0D108BD9-81ED-4DB2-BD59-A6C34878D82A}">
                    <a16:rowId xmlns:a16="http://schemas.microsoft.com/office/drawing/2014/main" val="10001"/>
                  </a:ext>
                </a:extLst>
              </a:tr>
              <a:tr h="250146">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2003</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3,172.6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166.4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57.3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3,396.3	</a:t>
                      </a:r>
                    </a:p>
                  </a:txBody>
                  <a:tcPr/>
                </a:tc>
                <a:extLst>
                  <a:ext uri="{0D108BD9-81ED-4DB2-BD59-A6C34878D82A}">
                    <a16:rowId xmlns:a16="http://schemas.microsoft.com/office/drawing/2014/main" val="10002"/>
                  </a:ext>
                </a:extLst>
              </a:tr>
              <a:tr h="371803">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2004</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1,916.6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203.1</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80.1</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2,199.8	</a:t>
                      </a:r>
                    </a:p>
                  </a:txBody>
                  <a:tcPr/>
                </a:tc>
                <a:extLst>
                  <a:ext uri="{0D108BD9-81ED-4DB2-BD59-A6C34878D82A}">
                    <a16:rowId xmlns:a16="http://schemas.microsoft.com/office/drawing/2014/main" val="10003"/>
                  </a:ext>
                </a:extLst>
              </a:tr>
              <a:tr h="357317">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2005</a:t>
                      </a:r>
                      <a:endParaRPr lang="en-US" sz="1800" dirty="0">
                        <a:latin typeface="Calibri" panose="020F0502020204030204" pitchFamily="34" charset="0"/>
                        <a:cs typeface="Calibri" panose="020F0502020204030204" pitchFamily="34" charset="0"/>
                      </a:endParaRP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2,230.5</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301.1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97.6</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2,629.2</a:t>
                      </a:r>
                    </a:p>
                  </a:txBody>
                  <a:tcPr/>
                </a:tc>
                <a:extLst>
                  <a:ext uri="{0D108BD9-81ED-4DB2-BD59-A6C34878D82A}">
                    <a16:rowId xmlns:a16="http://schemas.microsoft.com/office/drawing/2014/main" val="10004"/>
                  </a:ext>
                </a:extLst>
              </a:tr>
              <a:tr h="351343">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2006</a:t>
                      </a:r>
                      <a:endParaRPr lang="en-US" sz="1800" dirty="0">
                        <a:latin typeface="Calibri" panose="020F0502020204030204" pitchFamily="34" charset="0"/>
                        <a:cs typeface="Calibri" panose="020F0502020204030204" pitchFamily="34" charset="0"/>
                      </a:endParaRP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2,110.3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448.4</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121.8</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2,680.5</a:t>
                      </a:r>
                    </a:p>
                  </a:txBody>
                  <a:tcPr/>
                </a:tc>
                <a:extLst>
                  <a:ext uri="{0D108BD9-81ED-4DB2-BD59-A6C34878D82A}">
                    <a16:rowId xmlns:a16="http://schemas.microsoft.com/office/drawing/2014/main" val="10005"/>
                  </a:ext>
                </a:extLst>
              </a:tr>
              <a:tr h="365760">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2007</a:t>
                      </a:r>
                      <a:endParaRPr lang="en-US" sz="1800" b="0" i="0" u="none" strike="noStrike" kern="1200" baseline="0" dirty="0" smtClean="0">
                        <a:solidFill>
                          <a:schemeClr val="dk1"/>
                        </a:solidFill>
                        <a:latin typeface="+mn-lt"/>
                        <a:ea typeface="+mn-ea"/>
                        <a:cs typeface="+mn-cs"/>
                      </a:endParaRP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2,204.3</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698.4</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132.9</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3,035.6</a:t>
                      </a:r>
                    </a:p>
                  </a:txBody>
                  <a:tcPr/>
                </a:tc>
                <a:extLst>
                  <a:ext uri="{0D108BD9-81ED-4DB2-BD59-A6C34878D82A}">
                    <a16:rowId xmlns:a16="http://schemas.microsoft.com/office/drawing/2014/main" val="10006"/>
                  </a:ext>
                </a:extLst>
              </a:tr>
              <a:tr h="308610">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2008</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1,403.6</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970.5</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118.9</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2,493.0</a:t>
                      </a:r>
                    </a:p>
                  </a:txBody>
                  <a:tcPr/>
                </a:tc>
                <a:extLst>
                  <a:ext uri="{0D108BD9-81ED-4DB2-BD59-A6C34878D82A}">
                    <a16:rowId xmlns:a16="http://schemas.microsoft.com/office/drawing/2014/main" val="10007"/>
                  </a:ext>
                </a:extLst>
              </a:tr>
              <a:tr h="320040">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2009</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2,041.1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432.7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96.0	</a:t>
                      </a:r>
                    </a:p>
                  </a:txBody>
                  <a:tcPr/>
                </a:tc>
                <a:tc>
                  <a:txBody>
                    <a:bodyPr/>
                    <a:lstStyle/>
                    <a:p>
                      <a:pPr algn="l"/>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2,569.8	</a:t>
                      </a:r>
                    </a:p>
                  </a:txBody>
                  <a:tcPr/>
                </a:tc>
                <a:extLst>
                  <a:ext uri="{0D108BD9-81ED-4DB2-BD59-A6C34878D82A}">
                    <a16:rowId xmlns:a16="http://schemas.microsoft.com/office/drawing/2014/main" val="10008"/>
                  </a:ext>
                </a:extLst>
              </a:tr>
            </a:tbl>
          </a:graphicData>
        </a:graphic>
      </p:graphicFrame>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28</a:t>
            </a:fld>
            <a:endParaRPr lang="en-US" altLang="en-US" dirty="0"/>
          </a:p>
        </p:txBody>
      </p:sp>
    </p:spTree>
    <p:extLst>
      <p:ext uri="{BB962C8B-B14F-4D97-AF65-F5344CB8AC3E}">
        <p14:creationId xmlns:p14="http://schemas.microsoft.com/office/powerpoint/2010/main" val="2831110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Global Securitized Asset </a:t>
            </a:r>
            <a:r>
              <a:rPr lang="en-US" altLang="en-US" sz="4000" dirty="0" smtClean="0"/>
              <a:t>Issuance </a:t>
            </a:r>
            <a:r>
              <a:rPr lang="en-US" altLang="en-US" sz="1000" b="0" dirty="0" smtClean="0"/>
              <a:t>2</a:t>
            </a:r>
            <a:endParaRPr lang="en-US" sz="1000" b="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77015351"/>
              </p:ext>
            </p:extLst>
          </p:nvPr>
        </p:nvGraphicFramePr>
        <p:xfrm>
          <a:off x="457200" y="2188845"/>
          <a:ext cx="8229600" cy="323596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Year</a:t>
                      </a:r>
                      <a:endParaRPr lang="en-US" sz="1800" dirty="0">
                        <a:solidFill>
                          <a:schemeClr val="tx1"/>
                        </a:solidFill>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United States</a:t>
                      </a:r>
                      <a:endParaRPr lang="en-US" sz="1800" dirty="0">
                        <a:solidFill>
                          <a:schemeClr val="tx1"/>
                        </a:solidFill>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Europe</a:t>
                      </a:r>
                      <a:endParaRPr lang="en-US" sz="1800" dirty="0">
                        <a:solidFill>
                          <a:schemeClr val="tx1"/>
                        </a:solidFill>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Rest of the World</a:t>
                      </a:r>
                      <a:endParaRPr lang="en-US" sz="1800" dirty="0">
                        <a:solidFill>
                          <a:schemeClr val="tx1"/>
                        </a:solidFill>
                      </a:endParaRPr>
                    </a:p>
                  </a:txBody>
                  <a:tcPr/>
                </a:tc>
                <a:tc>
                  <a:txBody>
                    <a:bodyPr/>
                    <a:lstStyle/>
                    <a:p>
                      <a:r>
                        <a:rPr lang="en-US" sz="1800" b="1" i="0" u="none" strike="noStrike" kern="1200" baseline="0" dirty="0" smtClean="0">
                          <a:solidFill>
                            <a:schemeClr val="tx1"/>
                          </a:solidFill>
                          <a:latin typeface="Calibri" panose="020F0502020204030204" pitchFamily="34" charset="0"/>
                          <a:ea typeface="+mn-ea"/>
                          <a:cs typeface="Calibri" panose="020F0502020204030204" pitchFamily="34" charset="0"/>
                        </a:rPr>
                        <a:t>Total</a:t>
                      </a:r>
                      <a:endParaRPr lang="en-US" sz="1800" dirty="0">
                        <a:solidFill>
                          <a:schemeClr val="tx1"/>
                        </a:solidFill>
                      </a:endParaRPr>
                    </a:p>
                  </a:txBody>
                  <a:tcPr/>
                </a:tc>
                <a:extLst>
                  <a:ext uri="{0D108BD9-81ED-4DB2-BD59-A6C34878D82A}">
                    <a16:rowId xmlns:a16="http://schemas.microsoft.com/office/drawing/2014/main" val="10000"/>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2010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1,975.7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421.2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87.1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2,484.0	</a:t>
                      </a:r>
                    </a:p>
                  </a:txBody>
                  <a:tcPr/>
                </a:tc>
                <a:extLst>
                  <a:ext uri="{0D108BD9-81ED-4DB2-BD59-A6C34878D82A}">
                    <a16:rowId xmlns:a16="http://schemas.microsoft.com/office/drawing/2014/main" val="10001"/>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2011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1,660.2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394.0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94.0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2,148.2	</a:t>
                      </a:r>
                    </a:p>
                  </a:txBody>
                  <a:tcPr/>
                </a:tc>
                <a:extLst>
                  <a:ext uri="{0D108BD9-81ED-4DB2-BD59-A6C34878D82A}">
                    <a16:rowId xmlns:a16="http://schemas.microsoft.com/office/drawing/2014/main" val="10002"/>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2012</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2,157.2</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253.4</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81.4</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2,492.0</a:t>
                      </a:r>
                    </a:p>
                  </a:txBody>
                  <a:tcPr/>
                </a:tc>
                <a:extLst>
                  <a:ext uri="{0D108BD9-81ED-4DB2-BD59-A6C34878D82A}">
                    <a16:rowId xmlns:a16="http://schemas.microsoft.com/office/drawing/2014/main" val="10003"/>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2013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2,087.8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180.8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123.2	</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2,391.8	</a:t>
                      </a:r>
                    </a:p>
                  </a:txBody>
                  <a:tcPr/>
                </a:tc>
                <a:extLst>
                  <a:ext uri="{0D108BD9-81ED-4DB2-BD59-A6C34878D82A}">
                    <a16:rowId xmlns:a16="http://schemas.microsoft.com/office/drawing/2014/main" val="10004"/>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2014</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1,347.7</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217.0</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110.5</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1,675.2</a:t>
                      </a:r>
                    </a:p>
                  </a:txBody>
                  <a:tcPr/>
                </a:tc>
                <a:extLst>
                  <a:ext uri="{0D108BD9-81ED-4DB2-BD59-A6C34878D82A}">
                    <a16:rowId xmlns:a16="http://schemas.microsoft.com/office/drawing/2014/main" val="10005"/>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2015</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1,690.2</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213.8</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88.3</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1,992.3</a:t>
                      </a:r>
                    </a:p>
                  </a:txBody>
                  <a:tcPr/>
                </a:tc>
                <a:extLst>
                  <a:ext uri="{0D108BD9-81ED-4DB2-BD59-A6C34878D82A}">
                    <a16:rowId xmlns:a16="http://schemas.microsoft.com/office/drawing/2014/main" val="10006"/>
                  </a:ext>
                </a:extLst>
              </a:tr>
              <a:tr h="370840">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2016*</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348.4</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56.9</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15.9</a:t>
                      </a:r>
                    </a:p>
                  </a:txBody>
                  <a:tcPr/>
                </a:tc>
                <a:tc>
                  <a:txBody>
                    <a:bodyPr/>
                    <a:lstStyle/>
                    <a:p>
                      <a:r>
                        <a:rPr lang="en-US" sz="1800" b="0" i="0" u="none" strike="noStrike" kern="1200" baseline="0" dirty="0" smtClean="0">
                          <a:solidFill>
                            <a:schemeClr val="dk1"/>
                          </a:solidFill>
                          <a:latin typeface="Calibri" panose="020F0502020204030204" pitchFamily="34" charset="0"/>
                          <a:ea typeface="+mn-ea"/>
                          <a:cs typeface="Calibri" panose="020F0502020204030204" pitchFamily="34" charset="0"/>
                        </a:rPr>
                        <a:t>421.2</a:t>
                      </a:r>
                    </a:p>
                  </a:txBody>
                  <a:tcPr/>
                </a:tc>
                <a:extLst>
                  <a:ext uri="{0D108BD9-81ED-4DB2-BD59-A6C34878D82A}">
                    <a16:rowId xmlns:a16="http://schemas.microsoft.com/office/drawing/2014/main" val="10007"/>
                  </a:ext>
                </a:extLst>
              </a:tr>
            </a:tbl>
          </a:graphicData>
        </a:graphic>
      </p:graphicFrame>
      <p:sp>
        <p:nvSpPr>
          <p:cNvPr id="4" name="Content Placeholder 4"/>
          <p:cNvSpPr>
            <a:spLocks noGrp="1"/>
          </p:cNvSpPr>
          <p:nvPr>
            <p:ph idx="14"/>
          </p:nvPr>
        </p:nvSpPr>
        <p:spPr>
          <a:xfrm>
            <a:off x="484179" y="5540851"/>
            <a:ext cx="8229600" cy="612948"/>
          </a:xfrm>
        </p:spPr>
        <p:txBody>
          <a:bodyPr/>
          <a:lstStyle/>
          <a:p>
            <a:pPr marL="0" indent="0">
              <a:buNone/>
            </a:pPr>
            <a:r>
              <a:rPr lang="en-US" sz="1400" dirty="0"/>
              <a:t>*Through March.</a:t>
            </a:r>
          </a:p>
          <a:p>
            <a:pPr marL="0" indent="0">
              <a:buNone/>
            </a:pPr>
            <a:r>
              <a:rPr lang="en-US" sz="1400" b="1" dirty="0"/>
              <a:t>Source: </a:t>
            </a:r>
            <a:r>
              <a:rPr lang="en-US" sz="1400" dirty="0" smtClean="0"/>
              <a:t>S</a:t>
            </a:r>
            <a:r>
              <a:rPr lang="en-US" sz="100" dirty="0" smtClean="0"/>
              <a:t> </a:t>
            </a:r>
            <a:r>
              <a:rPr lang="en-US" sz="1400" dirty="0" smtClean="0"/>
              <a:t>I</a:t>
            </a:r>
            <a:r>
              <a:rPr lang="en-US" sz="100" dirty="0" smtClean="0"/>
              <a:t> </a:t>
            </a:r>
            <a:r>
              <a:rPr lang="en-US" sz="1400" dirty="0" smtClean="0"/>
              <a:t>F</a:t>
            </a:r>
            <a:r>
              <a:rPr lang="en-US" sz="100" dirty="0" smtClean="0"/>
              <a:t> </a:t>
            </a:r>
            <a:r>
              <a:rPr lang="en-US" sz="1400" dirty="0" smtClean="0"/>
              <a:t>M</a:t>
            </a:r>
            <a:r>
              <a:rPr lang="en-US" sz="100" dirty="0" smtClean="0"/>
              <a:t> </a:t>
            </a:r>
            <a:r>
              <a:rPr lang="en-US" sz="1400" dirty="0" smtClean="0"/>
              <a:t>A </a:t>
            </a:r>
            <a:r>
              <a:rPr lang="en-US" sz="1400" dirty="0"/>
              <a:t>website, July 2016. www.sifma.org</a:t>
            </a:r>
          </a:p>
        </p:txBody>
      </p:sp>
      <p:sp>
        <p:nvSpPr>
          <p:cNvPr id="3" name="Slide Number Placeholder 2"/>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29</a:t>
            </a:fld>
            <a:endParaRPr lang="en-US" altLang="en-US" dirty="0"/>
          </a:p>
        </p:txBody>
      </p:sp>
    </p:spTree>
    <p:extLst>
      <p:ext uri="{BB962C8B-B14F-4D97-AF65-F5344CB8AC3E}">
        <p14:creationId xmlns:p14="http://schemas.microsoft.com/office/powerpoint/2010/main" val="4009515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Primary Mortgage Market</a:t>
            </a:r>
            <a:r>
              <a:rPr lang="en-US" altLang="en-US" sz="4000" dirty="0">
                <a:solidFill>
                  <a:srgbClr val="CC0000"/>
                </a:solidFill>
              </a:rPr>
              <a:t> </a:t>
            </a:r>
            <a:endParaRPr lang="en-US" sz="4000" dirty="0"/>
          </a:p>
        </p:txBody>
      </p:sp>
      <p:sp>
        <p:nvSpPr>
          <p:cNvPr id="3" name="Content Placeholder 2"/>
          <p:cNvSpPr>
            <a:spLocks noGrp="1"/>
          </p:cNvSpPr>
          <p:nvPr>
            <p:ph idx="1"/>
          </p:nvPr>
        </p:nvSpPr>
        <p:spPr>
          <a:xfrm>
            <a:off x="457200" y="1719263"/>
            <a:ext cx="8229600" cy="3386137"/>
          </a:xfrm>
        </p:spPr>
        <p:txBody>
          <a:bodyPr/>
          <a:lstStyle/>
          <a:p>
            <a:pPr marL="0" indent="0" eaLnBrk="1" hangingPunct="1">
              <a:lnSpc>
                <a:spcPct val="90000"/>
              </a:lnSpc>
              <a:buNone/>
            </a:pPr>
            <a:r>
              <a:rPr lang="en-US" altLang="en-US" sz="2600" dirty="0"/>
              <a:t>Four basic types of mortgages are issued by financial </a:t>
            </a:r>
            <a:r>
              <a:rPr lang="en-US" altLang="en-US" sz="2600" dirty="0" smtClean="0"/>
              <a:t>institutions.</a:t>
            </a:r>
            <a:endParaRPr lang="en-US" altLang="en-US" sz="2600" dirty="0"/>
          </a:p>
          <a:p>
            <a:pPr marL="292608" lvl="1" indent="-292608" eaLnBrk="1" hangingPunct="1">
              <a:lnSpc>
                <a:spcPct val="90000"/>
              </a:lnSpc>
              <a:buSzPct val="100000"/>
            </a:pPr>
            <a:r>
              <a:rPr lang="en-US" altLang="en-US" sz="2200" b="1" dirty="0"/>
              <a:t>Home </a:t>
            </a:r>
            <a:r>
              <a:rPr lang="en-US" altLang="en-US" sz="2200" dirty="0"/>
              <a:t>mortgages</a:t>
            </a:r>
            <a:r>
              <a:rPr lang="en-US" altLang="en-US" sz="2200" b="1" dirty="0"/>
              <a:t> </a:t>
            </a:r>
            <a:r>
              <a:rPr lang="en-US" altLang="en-US" sz="2200" dirty="0"/>
              <a:t>are used to purchase one- to four-family dwellings (called “single-family mortgages</a:t>
            </a:r>
            <a:r>
              <a:rPr lang="en-US" altLang="en-US" sz="2200" dirty="0" smtClean="0"/>
              <a:t>”).</a:t>
            </a:r>
            <a:endParaRPr lang="en-US" altLang="en-US" sz="2200" dirty="0"/>
          </a:p>
          <a:p>
            <a:pPr marL="292608" lvl="1" indent="-292608" eaLnBrk="1" hangingPunct="1">
              <a:lnSpc>
                <a:spcPct val="90000"/>
              </a:lnSpc>
              <a:buSzPct val="100000"/>
            </a:pPr>
            <a:r>
              <a:rPr lang="en-US" altLang="en-US" sz="2200" b="1" dirty="0"/>
              <a:t>Multifamily dwelling </a:t>
            </a:r>
            <a:r>
              <a:rPr lang="en-US" altLang="en-US" sz="2200" dirty="0"/>
              <a:t>mortgages are used to purchase apartment complexes, townhouses, and </a:t>
            </a:r>
            <a:r>
              <a:rPr lang="en-US" altLang="en-US" sz="2200" dirty="0" smtClean="0"/>
              <a:t>condominiums.</a:t>
            </a:r>
            <a:endParaRPr lang="en-US" altLang="en-US" sz="2200" dirty="0"/>
          </a:p>
          <a:p>
            <a:pPr marL="292608" lvl="1" indent="-292608" eaLnBrk="1" hangingPunct="1">
              <a:lnSpc>
                <a:spcPct val="90000"/>
              </a:lnSpc>
              <a:buSzPct val="100000"/>
            </a:pPr>
            <a:r>
              <a:rPr lang="en-US" altLang="en-US" sz="2200" b="1" dirty="0"/>
              <a:t>Commercial</a:t>
            </a:r>
            <a:r>
              <a:rPr lang="en-US" altLang="en-US" sz="2200" dirty="0"/>
              <a:t> mortgages are used to finance the purchase of real estate for business </a:t>
            </a:r>
            <a:r>
              <a:rPr lang="en-US" altLang="en-US" sz="2200" dirty="0" smtClean="0"/>
              <a:t>purposes.</a:t>
            </a:r>
            <a:endParaRPr lang="en-US" altLang="en-US" sz="2200" dirty="0"/>
          </a:p>
          <a:p>
            <a:pPr marL="292608" lvl="1" indent="-292608" eaLnBrk="1" hangingPunct="1">
              <a:lnSpc>
                <a:spcPct val="90000"/>
              </a:lnSpc>
              <a:buSzPct val="100000"/>
            </a:pPr>
            <a:r>
              <a:rPr lang="en-US" altLang="en-US" sz="2200" b="1" dirty="0"/>
              <a:t>Farm</a:t>
            </a:r>
            <a:r>
              <a:rPr lang="en-US" altLang="en-US" sz="2200" dirty="0"/>
              <a:t> mortgages are used to finance the purchase of </a:t>
            </a:r>
            <a:r>
              <a:rPr lang="en-US" altLang="en-US" sz="2200" dirty="0" smtClean="0"/>
              <a:t>farms.</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3</a:t>
            </a:fld>
            <a:endParaRPr lang="en-US" altLang="en-US" dirty="0"/>
          </a:p>
        </p:txBody>
      </p:sp>
    </p:spTree>
    <p:extLst>
      <p:ext uri="{BB962C8B-B14F-4D97-AF65-F5344CB8AC3E}">
        <p14:creationId xmlns:p14="http://schemas.microsoft.com/office/powerpoint/2010/main" val="3022193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8562"/>
            <a:ext cx="7543800" cy="1110676"/>
          </a:xfrm>
        </p:spPr>
        <p:txBody>
          <a:bodyPr anchor="ctr"/>
          <a:lstStyle/>
          <a:p>
            <a:r>
              <a:rPr lang="en-US" altLang="en-US" sz="3600" dirty="0"/>
              <a:t>Mortgage Loans </a:t>
            </a:r>
            <a:r>
              <a:rPr lang="en-US" altLang="en-US" sz="3600" dirty="0" smtClean="0"/>
              <a:t>Outstanding Long Description</a:t>
            </a:r>
            <a:endParaRPr lang="en-US" dirty="0"/>
          </a:p>
        </p:txBody>
      </p:sp>
      <p:sp>
        <p:nvSpPr>
          <p:cNvPr id="3" name="Content Placeholder 2"/>
          <p:cNvSpPr>
            <a:spLocks noGrp="1"/>
          </p:cNvSpPr>
          <p:nvPr>
            <p:ph idx="1"/>
          </p:nvPr>
        </p:nvSpPr>
        <p:spPr>
          <a:xfrm>
            <a:off x="457200" y="1719262"/>
            <a:ext cx="7412477" cy="2220439"/>
          </a:xfrm>
        </p:spPr>
        <p:txBody>
          <a:bodyPr/>
          <a:lstStyle/>
          <a:p>
            <a:pPr marL="0" indent="0">
              <a:buNone/>
            </a:pPr>
            <a:r>
              <a:rPr lang="en-US" sz="2200" dirty="0"/>
              <a:t>In </a:t>
            </a:r>
            <a:r>
              <a:rPr lang="en-US" sz="2200" dirty="0" smtClean="0"/>
              <a:t>19</a:t>
            </a:r>
            <a:r>
              <a:rPr lang="en-US" sz="100" dirty="0" smtClean="0"/>
              <a:t> </a:t>
            </a:r>
            <a:r>
              <a:rPr lang="en-US" sz="2200" dirty="0" smtClean="0"/>
              <a:t>95 </a:t>
            </a:r>
            <a:r>
              <a:rPr lang="en-US" sz="2200" dirty="0"/>
              <a:t>there was $4.55 trillion outstanding, of which 76.1% was 1 to 4 family homes, 16.2% was commercial, 6.1% was multifamily residential, and 1.6% was farm. In 2016, $13.85 trillion was outstanding, of which 72.3% was 1 to 4 family homes, 18.2% was commercial, 8% was multifamily residential, and 1.5% was farm.</a:t>
            </a:r>
          </a:p>
        </p:txBody>
      </p:sp>
      <p:sp>
        <p:nvSpPr>
          <p:cNvPr id="6" name="Content Placeholder 5"/>
          <p:cNvSpPr>
            <a:spLocks noGrp="1"/>
          </p:cNvSpPr>
          <p:nvPr>
            <p:ph idx="14"/>
          </p:nvPr>
        </p:nvSpPr>
        <p:spPr>
          <a:xfrm>
            <a:off x="3443591" y="6248400"/>
            <a:ext cx="2178996" cy="230764"/>
          </a:xfrm>
        </p:spPr>
        <p:txBody>
          <a:bodyPr/>
          <a:lstStyle/>
          <a:p>
            <a:pPr marL="0" indent="0">
              <a:buNone/>
            </a:pPr>
            <a:r>
              <a:rPr lang="en-US" sz="900" u="sng" dirty="0">
                <a:solidFill>
                  <a:srgbClr val="0000FF"/>
                </a:solidFill>
                <a:hlinkClick r:id="rId3" action="ppaction://hlinksldjump"/>
              </a:rPr>
              <a:t>Return to slide containing original image</a:t>
            </a:r>
            <a:r>
              <a:rPr lang="en-US" sz="900" u="sng" dirty="0" smtClean="0">
                <a:solidFill>
                  <a:srgbClr val="0000FF"/>
                </a:solidFill>
                <a:hlinkClick r:id="rId3" action="ppaction://hlinksldjump"/>
              </a:rPr>
              <a:t>.</a:t>
            </a:r>
            <a:endParaRPr lang="en-US" sz="900" u="sng" dirty="0">
              <a:solidFill>
                <a:srgbClr val="0000FF"/>
              </a:solidFill>
            </a:endParaRPr>
          </a:p>
        </p:txBody>
      </p:sp>
      <p:sp>
        <p:nvSpPr>
          <p:cNvPr id="4" name="Slide Number Placeholder 3"/>
          <p:cNvSpPr>
            <a:spLocks noGrp="1"/>
          </p:cNvSpPr>
          <p:nvPr>
            <p:ph type="sldNum" sz="quarter" idx="12"/>
          </p:nvPr>
        </p:nvSpPr>
        <p:spPr/>
        <p:txBody>
          <a:bodyPr/>
          <a:lstStyle/>
          <a:p>
            <a:pPr>
              <a:defRPr/>
            </a:pPr>
            <a:r>
              <a:rPr lang="en-US" altLang="en-US" smtClean="0"/>
              <a:t>7-</a:t>
            </a:r>
            <a:fld id="{4773FF61-F4E9-4123-B6AF-201BC82A0194}" type="slidenum">
              <a:rPr lang="en-US" altLang="en-US" smtClean="0"/>
              <a:pPr>
                <a:defRPr/>
              </a:pPr>
              <a:t>30</a:t>
            </a:fld>
            <a:endParaRPr lang="en-US" altLang="en-US" dirty="0"/>
          </a:p>
        </p:txBody>
      </p:sp>
    </p:spTree>
    <p:extLst>
      <p:ext uri="{BB962C8B-B14F-4D97-AF65-F5344CB8AC3E}">
        <p14:creationId xmlns:p14="http://schemas.microsoft.com/office/powerpoint/2010/main" val="30429259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8562"/>
            <a:ext cx="7543800" cy="1110676"/>
          </a:xfrm>
        </p:spPr>
        <p:txBody>
          <a:bodyPr anchor="ctr"/>
          <a:lstStyle/>
          <a:p>
            <a:r>
              <a:rPr lang="en-US" altLang="en-US" sz="3600" dirty="0"/>
              <a:t>Mortgages Outstanding </a:t>
            </a:r>
            <a:r>
              <a:rPr lang="en-US" altLang="en-US" sz="3600" dirty="0" smtClean="0"/>
              <a:t>by Type </a:t>
            </a:r>
            <a:r>
              <a:rPr lang="en-US" altLang="en-US" sz="3600" dirty="0"/>
              <a:t>of Holder </a:t>
            </a:r>
            <a:r>
              <a:rPr lang="en-US" altLang="en-US" sz="3600" dirty="0" smtClean="0"/>
              <a:t>Long Description</a:t>
            </a:r>
            <a:endParaRPr lang="en-US" sz="3600" dirty="0"/>
          </a:p>
        </p:txBody>
      </p:sp>
      <p:sp>
        <p:nvSpPr>
          <p:cNvPr id="3" name="Content Placeholder 2"/>
          <p:cNvSpPr>
            <a:spLocks noGrp="1"/>
          </p:cNvSpPr>
          <p:nvPr>
            <p:ph idx="1"/>
          </p:nvPr>
        </p:nvSpPr>
        <p:spPr>
          <a:xfrm>
            <a:off x="457200" y="1719262"/>
            <a:ext cx="7957226" cy="4107605"/>
          </a:xfrm>
        </p:spPr>
        <p:txBody>
          <a:bodyPr/>
          <a:lstStyle/>
          <a:p>
            <a:pPr marL="0" indent="0">
              <a:buNone/>
            </a:pPr>
            <a:r>
              <a:rPr lang="en-US" sz="2200" dirty="0"/>
              <a:t>In </a:t>
            </a:r>
            <a:r>
              <a:rPr lang="en-US" sz="2200" dirty="0" smtClean="0"/>
              <a:t>19</a:t>
            </a:r>
            <a:r>
              <a:rPr lang="en-US" sz="100" dirty="0" smtClean="0"/>
              <a:t> </a:t>
            </a:r>
            <a:r>
              <a:rPr lang="en-US" sz="2200" dirty="0" smtClean="0"/>
              <a:t>92 </a:t>
            </a:r>
            <a:r>
              <a:rPr lang="en-US" sz="2200" dirty="0"/>
              <a:t>there was $4.07 trillion outstanding, of which 39.04% was depository institutions, 40.42% were mortgage pools, 10.38% was other, 5.95% was life insurance companies, 2.72% was other financial institutions and 1.49% was mortgage companies. In 2007 there was $14.59 trillion outstanding, of which 55.35% mortgage pools, 34.40 depository institutions, 3.65% mortgage companies, 3.05% other, 2.24% life insurance companies, and 1.31% other financial institutions. In 2016 there was $13.85 trillion outstanding, of which 56.40% was mortgage pools, 31.94% was depository institutions, 5.77% was other, 3.11% was life insurance companies, 1.94% was other financial institutions, and 0.84% was mortgage companies.</a:t>
            </a:r>
          </a:p>
        </p:txBody>
      </p:sp>
      <p:sp>
        <p:nvSpPr>
          <p:cNvPr id="5" name="Content Placeholder 4"/>
          <p:cNvSpPr>
            <a:spLocks noGrp="1"/>
          </p:cNvSpPr>
          <p:nvPr>
            <p:ph idx="14"/>
          </p:nvPr>
        </p:nvSpPr>
        <p:spPr>
          <a:xfrm>
            <a:off x="3445213" y="6258398"/>
            <a:ext cx="2130357" cy="243738"/>
          </a:xfrm>
        </p:spPr>
        <p:txBody>
          <a:bodyPr/>
          <a:lstStyle/>
          <a:p>
            <a:pPr marL="0" indent="0">
              <a:buNone/>
            </a:pPr>
            <a:r>
              <a:rPr lang="en-US" sz="900" u="sng" dirty="0">
                <a:solidFill>
                  <a:srgbClr val="0000FF"/>
                </a:solidFill>
                <a:hlinkClick r:id="rId2" action="ppaction://hlinksldjump"/>
              </a:rPr>
              <a:t>Return to slide containing original image.</a:t>
            </a:r>
            <a:endParaRPr lang="en-US" sz="900" u="sng" dirty="0">
              <a:solidFill>
                <a:srgbClr val="0000FF"/>
              </a:solidFill>
            </a:endParaRPr>
          </a:p>
        </p:txBody>
      </p:sp>
      <p:sp>
        <p:nvSpPr>
          <p:cNvPr id="6" name="Slide Number Placeholder 5"/>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31</a:t>
            </a:fld>
            <a:endParaRPr lang="en-US" altLang="en-US" dirty="0"/>
          </a:p>
        </p:txBody>
      </p:sp>
    </p:spTree>
    <p:extLst>
      <p:ext uri="{BB962C8B-B14F-4D97-AF65-F5344CB8AC3E}">
        <p14:creationId xmlns:p14="http://schemas.microsoft.com/office/powerpoint/2010/main" val="1776408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Loans Outstanding</a:t>
            </a:r>
            <a:endParaRPr lang="en-US" dirty="0"/>
          </a:p>
        </p:txBody>
      </p:sp>
      <p:sp>
        <p:nvSpPr>
          <p:cNvPr id="3" name="Content Placeholder 2"/>
          <p:cNvSpPr>
            <a:spLocks noGrp="1"/>
          </p:cNvSpPr>
          <p:nvPr>
            <p:ph idx="1"/>
          </p:nvPr>
        </p:nvSpPr>
        <p:spPr>
          <a:xfrm>
            <a:off x="457200" y="1719263"/>
            <a:ext cx="5058082" cy="379044"/>
          </a:xfrm>
        </p:spPr>
        <p:txBody>
          <a:bodyPr/>
          <a:lstStyle/>
          <a:p>
            <a:pPr marL="0" indent="0">
              <a:buNone/>
            </a:pPr>
            <a:r>
              <a:rPr lang="en-US" sz="2200" b="1" dirty="0"/>
              <a:t>Figure 7–1 </a:t>
            </a:r>
            <a:r>
              <a:rPr lang="en-US" sz="2200" b="1" dirty="0">
                <a:solidFill>
                  <a:srgbClr val="0070C0"/>
                </a:solidFill>
              </a:rPr>
              <a:t>Mortgage Loans Outstanding</a:t>
            </a:r>
          </a:p>
        </p:txBody>
      </p:sp>
      <p:pic>
        <p:nvPicPr>
          <p:cNvPr id="7" name="Content Placeholder 6" descr="Two pie charts showing the breakdown of outstanding mortgage loans in 1995 and 2016."/>
          <p:cNvPicPr>
            <a:picLocks noGrp="1" noChangeAspect="1"/>
          </p:cNvPicPr>
          <p:nvPr>
            <p:ph idx="13"/>
          </p:nvPr>
        </p:nvPicPr>
        <p:blipFill>
          <a:blip r:embed="rId2">
            <a:extLst>
              <a:ext uri="{28A0092B-C50C-407E-A947-70E740481C1C}">
                <a14:useLocalDpi xmlns:a14="http://schemas.microsoft.com/office/drawing/2010/main" val="0"/>
              </a:ext>
            </a:extLst>
          </a:blip>
          <a:stretch>
            <a:fillRect/>
          </a:stretch>
        </p:blipFill>
        <p:spPr>
          <a:xfrm>
            <a:off x="1723988" y="2289353"/>
            <a:ext cx="5711900" cy="2868256"/>
          </a:xfrm>
        </p:spPr>
      </p:pic>
      <p:sp>
        <p:nvSpPr>
          <p:cNvPr id="5" name="Content Placeholder 4"/>
          <p:cNvSpPr>
            <a:spLocks noGrp="1"/>
          </p:cNvSpPr>
          <p:nvPr>
            <p:ph idx="14"/>
          </p:nvPr>
        </p:nvSpPr>
        <p:spPr>
          <a:xfrm>
            <a:off x="474131" y="5390145"/>
            <a:ext cx="7526869" cy="362781"/>
          </a:xfrm>
        </p:spPr>
        <p:txBody>
          <a:bodyPr/>
          <a:lstStyle/>
          <a:p>
            <a:pPr marL="0" indent="0">
              <a:buNone/>
            </a:pPr>
            <a:r>
              <a:rPr lang="en-US" sz="1400" b="1" dirty="0"/>
              <a:t>Source: </a:t>
            </a:r>
            <a:r>
              <a:rPr lang="en-US" sz="1400" dirty="0"/>
              <a:t>Federal Reserve Board website, “Flow of Fund Accounts,” July 2016. www.federalreserve.gov </a:t>
            </a:r>
          </a:p>
        </p:txBody>
      </p:sp>
      <p:sp>
        <p:nvSpPr>
          <p:cNvPr id="6" name="Content Placeholder 5"/>
          <p:cNvSpPr>
            <a:spLocks noGrp="1"/>
          </p:cNvSpPr>
          <p:nvPr>
            <p:ph idx="15"/>
          </p:nvPr>
        </p:nvSpPr>
        <p:spPr>
          <a:xfrm>
            <a:off x="3515720" y="5948406"/>
            <a:ext cx="1999562" cy="279139"/>
          </a:xfrm>
        </p:spPr>
        <p:txBody>
          <a:bodyPr/>
          <a:lstStyle/>
          <a:p>
            <a:pPr marL="0" indent="0">
              <a:buNone/>
            </a:pPr>
            <a:r>
              <a:rPr lang="en-IN" sz="900" dirty="0">
                <a:hlinkClick r:id="rId3" action="ppaction://hlinksldjump"/>
              </a:rPr>
              <a:t>Access the long description slide</a:t>
            </a:r>
            <a:r>
              <a:rPr lang="en-IN" sz="900" dirty="0" smtClean="0">
                <a:hlinkClick r:id="rId3" action="ppaction://hlinksldjump"/>
              </a:rPr>
              <a:t>.</a:t>
            </a:r>
            <a:endParaRPr lang="en-US" sz="9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4</a:t>
            </a:fld>
            <a:endParaRPr lang="en-US" altLang="en-US" dirty="0"/>
          </a:p>
        </p:txBody>
      </p:sp>
    </p:spTree>
    <p:extLst>
      <p:ext uri="{BB962C8B-B14F-4D97-AF65-F5344CB8AC3E}">
        <p14:creationId xmlns:p14="http://schemas.microsoft.com/office/powerpoint/2010/main" val="2382762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Characteristics</a:t>
            </a:r>
            <a:r>
              <a:rPr lang="en-US" altLang="en-US" sz="4000" dirty="0">
                <a:solidFill>
                  <a:srgbClr val="CC0000"/>
                </a:solidFill>
              </a:rPr>
              <a:t> </a:t>
            </a:r>
            <a:endParaRPr lang="en-US" sz="4000" dirty="0"/>
          </a:p>
        </p:txBody>
      </p:sp>
      <p:sp>
        <p:nvSpPr>
          <p:cNvPr id="3" name="Content Placeholder 2"/>
          <p:cNvSpPr>
            <a:spLocks noGrp="1"/>
          </p:cNvSpPr>
          <p:nvPr>
            <p:ph idx="1"/>
          </p:nvPr>
        </p:nvSpPr>
        <p:spPr>
          <a:xfrm>
            <a:off x="457200" y="1786643"/>
            <a:ext cx="8229600" cy="2525478"/>
          </a:xfrm>
        </p:spPr>
        <p:txBody>
          <a:bodyPr/>
          <a:lstStyle/>
          <a:p>
            <a:pPr marL="0" indent="0" eaLnBrk="1" hangingPunct="1">
              <a:buNone/>
            </a:pPr>
            <a:r>
              <a:rPr lang="en-US" altLang="en-US" sz="2200" b="1" dirty="0"/>
              <a:t>Collateral</a:t>
            </a:r>
            <a:r>
              <a:rPr lang="en-US" altLang="en-US" sz="2200" dirty="0"/>
              <a:t>: lenders place </a:t>
            </a:r>
            <a:r>
              <a:rPr lang="en-US" altLang="en-US" sz="2200" b="1" dirty="0"/>
              <a:t>liens </a:t>
            </a:r>
            <a:r>
              <a:rPr lang="en-US" altLang="en-US" sz="2200" dirty="0"/>
              <a:t>against properties that remain in place until the loan is fully paid </a:t>
            </a:r>
            <a:r>
              <a:rPr lang="en-US" altLang="en-US" sz="2200" dirty="0" smtClean="0"/>
              <a:t>off.</a:t>
            </a:r>
            <a:endParaRPr lang="en-US" altLang="en-US" sz="2200" dirty="0"/>
          </a:p>
          <a:p>
            <a:pPr marL="0" indent="0" eaLnBrk="1" hangingPunct="1">
              <a:buNone/>
            </a:pPr>
            <a:r>
              <a:rPr lang="en-US" altLang="en-US" sz="2200" dirty="0"/>
              <a:t>A </a:t>
            </a:r>
            <a:r>
              <a:rPr lang="en-US" altLang="en-US" sz="2200" b="1" dirty="0"/>
              <a:t>down payment</a:t>
            </a:r>
            <a:r>
              <a:rPr lang="en-US" altLang="en-US" sz="2200" dirty="0"/>
              <a:t> is a portion of the purchase price of the property a financial institution requires the mortgage borrower to pay up </a:t>
            </a:r>
            <a:r>
              <a:rPr lang="en-US" altLang="en-US" sz="2200" dirty="0" smtClean="0"/>
              <a:t>front.</a:t>
            </a:r>
            <a:endParaRPr lang="en-US" altLang="en-US" sz="2200" dirty="0"/>
          </a:p>
          <a:p>
            <a:pPr marL="292608" lvl="1" indent="-292608" eaLnBrk="1" hangingPunct="1">
              <a:buSzPct val="100000"/>
            </a:pPr>
            <a:r>
              <a:rPr lang="en-US" altLang="en-US" sz="2000" b="1" dirty="0"/>
              <a:t>Private mortgage insurance (</a:t>
            </a:r>
            <a:r>
              <a:rPr lang="en-US" altLang="en-US" sz="2000" b="1" dirty="0" smtClean="0"/>
              <a:t>P</a:t>
            </a:r>
            <a:r>
              <a:rPr lang="en-US" altLang="en-US" sz="100" b="1" dirty="0" smtClean="0"/>
              <a:t> </a:t>
            </a:r>
            <a:r>
              <a:rPr lang="en-US" altLang="en-US" sz="2000" b="1" dirty="0" smtClean="0"/>
              <a:t>M</a:t>
            </a:r>
            <a:r>
              <a:rPr lang="en-US" altLang="en-US" sz="100" b="1" dirty="0" smtClean="0"/>
              <a:t> </a:t>
            </a:r>
            <a:r>
              <a:rPr lang="en-US" altLang="en-US" sz="2000" b="1" dirty="0" smtClean="0"/>
              <a:t>I</a:t>
            </a:r>
            <a:r>
              <a:rPr lang="en-US" altLang="en-US" sz="2000" b="1" dirty="0"/>
              <a:t>) </a:t>
            </a:r>
            <a:r>
              <a:rPr lang="en-US" altLang="en-US" sz="2000" dirty="0"/>
              <a:t>is generally required when the loan-to-value ratio is more than 80% (i.e., the borrower makes a down payment of less than 20</a:t>
            </a:r>
            <a:r>
              <a:rPr lang="en-US" altLang="en-US" sz="2000" dirty="0" smtClean="0"/>
              <a:t>%).</a:t>
            </a:r>
            <a:endParaRPr lang="en-US" dirty="0"/>
          </a:p>
        </p:txBody>
      </p:sp>
      <p:sp>
        <p:nvSpPr>
          <p:cNvPr id="4" name="Content Placeholder 3"/>
          <p:cNvSpPr>
            <a:spLocks noGrp="1"/>
          </p:cNvSpPr>
          <p:nvPr>
            <p:ph idx="13"/>
          </p:nvPr>
        </p:nvSpPr>
        <p:spPr>
          <a:xfrm>
            <a:off x="465661" y="4522443"/>
            <a:ext cx="7967139" cy="1199241"/>
          </a:xfrm>
        </p:spPr>
        <p:txBody>
          <a:bodyPr/>
          <a:lstStyle/>
          <a:p>
            <a:pPr marL="0" indent="0" eaLnBrk="1" hangingPunct="1">
              <a:buNone/>
            </a:pPr>
            <a:r>
              <a:rPr lang="en-US" altLang="en-US" sz="2200" b="1" dirty="0"/>
              <a:t>Federally insured </a:t>
            </a:r>
            <a:r>
              <a:rPr lang="en-US" altLang="en-US" sz="2200" b="1" dirty="0" smtClean="0"/>
              <a:t>mortgages.</a:t>
            </a:r>
            <a:endParaRPr lang="en-US" altLang="en-US" sz="2200" b="1" dirty="0"/>
          </a:p>
          <a:p>
            <a:pPr marL="292608" lvl="1" indent="-292608" eaLnBrk="1" hangingPunct="1">
              <a:buSzPct val="100000"/>
            </a:pPr>
            <a:r>
              <a:rPr lang="en-US" altLang="en-US" sz="2000" dirty="0"/>
              <a:t>Repayment is guaranteed by either the </a:t>
            </a:r>
            <a:r>
              <a:rPr lang="en-US" altLang="en-US" sz="2000" b="1" dirty="0"/>
              <a:t>Federal Housing Administration (</a:t>
            </a:r>
            <a:r>
              <a:rPr lang="en-US" altLang="en-US" sz="2000" b="1" dirty="0" smtClean="0"/>
              <a:t>F</a:t>
            </a:r>
            <a:r>
              <a:rPr lang="en-US" altLang="en-US" sz="100" b="1" dirty="0" smtClean="0"/>
              <a:t> </a:t>
            </a:r>
            <a:r>
              <a:rPr lang="en-US" altLang="en-US" sz="2000" b="1" dirty="0" smtClean="0"/>
              <a:t>H</a:t>
            </a:r>
            <a:r>
              <a:rPr lang="en-US" altLang="en-US" sz="100" b="1" dirty="0" smtClean="0"/>
              <a:t> </a:t>
            </a:r>
            <a:r>
              <a:rPr lang="en-US" altLang="en-US" sz="2000" b="1" dirty="0" smtClean="0"/>
              <a:t>A</a:t>
            </a:r>
            <a:r>
              <a:rPr lang="en-US" altLang="en-US" sz="2000" b="1" dirty="0"/>
              <a:t>) </a:t>
            </a:r>
            <a:r>
              <a:rPr lang="en-US" altLang="en-US" sz="2000" dirty="0"/>
              <a:t>or the </a:t>
            </a:r>
            <a:r>
              <a:rPr lang="en-US" altLang="en-US" sz="2000" b="1" dirty="0"/>
              <a:t>Veterans Administration (</a:t>
            </a:r>
            <a:r>
              <a:rPr lang="en-US" altLang="en-US" sz="2000" b="1" dirty="0" smtClean="0"/>
              <a:t>V</a:t>
            </a:r>
            <a:r>
              <a:rPr lang="en-US" altLang="en-US" sz="100" b="1" dirty="0" smtClean="0"/>
              <a:t> </a:t>
            </a:r>
            <a:r>
              <a:rPr lang="en-US" altLang="en-US" sz="2000" b="1" dirty="0" smtClean="0"/>
              <a:t>A).</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5</a:t>
            </a:fld>
            <a:endParaRPr lang="en-US" altLang="en-US" dirty="0"/>
          </a:p>
        </p:txBody>
      </p:sp>
    </p:spTree>
    <p:extLst>
      <p:ext uri="{BB962C8B-B14F-4D97-AF65-F5344CB8AC3E}">
        <p14:creationId xmlns:p14="http://schemas.microsoft.com/office/powerpoint/2010/main" val="1584557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9844"/>
            <a:ext cx="7543800" cy="929394"/>
          </a:xfrm>
        </p:spPr>
        <p:txBody>
          <a:bodyPr anchor="ctr"/>
          <a:lstStyle/>
          <a:p>
            <a:r>
              <a:rPr lang="en-US" altLang="en-US" sz="4000" dirty="0"/>
              <a:t>Mortgage </a:t>
            </a:r>
            <a:r>
              <a:rPr lang="en-US" altLang="en-US" sz="4000" dirty="0" smtClean="0"/>
              <a:t>Characteristics</a:t>
            </a:r>
            <a:endParaRPr lang="en-US" dirty="0"/>
          </a:p>
        </p:txBody>
      </p:sp>
      <p:sp>
        <p:nvSpPr>
          <p:cNvPr id="3" name="Content Placeholder 2"/>
          <p:cNvSpPr>
            <a:spLocks noGrp="1"/>
          </p:cNvSpPr>
          <p:nvPr>
            <p:ph idx="1"/>
          </p:nvPr>
        </p:nvSpPr>
        <p:spPr>
          <a:xfrm>
            <a:off x="457200" y="1782763"/>
            <a:ext cx="8229600" cy="1493838"/>
          </a:xfrm>
        </p:spPr>
        <p:txBody>
          <a:bodyPr/>
          <a:lstStyle/>
          <a:p>
            <a:pPr marL="0" indent="0" eaLnBrk="1" hangingPunct="1">
              <a:buNone/>
            </a:pPr>
            <a:r>
              <a:rPr lang="en-US" altLang="en-US" sz="2200" b="1" dirty="0"/>
              <a:t>Conventional mortgages</a:t>
            </a:r>
            <a:r>
              <a:rPr lang="en-US" altLang="en-US" sz="2200" dirty="0"/>
              <a:t> are mortgages that are </a:t>
            </a:r>
            <a:r>
              <a:rPr lang="en-US" altLang="en-US" sz="2200" u="sng" dirty="0"/>
              <a:t>not</a:t>
            </a:r>
            <a:r>
              <a:rPr lang="en-US" altLang="en-US" sz="2200" dirty="0"/>
              <a:t> federally </a:t>
            </a:r>
            <a:r>
              <a:rPr lang="en-US" altLang="en-US" sz="2200" dirty="0" smtClean="0"/>
              <a:t>insured.</a:t>
            </a:r>
            <a:endParaRPr lang="en-US" altLang="en-US" sz="2200" dirty="0"/>
          </a:p>
          <a:p>
            <a:pPr marL="0" indent="0" eaLnBrk="1" hangingPunct="1">
              <a:buNone/>
            </a:pPr>
            <a:r>
              <a:rPr lang="en-US" altLang="en-US" sz="2200" b="1" dirty="0"/>
              <a:t>Amortized mortgages </a:t>
            </a:r>
            <a:r>
              <a:rPr lang="en-US" altLang="en-US" sz="2200" dirty="0"/>
              <a:t>have fixed principal and interest payments that fully pay off the mortgage by its maturity </a:t>
            </a:r>
            <a:r>
              <a:rPr lang="en-US" altLang="en-US" sz="2200" dirty="0" smtClean="0"/>
              <a:t>date.</a:t>
            </a:r>
            <a:endParaRPr lang="en-US" altLang="en-US" sz="2200" dirty="0"/>
          </a:p>
          <a:p>
            <a:pPr marL="292608" lvl="1" indent="-292608" eaLnBrk="1" hangingPunct="1">
              <a:buSzPct val="100000"/>
            </a:pPr>
            <a:r>
              <a:rPr lang="en-US" altLang="en-US" sz="2000" dirty="0"/>
              <a:t>Fully amortized mortgage maturities are usually either 15 or 30 </a:t>
            </a:r>
            <a:r>
              <a:rPr lang="en-US" altLang="en-US" sz="2000" dirty="0" smtClean="0"/>
              <a:t>years.</a:t>
            </a:r>
            <a:endParaRPr lang="en-US" altLang="en-US" sz="2000" dirty="0"/>
          </a:p>
        </p:txBody>
      </p:sp>
      <p:sp>
        <p:nvSpPr>
          <p:cNvPr id="4" name="Content Placeholder 3"/>
          <p:cNvSpPr>
            <a:spLocks noGrp="1"/>
          </p:cNvSpPr>
          <p:nvPr>
            <p:ph idx="13"/>
          </p:nvPr>
        </p:nvSpPr>
        <p:spPr>
          <a:xfrm>
            <a:off x="465661" y="3366066"/>
            <a:ext cx="8229600" cy="2383826"/>
          </a:xfrm>
        </p:spPr>
        <p:txBody>
          <a:bodyPr/>
          <a:lstStyle/>
          <a:p>
            <a:pPr marL="0" indent="0" eaLnBrk="1" hangingPunct="1">
              <a:buNone/>
            </a:pPr>
            <a:r>
              <a:rPr lang="en-US" altLang="en-US" sz="2200" b="1" dirty="0"/>
              <a:t>Balloon payment mortgages</a:t>
            </a:r>
            <a:r>
              <a:rPr lang="en-US" altLang="en-US" sz="2200" dirty="0"/>
              <a:t> require fixed monthly interest payments for 3 to 5 years, at which point full payment of the mortgage principal is </a:t>
            </a:r>
            <a:r>
              <a:rPr lang="en-US" altLang="en-US" sz="2200" dirty="0" smtClean="0"/>
              <a:t>due.</a:t>
            </a:r>
            <a:endParaRPr lang="en-US" altLang="en-US" sz="2200" dirty="0"/>
          </a:p>
          <a:p>
            <a:pPr marL="0" indent="0" eaLnBrk="1" hangingPunct="1">
              <a:buNone/>
            </a:pPr>
            <a:r>
              <a:rPr lang="en-US" altLang="en-US" sz="2200" b="1" dirty="0"/>
              <a:t>Fixed-rate mortgages</a:t>
            </a:r>
            <a:r>
              <a:rPr lang="en-US" altLang="en-US" sz="2200" dirty="0"/>
              <a:t> lock in the borrower’s interest </a:t>
            </a:r>
            <a:r>
              <a:rPr lang="en-US" altLang="en-US" sz="2200" dirty="0" smtClean="0"/>
              <a:t>rate.</a:t>
            </a:r>
            <a:endParaRPr lang="en-US" altLang="en-US" sz="2200" dirty="0"/>
          </a:p>
          <a:p>
            <a:pPr marL="292608" lvl="1" indent="-292608" eaLnBrk="1" hangingPunct="1">
              <a:buSzPct val="100000"/>
            </a:pPr>
            <a:r>
              <a:rPr lang="en-US" altLang="en-US" sz="2000" dirty="0"/>
              <a:t>Therefore, required monthly payments are fixed over the life of the mortgage and lenders assume interest rate </a:t>
            </a:r>
            <a:r>
              <a:rPr lang="en-US" altLang="en-US" sz="2000" dirty="0" smtClean="0"/>
              <a:t>risk.</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6</a:t>
            </a:fld>
            <a:endParaRPr lang="en-US" altLang="en-US" dirty="0"/>
          </a:p>
        </p:txBody>
      </p:sp>
    </p:spTree>
    <p:extLst>
      <p:ext uri="{BB962C8B-B14F-4D97-AF65-F5344CB8AC3E}">
        <p14:creationId xmlns:p14="http://schemas.microsoft.com/office/powerpoint/2010/main" val="225874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Characteristics Concluded</a:t>
            </a:r>
            <a:r>
              <a:rPr lang="en-US" altLang="en-US" dirty="0">
                <a:solidFill>
                  <a:srgbClr val="CC0000"/>
                </a:solidFill>
              </a:rPr>
              <a:t> </a:t>
            </a:r>
            <a:endParaRPr lang="en-US" dirty="0"/>
          </a:p>
        </p:txBody>
      </p:sp>
      <p:sp>
        <p:nvSpPr>
          <p:cNvPr id="3" name="Content Placeholder 2"/>
          <p:cNvSpPr>
            <a:spLocks noGrp="1"/>
          </p:cNvSpPr>
          <p:nvPr>
            <p:ph idx="1"/>
          </p:nvPr>
        </p:nvSpPr>
        <p:spPr>
          <a:xfrm>
            <a:off x="457200" y="1858963"/>
            <a:ext cx="8229600" cy="2992437"/>
          </a:xfrm>
        </p:spPr>
        <p:txBody>
          <a:bodyPr/>
          <a:lstStyle/>
          <a:p>
            <a:pPr marL="0" indent="0" eaLnBrk="1" hangingPunct="1">
              <a:lnSpc>
                <a:spcPct val="90000"/>
              </a:lnSpc>
              <a:buNone/>
            </a:pPr>
            <a:r>
              <a:rPr lang="en-US" altLang="en-US" sz="2200" b="1" dirty="0"/>
              <a:t>Adjustable-rate mortgages (</a:t>
            </a:r>
            <a:r>
              <a:rPr lang="en-US" altLang="en-US" sz="2200" b="1" dirty="0" smtClean="0"/>
              <a:t>A</a:t>
            </a:r>
            <a:r>
              <a:rPr lang="en-US" altLang="en-US" sz="100" b="1" dirty="0" smtClean="0"/>
              <a:t> </a:t>
            </a:r>
            <a:r>
              <a:rPr lang="en-US" altLang="en-US" sz="2200" b="1" dirty="0" smtClean="0"/>
              <a:t>R</a:t>
            </a:r>
            <a:r>
              <a:rPr lang="en-US" altLang="en-US" sz="100" b="1" dirty="0" smtClean="0"/>
              <a:t> </a:t>
            </a:r>
            <a:r>
              <a:rPr lang="en-US" altLang="en-US" sz="2200" b="1" dirty="0" smtClean="0"/>
              <a:t>Ms</a:t>
            </a:r>
            <a:r>
              <a:rPr lang="en-US" altLang="en-US" sz="2200" b="1" dirty="0"/>
              <a:t>) </a:t>
            </a:r>
            <a:r>
              <a:rPr lang="en-US" altLang="en-US" sz="2200" dirty="0"/>
              <a:t>tie the borrower’s interest rate to some market interest rate or interest rate </a:t>
            </a:r>
            <a:r>
              <a:rPr lang="en-US" altLang="en-US" sz="2200" dirty="0" smtClean="0"/>
              <a:t>index.</a:t>
            </a:r>
            <a:endParaRPr lang="en-US" altLang="en-US" sz="2200" dirty="0"/>
          </a:p>
          <a:p>
            <a:pPr marL="292608" lvl="1" indent="-292608" eaLnBrk="1" hangingPunct="1">
              <a:lnSpc>
                <a:spcPct val="90000"/>
              </a:lnSpc>
              <a:buSzPct val="100000"/>
            </a:pPr>
            <a:r>
              <a:rPr lang="en-US" altLang="en-US" sz="2000" dirty="0"/>
              <a:t>Required monthly payments can change over the life of the mortgage, although they may initially be fixed for a set time period. </a:t>
            </a:r>
          </a:p>
          <a:p>
            <a:pPr lvl="2" eaLnBrk="1" hangingPunct="1">
              <a:lnSpc>
                <a:spcPct val="90000"/>
              </a:lnSpc>
              <a:buSzPct val="80000"/>
            </a:pPr>
            <a:r>
              <a:rPr lang="en-US" altLang="en-US" sz="1800" dirty="0"/>
              <a:t>For example, 5/1 </a:t>
            </a:r>
            <a:r>
              <a:rPr lang="en-US" altLang="en-US" sz="1800" dirty="0" smtClean="0"/>
              <a:t>A</a:t>
            </a:r>
            <a:r>
              <a:rPr lang="en-US" altLang="en-US" sz="100" dirty="0" smtClean="0"/>
              <a:t> </a:t>
            </a:r>
            <a:r>
              <a:rPr lang="en-US" altLang="en-US" sz="1800" dirty="0" smtClean="0"/>
              <a:t>R</a:t>
            </a:r>
            <a:r>
              <a:rPr lang="en-US" altLang="en-US" sz="100" dirty="0" smtClean="0"/>
              <a:t> </a:t>
            </a:r>
            <a:r>
              <a:rPr lang="en-US" altLang="en-US" sz="1800" dirty="0" smtClean="0"/>
              <a:t>Ms </a:t>
            </a:r>
            <a:r>
              <a:rPr lang="en-US" altLang="en-US" sz="1800" dirty="0"/>
              <a:t>and 3/1 ARMs are </a:t>
            </a:r>
            <a:r>
              <a:rPr lang="en-US" altLang="en-US" sz="1800" dirty="0" smtClean="0"/>
              <a:t>popular.</a:t>
            </a:r>
            <a:endParaRPr lang="en-US" altLang="en-US" sz="1800" dirty="0"/>
          </a:p>
          <a:p>
            <a:pPr marL="292608" lvl="1" indent="-292608" eaLnBrk="1" hangingPunct="1">
              <a:lnSpc>
                <a:spcPct val="90000"/>
              </a:lnSpc>
              <a:buSzPct val="100000"/>
            </a:pPr>
            <a:r>
              <a:rPr lang="en-US" altLang="en-US" sz="2000" dirty="0"/>
              <a:t>Rates or payment changes are usually ‘capped’ </a:t>
            </a:r>
            <a:r>
              <a:rPr lang="en-US" altLang="en-US" sz="2000" dirty="0" smtClean="0"/>
              <a:t>.</a:t>
            </a:r>
            <a:endParaRPr lang="en-US" altLang="en-US" sz="2000" dirty="0"/>
          </a:p>
          <a:p>
            <a:pPr lvl="2" eaLnBrk="1" hangingPunct="1">
              <a:lnSpc>
                <a:spcPct val="90000"/>
              </a:lnSpc>
              <a:buSzPct val="80000"/>
            </a:pPr>
            <a:r>
              <a:rPr lang="en-US" altLang="en-US" sz="1800" dirty="0"/>
              <a:t>For example, the cap on a 5/1 ARM may be stated as ‘5/2/5</a:t>
            </a:r>
            <a:r>
              <a:rPr lang="en-US" altLang="en-US" sz="1800" dirty="0" smtClean="0"/>
              <a:t>’.</a:t>
            </a:r>
            <a:endParaRPr lang="en-US" altLang="en-US" sz="1800" dirty="0"/>
          </a:p>
          <a:p>
            <a:pPr marL="292608" lvl="1" indent="-292608" eaLnBrk="1" hangingPunct="1">
              <a:lnSpc>
                <a:spcPct val="90000"/>
              </a:lnSpc>
              <a:buSzPct val="100000"/>
            </a:pPr>
            <a:r>
              <a:rPr lang="en-US" altLang="en-US" sz="2000" dirty="0"/>
              <a:t>Borrowers assume interest rate risk with an </a:t>
            </a:r>
            <a:r>
              <a:rPr lang="en-US" altLang="en-US" sz="2000" dirty="0" smtClean="0"/>
              <a:t>A</a:t>
            </a:r>
            <a:r>
              <a:rPr lang="en-US" altLang="en-US" sz="100" dirty="0" smtClean="0"/>
              <a:t> </a:t>
            </a:r>
            <a:r>
              <a:rPr lang="en-US" altLang="en-US" sz="2000" dirty="0" smtClean="0"/>
              <a:t>R</a:t>
            </a:r>
            <a:r>
              <a:rPr lang="en-US" altLang="en-US" sz="100" dirty="0" smtClean="0"/>
              <a:t> </a:t>
            </a:r>
            <a:r>
              <a:rPr lang="en-US" altLang="en-US" sz="2000" dirty="0" smtClean="0"/>
              <a:t>M.</a:t>
            </a:r>
            <a:endParaRPr lang="en-US" altLang="en-US" sz="2000" dirty="0"/>
          </a:p>
          <a:p>
            <a:pPr marL="292608" lvl="1" indent="-292608" eaLnBrk="1" hangingPunct="1">
              <a:lnSpc>
                <a:spcPct val="90000"/>
              </a:lnSpc>
              <a:buSzPct val="100000"/>
            </a:pPr>
            <a:r>
              <a:rPr lang="en-US" altLang="en-US" sz="2000" dirty="0" smtClean="0"/>
              <a:t>A</a:t>
            </a:r>
            <a:r>
              <a:rPr lang="en-US" altLang="en-US" sz="100" dirty="0" smtClean="0"/>
              <a:t> </a:t>
            </a:r>
            <a:r>
              <a:rPr lang="en-US" altLang="en-US" sz="2000" dirty="0" smtClean="0"/>
              <a:t>R</a:t>
            </a:r>
            <a:r>
              <a:rPr lang="en-US" altLang="en-US" sz="100" dirty="0" smtClean="0"/>
              <a:t> </a:t>
            </a:r>
            <a:r>
              <a:rPr lang="en-US" altLang="en-US" sz="2000" dirty="0" smtClean="0"/>
              <a:t>Ms </a:t>
            </a:r>
            <a:r>
              <a:rPr lang="en-US" altLang="en-US" sz="2000" dirty="0"/>
              <a:t>can increase default </a:t>
            </a:r>
            <a:r>
              <a:rPr lang="en-US" altLang="en-US" sz="2000" dirty="0" smtClean="0"/>
              <a:t>risk.</a:t>
            </a:r>
            <a:endParaRPr lang="en-US"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7</a:t>
            </a:fld>
            <a:endParaRPr lang="en-US" altLang="en-US" dirty="0"/>
          </a:p>
        </p:txBody>
      </p:sp>
    </p:spTree>
    <p:extLst>
      <p:ext uri="{BB962C8B-B14F-4D97-AF65-F5344CB8AC3E}">
        <p14:creationId xmlns:p14="http://schemas.microsoft.com/office/powerpoint/2010/main" val="3919855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Discount Points and Other Fees</a:t>
            </a:r>
            <a:endParaRPr lang="en-US" dirty="0"/>
          </a:p>
        </p:txBody>
      </p:sp>
      <p:sp>
        <p:nvSpPr>
          <p:cNvPr id="3" name="Content Placeholder 2"/>
          <p:cNvSpPr>
            <a:spLocks noGrp="1"/>
          </p:cNvSpPr>
          <p:nvPr>
            <p:ph idx="1"/>
          </p:nvPr>
        </p:nvSpPr>
        <p:spPr>
          <a:xfrm>
            <a:off x="457200" y="1833563"/>
            <a:ext cx="8229600" cy="1468437"/>
          </a:xfrm>
        </p:spPr>
        <p:txBody>
          <a:bodyPr/>
          <a:lstStyle/>
          <a:p>
            <a:pPr marL="0" indent="0" eaLnBrk="1" hangingPunct="1">
              <a:lnSpc>
                <a:spcPct val="80000"/>
              </a:lnSpc>
              <a:buNone/>
            </a:pPr>
            <a:r>
              <a:rPr lang="en-US" altLang="en-US" sz="2200" b="1" dirty="0"/>
              <a:t>Discount points</a:t>
            </a:r>
            <a:r>
              <a:rPr lang="en-US" altLang="en-US" sz="2200" dirty="0"/>
              <a:t> are fees or payments made when a mortgage loan is issued (at closing</a:t>
            </a:r>
            <a:r>
              <a:rPr lang="en-US" altLang="en-US" sz="2200" dirty="0" smtClean="0"/>
              <a:t>).</a:t>
            </a:r>
            <a:endParaRPr lang="en-US" altLang="en-US" sz="2200" b="1" dirty="0"/>
          </a:p>
          <a:p>
            <a:pPr marL="292608" lvl="1" indent="-292608" eaLnBrk="1" hangingPunct="1">
              <a:lnSpc>
                <a:spcPct val="80000"/>
              </a:lnSpc>
              <a:buSzPct val="100000"/>
            </a:pPr>
            <a:r>
              <a:rPr lang="en-US" altLang="en-US" sz="2000" dirty="0"/>
              <a:t>Each point costs the borrower </a:t>
            </a:r>
            <a:r>
              <a:rPr lang="en-US" altLang="en-US" sz="2000" dirty="0" smtClean="0"/>
              <a:t>1 </a:t>
            </a:r>
            <a:r>
              <a:rPr lang="en-US" altLang="en-US" sz="2000" dirty="0"/>
              <a:t>percent of the principal </a:t>
            </a:r>
            <a:r>
              <a:rPr lang="en-US" altLang="en-US" sz="2000" dirty="0" smtClean="0"/>
              <a:t>value.</a:t>
            </a:r>
            <a:endParaRPr lang="en-US" altLang="en-US" sz="2000" dirty="0"/>
          </a:p>
          <a:p>
            <a:pPr marL="292608" lvl="1" indent="-292608" eaLnBrk="1" hangingPunct="1">
              <a:lnSpc>
                <a:spcPct val="80000"/>
              </a:lnSpc>
              <a:buSzPct val="100000"/>
            </a:pPr>
            <a:r>
              <a:rPr lang="en-US" altLang="en-US" sz="2000" dirty="0"/>
              <a:t>The lender reduces the interest rate used to determine the payments on the mortgage in exchange for points </a:t>
            </a:r>
            <a:r>
              <a:rPr lang="en-US" altLang="en-US" sz="2000" dirty="0" smtClean="0"/>
              <a:t>paid.</a:t>
            </a:r>
            <a:endParaRPr lang="en-US" dirty="0"/>
          </a:p>
        </p:txBody>
      </p:sp>
      <p:sp>
        <p:nvSpPr>
          <p:cNvPr id="4" name="Content Placeholder 3"/>
          <p:cNvSpPr>
            <a:spLocks noGrp="1"/>
          </p:cNvSpPr>
          <p:nvPr>
            <p:ph idx="13"/>
          </p:nvPr>
        </p:nvSpPr>
        <p:spPr>
          <a:xfrm>
            <a:off x="465661" y="3419141"/>
            <a:ext cx="6900339" cy="2614830"/>
          </a:xfrm>
        </p:spPr>
        <p:txBody>
          <a:bodyPr/>
          <a:lstStyle/>
          <a:p>
            <a:pPr marL="0" indent="0" eaLnBrk="1" hangingPunct="1">
              <a:lnSpc>
                <a:spcPct val="80000"/>
              </a:lnSpc>
              <a:buNone/>
            </a:pPr>
            <a:r>
              <a:rPr lang="en-US" altLang="en-US" sz="2200" b="1" dirty="0"/>
              <a:t>Other </a:t>
            </a:r>
            <a:r>
              <a:rPr lang="en-US" altLang="en-US" sz="2200" b="1" dirty="0" smtClean="0"/>
              <a:t>fees.</a:t>
            </a:r>
            <a:endParaRPr lang="en-US" altLang="en-US" sz="2200" b="1" dirty="0"/>
          </a:p>
          <a:p>
            <a:pPr marL="292608" lvl="1" indent="-292608" eaLnBrk="1" hangingPunct="1">
              <a:lnSpc>
                <a:spcPct val="80000"/>
              </a:lnSpc>
              <a:buSzPct val="100000"/>
            </a:pPr>
            <a:r>
              <a:rPr lang="en-US" altLang="en-US" sz="2000" dirty="0"/>
              <a:t>Application </a:t>
            </a:r>
            <a:r>
              <a:rPr lang="en-US" altLang="en-US" sz="2000" dirty="0" smtClean="0"/>
              <a:t>fee.</a:t>
            </a:r>
            <a:endParaRPr lang="en-US" altLang="en-US" sz="2000" dirty="0"/>
          </a:p>
          <a:p>
            <a:pPr marL="292608" lvl="1" indent="-292608" eaLnBrk="1" hangingPunct="1">
              <a:lnSpc>
                <a:spcPct val="80000"/>
              </a:lnSpc>
              <a:buSzPct val="100000"/>
            </a:pPr>
            <a:r>
              <a:rPr lang="en-US" altLang="en-US" sz="2000" dirty="0"/>
              <a:t>Title </a:t>
            </a:r>
            <a:r>
              <a:rPr lang="en-US" altLang="en-US" sz="2000" dirty="0" smtClean="0"/>
              <a:t>search.</a:t>
            </a:r>
            <a:endParaRPr lang="en-US" altLang="en-US" sz="2000" dirty="0"/>
          </a:p>
          <a:p>
            <a:pPr marL="292608" lvl="1" indent="-292608" eaLnBrk="1" hangingPunct="1">
              <a:lnSpc>
                <a:spcPct val="80000"/>
              </a:lnSpc>
              <a:buSzPct val="100000"/>
            </a:pPr>
            <a:r>
              <a:rPr lang="en-US" altLang="en-US" sz="2000" dirty="0"/>
              <a:t>Title </a:t>
            </a:r>
            <a:r>
              <a:rPr lang="en-US" altLang="en-US" sz="2000" dirty="0" smtClean="0"/>
              <a:t>insurance.</a:t>
            </a:r>
            <a:endParaRPr lang="en-US" altLang="en-US" sz="2000" dirty="0"/>
          </a:p>
          <a:p>
            <a:pPr marL="292608" lvl="1" indent="-292608" eaLnBrk="1" hangingPunct="1">
              <a:lnSpc>
                <a:spcPct val="80000"/>
              </a:lnSpc>
              <a:buSzPct val="100000"/>
            </a:pPr>
            <a:r>
              <a:rPr lang="en-US" altLang="en-US" sz="2000" dirty="0"/>
              <a:t>Appraisal </a:t>
            </a:r>
            <a:r>
              <a:rPr lang="en-US" altLang="en-US" sz="2000" dirty="0" smtClean="0"/>
              <a:t>fee.</a:t>
            </a:r>
            <a:endParaRPr lang="en-US" altLang="en-US" sz="2000" dirty="0"/>
          </a:p>
          <a:p>
            <a:pPr marL="292608" lvl="1" indent="-292608" eaLnBrk="1" hangingPunct="1">
              <a:lnSpc>
                <a:spcPct val="80000"/>
              </a:lnSpc>
              <a:buSzPct val="100000"/>
            </a:pPr>
            <a:r>
              <a:rPr lang="en-US" altLang="en-US" sz="2000" dirty="0"/>
              <a:t>Loan origination </a:t>
            </a:r>
            <a:r>
              <a:rPr lang="en-US" altLang="en-US" sz="2000" dirty="0" smtClean="0"/>
              <a:t>fee.</a:t>
            </a:r>
            <a:endParaRPr lang="en-US" altLang="en-US" sz="2000" dirty="0"/>
          </a:p>
          <a:p>
            <a:pPr marL="292608" lvl="1" indent="-292608" eaLnBrk="1" hangingPunct="1">
              <a:lnSpc>
                <a:spcPct val="80000"/>
              </a:lnSpc>
              <a:buSzPct val="100000"/>
            </a:pPr>
            <a:r>
              <a:rPr lang="en-US" altLang="en-US" sz="2000" dirty="0"/>
              <a:t>Closing agent and review </a:t>
            </a:r>
            <a:r>
              <a:rPr lang="en-US" altLang="en-US" sz="2000" dirty="0" smtClean="0"/>
              <a:t>fees.</a:t>
            </a:r>
            <a:endParaRPr lang="en-US" altLang="en-US" sz="2000" dirty="0"/>
          </a:p>
          <a:p>
            <a:pPr marL="292608" lvl="1" indent="-292608" eaLnBrk="1" hangingPunct="1">
              <a:lnSpc>
                <a:spcPct val="80000"/>
              </a:lnSpc>
              <a:buSzPct val="100000"/>
            </a:pPr>
            <a:r>
              <a:rPr lang="en-US" altLang="en-US" sz="2000" dirty="0"/>
              <a:t>Other fees (e.g., </a:t>
            </a:r>
            <a:r>
              <a:rPr lang="en-US" altLang="en-US" sz="2000" dirty="0" smtClean="0"/>
              <a:t>V</a:t>
            </a:r>
            <a:r>
              <a:rPr lang="en-US" altLang="en-US" sz="100" dirty="0" smtClean="0"/>
              <a:t> </a:t>
            </a:r>
            <a:r>
              <a:rPr lang="en-US" altLang="en-US" sz="2000" dirty="0" smtClean="0"/>
              <a:t>A </a:t>
            </a:r>
            <a:r>
              <a:rPr lang="en-US" altLang="en-US" sz="2000" dirty="0"/>
              <a:t>or </a:t>
            </a:r>
            <a:r>
              <a:rPr lang="en-US" altLang="en-US" sz="2000" dirty="0" smtClean="0"/>
              <a:t>F</a:t>
            </a:r>
            <a:r>
              <a:rPr lang="en-US" altLang="en-US" sz="100" dirty="0" smtClean="0"/>
              <a:t> </a:t>
            </a:r>
            <a:r>
              <a:rPr lang="en-US" altLang="en-US" sz="2000" dirty="0" smtClean="0"/>
              <a:t>H</a:t>
            </a:r>
            <a:r>
              <a:rPr lang="en-US" altLang="en-US" sz="100" dirty="0" smtClean="0"/>
              <a:t> </a:t>
            </a:r>
            <a:r>
              <a:rPr lang="en-US" altLang="en-US" sz="2000" dirty="0" smtClean="0"/>
              <a:t>A </a:t>
            </a:r>
            <a:r>
              <a:rPr lang="en-US" altLang="en-US" sz="2000" dirty="0"/>
              <a:t>loan guarantees and </a:t>
            </a:r>
            <a:r>
              <a:rPr lang="en-US" altLang="en-US" sz="2000" dirty="0" smtClean="0"/>
              <a:t>P</a:t>
            </a:r>
            <a:r>
              <a:rPr lang="en-US" altLang="en-US" sz="100" dirty="0" smtClean="0"/>
              <a:t> </a:t>
            </a:r>
            <a:r>
              <a:rPr lang="en-US" altLang="en-US" sz="2000" dirty="0" smtClean="0"/>
              <a:t>M</a:t>
            </a:r>
            <a:r>
              <a:rPr lang="en-US" altLang="en-US" sz="100" dirty="0" smtClean="0"/>
              <a:t> </a:t>
            </a:r>
            <a:r>
              <a:rPr lang="en-US" altLang="en-US" sz="2000" dirty="0" smtClean="0"/>
              <a:t>I).</a:t>
            </a:r>
            <a:endParaRPr lang="en-US" dirty="0"/>
          </a:p>
        </p:txBody>
      </p:sp>
      <p:sp>
        <p:nvSpPr>
          <p:cNvPr id="5" name="Slide Number Placeholder 4"/>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8</a:t>
            </a:fld>
            <a:endParaRPr lang="en-US" altLang="en-US" dirty="0"/>
          </a:p>
        </p:txBody>
      </p:sp>
    </p:spTree>
    <p:extLst>
      <p:ext uri="{BB962C8B-B14F-4D97-AF65-F5344CB8AC3E}">
        <p14:creationId xmlns:p14="http://schemas.microsoft.com/office/powerpoint/2010/main" val="1454228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ltLang="en-US" sz="4000" dirty="0"/>
              <a:t>Mortgage Refinancing</a:t>
            </a:r>
            <a:r>
              <a:rPr lang="en-US" altLang="en-US" dirty="0">
                <a:solidFill>
                  <a:srgbClr val="CC0000"/>
                </a:solidFill>
              </a:rPr>
              <a:t> </a:t>
            </a:r>
            <a:endParaRPr lang="en-US" dirty="0"/>
          </a:p>
        </p:txBody>
      </p:sp>
      <p:sp>
        <p:nvSpPr>
          <p:cNvPr id="3" name="Content Placeholder 2"/>
          <p:cNvSpPr>
            <a:spLocks noGrp="1"/>
          </p:cNvSpPr>
          <p:nvPr>
            <p:ph idx="1"/>
          </p:nvPr>
        </p:nvSpPr>
        <p:spPr>
          <a:xfrm>
            <a:off x="457200" y="1719263"/>
            <a:ext cx="8229600" cy="3386137"/>
          </a:xfrm>
        </p:spPr>
        <p:txBody>
          <a:bodyPr/>
          <a:lstStyle/>
          <a:p>
            <a:pPr marL="0" indent="0" eaLnBrk="1" hangingPunct="1">
              <a:lnSpc>
                <a:spcPct val="90000"/>
              </a:lnSpc>
              <a:buNone/>
            </a:pPr>
            <a:r>
              <a:rPr lang="en-US" altLang="en-US" sz="2600" b="1" dirty="0"/>
              <a:t>Mortgage </a:t>
            </a:r>
            <a:r>
              <a:rPr lang="en-US" altLang="en-US" sz="2600" b="1" dirty="0" smtClean="0"/>
              <a:t>refinancing.</a:t>
            </a:r>
            <a:endParaRPr lang="en-US" altLang="en-US" sz="2600" b="1" dirty="0"/>
          </a:p>
          <a:p>
            <a:pPr marL="292608" lvl="1" indent="-292608" eaLnBrk="1" hangingPunct="1">
              <a:lnSpc>
                <a:spcPct val="90000"/>
              </a:lnSpc>
              <a:buSzPct val="100000"/>
            </a:pPr>
            <a:r>
              <a:rPr lang="en-US" altLang="en-US" sz="2200" dirty="0"/>
              <a:t>When a borrower takes out a new mortgage and uses the proceeds to pay off an existing </a:t>
            </a:r>
            <a:r>
              <a:rPr lang="en-US" altLang="en-US" sz="2200" dirty="0" smtClean="0"/>
              <a:t>mortgage.</a:t>
            </a:r>
            <a:endParaRPr lang="en-US" altLang="en-US" sz="2200" dirty="0"/>
          </a:p>
          <a:p>
            <a:pPr marL="292608" lvl="1" indent="-292608" eaLnBrk="1" hangingPunct="1">
              <a:lnSpc>
                <a:spcPct val="90000"/>
              </a:lnSpc>
              <a:buSzPct val="100000"/>
            </a:pPr>
            <a:r>
              <a:rPr lang="en-US" altLang="en-US" sz="2200" dirty="0"/>
              <a:t>Mortgages are most often refinanced when an existing mortgage has a higher interest rate than current </a:t>
            </a:r>
            <a:r>
              <a:rPr lang="en-US" altLang="en-US" sz="2200" dirty="0" smtClean="0"/>
              <a:t>rates.</a:t>
            </a:r>
            <a:endParaRPr lang="en-US" altLang="en-US" sz="2200" dirty="0"/>
          </a:p>
          <a:p>
            <a:pPr marL="292608" lvl="1" indent="-292608" eaLnBrk="1" hangingPunct="1">
              <a:lnSpc>
                <a:spcPct val="90000"/>
              </a:lnSpc>
              <a:buSzPct val="100000"/>
            </a:pPr>
            <a:r>
              <a:rPr lang="en-US" altLang="en-US" sz="2200" dirty="0"/>
              <a:t>Borrowers must balance the savings of a lower monthly payment with the costs (fees) of </a:t>
            </a:r>
            <a:r>
              <a:rPr lang="en-US" altLang="en-US" sz="2200" dirty="0" smtClean="0"/>
              <a:t>refinancing.</a:t>
            </a:r>
            <a:endParaRPr lang="en-US" altLang="en-US" sz="2200" dirty="0"/>
          </a:p>
          <a:p>
            <a:pPr marL="292608" lvl="1" indent="-292608" eaLnBrk="1" hangingPunct="1">
              <a:lnSpc>
                <a:spcPct val="90000"/>
              </a:lnSpc>
              <a:buSzPct val="100000"/>
            </a:pPr>
            <a:r>
              <a:rPr lang="en-US" altLang="en-US" sz="2200" dirty="0"/>
              <a:t>An often-cited rule of thumb is that the new interest rate should be 2 percentage points less than the refinanced mortgage </a:t>
            </a:r>
            <a:r>
              <a:rPr lang="en-US" altLang="en-US" sz="2200" dirty="0" smtClean="0"/>
              <a:t>rate.</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smtClean="0"/>
              <a:t>7-</a:t>
            </a:r>
            <a:fld id="{4773FF61-F4E9-4123-B6AF-201BC82A0194}" type="slidenum">
              <a:rPr lang="en-US" altLang="en-US" smtClean="0"/>
              <a:pPr>
                <a:defRPr/>
              </a:pPr>
              <a:t>9</a:t>
            </a:fld>
            <a:endParaRPr lang="en-US" altLang="en-US" dirty="0"/>
          </a:p>
        </p:txBody>
      </p:sp>
    </p:spTree>
    <p:extLst>
      <p:ext uri="{BB962C8B-B14F-4D97-AF65-F5344CB8AC3E}">
        <p14:creationId xmlns:p14="http://schemas.microsoft.com/office/powerpoint/2010/main" val="9365435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4e952e3536a92d9a55fa08359513fca5ca6a8"/>
</p:tagLst>
</file>

<file path=ppt/theme/theme1.xml><?xml version="1.0" encoding="utf-8"?>
<a:theme xmlns:a="http://schemas.openxmlformats.org/drawingml/2006/main" name="Network">
  <a:themeElements>
    <a:clrScheme name="Custom 7">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0000FF"/>
      </a:hlink>
      <a:folHlink>
        <a:srgbClr val="0000FF"/>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5718</TotalTime>
  <Words>3129</Words>
  <Application>Microsoft Office PowerPoint</Application>
  <PresentationFormat>On-screen Show (4:3)</PresentationFormat>
  <Paragraphs>365</Paragraphs>
  <Slides>31</Slides>
  <Notes>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2</vt:i4>
      </vt:variant>
      <vt:variant>
        <vt:lpstr>Slide Titles</vt:lpstr>
      </vt:variant>
      <vt:variant>
        <vt:i4>31</vt:i4>
      </vt:variant>
    </vt:vector>
  </HeadingPairs>
  <TitlesOfParts>
    <vt:vector size="39" baseType="lpstr">
      <vt:lpstr>Arial</vt:lpstr>
      <vt:lpstr>Calibri</vt:lpstr>
      <vt:lpstr>Times New Roman</vt:lpstr>
      <vt:lpstr>Wingdings</vt:lpstr>
      <vt:lpstr>Network</vt:lpstr>
      <vt:lpstr>1_Network</vt:lpstr>
      <vt:lpstr>MathType 6.0 Equation</vt:lpstr>
      <vt:lpstr>Equation</vt:lpstr>
      <vt:lpstr>Chapter Seven</vt:lpstr>
      <vt:lpstr>Mortgages and Mortgage-Backed Securities</vt:lpstr>
      <vt:lpstr>Primary Mortgage Market </vt:lpstr>
      <vt:lpstr>Mortgage Loans Outstanding</vt:lpstr>
      <vt:lpstr>Mortgage Characteristics </vt:lpstr>
      <vt:lpstr>Mortgage Characteristics</vt:lpstr>
      <vt:lpstr>Mortgage Characteristics Concluded </vt:lpstr>
      <vt:lpstr>Discount Points and Other Fees</vt:lpstr>
      <vt:lpstr>Mortgage Refinancing </vt:lpstr>
      <vt:lpstr>Mortgage Amortization</vt:lpstr>
      <vt:lpstr>Mortgage Payments</vt:lpstr>
      <vt:lpstr>Mortgage Payments</vt:lpstr>
      <vt:lpstr>Other Types of Mortgages 1 </vt:lpstr>
      <vt:lpstr>Other Types of Mortgages 2</vt:lpstr>
      <vt:lpstr>Other Types of Mortgages 3</vt:lpstr>
      <vt:lpstr>Secondary Mortgage Markets</vt:lpstr>
      <vt:lpstr>Mortgage Sales 1</vt:lpstr>
      <vt:lpstr>Mortgage Sales 2</vt:lpstr>
      <vt:lpstr>Secondary Mortgage Markets 1</vt:lpstr>
      <vt:lpstr>Secondary Mortgage Markets 2</vt:lpstr>
      <vt:lpstr>Secondary Mortgage Markets Concluded</vt:lpstr>
      <vt:lpstr>Mortgage-Backed Securities 1</vt:lpstr>
      <vt:lpstr>Mortgage-Backed Securities 2</vt:lpstr>
      <vt:lpstr>Mortgages Outstanding by Type of Holder </vt:lpstr>
      <vt:lpstr>Mortgage-Backed Pass-Through Securities Outstanding</vt:lpstr>
      <vt:lpstr>International Trends in Securitization 1</vt:lpstr>
      <vt:lpstr>International Trends in Securitization 2</vt:lpstr>
      <vt:lpstr>Global Securitized Asset Issuance 1</vt:lpstr>
      <vt:lpstr>Global Securitized Asset Issuance 2</vt:lpstr>
      <vt:lpstr>Mortgage Loans Outstanding Long Description</vt:lpstr>
      <vt:lpstr>Mortgages Outstanding by Type of Holder Long Description</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Institutions, 7e</dc:title>
  <dc:subject/>
  <dc:creator>Saunders</dc:creator>
  <cp:lastModifiedBy>R, Nithiyanandhan</cp:lastModifiedBy>
  <cp:revision>675</cp:revision>
  <dcterms:created xsi:type="dcterms:W3CDTF">2000-07-01T19:33:32Z</dcterms:created>
  <dcterms:modified xsi:type="dcterms:W3CDTF">2018-09-08T07:56:01Z</dcterms:modified>
</cp:coreProperties>
</file>