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 id="2147484020" r:id="rId32"/>
    <p:sldMasterId id="2147484032" r:id="rId33"/>
  </p:sldMasterIdLst>
  <p:sldIdLst>
    <p:sldId id="262" r:id="rId34"/>
    <p:sldId id="331"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 id="332" r:id="rId68"/>
    <p:sldId id="337" r:id="rId69"/>
    <p:sldId id="358" r:id="rId70"/>
    <p:sldId id="338" r:id="rId71"/>
    <p:sldId id="339" r:id="rId72"/>
    <p:sldId id="340" r:id="rId73"/>
    <p:sldId id="341" r:id="rId74"/>
    <p:sldId id="342" r:id="rId75"/>
    <p:sldId id="343" r:id="rId76"/>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EA77BA5A-5368-4E91-904E-E292BAA6C8BC}">
          <p14:sldIdLst>
            <p14:sldId id="262"/>
            <p14:sldId id="331"/>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32"/>
            <p14:sldId id="337"/>
            <p14:sldId id="358"/>
            <p14:sldId id="338"/>
            <p14:sldId id="339"/>
            <p14:sldId id="340"/>
            <p14:sldId id="341"/>
            <p14:sldId id="342"/>
            <p14:sldId id="343"/>
          </p14:sldIdLst>
        </p14:section>
      </p14:sectionLst>
    </p:ex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harcgz@hotmail.com" initials="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p:cViewPr>
        <p:scale>
          <a:sx n="99" d="100"/>
          <a:sy n="99" d="100"/>
        </p:scale>
        <p:origin x="-690"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slide" Target="slides/slide22.xml"/><Relationship Id="rId63" Type="http://schemas.openxmlformats.org/officeDocument/2006/relationships/slide" Target="slides/slide30.xml"/><Relationship Id="rId68" Type="http://schemas.openxmlformats.org/officeDocument/2006/relationships/slide" Target="slides/slide35.xml"/><Relationship Id="rId76" Type="http://schemas.openxmlformats.org/officeDocument/2006/relationships/slide" Target="slides/slide43.xml"/><Relationship Id="rId7" Type="http://schemas.openxmlformats.org/officeDocument/2006/relationships/slideMaster" Target="slideMasters/slideMaster7.xml"/><Relationship Id="rId71"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slide" Target="slides/slide41.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pPr/>
              <a:t>12.12.2022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2584952651"/>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pPr/>
              <a:t>12.12.2022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296951335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20479813"/>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562157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292860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797620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412337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20225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186548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21676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168950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3172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pPr/>
              <a:t>12.12.2022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3708309878"/>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19099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57807009"/>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036445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1586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39503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03041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212444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1124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947528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8387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188363"/>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45607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21509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3556776"/>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751392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04163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51469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70781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32044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738088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9853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645188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18134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973273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320162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37058588"/>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825349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88460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91360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73355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90995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649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99579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95087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61844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441200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28301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3040067"/>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824588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48023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570563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46089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6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8251948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02290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11132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736071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227380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060186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8982483"/>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156165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96098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5057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47644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724671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18535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876039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145050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772542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1213941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9744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9011334"/>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593346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2424924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9849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93865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44418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793210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56941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108425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009366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097171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692406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3457291"/>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199438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7643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51381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758294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2412188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230560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4472563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0979293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628552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3772872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340362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38022806"/>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11192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5100804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354557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372534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2982274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4064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9152915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291573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043254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887181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2804479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45468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pPr/>
              <a:t>12.12.2022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A2826F8-75C6-417F-833B-873E246ECC48}" type="slidenum">
              <a:rPr lang="tr-TR" smtClean="0"/>
              <a:pPr/>
              <a:t>‹#›</a:t>
            </a:fld>
            <a:endParaRPr lang="tr-T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schemeClr val="bg1"/>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pPr/>
              <a:t>‹#›</a:t>
            </a:fld>
            <a:endParaRPr lang="tr-TR" dirty="0"/>
          </a:p>
        </p:txBody>
      </p:sp>
    </p:spTree>
    <p:extLst>
      <p:ext uri="{BB962C8B-B14F-4D97-AF65-F5344CB8AC3E}">
        <p14:creationId xmlns:p14="http://schemas.microsoft.com/office/powerpoint/2010/main" val="33795946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020747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77191229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57723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93849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23906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1993315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8417314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424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85670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05481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38884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50234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69032308"/>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7066947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050068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2095191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025400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99745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7126650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09309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717186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45059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900859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447916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473987"/>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216871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965541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7938724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253989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467926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02903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809570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5052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8315617"/>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949320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175350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9328817"/>
      </p:ext>
    </p:extLst>
  </p:cSld>
  <p:clrMapOvr>
    <a:overrideClrMapping bg1="lt1" tx1="dk1" bg2="lt2" tx2="dk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081885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031536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095194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4337818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84086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8432862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38275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9806904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666160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267659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9344234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8570984"/>
      </p:ext>
    </p:extLst>
  </p:cSld>
  <p:clrMapOvr>
    <a:overrideClrMapping bg1="lt1" tx1="dk1" bg2="lt2" tx2="dk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5977456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916430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835615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6143314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816537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811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861592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476796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193279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568647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2056810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45109024"/>
      </p:ext>
    </p:extLst>
  </p:cSld>
  <p:clrMapOvr>
    <a:overrideClrMapping bg1="lt1" tx1="dk1" bg2="lt2" tx2="dk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1844684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37001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355494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178780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5948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801108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6080478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091073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685204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697931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1519736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65339656"/>
      </p:ext>
    </p:extLst>
  </p:cSld>
  <p:clrMapOvr>
    <a:overrideClrMapping bg1="lt1" tx1="dk1" bg2="lt2" tx2="dk2" accent1="accent1" accent2="accent2" accent3="accent3" accent4="accent4" accent5="accent5" accent6="accent6" hlink="hlink" folHlink="folHlink"/>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4089052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155712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716568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3109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64806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658882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57317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1406315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180578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9413163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8911322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24664577"/>
      </p:ext>
    </p:extLst>
  </p:cSld>
  <p:clrMapOvr>
    <a:overrideClrMapping bg1="lt1" tx1="dk1" bg2="lt2" tx2="dk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52146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980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40929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8474062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9201380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046998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33002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028542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6752488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347663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6118904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22942862"/>
      </p:ext>
    </p:extLst>
  </p:cSld>
  <p:clrMapOvr>
    <a:overrideClrMapping bg1="lt1" tx1="dk1" bg2="lt2" tx2="dk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9277217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1489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757820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63782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317557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804157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8664633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339202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581592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1899149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756454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81014336"/>
      </p:ext>
    </p:extLst>
  </p:cSld>
  <p:clrMapOvr>
    <a:overrideClrMapping bg1="lt1" tx1="dk1" bg2="lt2" tx2="dk2" accent1="accent1" accent2="accent2" accent3="accent3" accent4="accent4" accent5="accent5" accent6="accent6" hlink="hlink" folHlink="folHlink"/>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74968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pPr/>
              <a:t>12.12.2022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167072251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362129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6357655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18879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546951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9165938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903585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7191267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9717429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525613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8996706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6494550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9887011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4511077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493152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4882833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0740673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2720274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1636547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1800395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849435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621468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4236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849691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83279568"/>
      </p:ext>
    </p:extLst>
  </p:cSld>
  <p:clrMapOvr>
    <a:overrideClrMapping bg1="lt1" tx1="dk1" bg2="lt2" tx2="dk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475875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2475292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3636416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162252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0245929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064902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484958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4587261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4146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6003001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770276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01751986"/>
      </p:ext>
    </p:extLst>
  </p:cSld>
  <p:clrMapOvr>
    <a:overrideClrMapping bg1="lt1" tx1="dk1" bg2="lt2" tx2="dk2" accent1="accent1" accent2="accent2" accent3="accent3" accent4="accent4" accent5="accent5" accent6="accent6" hlink="hlink" folHlink="folHlink"/>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2460739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42921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3896972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117769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8755379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0774065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544697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56001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07833361"/>
      </p:ext>
    </p:extLst>
  </p:cSld>
  <p:clrMapOvr>
    <a:overrideClrMapping bg1="lt1" tx1="dk1" bg2="lt2" tx2="dk2" accent1="accent1" accent2="accent2" accent3="accent3" accent4="accent4" accent5="accent5" accent6="accent6" hlink="hlink" folHlink="folHlink"/>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156584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9697701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8321686"/>
      </p:ext>
    </p:extLst>
  </p:cSld>
  <p:clrMapOvr>
    <a:overrideClrMapping bg1="lt1" tx1="dk1" bg2="lt2" tx2="dk2" accent1="accent1" accent2="accent2" accent3="accent3" accent4="accent4" accent5="accent5" accent6="accent6" hlink="hlink" folHlink="folHlink"/>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8018914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518803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560057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361785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4175933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100895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2660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4865876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149553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0705581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211928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71344340"/>
      </p:ext>
    </p:extLst>
  </p:cSld>
  <p:clrMapOvr>
    <a:overrideClrMapping bg1="lt1" tx1="dk1" bg2="lt2" tx2="dk2" accent1="accent1" accent2="accent2" accent3="accent3" accent4="accent4" accent5="accent5" accent6="accent6" hlink="hlink" folHlink="folHlink"/>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4840405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2079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047910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6837071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8192939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0300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442636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798604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2701700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0786494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69392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1147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119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868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pPr/>
              <a:t>12.12.2022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161002367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59078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000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93358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3711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602533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5006574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2408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5751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6170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7292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pPr/>
              <a:t>12.12.2022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263568523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67822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9533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23495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5354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0231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6917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1319853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800184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68283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1371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pPr/>
              <a:t>12.12.2022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355167575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74616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92915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70654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0835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0662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25548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25540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140756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8386360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757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pPr/>
              <a:t>12.12.2022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153988873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004275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25126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76403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86625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753220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847823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75391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32296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33717849"/>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0928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pPr/>
              <a:t>12.12.2022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309527875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004274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6036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9128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939980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88958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93490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604652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46298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345961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801378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pPr/>
              <a:t>12.12.2022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226585920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7353426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92856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84213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55378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739086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0993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868646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684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596143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12.12.2022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2111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pPr/>
              <a:t>‹#›</a:t>
            </a:fld>
            <a:endParaRPr lang="tr-TR"/>
          </a:p>
        </p:txBody>
      </p:sp>
    </p:spTree>
    <p:extLst>
      <p:ext uri="{BB962C8B-B14F-4D97-AF65-F5344CB8AC3E}">
        <p14:creationId xmlns:p14="http://schemas.microsoft.com/office/powerpoint/2010/main" val="371679017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966479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3081049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88789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08361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479954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664179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795478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7960672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404112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35794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096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729044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2739401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187353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831837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6712826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21760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1876395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6395707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812916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604820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46198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129608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6447945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849538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2712394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068303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3352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63683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14354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0391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5716451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8000">
              <a:schemeClr val="accent4">
                <a:lumMod val="97000"/>
                <a:lumOff val="3000"/>
              </a:schemeClr>
            </a:gs>
            <a:gs pos="100000">
              <a:schemeClr val="accent4">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10" name="Unvan 9"/>
          <p:cNvSpPr>
            <a:spLocks noGrp="1"/>
          </p:cNvSpPr>
          <p:nvPr>
            <p:ph type="ctrTitle"/>
          </p:nvPr>
        </p:nvSpPr>
        <p:spPr>
          <a:xfrm>
            <a:off x="1" y="2510054"/>
            <a:ext cx="9144000" cy="678311"/>
          </a:xfrm>
        </p:spPr>
        <p:txBody>
          <a:bodyPr>
            <a:noAutofit/>
          </a:bodyPr>
          <a:lstStyle/>
          <a:p>
            <a:r>
              <a:rPr lang="tr-TR" sz="2700" dirty="0">
                <a:solidFill>
                  <a:schemeClr val="bg1"/>
                </a:solidFill>
                <a:effectLst>
                  <a:outerShdw blurRad="38100" dist="38100" dir="2700000" algn="tl">
                    <a:srgbClr val="000000">
                      <a:alpha val="43137"/>
                    </a:srgbClr>
                  </a:outerShdw>
                </a:effectLst>
                <a:latin typeface="Cambria" panose="02040503050406030204" pitchFamily="18" charset="0"/>
                <a:cs typeface="Calibri" panose="020F0502020204030204" pitchFamily="34" charset="0"/>
              </a:rPr>
              <a:t>ÇOCUK RUH SAĞLIĞI</a:t>
            </a:r>
            <a:endParaRPr lang="tr-TR" sz="27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Alt Başlık 10"/>
          <p:cNvSpPr>
            <a:spLocks noGrp="1"/>
          </p:cNvSpPr>
          <p:nvPr>
            <p:ph type="subTitle" idx="1"/>
          </p:nvPr>
        </p:nvSpPr>
        <p:spPr>
          <a:xfrm>
            <a:off x="-2" y="3571822"/>
            <a:ext cx="9143999" cy="746952"/>
          </a:xfrm>
        </p:spPr>
        <p:txBody>
          <a:bodyPr>
            <a:normAutofit/>
          </a:bodyPr>
          <a:lstStyle/>
          <a:p>
            <a:r>
              <a:rPr lang="tr-TR" sz="1500" dirty="0" err="1">
                <a:solidFill>
                  <a:schemeClr val="bg1"/>
                </a:solidFill>
                <a:effectLst>
                  <a:outerShdw blurRad="38100" dist="38100" dir="2700000" algn="tl">
                    <a:srgbClr val="000000">
                      <a:alpha val="43137"/>
                    </a:srgbClr>
                  </a:outerShdw>
                </a:effectLst>
              </a:rPr>
              <a:t>Öğr</a:t>
            </a:r>
            <a:r>
              <a:rPr lang="tr-TR" sz="1500" dirty="0">
                <a:solidFill>
                  <a:schemeClr val="bg1"/>
                </a:solidFill>
                <a:effectLst>
                  <a:outerShdw blurRad="38100" dist="38100" dir="2700000" algn="tl">
                    <a:srgbClr val="000000">
                      <a:alpha val="43137"/>
                    </a:srgbClr>
                  </a:outerShdw>
                </a:effectLst>
              </a:rPr>
              <a:t>. Gör. Emine SARAÇ</a:t>
            </a:r>
          </a:p>
        </p:txBody>
      </p:sp>
      <p:pic>
        <p:nvPicPr>
          <p:cNvPr id="5" name="Resim 4">
            <a:extLst>
              <a:ext uri="{FF2B5EF4-FFF2-40B4-BE49-F238E27FC236}">
                <a16:creationId xmlns="" xmlns:a16="http://schemas.microsoft.com/office/drawing/2014/main" id="{83068C9B-95D1-5649-B664-9A9440808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23478"/>
            <a:ext cx="1440160" cy="14270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992200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0D2E86F-10EC-5D4A-9475-5E985EFC628C}"/>
              </a:ext>
            </a:extLst>
          </p:cNvPr>
          <p:cNvSpPr>
            <a:spLocks noGrp="1"/>
          </p:cNvSpPr>
          <p:nvPr>
            <p:ph idx="1"/>
          </p:nvPr>
        </p:nvSpPr>
        <p:spPr>
          <a:xfrm>
            <a:off x="571472" y="428610"/>
            <a:ext cx="8229600" cy="3394472"/>
          </a:xfrm>
        </p:spPr>
        <p:txBody>
          <a:bodyPr>
            <a:normAutofit fontScale="92500" lnSpcReduction="20000"/>
          </a:bodyPr>
          <a:lstStyle/>
          <a:p>
            <a:r>
              <a:rPr lang="tr-TR" dirty="0" err="1" smtClean="0"/>
              <a:t>Depresif</a:t>
            </a:r>
            <a:r>
              <a:rPr lang="tr-TR" dirty="0" smtClean="0"/>
              <a:t> nöbet geçiren çocuklarda:</a:t>
            </a:r>
          </a:p>
          <a:p>
            <a:pPr>
              <a:buFont typeface="Wingdings" pitchFamily="2" charset="2"/>
              <a:buChar char="ü"/>
            </a:pPr>
            <a:r>
              <a:rPr lang="tr-TR" dirty="0" smtClean="0"/>
              <a:t>Az uyumak veya çok fazla uyumak</a:t>
            </a:r>
          </a:p>
          <a:p>
            <a:pPr>
              <a:buFont typeface="Wingdings" pitchFamily="2" charset="2"/>
              <a:buChar char="ü"/>
            </a:pPr>
            <a:r>
              <a:rPr lang="tr-TR" dirty="0" smtClean="0"/>
              <a:t>Üzgün hissetmek</a:t>
            </a:r>
          </a:p>
          <a:p>
            <a:pPr>
              <a:buFont typeface="Wingdings" pitchFamily="2" charset="2"/>
              <a:buChar char="ü"/>
            </a:pPr>
            <a:r>
              <a:rPr lang="tr-TR" dirty="0" smtClean="0"/>
              <a:t>Karın ağrısı veya baş ağrılarından şikayetçi olma</a:t>
            </a:r>
          </a:p>
          <a:p>
            <a:pPr>
              <a:buFont typeface="Wingdings" pitchFamily="2" charset="2"/>
              <a:buChar char="ü"/>
            </a:pPr>
            <a:r>
              <a:rPr lang="tr-TR" dirty="0" smtClean="0"/>
              <a:t>Suçlu ve değersiz hissetmek</a:t>
            </a:r>
          </a:p>
          <a:p>
            <a:pPr>
              <a:buFont typeface="Wingdings" pitchFamily="2" charset="2"/>
              <a:buChar char="ü"/>
            </a:pPr>
            <a:r>
              <a:rPr lang="tr-TR" dirty="0" smtClean="0"/>
              <a:t>Çok az veya çok fazla yemek</a:t>
            </a:r>
          </a:p>
          <a:p>
            <a:pPr>
              <a:buFont typeface="Wingdings" pitchFamily="2" charset="2"/>
              <a:buChar char="ü"/>
            </a:pPr>
            <a:r>
              <a:rPr lang="tr-TR" dirty="0" smtClean="0"/>
              <a:t>Çocuğun enerjisinin az olması</a:t>
            </a:r>
          </a:p>
          <a:p>
            <a:pPr>
              <a:buFont typeface="Wingdings" pitchFamily="2" charset="2"/>
              <a:buChar char="ü"/>
            </a:pPr>
            <a:r>
              <a:rPr lang="tr-TR" dirty="0" smtClean="0"/>
              <a:t>Eğlenceli aktivitelerle ilgilenmemek</a:t>
            </a:r>
          </a:p>
          <a:p>
            <a:pPr>
              <a:buFont typeface="Wingdings" pitchFamily="2" charset="2"/>
              <a:buChar char="ü"/>
            </a:pPr>
            <a:endParaRPr lang="tr-TR" dirty="0" smtClean="0"/>
          </a:p>
          <a:p>
            <a:r>
              <a:rPr lang="tr-TR" dirty="0" smtClean="0"/>
              <a:t>Erişkinlerden farklı olarak </a:t>
            </a:r>
            <a:r>
              <a:rPr lang="tr-TR" dirty="0" err="1" smtClean="0"/>
              <a:t>manik</a:t>
            </a:r>
            <a:r>
              <a:rPr lang="tr-TR" dirty="0" smtClean="0"/>
              <a:t> ve </a:t>
            </a:r>
            <a:r>
              <a:rPr lang="tr-TR" dirty="0" err="1" smtClean="0"/>
              <a:t>depresif</a:t>
            </a:r>
            <a:r>
              <a:rPr lang="tr-TR" dirty="0" smtClean="0"/>
              <a:t> nöbetlerin süresi daha kısadır.Nöbetler arasında tam düzelme daha azdır ve bazı belirtiler süreklilik gösterir.</a:t>
            </a:r>
          </a:p>
          <a:p>
            <a:pPr>
              <a:buFont typeface="Wingdings" pitchFamily="2" charset="2"/>
              <a:buChar char="ü"/>
            </a:pPr>
            <a:endParaRPr lang="tr-TR" dirty="0" smtClean="0"/>
          </a:p>
          <a:p>
            <a:r>
              <a:rPr lang="tr-TR" dirty="0" smtClean="0"/>
              <a:t>Yapılan bazı çalışmalarda dikkat eksikliği ,</a:t>
            </a:r>
            <a:r>
              <a:rPr lang="tr-TR" dirty="0" err="1" smtClean="0"/>
              <a:t>hiperaktivite</a:t>
            </a:r>
            <a:r>
              <a:rPr lang="tr-TR" dirty="0" smtClean="0"/>
              <a:t> bozukluğu ve davranım bozukluğunun çocukluk çağı başlangıçlı </a:t>
            </a:r>
            <a:r>
              <a:rPr lang="tr-TR" dirty="0" err="1" smtClean="0"/>
              <a:t>bipolar</a:t>
            </a:r>
            <a:r>
              <a:rPr lang="tr-TR" dirty="0" smtClean="0"/>
              <a:t> bozukluğunun erken belirtisi olabileceği ve </a:t>
            </a:r>
            <a:r>
              <a:rPr lang="tr-TR" dirty="0" err="1" smtClean="0"/>
              <a:t>bipolar</a:t>
            </a:r>
            <a:r>
              <a:rPr lang="tr-TR" dirty="0" smtClean="0"/>
              <a:t> bozukluğu olan </a:t>
            </a:r>
            <a:r>
              <a:rPr lang="tr-TR" dirty="0" err="1" smtClean="0"/>
              <a:t>pekçok</a:t>
            </a:r>
            <a:r>
              <a:rPr lang="tr-TR" dirty="0" smtClean="0"/>
              <a:t> çocuğun ilk olarak dikkat eksikliği ve </a:t>
            </a:r>
            <a:r>
              <a:rPr lang="tr-TR" dirty="0" err="1" smtClean="0"/>
              <a:t>hiperaktivite</a:t>
            </a:r>
            <a:r>
              <a:rPr lang="tr-TR" dirty="0" smtClean="0"/>
              <a:t> tanısı aldıkları bildirilmiştir.</a:t>
            </a:r>
          </a:p>
          <a:p>
            <a:endParaRPr lang="tr-TR" dirty="0" smtClean="0"/>
          </a:p>
          <a:p>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endParaRPr lang="tr-TR" dirty="0" smtClean="0"/>
          </a:p>
        </p:txBody>
      </p:sp>
    </p:spTree>
    <p:extLst>
      <p:ext uri="{BB962C8B-B14F-4D97-AF65-F5344CB8AC3E}">
        <p14:creationId xmlns:p14="http://schemas.microsoft.com/office/powerpoint/2010/main" val="2238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FF651D2-BB89-A74F-9168-E2AF777A5C42}"/>
              </a:ext>
            </a:extLst>
          </p:cNvPr>
          <p:cNvSpPr>
            <a:spLocks noGrp="1"/>
          </p:cNvSpPr>
          <p:nvPr>
            <p:ph type="title"/>
          </p:nvPr>
        </p:nvSpPr>
        <p:spPr/>
        <p:txBody>
          <a:bodyPr/>
          <a:lstStyle/>
          <a:p>
            <a:r>
              <a:rPr lang="tr-TR" dirty="0" smtClean="0"/>
              <a:t>Tedavi</a:t>
            </a:r>
            <a:endParaRPr lang="tr-TR" dirty="0"/>
          </a:p>
        </p:txBody>
      </p:sp>
      <p:sp>
        <p:nvSpPr>
          <p:cNvPr id="3" name="İçerik Yer Tutucusu 2">
            <a:extLst>
              <a:ext uri="{FF2B5EF4-FFF2-40B4-BE49-F238E27FC236}">
                <a16:creationId xmlns="" xmlns:a16="http://schemas.microsoft.com/office/drawing/2014/main" id="{B04E7A1C-9C9D-4640-A45F-031810AD52BD}"/>
              </a:ext>
            </a:extLst>
          </p:cNvPr>
          <p:cNvSpPr>
            <a:spLocks noGrp="1"/>
          </p:cNvSpPr>
          <p:nvPr>
            <p:ph idx="1"/>
          </p:nvPr>
        </p:nvSpPr>
        <p:spPr>
          <a:xfrm>
            <a:off x="609600" y="1131590"/>
            <a:ext cx="8229600" cy="3615433"/>
          </a:xfrm>
        </p:spPr>
        <p:txBody>
          <a:bodyPr/>
          <a:lstStyle/>
          <a:p>
            <a:r>
              <a:rPr lang="tr-TR" dirty="0" smtClean="0"/>
              <a:t>Kesin bir tedavi yoktur fakat uygulanan tedavi hastalığın bulgularını azaltabilir. Tedavide amaç hastalığın sıklığını,şiddetini ve </a:t>
            </a:r>
            <a:r>
              <a:rPr lang="tr-TR" dirty="0" err="1" smtClean="0"/>
              <a:t>psikososyal</a:t>
            </a:r>
            <a:r>
              <a:rPr lang="tr-TR" dirty="0" smtClean="0"/>
              <a:t> sonuçlarını azaltmak ve </a:t>
            </a:r>
            <a:r>
              <a:rPr lang="tr-TR" dirty="0" err="1" smtClean="0"/>
              <a:t>psikososyal</a:t>
            </a:r>
            <a:r>
              <a:rPr lang="tr-TR" dirty="0" smtClean="0"/>
              <a:t> işlevliği arttırmaktır.İlaç tedavisinin yanı sıra çocuk ve ailenin bilgilendirilmesini amaçlayan eğitim çalışmaları ve bireysel,ailesel psikoterapiler de kullanılmaktadır.</a:t>
            </a:r>
          </a:p>
          <a:p>
            <a:endParaRPr lang="tr-TR" dirty="0" smtClean="0"/>
          </a:p>
          <a:p>
            <a:endParaRPr lang="tr-TR" dirty="0" smtClean="0"/>
          </a:p>
          <a:p>
            <a:r>
              <a:rPr lang="tr-TR" dirty="0" smtClean="0"/>
              <a:t>Tedavi 2 basamaklıdır.İlk aşamada hastalığın belirtileri başladığı anda yapılan akut tedavi yer alır.İkinci aşamada ise yeniden hastalanmayı engellemek için yapılan koruyucu tedavi yer alır.</a:t>
            </a:r>
            <a:endParaRPr lang="tr-TR" dirty="0"/>
          </a:p>
        </p:txBody>
      </p:sp>
    </p:spTree>
    <p:extLst>
      <p:ext uri="{BB962C8B-B14F-4D97-AF65-F5344CB8AC3E}">
        <p14:creationId xmlns:p14="http://schemas.microsoft.com/office/powerpoint/2010/main" val="3144041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27EC729-1E7A-5C4B-9345-035F9BD5B3D1}"/>
              </a:ext>
            </a:extLst>
          </p:cNvPr>
          <p:cNvSpPr>
            <a:spLocks noGrp="1"/>
          </p:cNvSpPr>
          <p:nvPr>
            <p:ph type="title"/>
          </p:nvPr>
        </p:nvSpPr>
        <p:spPr/>
        <p:txBody>
          <a:bodyPr/>
          <a:lstStyle/>
          <a:p>
            <a:r>
              <a:rPr lang="tr-TR" dirty="0" smtClean="0"/>
              <a:t>5.3.ŞİZOFRENİK BOZUKLUKLAR </a:t>
            </a:r>
            <a:endParaRPr lang="tr-TR" dirty="0"/>
          </a:p>
        </p:txBody>
      </p:sp>
      <p:sp>
        <p:nvSpPr>
          <p:cNvPr id="3" name="İçerik Yer Tutucusu 2">
            <a:extLst>
              <a:ext uri="{FF2B5EF4-FFF2-40B4-BE49-F238E27FC236}">
                <a16:creationId xmlns="" xmlns:a16="http://schemas.microsoft.com/office/drawing/2014/main" id="{7B946DC8-2FCA-A043-A55E-26B2BACD1400}"/>
              </a:ext>
            </a:extLst>
          </p:cNvPr>
          <p:cNvSpPr>
            <a:spLocks noGrp="1"/>
          </p:cNvSpPr>
          <p:nvPr>
            <p:ph idx="1"/>
          </p:nvPr>
        </p:nvSpPr>
        <p:spPr>
          <a:xfrm>
            <a:off x="571472" y="1142990"/>
            <a:ext cx="8229600" cy="3394472"/>
          </a:xfrm>
        </p:spPr>
        <p:txBody>
          <a:bodyPr/>
          <a:lstStyle/>
          <a:p>
            <a:r>
              <a:rPr lang="tr-TR" b="1" dirty="0" smtClean="0"/>
              <a:t>Şizofreni;</a:t>
            </a:r>
            <a:r>
              <a:rPr lang="tr-TR" dirty="0" smtClean="0"/>
              <a:t>düşünce,algı ve hareket bozukluğu ile seyreden ,nedeni çok iyi bilinmeyen ruhsal bir bozukluktur.</a:t>
            </a:r>
          </a:p>
          <a:p>
            <a:endParaRPr lang="tr-TR" dirty="0" smtClean="0"/>
          </a:p>
          <a:p>
            <a:r>
              <a:rPr lang="tr-TR" dirty="0" smtClean="0"/>
              <a:t>Görülme sıklığı erişkinlerde %1 iken çocukluk döneminde on binde 1-5 tir.5 yaşın altındaki çocuklarda ise on binde 2-4,7 sıklığında görüldüğü bildirilmiştir.</a:t>
            </a:r>
          </a:p>
          <a:p>
            <a:endParaRPr lang="tr-TR" dirty="0" smtClean="0"/>
          </a:p>
          <a:p>
            <a:r>
              <a:rPr lang="tr-TR" dirty="0" smtClean="0"/>
              <a:t>13 yaşından önce belirti veren şizofreni </a:t>
            </a:r>
            <a:r>
              <a:rPr lang="tr-TR" dirty="0" err="1" smtClean="0"/>
              <a:t>hastalığına’Çok</a:t>
            </a:r>
            <a:r>
              <a:rPr lang="tr-TR" dirty="0" smtClean="0"/>
              <a:t> Erken Başlangıçlı Şizofreni’,13-18 yaş arası belirti verenlere ‘Erken Başlangıçlı Şizofreni’ denir.</a:t>
            </a:r>
            <a:endParaRPr lang="tr-TR" dirty="0"/>
          </a:p>
        </p:txBody>
      </p:sp>
    </p:spTree>
    <p:extLst>
      <p:ext uri="{BB962C8B-B14F-4D97-AF65-F5344CB8AC3E}">
        <p14:creationId xmlns:p14="http://schemas.microsoft.com/office/powerpoint/2010/main" val="1850648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E3563F5-2178-9841-A31E-D1948BD4738F}"/>
              </a:ext>
            </a:extLst>
          </p:cNvPr>
          <p:cNvSpPr>
            <a:spLocks noGrp="1"/>
          </p:cNvSpPr>
          <p:nvPr>
            <p:ph type="title"/>
          </p:nvPr>
        </p:nvSpPr>
        <p:spPr/>
        <p:txBody>
          <a:bodyPr/>
          <a:lstStyle/>
          <a:p>
            <a:r>
              <a:rPr lang="tr-TR" dirty="0" smtClean="0"/>
              <a:t>Nedenleri</a:t>
            </a:r>
            <a:endParaRPr lang="tr-TR" dirty="0"/>
          </a:p>
        </p:txBody>
      </p:sp>
      <p:sp>
        <p:nvSpPr>
          <p:cNvPr id="3" name="İçerik Yer Tutucusu 2">
            <a:extLst>
              <a:ext uri="{FF2B5EF4-FFF2-40B4-BE49-F238E27FC236}">
                <a16:creationId xmlns="" xmlns:a16="http://schemas.microsoft.com/office/drawing/2014/main" id="{F9545A5D-BD74-CA4C-9F22-4B2863B55236}"/>
              </a:ext>
            </a:extLst>
          </p:cNvPr>
          <p:cNvSpPr>
            <a:spLocks noGrp="1"/>
          </p:cNvSpPr>
          <p:nvPr>
            <p:ph idx="1"/>
          </p:nvPr>
        </p:nvSpPr>
        <p:spPr>
          <a:xfrm>
            <a:off x="571472" y="1071552"/>
            <a:ext cx="8229600" cy="3523455"/>
          </a:xfrm>
        </p:spPr>
        <p:txBody>
          <a:bodyPr>
            <a:normAutofit/>
          </a:bodyPr>
          <a:lstStyle/>
          <a:p>
            <a:r>
              <a:rPr lang="tr-TR" dirty="0" smtClean="0"/>
              <a:t>Şizofreniye sebep olan etkenin,sinir sisteminin gelişimi sırasında organizasyonu bozduğu ileri sürülmektedir.Erken dönem şizofreni gelişmiş olan  çocukların normal çocuklara oranla beyin boşluklarında genişlemeler tespit edilmiştir.</a:t>
            </a:r>
          </a:p>
          <a:p>
            <a:endParaRPr lang="tr-TR" dirty="0" smtClean="0"/>
          </a:p>
          <a:p>
            <a:r>
              <a:rPr lang="tr-TR" dirty="0" smtClean="0"/>
              <a:t>Aynı zamanda genetik faktörlerde  </a:t>
            </a:r>
            <a:r>
              <a:rPr lang="tr-TR" dirty="0" err="1" smtClean="0"/>
              <a:t>şizofrenik</a:t>
            </a:r>
            <a:r>
              <a:rPr lang="tr-TR" dirty="0" smtClean="0"/>
              <a:t> bozukluğa sebep olabilmektedir.Anne veya babadan herhangi biri şizofreni tanısı almış ise bu çocuklarda hastalık riski %13,hem anne hem baba tanı almış ise bu oran %35-40 a kadar </a:t>
            </a:r>
            <a:r>
              <a:rPr lang="tr-TR" dirty="0" err="1" smtClean="0"/>
              <a:t>çıkımaktadır</a:t>
            </a:r>
            <a:r>
              <a:rPr lang="tr-TR" dirty="0" smtClean="0"/>
              <a:t>.</a:t>
            </a:r>
          </a:p>
          <a:p>
            <a:endParaRPr lang="tr-TR" dirty="0" smtClean="0"/>
          </a:p>
          <a:p>
            <a:r>
              <a:rPr lang="tr-TR" dirty="0" smtClean="0"/>
              <a:t>Gebelik esnasında  annede gelişen stresin çocukluk çağı şizofrenisinin gelişmesi açısından bir risk faktörü teşkil ettiği düşünülmektedir.</a:t>
            </a:r>
          </a:p>
          <a:p>
            <a:endParaRPr lang="tr-TR" dirty="0" smtClean="0"/>
          </a:p>
        </p:txBody>
      </p:sp>
    </p:spTree>
    <p:extLst>
      <p:ext uri="{BB962C8B-B14F-4D97-AF65-F5344CB8AC3E}">
        <p14:creationId xmlns:p14="http://schemas.microsoft.com/office/powerpoint/2010/main" val="3333350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8D82806-A2EA-E549-95B0-2E10F6B30618}"/>
              </a:ext>
            </a:extLst>
          </p:cNvPr>
          <p:cNvSpPr>
            <a:spLocks noGrp="1"/>
          </p:cNvSpPr>
          <p:nvPr>
            <p:ph type="title"/>
          </p:nvPr>
        </p:nvSpPr>
        <p:spPr/>
        <p:txBody>
          <a:bodyPr/>
          <a:lstStyle/>
          <a:p>
            <a:r>
              <a:rPr lang="tr-TR" dirty="0" smtClean="0"/>
              <a:t>Belirti ve Özellikleri</a:t>
            </a:r>
            <a:endParaRPr lang="tr-TR" dirty="0"/>
          </a:p>
        </p:txBody>
      </p:sp>
      <p:sp>
        <p:nvSpPr>
          <p:cNvPr id="3" name="İçerik Yer Tutucusu 2">
            <a:extLst>
              <a:ext uri="{FF2B5EF4-FFF2-40B4-BE49-F238E27FC236}">
                <a16:creationId xmlns="" xmlns:a16="http://schemas.microsoft.com/office/drawing/2014/main" id="{99B00876-3AB6-B14A-B219-0DB42D344AF2}"/>
              </a:ext>
            </a:extLst>
          </p:cNvPr>
          <p:cNvSpPr>
            <a:spLocks noGrp="1"/>
          </p:cNvSpPr>
          <p:nvPr>
            <p:ph idx="1"/>
          </p:nvPr>
        </p:nvSpPr>
        <p:spPr>
          <a:xfrm>
            <a:off x="571472" y="1000114"/>
            <a:ext cx="8229600" cy="3660378"/>
          </a:xfrm>
        </p:spPr>
        <p:txBody>
          <a:bodyPr>
            <a:normAutofit fontScale="92500" lnSpcReduction="20000"/>
          </a:bodyPr>
          <a:lstStyle/>
          <a:p>
            <a:r>
              <a:rPr lang="tr-TR" dirty="0" smtClean="0"/>
              <a:t>Belirti ve bulgular incelendiğinde çocukluk döneminde şizofreninin belirti ve bulguları az görülmekte.Geçerli tanı ölçütlerine tümüyle uyan tablolara çok ender rastlanabilmektedir.Çocukların gelişimsel özellikleri(dil gelişimi,kelime sayısı vb.) nedeniyle normalden sapma gösteren durumlar ,özellikle çocuk ve ergenlerde şizofreni tanısı koymayı zorlaştırmaktadır.</a:t>
            </a:r>
          </a:p>
          <a:p>
            <a:r>
              <a:rPr lang="tr-TR" dirty="0" smtClean="0"/>
              <a:t>Çocuklarda :</a:t>
            </a:r>
          </a:p>
          <a:p>
            <a:pPr>
              <a:buFont typeface="Arial" pitchFamily="34" charset="0"/>
              <a:buChar char="•"/>
            </a:pPr>
            <a:r>
              <a:rPr lang="tr-TR" dirty="0" smtClean="0"/>
              <a:t>Sanrılar </a:t>
            </a:r>
          </a:p>
          <a:p>
            <a:pPr>
              <a:buFont typeface="Arial" pitchFamily="34" charset="0"/>
              <a:buChar char="•"/>
            </a:pPr>
            <a:r>
              <a:rPr lang="tr-TR" dirty="0" smtClean="0"/>
              <a:t>Hezeyanlar</a:t>
            </a:r>
          </a:p>
          <a:p>
            <a:pPr>
              <a:buFont typeface="Arial" pitchFamily="34" charset="0"/>
              <a:buChar char="•"/>
            </a:pPr>
            <a:r>
              <a:rPr lang="tr-TR" dirty="0" smtClean="0"/>
              <a:t>Düşüncelerdeki bağlantıların kopması ve bağlantısız konuşma </a:t>
            </a:r>
          </a:p>
          <a:p>
            <a:pPr>
              <a:buFont typeface="Arial" pitchFamily="34" charset="0"/>
              <a:buChar char="•"/>
            </a:pPr>
            <a:r>
              <a:rPr lang="tr-TR" dirty="0" smtClean="0"/>
              <a:t>Kontrolsüz davranışlar </a:t>
            </a:r>
          </a:p>
          <a:p>
            <a:pPr>
              <a:buFont typeface="Arial" pitchFamily="34" charset="0"/>
              <a:buChar char="•"/>
            </a:pPr>
            <a:r>
              <a:rPr lang="tr-TR" dirty="0" smtClean="0"/>
              <a:t>Kendi kendine gülmeler </a:t>
            </a:r>
          </a:p>
          <a:p>
            <a:pPr>
              <a:buFont typeface="Arial" pitchFamily="34" charset="0"/>
              <a:buChar char="•"/>
            </a:pPr>
            <a:r>
              <a:rPr lang="tr-TR" dirty="0" smtClean="0"/>
              <a:t>Aşırı hareketlilik </a:t>
            </a:r>
          </a:p>
          <a:p>
            <a:pPr>
              <a:buFont typeface="Arial" pitchFamily="34" charset="0"/>
              <a:buChar char="•"/>
            </a:pPr>
            <a:r>
              <a:rPr lang="tr-TR" dirty="0" smtClean="0"/>
              <a:t>Aşırı saldırganlık 	</a:t>
            </a:r>
          </a:p>
          <a:p>
            <a:pPr>
              <a:buFont typeface="Arial" pitchFamily="34" charset="0"/>
              <a:buChar char="•"/>
            </a:pPr>
            <a:r>
              <a:rPr lang="tr-TR" dirty="0" smtClean="0"/>
              <a:t>Donukluk</a:t>
            </a:r>
          </a:p>
          <a:p>
            <a:pPr>
              <a:buFont typeface="Arial" pitchFamily="34" charset="0"/>
              <a:buChar char="•"/>
            </a:pPr>
            <a:r>
              <a:rPr lang="tr-TR" dirty="0" smtClean="0"/>
              <a:t>Davranış taklidi </a:t>
            </a:r>
          </a:p>
          <a:p>
            <a:pPr>
              <a:buFont typeface="Arial" pitchFamily="34" charset="0"/>
              <a:buChar char="•"/>
            </a:pPr>
            <a:r>
              <a:rPr lang="tr-TR" dirty="0" smtClean="0"/>
              <a:t>İçe kapanma ve sosyal çekilme </a:t>
            </a:r>
          </a:p>
          <a:p>
            <a:pPr>
              <a:buFont typeface="Arial" pitchFamily="34" charset="0"/>
              <a:buChar char="•"/>
            </a:pPr>
            <a:r>
              <a:rPr lang="tr-TR" dirty="0" smtClean="0"/>
              <a:t>Az konuşma,az iş yapma,az etkileşime girme gibi bulgular şizofrenide oldukça önemlidir.</a:t>
            </a:r>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endParaRPr lang="tr-TR" dirty="0" smtClean="0"/>
          </a:p>
        </p:txBody>
      </p:sp>
    </p:spTree>
    <p:extLst>
      <p:ext uri="{BB962C8B-B14F-4D97-AF65-F5344CB8AC3E}">
        <p14:creationId xmlns:p14="http://schemas.microsoft.com/office/powerpoint/2010/main" val="1365060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A8DBCA3-1BC3-5F46-91B9-AA3CB00C1F48}"/>
              </a:ext>
            </a:extLst>
          </p:cNvPr>
          <p:cNvSpPr>
            <a:spLocks noGrp="1"/>
          </p:cNvSpPr>
          <p:nvPr>
            <p:ph idx="1"/>
          </p:nvPr>
        </p:nvSpPr>
        <p:spPr>
          <a:xfrm>
            <a:off x="571472" y="1214428"/>
            <a:ext cx="8229600" cy="3816424"/>
          </a:xfrm>
        </p:spPr>
        <p:txBody>
          <a:bodyPr/>
          <a:lstStyle/>
          <a:p>
            <a:r>
              <a:rPr lang="tr-TR" dirty="0"/>
              <a:t> </a:t>
            </a:r>
            <a:r>
              <a:rPr lang="tr-TR" dirty="0" smtClean="0"/>
              <a:t>Şizofreni tedavisi yoğun ve kapsamlı bir tedavidir.</a:t>
            </a:r>
          </a:p>
          <a:p>
            <a:endParaRPr lang="tr-TR" dirty="0" smtClean="0"/>
          </a:p>
          <a:p>
            <a:r>
              <a:rPr lang="tr-TR" dirty="0" smtClean="0"/>
              <a:t>Sosyal beceri kazandırma,ailenin </a:t>
            </a:r>
            <a:r>
              <a:rPr lang="tr-TR" dirty="0" err="1" smtClean="0"/>
              <a:t>psikososyal</a:t>
            </a:r>
            <a:r>
              <a:rPr lang="tr-TR" dirty="0" smtClean="0"/>
              <a:t> eğitimi,gerçeğe dayalı bireysel psikoterapi ve medikal tedaviler bir bütün olarak uygulanmalıdır.İlaç tedavisinin düzenli ve devamlı olması çok önemli olup,tedavi uzun soluklu ve sabır gerektiren bir süreç olduğundan,ailenin aktif katılımı oldukça </a:t>
            </a:r>
            <a:r>
              <a:rPr lang="tr-TR" dirty="0" err="1" smtClean="0"/>
              <a:t>önemldir</a:t>
            </a:r>
            <a:r>
              <a:rPr lang="tr-TR" dirty="0" smtClean="0"/>
              <a:t>.</a:t>
            </a:r>
          </a:p>
          <a:p>
            <a:endParaRPr lang="tr-TR" dirty="0" smtClean="0"/>
          </a:p>
        </p:txBody>
      </p:sp>
      <p:sp>
        <p:nvSpPr>
          <p:cNvPr id="5" name="Unvan 1">
            <a:extLst>
              <a:ext uri="{FF2B5EF4-FFF2-40B4-BE49-F238E27FC236}">
                <a16:creationId xmlns="" xmlns:a16="http://schemas.microsoft.com/office/drawing/2014/main" id="{E8D82806-A2EA-E549-95B0-2E10F6B30618}"/>
              </a:ext>
            </a:extLst>
          </p:cNvPr>
          <p:cNvSpPr>
            <a:spLocks noGrp="1"/>
          </p:cNvSpPr>
          <p:nvPr>
            <p:ph type="title"/>
          </p:nvPr>
        </p:nvSpPr>
        <p:spPr>
          <a:xfrm>
            <a:off x="609600" y="358378"/>
            <a:ext cx="8229600" cy="857250"/>
          </a:xfrm>
        </p:spPr>
        <p:txBody>
          <a:bodyPr/>
          <a:lstStyle/>
          <a:p>
            <a:r>
              <a:rPr lang="tr-TR" dirty="0" smtClean="0"/>
              <a:t>Tedavi</a:t>
            </a:r>
            <a:endParaRPr lang="tr-TR" dirty="0"/>
          </a:p>
        </p:txBody>
      </p:sp>
    </p:spTree>
    <p:extLst>
      <p:ext uri="{BB962C8B-B14F-4D97-AF65-F5344CB8AC3E}">
        <p14:creationId xmlns:p14="http://schemas.microsoft.com/office/powerpoint/2010/main" val="2389529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4992479-D55A-F545-ADCC-C16C3F14E201}"/>
              </a:ext>
            </a:extLst>
          </p:cNvPr>
          <p:cNvSpPr>
            <a:spLocks noGrp="1"/>
          </p:cNvSpPr>
          <p:nvPr>
            <p:ph type="title"/>
          </p:nvPr>
        </p:nvSpPr>
        <p:spPr/>
        <p:txBody>
          <a:bodyPr/>
          <a:lstStyle/>
          <a:p>
            <a:r>
              <a:rPr lang="tr-TR" dirty="0" smtClean="0"/>
              <a:t>5.4.KAYGI BOZUKLUKLARI</a:t>
            </a:r>
            <a:endParaRPr lang="tr-TR" dirty="0"/>
          </a:p>
        </p:txBody>
      </p:sp>
      <p:sp>
        <p:nvSpPr>
          <p:cNvPr id="3" name="İçerik Yer Tutucusu 2">
            <a:extLst>
              <a:ext uri="{FF2B5EF4-FFF2-40B4-BE49-F238E27FC236}">
                <a16:creationId xmlns="" xmlns:a16="http://schemas.microsoft.com/office/drawing/2014/main" id="{4A76D32D-2C0D-2C4D-AA1D-26A31436E94C}"/>
              </a:ext>
            </a:extLst>
          </p:cNvPr>
          <p:cNvSpPr>
            <a:spLocks noGrp="1"/>
          </p:cNvSpPr>
          <p:nvPr>
            <p:ph idx="1"/>
          </p:nvPr>
        </p:nvSpPr>
        <p:spPr/>
        <p:txBody>
          <a:bodyPr/>
          <a:lstStyle/>
          <a:p>
            <a:r>
              <a:rPr lang="tr-TR" b="1" dirty="0" smtClean="0"/>
              <a:t>Kaygı(</a:t>
            </a:r>
            <a:r>
              <a:rPr lang="tr-TR" b="1" dirty="0" err="1" smtClean="0"/>
              <a:t>anksiyete</a:t>
            </a:r>
            <a:r>
              <a:rPr lang="tr-TR" b="1" dirty="0" smtClean="0"/>
              <a:t>);</a:t>
            </a:r>
            <a:r>
              <a:rPr lang="tr-TR" dirty="0" smtClean="0"/>
              <a:t>tehdit edilen bir ortamda bireyin kendisini yetersiz görmesi,iç sıkıntısı ya da korkudan kaynaklanan huzursuzluk hali,hoş olmayan bir duygulanım durumu ve gelecek muhtemel tehlikelere karşı gösterilen tepki olarak tanımlanabilir.Kaygı insanın hayatta kalması ve soyunu sürdürebilmesi için gereken doğal bir tepkidir.</a:t>
            </a:r>
          </a:p>
          <a:p>
            <a:endParaRPr lang="tr-TR" dirty="0" smtClean="0"/>
          </a:p>
          <a:p>
            <a:r>
              <a:rPr lang="tr-TR" dirty="0" smtClean="0"/>
              <a:t>Eğer kaygı,bir tehlikenin veya tehdidin varlığında ortaya çıkmış ise ; süresi ve şiddeti açısından duruma uygunluk gösteriyorsa sorun olarak kabul edilmez.Fakat bu kaygının şiddeti günlük hayatı etkilemeye başlamışsa ve işlevselliği bozmuşsa sorun olarak kabul edilir.</a:t>
            </a:r>
          </a:p>
          <a:p>
            <a:endParaRPr lang="tr-TR" dirty="0" smtClean="0"/>
          </a:p>
          <a:p>
            <a:r>
              <a:rPr lang="tr-TR" dirty="0" smtClean="0"/>
              <a:t>Bireyde yoğun olan kaygı zaman içinde bireyi yorgun düşürür,odaklanma problemlerine ve uyku problemlerine yol açar.Aynı zamanda sinirlilik ve tahammülsüzlük halleri görülür.</a:t>
            </a:r>
          </a:p>
          <a:p>
            <a:endParaRPr lang="tr-TR" dirty="0" smtClean="0"/>
          </a:p>
          <a:p>
            <a:endParaRPr lang="tr-TR" dirty="0"/>
          </a:p>
        </p:txBody>
      </p:sp>
    </p:spTree>
    <p:extLst>
      <p:ext uri="{BB962C8B-B14F-4D97-AF65-F5344CB8AC3E}">
        <p14:creationId xmlns:p14="http://schemas.microsoft.com/office/powerpoint/2010/main" val="2849516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24E9E12-7ED2-C044-9D0B-E1135177A49C}"/>
              </a:ext>
            </a:extLst>
          </p:cNvPr>
          <p:cNvSpPr>
            <a:spLocks noGrp="1"/>
          </p:cNvSpPr>
          <p:nvPr>
            <p:ph idx="1"/>
          </p:nvPr>
        </p:nvSpPr>
        <p:spPr>
          <a:xfrm>
            <a:off x="428596" y="428610"/>
            <a:ext cx="8229600" cy="3523455"/>
          </a:xfrm>
        </p:spPr>
        <p:txBody>
          <a:bodyPr>
            <a:normAutofit/>
          </a:bodyPr>
          <a:lstStyle/>
          <a:p>
            <a:r>
              <a:rPr lang="tr-TR" dirty="0" smtClean="0"/>
              <a:t>Yapılan çalışmalar kaygı bozukluğunun çocuklarda  %4-18 oranında görüldüğünü ve cinsiyetler arasında bir farklılık olmadığını göstermektedir.Ergenlerde ise bu bozukluk %1-18 arasında değişmekte ve yine cinsiyetler arası farklılık göstermektedir.</a:t>
            </a:r>
          </a:p>
          <a:p>
            <a:r>
              <a:rPr lang="tr-TR" dirty="0" smtClean="0"/>
              <a:t>Çocuklarda en sık görülen kaygı türleri özgül fobi,ayrılma kaygısı bozukluğu ve yaygın </a:t>
            </a:r>
            <a:r>
              <a:rPr lang="tr-TR" dirty="0" err="1" smtClean="0"/>
              <a:t>anksiyete</a:t>
            </a:r>
            <a:r>
              <a:rPr lang="tr-TR" dirty="0" smtClean="0"/>
              <a:t> bozukluğudur.Ergenlerde ise sıklıkla yaygı </a:t>
            </a:r>
            <a:r>
              <a:rPr lang="tr-TR" dirty="0" err="1" smtClean="0"/>
              <a:t>anksiyete</a:t>
            </a:r>
            <a:r>
              <a:rPr lang="tr-TR" dirty="0" smtClean="0"/>
              <a:t> bozukluğu görülmektedir.</a:t>
            </a:r>
          </a:p>
          <a:p>
            <a:endParaRPr lang="tr-TR" dirty="0" smtClean="0"/>
          </a:p>
          <a:p>
            <a:endParaRPr lang="tr-TR" dirty="0"/>
          </a:p>
        </p:txBody>
      </p:sp>
      <p:sp>
        <p:nvSpPr>
          <p:cNvPr id="4" name="Unvan 1">
            <a:extLst>
              <a:ext uri="{FF2B5EF4-FFF2-40B4-BE49-F238E27FC236}">
                <a16:creationId xmlns="" xmlns:a16="http://schemas.microsoft.com/office/drawing/2014/main" id="{3E3563F5-2178-9841-A31E-D1948BD4738F}"/>
              </a:ext>
            </a:extLst>
          </p:cNvPr>
          <p:cNvSpPr>
            <a:spLocks noGrp="1"/>
          </p:cNvSpPr>
          <p:nvPr>
            <p:ph type="title"/>
          </p:nvPr>
        </p:nvSpPr>
        <p:spPr>
          <a:xfrm>
            <a:off x="500034" y="1571618"/>
            <a:ext cx="8229600" cy="857250"/>
          </a:xfrm>
        </p:spPr>
        <p:txBody>
          <a:bodyPr/>
          <a:lstStyle/>
          <a:p>
            <a:r>
              <a:rPr lang="tr-TR" dirty="0" smtClean="0"/>
              <a:t>Nedenleri</a:t>
            </a:r>
            <a:endParaRPr lang="tr-TR" dirty="0"/>
          </a:p>
        </p:txBody>
      </p:sp>
      <p:sp>
        <p:nvSpPr>
          <p:cNvPr id="5" name="İçerik Yer Tutucusu 2">
            <a:extLst>
              <a:ext uri="{FF2B5EF4-FFF2-40B4-BE49-F238E27FC236}">
                <a16:creationId xmlns="" xmlns:a16="http://schemas.microsoft.com/office/drawing/2014/main" id="{4A76D32D-2C0D-2C4D-AA1D-26A31436E94C}"/>
              </a:ext>
            </a:extLst>
          </p:cNvPr>
          <p:cNvSpPr txBox="1">
            <a:spLocks/>
          </p:cNvSpPr>
          <p:nvPr/>
        </p:nvSpPr>
        <p:spPr>
          <a:xfrm>
            <a:off x="571472" y="2249094"/>
            <a:ext cx="7586658" cy="2894406"/>
          </a:xfrm>
          <a:prstGeom prst="rect">
            <a:avLst/>
          </a:prstGeom>
        </p:spPr>
        <p:txBody>
          <a:bodyPr vert="horz" lIns="91440" tIns="45720" rIns="91440" bIns="45720" rtlCol="0">
            <a:normAutofit/>
          </a:bodyPr>
          <a:lstStyle/>
          <a:p>
            <a:pPr algn="just">
              <a:spcBef>
                <a:spcPct val="20000"/>
              </a:spcBef>
              <a:buFont typeface="Arial" pitchFamily="34" charset="0"/>
              <a:buChar char="•"/>
              <a:defRPr/>
            </a:pPr>
            <a:r>
              <a:rPr lang="tr-TR" sz="1600" dirty="0" smtClean="0">
                <a:solidFill>
                  <a:prstClr val="black"/>
                </a:solidFill>
              </a:rPr>
              <a:t>Yaşamdaki belirsizlikler </a:t>
            </a:r>
          </a:p>
          <a:p>
            <a:pPr algn="just">
              <a:spcBef>
                <a:spcPct val="20000"/>
              </a:spcBef>
              <a:buFont typeface="Arial" pitchFamily="34" charset="0"/>
              <a:buChar char="•"/>
              <a:defRPr/>
            </a:pPr>
            <a:r>
              <a:rPr lang="tr-TR" sz="1600" dirty="0" smtClean="0">
                <a:solidFill>
                  <a:prstClr val="black"/>
                </a:solidFill>
              </a:rPr>
              <a:t>Çocuğun anne veya babadan ayrı kalma durumu</a:t>
            </a:r>
          </a:p>
          <a:p>
            <a:pPr algn="just">
              <a:spcBef>
                <a:spcPct val="20000"/>
              </a:spcBef>
              <a:buFont typeface="Arial" pitchFamily="34" charset="0"/>
              <a:buChar char="•"/>
              <a:defRPr/>
            </a:pPr>
            <a:r>
              <a:rPr lang="tr-TR" sz="1600" dirty="0" smtClean="0">
                <a:solidFill>
                  <a:prstClr val="black"/>
                </a:solidFill>
              </a:rPr>
              <a:t>Ortaya birden çıkan çevre değişiklikleri(taşınma,okula başlama,kardeşin doğumu vb.)</a:t>
            </a:r>
          </a:p>
          <a:p>
            <a:pPr algn="just">
              <a:spcBef>
                <a:spcPct val="20000"/>
              </a:spcBef>
              <a:buFont typeface="Arial" pitchFamily="34" charset="0"/>
              <a:buChar char="•"/>
              <a:defRPr/>
            </a:pPr>
            <a:r>
              <a:rPr lang="tr-TR" sz="1600" dirty="0" smtClean="0">
                <a:solidFill>
                  <a:prstClr val="black"/>
                </a:solidFill>
              </a:rPr>
              <a:t>Doğal afetler gibi </a:t>
            </a:r>
            <a:r>
              <a:rPr lang="tr-TR" sz="1600" dirty="0" err="1" smtClean="0">
                <a:solidFill>
                  <a:prstClr val="black"/>
                </a:solidFill>
              </a:rPr>
              <a:t>travmatik</a:t>
            </a:r>
            <a:r>
              <a:rPr lang="tr-TR" sz="1600" dirty="0" smtClean="0">
                <a:solidFill>
                  <a:prstClr val="black"/>
                </a:solidFill>
              </a:rPr>
              <a:t> olaylar</a:t>
            </a:r>
          </a:p>
          <a:p>
            <a:pPr algn="just">
              <a:spcBef>
                <a:spcPct val="20000"/>
              </a:spcBef>
              <a:buFont typeface="Arial" pitchFamily="34" charset="0"/>
              <a:buChar char="•"/>
              <a:defRPr/>
            </a:pPr>
            <a:r>
              <a:rPr lang="tr-TR" sz="1600" dirty="0" smtClean="0">
                <a:solidFill>
                  <a:prstClr val="black"/>
                </a:solidFill>
              </a:rPr>
              <a:t>Korku</a:t>
            </a:r>
          </a:p>
          <a:p>
            <a:pPr algn="just">
              <a:spcBef>
                <a:spcPct val="20000"/>
              </a:spcBef>
              <a:buFont typeface="Arial" pitchFamily="34" charset="0"/>
              <a:buChar char="•"/>
              <a:defRPr/>
            </a:pPr>
            <a:endParaRPr lang="tr-TR" sz="1600" dirty="0" smtClean="0">
              <a:solidFill>
                <a:prstClr val="black"/>
              </a:solidFill>
            </a:endParaRPr>
          </a:p>
          <a:p>
            <a:pPr algn="just">
              <a:spcBef>
                <a:spcPct val="20000"/>
              </a:spcBef>
              <a:buFont typeface="Arial" panose="020B0604020202020204" pitchFamily="34" charset="0"/>
              <a:buNone/>
              <a:defRPr/>
            </a:pPr>
            <a:endParaRPr lang="tr-TR" sz="1600" dirty="0">
              <a:solidFill>
                <a:prstClr val="black"/>
              </a:solidFill>
            </a:endParaRPr>
          </a:p>
        </p:txBody>
      </p:sp>
    </p:spTree>
    <p:extLst>
      <p:ext uri="{BB962C8B-B14F-4D97-AF65-F5344CB8AC3E}">
        <p14:creationId xmlns:p14="http://schemas.microsoft.com/office/powerpoint/2010/main" val="2474580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F515B79-B307-C749-8F1B-77DCE7396D0D}"/>
              </a:ext>
            </a:extLst>
          </p:cNvPr>
          <p:cNvSpPr>
            <a:spLocks noGrp="1"/>
          </p:cNvSpPr>
          <p:nvPr>
            <p:ph type="title"/>
          </p:nvPr>
        </p:nvSpPr>
        <p:spPr/>
        <p:txBody>
          <a:bodyPr/>
          <a:lstStyle/>
          <a:p>
            <a:r>
              <a:rPr lang="tr-TR" dirty="0" smtClean="0"/>
              <a:t>Belirtileri ve Özellikleri</a:t>
            </a:r>
            <a:endParaRPr lang="tr-TR" dirty="0"/>
          </a:p>
        </p:txBody>
      </p:sp>
      <p:sp>
        <p:nvSpPr>
          <p:cNvPr id="3" name="İçerik Yer Tutucusu 2">
            <a:extLst>
              <a:ext uri="{FF2B5EF4-FFF2-40B4-BE49-F238E27FC236}">
                <a16:creationId xmlns="" xmlns:a16="http://schemas.microsoft.com/office/drawing/2014/main" id="{1AC6A213-C4DD-9A4D-87F0-87351410E834}"/>
              </a:ext>
            </a:extLst>
          </p:cNvPr>
          <p:cNvSpPr>
            <a:spLocks noGrp="1"/>
          </p:cNvSpPr>
          <p:nvPr>
            <p:ph idx="1"/>
          </p:nvPr>
        </p:nvSpPr>
        <p:spPr/>
        <p:txBody>
          <a:bodyPr/>
          <a:lstStyle/>
          <a:p>
            <a:r>
              <a:rPr lang="tr-TR" dirty="0" smtClean="0"/>
              <a:t>Kaygı bozukluğu bazı ruhsal ve bedensel belirtilerle kendini gösterir.Bu belirtiler çocukların benlik saygısını,sosyal ilişkilerini ve akademik başarısını önemli ölçüde etkiler:</a:t>
            </a:r>
            <a:endParaRPr lang="tr-TR" dirty="0"/>
          </a:p>
        </p:txBody>
      </p:sp>
      <p:graphicFrame>
        <p:nvGraphicFramePr>
          <p:cNvPr id="4" name="3 Tablo"/>
          <p:cNvGraphicFramePr>
            <a:graphicFrameLocks noGrp="1"/>
          </p:cNvGraphicFramePr>
          <p:nvPr/>
        </p:nvGraphicFramePr>
        <p:xfrm>
          <a:off x="1285852" y="1928808"/>
          <a:ext cx="6096000" cy="2226948"/>
        </p:xfrm>
        <a:graphic>
          <a:graphicData uri="http://schemas.openxmlformats.org/drawingml/2006/table">
            <a:tbl>
              <a:tblPr firstRow="1" bandRow="1">
                <a:tableStyleId>{5C22544A-7EE6-4342-B048-85BDC9FD1C3A}</a:tableStyleId>
              </a:tblPr>
              <a:tblGrid>
                <a:gridCol w="3048000"/>
                <a:gridCol w="3048000"/>
              </a:tblGrid>
              <a:tr h="428628">
                <a:tc>
                  <a:txBody>
                    <a:bodyPr/>
                    <a:lstStyle/>
                    <a:p>
                      <a:r>
                        <a:rPr lang="tr-TR" dirty="0" smtClean="0"/>
                        <a:t>                 RUHSAL</a:t>
                      </a:r>
                      <a:endParaRPr lang="tr-TR" dirty="0"/>
                    </a:p>
                  </a:txBody>
                  <a:tcPr/>
                </a:tc>
                <a:tc>
                  <a:txBody>
                    <a:bodyPr/>
                    <a:lstStyle/>
                    <a:p>
                      <a:r>
                        <a:rPr lang="tr-TR" dirty="0" smtClean="0"/>
                        <a:t>                 BEDENSEL</a:t>
                      </a:r>
                      <a:endParaRPr lang="tr-TR" dirty="0"/>
                    </a:p>
                  </a:txBody>
                  <a:tcPr/>
                </a:tc>
              </a:tr>
              <a:tr h="1000132">
                <a:tc>
                  <a:txBody>
                    <a:bodyPr/>
                    <a:lstStyle/>
                    <a:p>
                      <a:pPr>
                        <a:buFont typeface="Courier New" pitchFamily="49" charset="0"/>
                        <a:buChar char="o"/>
                      </a:pPr>
                      <a:r>
                        <a:rPr lang="tr-TR" sz="1400" dirty="0" smtClean="0"/>
                        <a:t>Sinirlilik</a:t>
                      </a:r>
                    </a:p>
                    <a:p>
                      <a:pPr>
                        <a:buFont typeface="Courier New" pitchFamily="49" charset="0"/>
                        <a:buChar char="o"/>
                      </a:pPr>
                      <a:r>
                        <a:rPr lang="tr-TR" sz="1400" dirty="0" smtClean="0"/>
                        <a:t>Huzursuzluk</a:t>
                      </a:r>
                    </a:p>
                    <a:p>
                      <a:pPr>
                        <a:buFont typeface="Courier New" pitchFamily="49" charset="0"/>
                        <a:buChar char="o"/>
                      </a:pPr>
                      <a:r>
                        <a:rPr lang="tr-TR" sz="1400" dirty="0" smtClean="0"/>
                        <a:t>Endişe</a:t>
                      </a:r>
                      <a:r>
                        <a:rPr lang="tr-TR" sz="1400" baseline="0" dirty="0" smtClean="0"/>
                        <a:t> hali</a:t>
                      </a:r>
                    </a:p>
                    <a:p>
                      <a:pPr>
                        <a:buFont typeface="Courier New" pitchFamily="49" charset="0"/>
                        <a:buChar char="o"/>
                      </a:pPr>
                      <a:r>
                        <a:rPr lang="tr-TR" sz="1400" baseline="0" dirty="0" smtClean="0"/>
                        <a:t>Konsantrasyon bozukluğu</a:t>
                      </a:r>
                      <a:endParaRPr lang="tr-TR" sz="1400" dirty="0"/>
                    </a:p>
                  </a:txBody>
                  <a:tcPr/>
                </a:tc>
                <a:tc>
                  <a:txBody>
                    <a:bodyPr/>
                    <a:lstStyle/>
                    <a:p>
                      <a:pPr>
                        <a:buFont typeface="Courier New" pitchFamily="49" charset="0"/>
                        <a:buChar char="o"/>
                      </a:pPr>
                      <a:r>
                        <a:rPr lang="tr-TR" sz="1400" dirty="0" smtClean="0"/>
                        <a:t>Yüzde kızarma</a:t>
                      </a:r>
                    </a:p>
                    <a:p>
                      <a:pPr>
                        <a:buFont typeface="Courier New" pitchFamily="49" charset="0"/>
                        <a:buChar char="o"/>
                      </a:pPr>
                      <a:r>
                        <a:rPr lang="tr-TR" sz="1400" dirty="0" smtClean="0"/>
                        <a:t>Kulak çınlaması</a:t>
                      </a:r>
                    </a:p>
                    <a:p>
                      <a:pPr>
                        <a:buFont typeface="Courier New" pitchFamily="49" charset="0"/>
                        <a:buChar char="o"/>
                      </a:pPr>
                      <a:r>
                        <a:rPr lang="tr-TR" sz="1400" dirty="0" smtClean="0"/>
                        <a:t>Kaslarda gerginlik ve ağrılar</a:t>
                      </a:r>
                    </a:p>
                    <a:p>
                      <a:pPr>
                        <a:buFont typeface="Courier New" pitchFamily="49" charset="0"/>
                        <a:buChar char="o"/>
                      </a:pPr>
                      <a:r>
                        <a:rPr lang="tr-TR" sz="1400" dirty="0" smtClean="0"/>
                        <a:t>Uyku bozuklukları</a:t>
                      </a:r>
                    </a:p>
                    <a:p>
                      <a:pPr>
                        <a:buFont typeface="Courier New" pitchFamily="49" charset="0"/>
                        <a:buChar char="o"/>
                      </a:pPr>
                      <a:r>
                        <a:rPr lang="tr-TR" sz="1400" dirty="0" smtClean="0"/>
                        <a:t>Terleme</a:t>
                      </a:r>
                    </a:p>
                    <a:p>
                      <a:pPr>
                        <a:buFont typeface="Courier New" pitchFamily="49" charset="0"/>
                        <a:buChar char="o"/>
                      </a:pPr>
                      <a:r>
                        <a:rPr lang="tr-TR" sz="1400" dirty="0" smtClean="0"/>
                        <a:t>Çarpıntı</a:t>
                      </a:r>
                      <a:r>
                        <a:rPr lang="tr-TR" sz="1400" baseline="0" dirty="0" smtClean="0"/>
                        <a:t> hissi</a:t>
                      </a:r>
                    </a:p>
                    <a:p>
                      <a:pPr>
                        <a:buFont typeface="Courier New" pitchFamily="49" charset="0"/>
                        <a:buChar char="o"/>
                      </a:pPr>
                      <a:r>
                        <a:rPr lang="tr-TR" sz="1400" baseline="0" dirty="0" smtClean="0"/>
                        <a:t>Nefes almakta güçlük</a:t>
                      </a:r>
                    </a:p>
                    <a:p>
                      <a:pPr>
                        <a:buFont typeface="Courier New" pitchFamily="49" charset="0"/>
                        <a:buChar char="o"/>
                      </a:pPr>
                      <a:r>
                        <a:rPr lang="tr-TR" sz="1400" baseline="0" dirty="0" smtClean="0"/>
                        <a:t>Boğulma hissi</a:t>
                      </a:r>
                      <a:endParaRPr lang="tr-TR" sz="1400" dirty="0"/>
                    </a:p>
                  </a:txBody>
                  <a:tcPr/>
                </a:tc>
              </a:tr>
            </a:tbl>
          </a:graphicData>
        </a:graphic>
      </p:graphicFrame>
    </p:spTree>
    <p:extLst>
      <p:ext uri="{BB962C8B-B14F-4D97-AF65-F5344CB8AC3E}">
        <p14:creationId xmlns:p14="http://schemas.microsoft.com/office/powerpoint/2010/main" val="2577130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4BD3AD3-F01F-A54C-8014-7DAD272DF22F}"/>
              </a:ext>
            </a:extLst>
          </p:cNvPr>
          <p:cNvSpPr>
            <a:spLocks noGrp="1"/>
          </p:cNvSpPr>
          <p:nvPr>
            <p:ph type="title"/>
          </p:nvPr>
        </p:nvSpPr>
        <p:spPr/>
        <p:txBody>
          <a:bodyPr/>
          <a:lstStyle/>
          <a:p>
            <a:r>
              <a:rPr lang="tr-TR" dirty="0" smtClean="0"/>
              <a:t>Tedavi</a:t>
            </a:r>
            <a:endParaRPr lang="tr-TR" dirty="0"/>
          </a:p>
        </p:txBody>
      </p:sp>
      <p:sp>
        <p:nvSpPr>
          <p:cNvPr id="3" name="İçerik Yer Tutucusu 2">
            <a:extLst>
              <a:ext uri="{FF2B5EF4-FFF2-40B4-BE49-F238E27FC236}">
                <a16:creationId xmlns="" xmlns:a16="http://schemas.microsoft.com/office/drawing/2014/main" id="{167D3318-3A35-2A42-BE29-59D28921C896}"/>
              </a:ext>
            </a:extLst>
          </p:cNvPr>
          <p:cNvSpPr>
            <a:spLocks noGrp="1"/>
          </p:cNvSpPr>
          <p:nvPr>
            <p:ph idx="1"/>
          </p:nvPr>
        </p:nvSpPr>
        <p:spPr>
          <a:xfrm>
            <a:off x="500034" y="1214428"/>
            <a:ext cx="8229600" cy="3394472"/>
          </a:xfrm>
        </p:spPr>
        <p:txBody>
          <a:bodyPr/>
          <a:lstStyle/>
          <a:p>
            <a:r>
              <a:rPr lang="tr-TR" dirty="0" smtClean="0"/>
              <a:t>Kaygı bozukluğunun tedavisinde erişkinlerde de kullanılan ilaçlar çocuklara uygun dozlarda etkili bir şekilde kullanılmaktadır.Bununla </a:t>
            </a:r>
            <a:r>
              <a:rPr lang="tr-TR" b="1" dirty="0" smtClean="0"/>
              <a:t>birlikte;bireysel psikoterapi,özellikle bilişsel davranışçı terapi,aile ile çalışma ve gevşeme yöntemleri </a:t>
            </a:r>
            <a:r>
              <a:rPr lang="tr-TR" dirty="0" smtClean="0"/>
              <a:t>ilaç tedavisini tamamlayan tedavi yöntemleridir.</a:t>
            </a:r>
            <a:endParaRPr lang="tr-TR" dirty="0"/>
          </a:p>
        </p:txBody>
      </p:sp>
    </p:spTree>
    <p:extLst>
      <p:ext uri="{BB962C8B-B14F-4D97-AF65-F5344CB8AC3E}">
        <p14:creationId xmlns:p14="http://schemas.microsoft.com/office/powerpoint/2010/main" val="196426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 xmlns:a16="http://schemas.microsoft.com/office/drawing/2014/main" id="{06F4CA76-AABF-A949-9FF3-025647A98F3C}"/>
              </a:ext>
            </a:extLst>
          </p:cNvPr>
          <p:cNvSpPr txBox="1"/>
          <p:nvPr/>
        </p:nvSpPr>
        <p:spPr>
          <a:xfrm>
            <a:off x="1428728" y="1707654"/>
            <a:ext cx="6643734" cy="1938992"/>
          </a:xfrm>
          <a:prstGeom prst="rect">
            <a:avLst/>
          </a:prstGeom>
          <a:noFill/>
        </p:spPr>
        <p:txBody>
          <a:bodyPr wrap="square" rtlCol="0">
            <a:spAutoFit/>
          </a:bodyPr>
          <a:lstStyle/>
          <a:p>
            <a:pPr algn="ctr"/>
            <a:r>
              <a:rPr lang="tr-TR" sz="4000" b="1" dirty="0" smtClean="0">
                <a:solidFill>
                  <a:srgbClr val="B2B7EF"/>
                </a:solidFill>
                <a:effectLst>
                  <a:outerShdw blurRad="38100" dist="38100" dir="2700000" algn="tl">
                    <a:srgbClr val="000000">
                      <a:alpha val="43137"/>
                    </a:srgbClr>
                  </a:outerShdw>
                </a:effectLst>
              </a:rPr>
              <a:t>         5.BÖLÜM</a:t>
            </a:r>
          </a:p>
          <a:p>
            <a:pPr algn="ctr"/>
            <a:r>
              <a:rPr lang="tr-TR" sz="4000" b="1" dirty="0" smtClean="0">
                <a:solidFill>
                  <a:srgbClr val="B2B7EF"/>
                </a:solidFill>
                <a:effectLst>
                  <a:outerShdw blurRad="38100" dist="38100" dir="2700000" algn="tl">
                    <a:srgbClr val="000000">
                      <a:alpha val="43137"/>
                    </a:srgbClr>
                  </a:outerShdw>
                </a:effectLst>
              </a:rPr>
              <a:t>Çocukluk Döneminde Ruhsal Sorunlar</a:t>
            </a:r>
            <a:endParaRPr lang="tr-TR" sz="4000" b="1" dirty="0">
              <a:solidFill>
                <a:srgbClr val="B2B7E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764129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C3B6ED2A-4315-E649-81FE-8151199C8FF5}"/>
              </a:ext>
            </a:extLst>
          </p:cNvPr>
          <p:cNvSpPr>
            <a:spLocks noGrp="1"/>
          </p:cNvSpPr>
          <p:nvPr>
            <p:ph idx="1"/>
          </p:nvPr>
        </p:nvSpPr>
        <p:spPr>
          <a:xfrm>
            <a:off x="500034" y="642924"/>
            <a:ext cx="8229600" cy="3394472"/>
          </a:xfrm>
        </p:spPr>
        <p:txBody>
          <a:bodyPr>
            <a:normAutofit fontScale="92500" lnSpcReduction="10000"/>
          </a:bodyPr>
          <a:lstStyle/>
          <a:p>
            <a:r>
              <a:rPr lang="tr-TR" dirty="0" smtClean="0"/>
              <a:t>DSM4 –</a:t>
            </a:r>
            <a:r>
              <a:rPr lang="tr-TR" dirty="0" err="1" smtClean="0"/>
              <a:t>TR’de</a:t>
            </a:r>
            <a:r>
              <a:rPr lang="tr-TR" dirty="0" smtClean="0"/>
              <a:t> çocuklarda kaygı bozuklukları şu şekilde sınıflandırılmıştır:</a:t>
            </a:r>
          </a:p>
          <a:p>
            <a:endParaRPr lang="tr-TR" dirty="0" smtClean="0"/>
          </a:p>
          <a:p>
            <a:pPr marL="400050" indent="-400050">
              <a:buFont typeface="+mj-lt"/>
              <a:buAutoNum type="romanUcPeriod"/>
            </a:pPr>
            <a:r>
              <a:rPr lang="tr-TR" dirty="0" smtClean="0"/>
              <a:t>Ayrılma Kaygısı Bozukluğu</a:t>
            </a:r>
          </a:p>
          <a:p>
            <a:pPr marL="400050" indent="-400050">
              <a:buFont typeface="+mj-lt"/>
              <a:buAutoNum type="romanUcPeriod"/>
            </a:pPr>
            <a:r>
              <a:rPr lang="tr-TR" dirty="0" smtClean="0"/>
              <a:t>Yaygın </a:t>
            </a:r>
            <a:r>
              <a:rPr lang="tr-TR" dirty="0" err="1" smtClean="0"/>
              <a:t>Anksiyete</a:t>
            </a:r>
            <a:r>
              <a:rPr lang="tr-TR" dirty="0" smtClean="0"/>
              <a:t> Bozukluğu</a:t>
            </a:r>
          </a:p>
          <a:p>
            <a:pPr marL="400050" indent="-400050">
              <a:buFont typeface="+mj-lt"/>
              <a:buAutoNum type="romanUcPeriod"/>
            </a:pPr>
            <a:r>
              <a:rPr lang="tr-TR" dirty="0" smtClean="0"/>
              <a:t>Panik Bozukluğu</a:t>
            </a:r>
          </a:p>
          <a:p>
            <a:pPr marL="400050" indent="-400050">
              <a:buFont typeface="+mj-lt"/>
              <a:buAutoNum type="romanUcPeriod"/>
            </a:pPr>
            <a:r>
              <a:rPr lang="tr-TR" dirty="0" smtClean="0"/>
              <a:t>Sosyal </a:t>
            </a:r>
            <a:r>
              <a:rPr lang="tr-TR" dirty="0" err="1" smtClean="0"/>
              <a:t>Anksiyete</a:t>
            </a:r>
            <a:r>
              <a:rPr lang="tr-TR" dirty="0" smtClean="0"/>
              <a:t> Bozukluğu</a:t>
            </a:r>
          </a:p>
          <a:p>
            <a:pPr marL="400050" indent="-400050">
              <a:buFont typeface="+mj-lt"/>
              <a:buAutoNum type="romanUcPeriod"/>
            </a:pPr>
            <a:r>
              <a:rPr lang="tr-TR" dirty="0" smtClean="0"/>
              <a:t>Özgül Fobi</a:t>
            </a:r>
          </a:p>
          <a:p>
            <a:pPr marL="400050" indent="-400050">
              <a:buFont typeface="+mj-lt"/>
              <a:buAutoNum type="romanUcPeriod"/>
            </a:pPr>
            <a:r>
              <a:rPr lang="tr-TR" dirty="0" smtClean="0"/>
              <a:t>Obsesif </a:t>
            </a:r>
            <a:r>
              <a:rPr lang="tr-TR" dirty="0" err="1" smtClean="0"/>
              <a:t>Kompulsif</a:t>
            </a:r>
            <a:r>
              <a:rPr lang="tr-TR" dirty="0" smtClean="0"/>
              <a:t> Bozukluk</a:t>
            </a:r>
          </a:p>
          <a:p>
            <a:pPr marL="400050" indent="-400050">
              <a:buFont typeface="+mj-lt"/>
              <a:buAutoNum type="romanUcPeriod"/>
            </a:pPr>
            <a:r>
              <a:rPr lang="tr-TR" dirty="0" smtClean="0"/>
              <a:t>Travma Sonrası Stres Bozukluğu</a:t>
            </a:r>
          </a:p>
          <a:p>
            <a:pPr marL="400050" indent="-400050">
              <a:buFont typeface="+mj-lt"/>
              <a:buAutoNum type="romanUcPeriod"/>
            </a:pPr>
            <a:r>
              <a:rPr lang="tr-TR" dirty="0" smtClean="0"/>
              <a:t>Akut Stres Bozukluğu</a:t>
            </a:r>
          </a:p>
          <a:p>
            <a:pPr marL="400050" indent="-400050"/>
            <a:endParaRPr lang="tr-TR" dirty="0" smtClean="0"/>
          </a:p>
          <a:p>
            <a:pPr marL="400050" indent="-400050"/>
            <a:r>
              <a:rPr lang="tr-TR" dirty="0" smtClean="0"/>
              <a:t>         Bu sınıflandırmada </a:t>
            </a:r>
            <a:r>
              <a:rPr lang="tr-TR" b="1" dirty="0" smtClean="0"/>
              <a:t>ayrılma kaygısı bozukluğu dışındak</a:t>
            </a:r>
            <a:r>
              <a:rPr lang="tr-TR" dirty="0" smtClean="0"/>
              <a:t>i kaygı bozuklukları için yetişkin tanı ölçütleri kullanılmaktadır.</a:t>
            </a:r>
            <a:endParaRPr lang="tr-TR" dirty="0"/>
          </a:p>
        </p:txBody>
      </p:sp>
    </p:spTree>
    <p:extLst>
      <p:ext uri="{BB962C8B-B14F-4D97-AF65-F5344CB8AC3E}">
        <p14:creationId xmlns:p14="http://schemas.microsoft.com/office/powerpoint/2010/main" val="15575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3FD0DB9-1C6A-FF4D-9E5E-6B1C3F55C972}"/>
              </a:ext>
            </a:extLst>
          </p:cNvPr>
          <p:cNvSpPr>
            <a:spLocks noGrp="1"/>
          </p:cNvSpPr>
          <p:nvPr>
            <p:ph type="title"/>
          </p:nvPr>
        </p:nvSpPr>
        <p:spPr/>
        <p:txBody>
          <a:bodyPr/>
          <a:lstStyle/>
          <a:p>
            <a:r>
              <a:rPr lang="tr-TR" dirty="0" smtClean="0"/>
              <a:t>5.4.1.Ayrılma Kaygısı Bozukluğu</a:t>
            </a:r>
            <a:br>
              <a:rPr lang="tr-TR" dirty="0" smtClean="0"/>
            </a:br>
            <a:endParaRPr lang="tr-TR" dirty="0"/>
          </a:p>
        </p:txBody>
      </p:sp>
      <p:sp>
        <p:nvSpPr>
          <p:cNvPr id="3" name="İçerik Yer Tutucusu 2">
            <a:extLst>
              <a:ext uri="{FF2B5EF4-FFF2-40B4-BE49-F238E27FC236}">
                <a16:creationId xmlns="" xmlns:a16="http://schemas.microsoft.com/office/drawing/2014/main" id="{E67112EE-06FC-4741-B8EE-1A4FB98C6E0C}"/>
              </a:ext>
            </a:extLst>
          </p:cNvPr>
          <p:cNvSpPr>
            <a:spLocks noGrp="1"/>
          </p:cNvSpPr>
          <p:nvPr>
            <p:ph idx="1"/>
          </p:nvPr>
        </p:nvSpPr>
        <p:spPr>
          <a:xfrm>
            <a:off x="500034" y="1000114"/>
            <a:ext cx="8372476" cy="3857652"/>
          </a:xfrm>
        </p:spPr>
        <p:txBody>
          <a:bodyPr>
            <a:normAutofit fontScale="85000" lnSpcReduction="20000"/>
          </a:bodyPr>
          <a:lstStyle/>
          <a:p>
            <a:r>
              <a:rPr lang="tr-TR" dirty="0" smtClean="0"/>
              <a:t>DSM4 e göre ‘genellikle ilk kez bebeklik,çocukluk ya da ergenlik döneminde tanısı konan </a:t>
            </a:r>
            <a:r>
              <a:rPr lang="tr-TR" dirty="0" err="1" smtClean="0"/>
              <a:t>bozukluklar’içinde</a:t>
            </a:r>
            <a:r>
              <a:rPr lang="tr-TR" dirty="0" smtClean="0"/>
              <a:t> yer alan,tek çocukluk çağı kaygı bozukluğudur  ve tanı ölçütleri şu şekilde belirtilmiştir:</a:t>
            </a:r>
          </a:p>
          <a:p>
            <a:pPr marL="342900" indent="-342900">
              <a:buFont typeface="+mj-lt"/>
              <a:buAutoNum type="alphaUcPeriod"/>
            </a:pPr>
            <a:r>
              <a:rPr lang="tr-TR" dirty="0" smtClean="0"/>
              <a:t>Aşağıdakilerden en az üçünün olması ile belirli,kişinin ya da bağlandığı insanlardan ayrılmasıyla ilgili,gelişimsel olarak uygunsuz ve aşırı kaygının olması. </a:t>
            </a:r>
          </a:p>
          <a:p>
            <a:pPr marL="400050" indent="-400050">
              <a:buFont typeface="+mj-lt"/>
              <a:buAutoNum type="arabicParenR"/>
            </a:pPr>
            <a:r>
              <a:rPr lang="tr-TR" dirty="0" smtClean="0"/>
              <a:t>Evden ya da bağlandığı başlıca kişilerden ayrıldığında ya da böyle bir ayrılık beklendiğinde yineleyici bir biçimde aşırı sıkıntı duyma.</a:t>
            </a:r>
          </a:p>
          <a:p>
            <a:pPr marL="400050" indent="-400050">
              <a:buFont typeface="+mj-lt"/>
              <a:buAutoNum type="arabicParenR"/>
            </a:pPr>
            <a:r>
              <a:rPr lang="tr-TR" dirty="0" smtClean="0"/>
              <a:t>Bağlandığı başlıca kişileri yitireceğine ya da onların başına bir iş geleceğine ilişkin sürekli ve aşırı bir kaygı duyma.</a:t>
            </a:r>
          </a:p>
          <a:p>
            <a:pPr marL="400050" indent="-400050">
              <a:buFont typeface="+mj-lt"/>
              <a:buAutoNum type="arabicParenR"/>
            </a:pPr>
            <a:r>
              <a:rPr lang="tr-TR" dirty="0" smtClean="0"/>
              <a:t>Kötü bir olayın ,bağlandığı başlıca kişiden ayrılmasına yol açacağına ilişkin sürekli ve aşırı bir kaygı duyma .</a:t>
            </a:r>
          </a:p>
          <a:p>
            <a:pPr marL="400050" indent="-400050">
              <a:buFont typeface="+mj-lt"/>
              <a:buAutoNum type="arabicParenR"/>
            </a:pPr>
            <a:r>
              <a:rPr lang="tr-TR" dirty="0" smtClean="0"/>
              <a:t>Ayrılma korkusundan ötürü sürekli olarak,okula ya da başka bir yere gitmek istememe </a:t>
            </a:r>
            <a:r>
              <a:rPr lang="tr-TR" dirty="0" err="1" smtClean="0"/>
              <a:t>yqa</a:t>
            </a:r>
            <a:r>
              <a:rPr lang="tr-TR" dirty="0" smtClean="0"/>
              <a:t> da gitmeyi reddetme.</a:t>
            </a:r>
          </a:p>
          <a:p>
            <a:pPr marL="400050" indent="-400050">
              <a:buFont typeface="+mj-lt"/>
              <a:buAutoNum type="arabicParenR"/>
            </a:pPr>
            <a:r>
              <a:rPr lang="tr-TR" dirty="0" smtClean="0"/>
              <a:t>Tek başına kalma,evde bağlandığı başlıca kişiler olmaksızın kalma ya da kendisi için önemli erişkin insanlar olmadan diğer ortamlarda bulunma konusunda isteksizlik ya da bu konuda sürekli ve aşırı bir korku duyma.</a:t>
            </a:r>
          </a:p>
          <a:p>
            <a:pPr marL="400050" indent="-400050">
              <a:buFont typeface="+mj-lt"/>
              <a:buAutoNum type="arabicParenR"/>
            </a:pPr>
            <a:r>
              <a:rPr lang="tr-TR" dirty="0" smtClean="0"/>
              <a:t>Bağlandığı başlıca kişinin yakınında olmadan ya da evin dışında uyuma konusunda sürekli bir isteksizlik gösterme ya da uyumayı reddetme.</a:t>
            </a:r>
          </a:p>
          <a:p>
            <a:pPr marL="400050" indent="-400050">
              <a:buFont typeface="+mj-lt"/>
              <a:buAutoNum type="arabicParenR"/>
            </a:pPr>
            <a:r>
              <a:rPr lang="tr-TR" dirty="0" smtClean="0"/>
              <a:t>Ayrılma konusunda sürekli kabus görme.</a:t>
            </a:r>
          </a:p>
          <a:p>
            <a:pPr marL="400050" indent="-400050">
              <a:buFont typeface="+mj-lt"/>
              <a:buAutoNum type="arabicParenR"/>
            </a:pPr>
            <a:r>
              <a:rPr lang="tr-TR" dirty="0" smtClean="0"/>
              <a:t>Bağlandığı başlıca kişilerden ayrıldığında ya da böyle bir ayrılık beklendiğinde yineleyici bir biçimde fiziksel semptom yakınmaları geçirme.</a:t>
            </a:r>
          </a:p>
          <a:p>
            <a:pPr marL="400050" indent="-400050">
              <a:buFont typeface="+mj-lt"/>
              <a:buAutoNum type="arabicParenR"/>
            </a:pPr>
            <a:endParaRPr lang="tr-TR" dirty="0"/>
          </a:p>
        </p:txBody>
      </p:sp>
    </p:spTree>
    <p:extLst>
      <p:ext uri="{BB962C8B-B14F-4D97-AF65-F5344CB8AC3E}">
        <p14:creationId xmlns:p14="http://schemas.microsoft.com/office/powerpoint/2010/main" val="1208762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5307C87-5501-E141-A97F-BDF3D269159A}"/>
              </a:ext>
            </a:extLst>
          </p:cNvPr>
          <p:cNvSpPr>
            <a:spLocks noGrp="1"/>
          </p:cNvSpPr>
          <p:nvPr>
            <p:ph idx="1"/>
          </p:nvPr>
        </p:nvSpPr>
        <p:spPr>
          <a:xfrm>
            <a:off x="571472" y="500048"/>
            <a:ext cx="8229600" cy="3960440"/>
          </a:xfrm>
        </p:spPr>
        <p:txBody>
          <a:bodyPr>
            <a:normAutofit/>
          </a:bodyPr>
          <a:lstStyle/>
          <a:p>
            <a:pPr marL="342900" indent="-342900"/>
            <a:r>
              <a:rPr lang="tr-TR" dirty="0" smtClean="0"/>
              <a:t>B. Bu bozukluğu süresi en az 4 haftadır.</a:t>
            </a:r>
          </a:p>
          <a:p>
            <a:pPr marL="342900" indent="-342900"/>
            <a:endParaRPr lang="tr-TR" dirty="0" smtClean="0"/>
          </a:p>
          <a:p>
            <a:pPr marL="342900" indent="-342900"/>
            <a:r>
              <a:rPr lang="tr-TR" dirty="0" smtClean="0"/>
              <a:t>C. Başlangıcı 18 yaşından önce olur.</a:t>
            </a:r>
          </a:p>
          <a:p>
            <a:pPr marL="342900" indent="-342900"/>
            <a:endParaRPr lang="tr-TR" dirty="0" smtClean="0"/>
          </a:p>
          <a:p>
            <a:pPr marL="342900" indent="-342900"/>
            <a:r>
              <a:rPr lang="tr-TR" dirty="0" smtClean="0"/>
              <a:t>D. Bu bozukluk klinik açıdan önemli bir sıkıntıya ya da toplumsal,okulda ya da önemli diğer işlevsellik alanlarında bozulmaya neden olur.</a:t>
            </a:r>
          </a:p>
          <a:p>
            <a:pPr marL="342900" indent="-342900"/>
            <a:endParaRPr lang="tr-TR" dirty="0" smtClean="0"/>
          </a:p>
          <a:p>
            <a:pPr marL="342900" indent="-342900"/>
            <a:r>
              <a:rPr lang="tr-TR" dirty="0" smtClean="0"/>
              <a:t>        Ayrılma kaygısı bozukluğu küçük çocuklarda </a:t>
            </a:r>
            <a:r>
              <a:rPr lang="tr-TR" dirty="0" err="1" smtClean="0"/>
              <a:t>dah</a:t>
            </a:r>
            <a:r>
              <a:rPr lang="tr-TR" dirty="0" smtClean="0"/>
              <a:t> yaygın olup,erkek ve kız çocuklarda eşit sıklıktadır.Başlangıç okul öncesi yıllarda olabilir,ancak en sık 7-8 yaşlarında görülür.</a:t>
            </a:r>
            <a:endParaRPr lang="tr-TR" dirty="0"/>
          </a:p>
        </p:txBody>
      </p:sp>
    </p:spTree>
    <p:extLst>
      <p:ext uri="{BB962C8B-B14F-4D97-AF65-F5344CB8AC3E}">
        <p14:creationId xmlns:p14="http://schemas.microsoft.com/office/powerpoint/2010/main" val="3794973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FA1E483-5815-0E4D-B2AD-289F0A00EACD}"/>
              </a:ext>
            </a:extLst>
          </p:cNvPr>
          <p:cNvSpPr>
            <a:spLocks noGrp="1"/>
          </p:cNvSpPr>
          <p:nvPr>
            <p:ph type="title"/>
          </p:nvPr>
        </p:nvSpPr>
        <p:spPr>
          <a:xfrm>
            <a:off x="609600" y="358378"/>
            <a:ext cx="8229600" cy="701204"/>
          </a:xfrm>
        </p:spPr>
        <p:txBody>
          <a:bodyPr/>
          <a:lstStyle/>
          <a:p>
            <a:r>
              <a:rPr lang="tr-TR" dirty="0" smtClean="0"/>
              <a:t>Nedenleri</a:t>
            </a:r>
            <a:endParaRPr lang="tr-TR" dirty="0"/>
          </a:p>
        </p:txBody>
      </p:sp>
      <p:sp>
        <p:nvSpPr>
          <p:cNvPr id="3" name="İçerik Yer Tutucusu 2">
            <a:extLst>
              <a:ext uri="{FF2B5EF4-FFF2-40B4-BE49-F238E27FC236}">
                <a16:creationId xmlns="" xmlns:a16="http://schemas.microsoft.com/office/drawing/2014/main" id="{CF06166D-544A-0F49-9B1E-4A3C6B0F643A}"/>
              </a:ext>
            </a:extLst>
          </p:cNvPr>
          <p:cNvSpPr>
            <a:spLocks noGrp="1"/>
          </p:cNvSpPr>
          <p:nvPr>
            <p:ph idx="1"/>
          </p:nvPr>
        </p:nvSpPr>
        <p:spPr>
          <a:xfrm>
            <a:off x="571472" y="928676"/>
            <a:ext cx="8229600" cy="3816424"/>
          </a:xfrm>
        </p:spPr>
        <p:txBody>
          <a:bodyPr>
            <a:normAutofit/>
          </a:bodyPr>
          <a:lstStyle/>
          <a:p>
            <a:r>
              <a:rPr lang="tr-TR" dirty="0" smtClean="0"/>
              <a:t>Daha çok ailesel veya genetik etkenler etkendir.Ailesinde kaygı bozukluğu tanısı olanlarda, ciddi hastalık veya ölüm deneyimi yaşamış çocuklarda bu bozukluğun görülme oranı çok daha yüksektir.Bununla birlikte ayrılma kaygısı bozukluğu;dikkat eksikliği ve </a:t>
            </a:r>
            <a:r>
              <a:rPr lang="tr-TR" dirty="0" err="1" smtClean="0"/>
              <a:t>hiperaktivite</a:t>
            </a:r>
            <a:r>
              <a:rPr lang="tr-TR" dirty="0" smtClean="0"/>
              <a:t> bozukluğu,özgül öğrenme güçlüğü gibi akademik başarı sorunu olan çocuklarda da yüksektir.</a:t>
            </a:r>
          </a:p>
          <a:p>
            <a:endParaRPr lang="tr-TR" dirty="0" smtClean="0"/>
          </a:p>
          <a:p>
            <a:r>
              <a:rPr lang="tr-TR" dirty="0" smtClean="0"/>
              <a:t>En önemli nedenlerden bir tanesi de okula yeni başlamadır.Bu tip çocuklarda okul korkusu çok sık görülür.Nedeni ise anneden ayrılma korkusudur.</a:t>
            </a:r>
          </a:p>
          <a:p>
            <a:endParaRPr lang="tr-TR" dirty="0" smtClean="0"/>
          </a:p>
          <a:p>
            <a:endParaRPr lang="tr-TR" dirty="0" smtClean="0"/>
          </a:p>
          <a:p>
            <a:r>
              <a:rPr lang="tr-TR" dirty="0" smtClean="0"/>
              <a:t>Ayrılma kaygısı bozukluğunun;sosyal kaygı bozukluğu,dikkat eksikliği ve </a:t>
            </a:r>
            <a:r>
              <a:rPr lang="tr-TR" dirty="0" err="1" smtClean="0"/>
              <a:t>hiperaktivite</a:t>
            </a:r>
            <a:r>
              <a:rPr lang="tr-TR" dirty="0" smtClean="0"/>
              <a:t> bozukluğu,depresyon ve davranım bozuklukları ile birlikte görüldüğü bilinmektedir</a:t>
            </a:r>
          </a:p>
        </p:txBody>
      </p:sp>
    </p:spTree>
    <p:extLst>
      <p:ext uri="{BB962C8B-B14F-4D97-AF65-F5344CB8AC3E}">
        <p14:creationId xmlns:p14="http://schemas.microsoft.com/office/powerpoint/2010/main" val="1924789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Belirtileri ve Özellikleri</a:t>
            </a:r>
            <a:endParaRPr lang="tr-TR" dirty="0"/>
          </a:p>
        </p:txBody>
      </p:sp>
      <p:sp>
        <p:nvSpPr>
          <p:cNvPr id="3" name="2 İçerik Yer Tutucusu"/>
          <p:cNvSpPr>
            <a:spLocks noGrp="1"/>
          </p:cNvSpPr>
          <p:nvPr>
            <p:ph idx="1"/>
          </p:nvPr>
        </p:nvSpPr>
        <p:spPr/>
        <p:txBody>
          <a:bodyPr/>
          <a:lstStyle/>
          <a:p>
            <a:r>
              <a:rPr lang="tr-TR" dirty="0" smtClean="0"/>
              <a:t>Çok şiddetli korku ve kaygı belirtisi ,evden veya birinci bağlanma nesnelerinden ayrı kalındığında ortaya çıkar.Bu çocuklar;bağlandıkları kişilerden ayrıldıklarında ,kendilerinin veya bağlandıkları kişilerin başlarına kötü bir şey geleceğine ilişkin sürekli ve aşırı kaygı yaşarlar ve kaybolma,anne babasını kaybetme korkusu yaşayabilirler.Bu bozukluğu olan çocukların nadir de olsa </a:t>
            </a:r>
            <a:r>
              <a:rPr lang="tr-TR" b="1" dirty="0" smtClean="0"/>
              <a:t>çarpıntı,baş dönmesi gibi kaygıya bağlı bedensel yakınmaları </a:t>
            </a:r>
            <a:r>
              <a:rPr lang="tr-TR" dirty="0" smtClean="0"/>
              <a:t>olabilir.</a:t>
            </a:r>
          </a:p>
          <a:p>
            <a:endParaRPr lang="tr-TR" dirty="0" smtClean="0"/>
          </a:p>
          <a:p>
            <a:endParaRPr lang="tr-TR" dirty="0"/>
          </a:p>
        </p:txBody>
      </p:sp>
      <p:sp>
        <p:nvSpPr>
          <p:cNvPr id="4" name="1 Başlık"/>
          <p:cNvSpPr txBox="1">
            <a:spLocks/>
          </p:cNvSpPr>
          <p:nvPr/>
        </p:nvSpPr>
        <p:spPr>
          <a:xfrm>
            <a:off x="571472" y="2500312"/>
            <a:ext cx="8229600" cy="857250"/>
          </a:xfrm>
          <a:prstGeom prst="rect">
            <a:avLst/>
          </a:prstGeom>
        </p:spPr>
        <p:txBody>
          <a:bodyPr vert="horz" lIns="91440" tIns="45720" rIns="91440" bIns="45720" rtlCol="0" anchor="ctr">
            <a:normAutofit/>
          </a:bodyPr>
          <a:lstStyle/>
          <a:p>
            <a:pPr>
              <a:spcBef>
                <a:spcPct val="0"/>
              </a:spcBef>
              <a:defRPr/>
            </a:pPr>
            <a:r>
              <a:rPr lang="tr-TR" sz="2000" b="1" dirty="0" smtClean="0">
                <a:solidFill>
                  <a:srgbClr val="1F497D">
                    <a:lumMod val="40000"/>
                    <a:lumOff val="60000"/>
                  </a:srgbClr>
                </a:solidFill>
                <a:effectLst>
                  <a:outerShdw blurRad="38100" dist="38100" dir="2700000" algn="tl">
                    <a:srgbClr val="000000">
                      <a:alpha val="43137"/>
                    </a:srgbClr>
                  </a:outerShdw>
                </a:effectLst>
                <a:ea typeface="+mj-ea"/>
                <a:cs typeface="+mj-cs"/>
              </a:rPr>
              <a:t>Tedavi</a:t>
            </a:r>
            <a:endParaRPr lang="tr-TR" sz="2000" b="1" dirty="0">
              <a:solidFill>
                <a:srgbClr val="1F497D">
                  <a:lumMod val="40000"/>
                  <a:lumOff val="60000"/>
                </a:srgbClr>
              </a:solidFill>
              <a:effectLst>
                <a:outerShdw blurRad="38100" dist="38100" dir="2700000" algn="tl">
                  <a:srgbClr val="000000">
                    <a:alpha val="43137"/>
                  </a:srgbClr>
                </a:outerShdw>
              </a:effectLst>
              <a:ea typeface="+mj-ea"/>
              <a:cs typeface="+mj-cs"/>
            </a:endParaRPr>
          </a:p>
        </p:txBody>
      </p:sp>
      <p:sp>
        <p:nvSpPr>
          <p:cNvPr id="5" name="2 İçerik Yer Tutucusu"/>
          <p:cNvSpPr txBox="1">
            <a:spLocks/>
          </p:cNvSpPr>
          <p:nvPr/>
        </p:nvSpPr>
        <p:spPr>
          <a:xfrm>
            <a:off x="642910" y="3214692"/>
            <a:ext cx="7500990" cy="1537084"/>
          </a:xfrm>
          <a:prstGeom prst="rect">
            <a:avLst/>
          </a:prstGeom>
        </p:spPr>
        <p:txBody>
          <a:bodyPr vert="horz" lIns="91440" tIns="45720" rIns="91440" bIns="45720" rtlCol="0">
            <a:normAutofit lnSpcReduction="10000"/>
          </a:bodyPr>
          <a:lstStyle/>
          <a:p>
            <a:pPr algn="just">
              <a:spcBef>
                <a:spcPct val="20000"/>
              </a:spcBef>
              <a:buFont typeface="Arial" panose="020B0604020202020204" pitchFamily="34" charset="0"/>
              <a:buNone/>
              <a:defRPr/>
            </a:pPr>
            <a:r>
              <a:rPr lang="tr-TR" sz="1600" dirty="0" smtClean="0">
                <a:solidFill>
                  <a:prstClr val="black"/>
                </a:solidFill>
              </a:rPr>
              <a:t>Tedavide sadece ilaç yeterli değildir. Tedavide ilk yapılması gereken aile eğitimidir ki ;burada amaç anne babanın hatalı tutum ve davranışlarının düzeltilmesidir.Aile terapileri;anne babaların çocuğun ihtiyaçlarını ve bağımsız davranış isteğini anlamaları için cesaretlendirilmeleri konusuna yoğunlaşırken,bireysel psikoterapide ayrılık,otonomi,benlik algısı ve yaşa uygun bağımsız davranışlar üzerinde odaklanılmaktadır.</a:t>
            </a:r>
          </a:p>
          <a:p>
            <a:pPr algn="just">
              <a:spcBef>
                <a:spcPct val="20000"/>
              </a:spcBef>
              <a:buFont typeface="Arial" panose="020B0604020202020204" pitchFamily="34" charset="0"/>
              <a:buNone/>
              <a:defRPr/>
            </a:pPr>
            <a:endParaRPr lang="tr-TR" sz="1600" dirty="0">
              <a:solidFill>
                <a:prstClr val="black"/>
              </a:solidFill>
            </a:endParaRPr>
          </a:p>
        </p:txBody>
      </p:sp>
    </p:spTree>
    <p:extLst>
      <p:ext uri="{BB962C8B-B14F-4D97-AF65-F5344CB8AC3E}">
        <p14:creationId xmlns:p14="http://schemas.microsoft.com/office/powerpoint/2010/main" val="2254792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5.4.2. Yaygın </a:t>
            </a:r>
            <a:r>
              <a:rPr lang="tr-TR" dirty="0" err="1" smtClean="0"/>
              <a:t>Anksiyete</a:t>
            </a:r>
            <a:r>
              <a:rPr lang="tr-TR" dirty="0" smtClean="0"/>
              <a:t> Bozukluğu</a:t>
            </a:r>
            <a:endParaRPr lang="tr-TR" dirty="0"/>
          </a:p>
        </p:txBody>
      </p:sp>
      <p:sp>
        <p:nvSpPr>
          <p:cNvPr id="3" name="2 İçerik Yer Tutucusu"/>
          <p:cNvSpPr>
            <a:spLocks noGrp="1"/>
          </p:cNvSpPr>
          <p:nvPr>
            <p:ph idx="1"/>
          </p:nvPr>
        </p:nvSpPr>
        <p:spPr>
          <a:xfrm>
            <a:off x="571472" y="1214428"/>
            <a:ext cx="8229600" cy="3394472"/>
          </a:xfrm>
        </p:spPr>
        <p:txBody>
          <a:bodyPr>
            <a:normAutofit lnSpcReduction="10000"/>
          </a:bodyPr>
          <a:lstStyle/>
          <a:p>
            <a:r>
              <a:rPr lang="tr-TR" dirty="0" smtClean="0"/>
              <a:t>Kişinin yoğun ve kontrol edilemeyen kaygı yaşaması ile karakterize bir bozukluktur.DSM4 e göre tanı ölçütleri şu şekilde belirtilmiştir:</a:t>
            </a:r>
          </a:p>
          <a:p>
            <a:pPr marL="342900" indent="-342900">
              <a:buFont typeface="+mj-lt"/>
              <a:buAutoNum type="alphaUcPeriod"/>
            </a:pPr>
            <a:r>
              <a:rPr lang="tr-TR" dirty="0" smtClean="0"/>
              <a:t>Kişinin en az 6 ay süreyle hemen her gün birçok olay ya da etkinlik hakkında aşırı kaygılanması ve kuruntulara kapılması.</a:t>
            </a:r>
          </a:p>
          <a:p>
            <a:pPr marL="342900" indent="-342900">
              <a:buFont typeface="+mj-lt"/>
              <a:buAutoNum type="alphaUcPeriod"/>
            </a:pPr>
            <a:r>
              <a:rPr lang="tr-TR" dirty="0" smtClean="0"/>
              <a:t>Kişinin kendini kuruntulara kapılmaktan alıkoyamaması.</a:t>
            </a:r>
          </a:p>
          <a:p>
            <a:pPr marL="342900" indent="-342900">
              <a:buFont typeface="+mj-lt"/>
              <a:buAutoNum type="alphaUcPeriod"/>
            </a:pPr>
            <a:r>
              <a:rPr lang="tr-TR" dirty="0" smtClean="0"/>
              <a:t>Kişideki kaygı ve kuruntunun,aşağıdaki 6 belirtiden en az üçüne eşlik etmesi</a:t>
            </a:r>
          </a:p>
          <a:p>
            <a:pPr marL="342900" indent="-342900">
              <a:buFont typeface="+mj-lt"/>
              <a:buAutoNum type="arabicParenR"/>
            </a:pPr>
            <a:r>
              <a:rPr lang="tr-TR" dirty="0" smtClean="0"/>
              <a:t>Huzursuzluk,aşırı heyecan duyma ya da endişe </a:t>
            </a:r>
          </a:p>
          <a:p>
            <a:pPr marL="342900" indent="-342900">
              <a:buFont typeface="+mj-lt"/>
              <a:buAutoNum type="arabicParenR"/>
            </a:pPr>
            <a:r>
              <a:rPr lang="tr-TR" dirty="0" smtClean="0"/>
              <a:t>Kolay yorulma</a:t>
            </a:r>
          </a:p>
          <a:p>
            <a:pPr marL="342900" indent="-342900">
              <a:buFont typeface="+mj-lt"/>
              <a:buAutoNum type="arabicParenR"/>
            </a:pPr>
            <a:r>
              <a:rPr lang="tr-TR" dirty="0" smtClean="0"/>
              <a:t>Düşüncelerini odaklayamama ya da zihnin durmuş gibi olması</a:t>
            </a:r>
          </a:p>
          <a:p>
            <a:pPr marL="342900" indent="-342900">
              <a:buFont typeface="+mj-lt"/>
              <a:buAutoNum type="arabicParenR"/>
            </a:pPr>
            <a:r>
              <a:rPr lang="tr-TR" dirty="0" smtClean="0"/>
              <a:t>Kolay ve çabuk öfkelenme ,aşırı tepki verme(</a:t>
            </a:r>
            <a:r>
              <a:rPr lang="tr-TR" dirty="0" err="1" smtClean="0"/>
              <a:t>irritabilite</a:t>
            </a:r>
            <a:r>
              <a:rPr lang="tr-TR" dirty="0" smtClean="0"/>
              <a:t>)</a:t>
            </a:r>
          </a:p>
          <a:p>
            <a:pPr marL="342900" indent="-342900">
              <a:buFont typeface="+mj-lt"/>
              <a:buAutoNum type="arabicParenR"/>
            </a:pPr>
            <a:r>
              <a:rPr lang="tr-TR" dirty="0" smtClean="0"/>
              <a:t>Kas gerginliği</a:t>
            </a:r>
          </a:p>
          <a:p>
            <a:pPr marL="342900" indent="-342900">
              <a:buFont typeface="+mj-lt"/>
              <a:buAutoNum type="arabicParenR"/>
            </a:pPr>
            <a:r>
              <a:rPr lang="tr-TR" dirty="0" smtClean="0"/>
              <a:t>Uyku bozukluğu</a:t>
            </a:r>
          </a:p>
          <a:p>
            <a:pPr marL="342900" indent="-342900">
              <a:buFont typeface="+mj-lt"/>
              <a:buAutoNum type="alphaUcPeriod"/>
            </a:pPr>
            <a:endParaRPr lang="tr-TR" dirty="0"/>
          </a:p>
        </p:txBody>
      </p:sp>
    </p:spTree>
    <p:extLst>
      <p:ext uri="{BB962C8B-B14F-4D97-AF65-F5344CB8AC3E}">
        <p14:creationId xmlns:p14="http://schemas.microsoft.com/office/powerpoint/2010/main" val="3521112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642924"/>
            <a:ext cx="8229600" cy="3394472"/>
          </a:xfrm>
        </p:spPr>
        <p:txBody>
          <a:bodyPr/>
          <a:lstStyle/>
          <a:p>
            <a:r>
              <a:rPr lang="tr-TR" dirty="0" smtClean="0"/>
              <a:t>Yaygın </a:t>
            </a:r>
            <a:r>
              <a:rPr lang="tr-TR" dirty="0" err="1" smtClean="0"/>
              <a:t>anksiyete</a:t>
            </a:r>
            <a:r>
              <a:rPr lang="tr-TR" dirty="0" smtClean="0"/>
              <a:t> bozukluğunun sıklığı;7-11 yaş grubu çocuklarda %5 iken,bu oran ergenlerde %7 olarak saptanmıştır ve yaş ilerledikçe bu oran artmaktadır.Ergenlik dönemine kadar kızlar ve erkeklerde eşit sıklıkta görülürken,ergenlikle beraber kızlarda sıklığı artmaktadır.</a:t>
            </a:r>
            <a:endParaRPr lang="tr-TR" dirty="0"/>
          </a:p>
        </p:txBody>
      </p:sp>
      <p:sp>
        <p:nvSpPr>
          <p:cNvPr id="4" name="Unvan 1">
            <a:extLst>
              <a:ext uri="{FF2B5EF4-FFF2-40B4-BE49-F238E27FC236}">
                <a16:creationId xmlns="" xmlns:a16="http://schemas.microsoft.com/office/drawing/2014/main" id="{2FA1E483-5815-0E4D-B2AD-289F0A00EACD}"/>
              </a:ext>
            </a:extLst>
          </p:cNvPr>
          <p:cNvSpPr>
            <a:spLocks noGrp="1"/>
          </p:cNvSpPr>
          <p:nvPr>
            <p:ph type="title"/>
          </p:nvPr>
        </p:nvSpPr>
        <p:spPr>
          <a:xfrm>
            <a:off x="571472" y="1571618"/>
            <a:ext cx="8229600" cy="701204"/>
          </a:xfrm>
        </p:spPr>
        <p:txBody>
          <a:bodyPr/>
          <a:lstStyle/>
          <a:p>
            <a:r>
              <a:rPr lang="tr-TR" dirty="0" smtClean="0"/>
              <a:t>Nedenleri</a:t>
            </a:r>
            <a:endParaRPr lang="tr-TR" dirty="0"/>
          </a:p>
        </p:txBody>
      </p:sp>
      <p:sp>
        <p:nvSpPr>
          <p:cNvPr id="6" name="İçerik Yer Tutucusu 2">
            <a:extLst>
              <a:ext uri="{FF2B5EF4-FFF2-40B4-BE49-F238E27FC236}">
                <a16:creationId xmlns="" xmlns:a16="http://schemas.microsoft.com/office/drawing/2014/main" id="{CF06166D-544A-0F49-9B1E-4A3C6B0F643A}"/>
              </a:ext>
            </a:extLst>
          </p:cNvPr>
          <p:cNvSpPr txBox="1">
            <a:spLocks/>
          </p:cNvSpPr>
          <p:nvPr/>
        </p:nvSpPr>
        <p:spPr>
          <a:xfrm>
            <a:off x="928662" y="2571750"/>
            <a:ext cx="7872410" cy="2173350"/>
          </a:xfrm>
          <a:prstGeom prst="rect">
            <a:avLst/>
          </a:prstGeom>
        </p:spPr>
        <p:txBody>
          <a:bodyPr vert="horz" lIns="91440" tIns="45720" rIns="91440" bIns="45720" rtlCol="0">
            <a:normAutofit/>
          </a:bodyPr>
          <a:lstStyle/>
          <a:p>
            <a:pPr algn="just">
              <a:spcBef>
                <a:spcPct val="20000"/>
              </a:spcBef>
              <a:buFont typeface="Arial" panose="020B0604020202020204" pitchFamily="34" charset="0"/>
              <a:buNone/>
              <a:defRPr/>
            </a:pPr>
            <a:endParaRPr lang="tr-TR" sz="1600" dirty="0" smtClean="0">
              <a:solidFill>
                <a:prstClr val="black"/>
              </a:solidFill>
            </a:endParaRPr>
          </a:p>
        </p:txBody>
      </p:sp>
      <p:sp>
        <p:nvSpPr>
          <p:cNvPr id="7" name="İçerik Yer Tutucusu 2">
            <a:extLst>
              <a:ext uri="{FF2B5EF4-FFF2-40B4-BE49-F238E27FC236}">
                <a16:creationId xmlns="" xmlns:a16="http://schemas.microsoft.com/office/drawing/2014/main" id="{CF06166D-544A-0F49-9B1E-4A3C6B0F643A}"/>
              </a:ext>
            </a:extLst>
          </p:cNvPr>
          <p:cNvSpPr txBox="1">
            <a:spLocks/>
          </p:cNvSpPr>
          <p:nvPr/>
        </p:nvSpPr>
        <p:spPr>
          <a:xfrm>
            <a:off x="642910" y="2214560"/>
            <a:ext cx="7572428" cy="2673416"/>
          </a:xfrm>
          <a:prstGeom prst="rect">
            <a:avLst/>
          </a:prstGeom>
        </p:spPr>
        <p:txBody>
          <a:bodyPr vert="horz" lIns="91440" tIns="45720" rIns="91440" bIns="45720" rtlCol="0">
            <a:normAutofit/>
          </a:bodyPr>
          <a:lstStyle/>
          <a:p>
            <a:pPr algn="just">
              <a:spcBef>
                <a:spcPct val="20000"/>
              </a:spcBef>
              <a:buFont typeface="Arial" panose="020B0604020202020204" pitchFamily="34" charset="0"/>
              <a:buNone/>
              <a:defRPr/>
            </a:pPr>
            <a:r>
              <a:rPr lang="tr-TR" sz="1600" dirty="0" smtClean="0">
                <a:solidFill>
                  <a:prstClr val="black"/>
                </a:solidFill>
              </a:rPr>
              <a:t>Nedeni tam olarak bilinmemekle birlikte :</a:t>
            </a:r>
          </a:p>
          <a:p>
            <a:pPr algn="just">
              <a:spcBef>
                <a:spcPct val="20000"/>
              </a:spcBef>
              <a:buFont typeface="Arial" pitchFamily="34" charset="0"/>
              <a:buChar char="•"/>
              <a:defRPr/>
            </a:pPr>
            <a:r>
              <a:rPr lang="tr-TR" sz="1600" dirty="0" smtClean="0">
                <a:solidFill>
                  <a:prstClr val="black"/>
                </a:solidFill>
              </a:rPr>
              <a:t>Beynin kaygı ile ilişkili bölgelerinde </a:t>
            </a:r>
            <a:r>
              <a:rPr lang="tr-TR" sz="1600" dirty="0" err="1" smtClean="0">
                <a:solidFill>
                  <a:prstClr val="black"/>
                </a:solidFill>
              </a:rPr>
              <a:t>nöral</a:t>
            </a:r>
            <a:r>
              <a:rPr lang="tr-TR" sz="1600" dirty="0" smtClean="0">
                <a:solidFill>
                  <a:prstClr val="black"/>
                </a:solidFill>
              </a:rPr>
              <a:t> iletinin bozulması </a:t>
            </a:r>
          </a:p>
          <a:p>
            <a:pPr algn="just">
              <a:spcBef>
                <a:spcPct val="20000"/>
              </a:spcBef>
              <a:buFont typeface="Arial" pitchFamily="34" charset="0"/>
              <a:buChar char="•"/>
              <a:defRPr/>
            </a:pPr>
            <a:r>
              <a:rPr lang="tr-TR" sz="1600" dirty="0" smtClean="0">
                <a:solidFill>
                  <a:prstClr val="black"/>
                </a:solidFill>
              </a:rPr>
              <a:t>1. derece yakınlarda aynı bozukluğun bulunması</a:t>
            </a:r>
          </a:p>
          <a:p>
            <a:pPr algn="just">
              <a:spcBef>
                <a:spcPct val="20000"/>
              </a:spcBef>
              <a:buFont typeface="Arial" pitchFamily="34" charset="0"/>
              <a:buChar char="•"/>
              <a:defRPr/>
            </a:pPr>
            <a:r>
              <a:rPr lang="tr-TR" sz="1600" dirty="0" smtClean="0">
                <a:solidFill>
                  <a:prstClr val="black"/>
                </a:solidFill>
              </a:rPr>
              <a:t>Stres verici yaşam olayları gibi nedenler üzerinde durulmaktadır.</a:t>
            </a:r>
          </a:p>
        </p:txBody>
      </p:sp>
    </p:spTree>
    <p:extLst>
      <p:ext uri="{BB962C8B-B14F-4D97-AF65-F5344CB8AC3E}">
        <p14:creationId xmlns:p14="http://schemas.microsoft.com/office/powerpoint/2010/main" val="1173857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Belirtiler ve Özellikleri</a:t>
            </a:r>
            <a:endParaRPr lang="tr-TR" dirty="0"/>
          </a:p>
        </p:txBody>
      </p:sp>
      <p:sp>
        <p:nvSpPr>
          <p:cNvPr id="3" name="2 İçerik Yer Tutucusu"/>
          <p:cNvSpPr>
            <a:spLocks noGrp="1"/>
          </p:cNvSpPr>
          <p:nvPr>
            <p:ph idx="1"/>
          </p:nvPr>
        </p:nvSpPr>
        <p:spPr/>
        <p:txBody>
          <a:bodyPr/>
          <a:lstStyle/>
          <a:p>
            <a:r>
              <a:rPr lang="tr-TR" dirty="0" smtClean="0"/>
              <a:t>Bu kaygı bozukluğuna sahip olan çocuklar nedeni belli olmayan bir kaygı içindedirler ve bu kaygı sınırlı bir alanda değildir.</a:t>
            </a:r>
            <a:r>
              <a:rPr lang="tr-TR" dirty="0" err="1" smtClean="0"/>
              <a:t>Anksiyetenin</a:t>
            </a:r>
            <a:r>
              <a:rPr lang="tr-TR" dirty="0" smtClean="0"/>
              <a:t> yoğunluğu günlük yaşamını ve işlevselliğini  etkilemektedir.</a:t>
            </a:r>
          </a:p>
          <a:p>
            <a:endParaRPr lang="tr-TR" dirty="0" smtClean="0"/>
          </a:p>
          <a:p>
            <a:r>
              <a:rPr lang="tr-TR" dirty="0" smtClean="0"/>
              <a:t>Bu çocuklar genellikle toplum kurallarına uyan ve mükemmeliyetçi çocuklardır.Çoğu avuç içlerinde terleme,ateş basması,ağız kuruluğu,yutma ve soluk alma güçlüğü çarpıntı,bulantı,kulak çınlaması baş dönmesi,uyuşmalar gibi belirgin bedensel yakınmalar barındırırlar.</a:t>
            </a:r>
          </a:p>
          <a:p>
            <a:endParaRPr lang="tr-TR" dirty="0" smtClean="0"/>
          </a:p>
          <a:p>
            <a:r>
              <a:rPr lang="tr-TR" dirty="0" smtClean="0"/>
              <a:t>Bunlarla birlikte ,sıklıkla kendilerini diken üstünde hissederler ve olaylara aşırı tepki gösterirler.</a:t>
            </a:r>
          </a:p>
          <a:p>
            <a:endParaRPr lang="tr-TR" dirty="0"/>
          </a:p>
        </p:txBody>
      </p:sp>
    </p:spTree>
    <p:extLst>
      <p:ext uri="{BB962C8B-B14F-4D97-AF65-F5344CB8AC3E}">
        <p14:creationId xmlns:p14="http://schemas.microsoft.com/office/powerpoint/2010/main" val="2864922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idx="1"/>
          </p:nvPr>
        </p:nvSpPr>
        <p:spPr>
          <a:xfrm>
            <a:off x="642910" y="1142990"/>
            <a:ext cx="8229600" cy="3394472"/>
          </a:xfrm>
        </p:spPr>
        <p:txBody>
          <a:bodyPr/>
          <a:lstStyle/>
          <a:p>
            <a:r>
              <a:rPr lang="tr-TR" dirty="0" smtClean="0"/>
              <a:t>Tedavi çok boyutludur.Yani psikoterapi,ilaç tedavisi ve destekleyici tedavi birlikte uygulanmalıdır.Özellikle bilişsel davranışçı terapi önerilmektedir ki ;bu terapide tüm olumsuzluklar her yönüyle çocuğa gösterilir.Olumlama,üzerine gitme denemeleri,ev ödevleri,solunum eğitimi,kas gevşetme teknikleri üzerinde durulur</a:t>
            </a:r>
            <a:endParaRPr lang="tr-TR" dirty="0"/>
          </a:p>
        </p:txBody>
      </p:sp>
    </p:spTree>
    <p:extLst>
      <p:ext uri="{BB962C8B-B14F-4D97-AF65-F5344CB8AC3E}">
        <p14:creationId xmlns:p14="http://schemas.microsoft.com/office/powerpoint/2010/main" val="2462224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5.4.3.Panik Bozukluğu</a:t>
            </a:r>
            <a:endParaRPr lang="tr-TR" dirty="0"/>
          </a:p>
        </p:txBody>
      </p:sp>
      <p:sp>
        <p:nvSpPr>
          <p:cNvPr id="3" name="2 İçerik Yer Tutucusu"/>
          <p:cNvSpPr>
            <a:spLocks noGrp="1"/>
          </p:cNvSpPr>
          <p:nvPr>
            <p:ph idx="1"/>
          </p:nvPr>
        </p:nvSpPr>
        <p:spPr>
          <a:xfrm>
            <a:off x="571472" y="1142990"/>
            <a:ext cx="8229600" cy="3394472"/>
          </a:xfrm>
        </p:spPr>
        <p:txBody>
          <a:bodyPr>
            <a:normAutofit lnSpcReduction="10000"/>
          </a:bodyPr>
          <a:lstStyle/>
          <a:p>
            <a:r>
              <a:rPr lang="tr-TR" dirty="0" smtClean="0"/>
              <a:t>Tekrarlayan ,beklenmedik panik atakların olması ve başka atakların olacağına dair sürekli kaygı duyma,atağın yol açabileceği sonuçlarla ilgili olarak üzüntü duya ve ataklarla ilgili olarak belirgin bir davranış değişikliğinin olması ile kendini gösteren bir bozukluktur.</a:t>
            </a:r>
          </a:p>
          <a:p>
            <a:endParaRPr lang="tr-TR" dirty="0" smtClean="0"/>
          </a:p>
          <a:p>
            <a:r>
              <a:rPr lang="tr-TR" b="1" dirty="0" smtClean="0"/>
              <a:t>Yaygın tanı ölçütleri:</a:t>
            </a:r>
          </a:p>
          <a:p>
            <a:pPr marL="342900" indent="-342900">
              <a:buFont typeface="+mj-lt"/>
              <a:buAutoNum type="alphaUcPeriod"/>
            </a:pPr>
            <a:r>
              <a:rPr lang="tr-TR" dirty="0" smtClean="0"/>
              <a:t>Yineleyen beklenmedik panik ataklar</a:t>
            </a:r>
          </a:p>
          <a:p>
            <a:pPr marL="342900" indent="-342900">
              <a:buFont typeface="+mj-lt"/>
              <a:buAutoNum type="alphaUcPeriod"/>
            </a:pPr>
            <a:r>
              <a:rPr lang="tr-TR" dirty="0" smtClean="0"/>
              <a:t>Ataklardan en az birini,bir ay süreyle aşağıdakilerden biri izler:</a:t>
            </a:r>
          </a:p>
          <a:p>
            <a:pPr marL="342900" indent="-342900">
              <a:buFont typeface="Wingdings" pitchFamily="2" charset="2"/>
              <a:buChar char="q"/>
            </a:pPr>
            <a:r>
              <a:rPr lang="tr-TR" dirty="0" smtClean="0"/>
              <a:t>Başka atakların da olacağına ilişkin sürekli bir kaygı</a:t>
            </a:r>
          </a:p>
          <a:p>
            <a:pPr marL="342900" indent="-342900">
              <a:buFont typeface="Wingdings" pitchFamily="2" charset="2"/>
              <a:buChar char="q"/>
            </a:pPr>
            <a:r>
              <a:rPr lang="tr-TR" dirty="0" smtClean="0"/>
              <a:t>Atağın yol açabilecekleri ya da sonuçlarıyla ilgili olarak sıkıntı duyma </a:t>
            </a:r>
          </a:p>
          <a:p>
            <a:pPr marL="342900" indent="-342900">
              <a:buFont typeface="Wingdings" pitchFamily="2" charset="2"/>
              <a:buChar char="q"/>
            </a:pPr>
            <a:endParaRPr lang="tr-TR" dirty="0" smtClean="0"/>
          </a:p>
          <a:p>
            <a:pPr marL="342900" indent="-342900"/>
            <a:r>
              <a:rPr lang="tr-TR" dirty="0" smtClean="0"/>
              <a:t>        Erişkinlerin %40 ı panik bozukluğun 20 yaş öncesinde başladığını bildirmektedir.Genellikle kızlarda panik atak ve panik bozukluk erkeklerden daha fazla görülmektedir.</a:t>
            </a:r>
            <a:endParaRPr lang="tr-TR" dirty="0"/>
          </a:p>
        </p:txBody>
      </p:sp>
    </p:spTree>
    <p:extLst>
      <p:ext uri="{BB962C8B-B14F-4D97-AF65-F5344CB8AC3E}">
        <p14:creationId xmlns:p14="http://schemas.microsoft.com/office/powerpoint/2010/main" val="3449398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840E6BD-AB82-2247-8B18-145553808322}"/>
              </a:ext>
            </a:extLst>
          </p:cNvPr>
          <p:cNvSpPr>
            <a:spLocks noGrp="1"/>
          </p:cNvSpPr>
          <p:nvPr>
            <p:ph type="title"/>
          </p:nvPr>
        </p:nvSpPr>
        <p:spPr/>
        <p:txBody>
          <a:bodyPr/>
          <a:lstStyle/>
          <a:p>
            <a:r>
              <a:rPr lang="tr-TR" dirty="0" smtClean="0"/>
              <a:t>5.1. DEPRESYON</a:t>
            </a:r>
            <a:endParaRPr lang="tr-TR" dirty="0"/>
          </a:p>
        </p:txBody>
      </p:sp>
      <p:sp>
        <p:nvSpPr>
          <p:cNvPr id="3" name="İçerik Yer Tutucusu 2">
            <a:extLst>
              <a:ext uri="{FF2B5EF4-FFF2-40B4-BE49-F238E27FC236}">
                <a16:creationId xmlns="" xmlns:a16="http://schemas.microsoft.com/office/drawing/2014/main" id="{65C8945B-8122-9A4E-BC24-B82532FFF660}"/>
              </a:ext>
            </a:extLst>
          </p:cNvPr>
          <p:cNvSpPr>
            <a:spLocks noGrp="1"/>
          </p:cNvSpPr>
          <p:nvPr>
            <p:ph idx="1"/>
          </p:nvPr>
        </p:nvSpPr>
        <p:spPr>
          <a:xfrm>
            <a:off x="593640" y="1356870"/>
            <a:ext cx="8229600" cy="3804394"/>
          </a:xfrm>
        </p:spPr>
        <p:txBody>
          <a:bodyPr>
            <a:noAutofit/>
          </a:bodyPr>
          <a:lstStyle/>
          <a:p>
            <a:pPr>
              <a:lnSpc>
                <a:spcPct val="120000"/>
              </a:lnSpc>
            </a:pPr>
            <a:r>
              <a:rPr lang="tr-TR" b="1" dirty="0" smtClean="0"/>
              <a:t>Depresyon</a:t>
            </a:r>
            <a:r>
              <a:rPr lang="tr-TR" dirty="0" smtClean="0"/>
              <a:t>,hayattan zevk alamama,umutsuzluk,kararsızlık,ilgi ve istek kaybı,benlik saygısında azalma ,mutsuz ve çöküntülü gürünüm şeklinde kendini gösteren duygu durumudur.</a:t>
            </a:r>
          </a:p>
          <a:p>
            <a:pPr>
              <a:lnSpc>
                <a:spcPct val="120000"/>
              </a:lnSpc>
            </a:pPr>
            <a:r>
              <a:rPr lang="tr-TR" dirty="0" smtClean="0"/>
              <a:t>Ülkemizde ilköğretim öğrencileri arasında yapılan bir çalışmada %30 oranında orta düzeyde,%6 oranında ise ağır düzeyde depresyon belirtileri görüldüğü;lise öğrencilerinde ise bu oranın %27 olduğu belirtilmiştir.</a:t>
            </a:r>
          </a:p>
          <a:p>
            <a:pPr>
              <a:lnSpc>
                <a:spcPct val="120000"/>
              </a:lnSpc>
            </a:pPr>
            <a:r>
              <a:rPr lang="tr-TR" dirty="0" smtClean="0"/>
              <a:t>Yurt dışında yapılan çalışmalarda ise;okul öncesi çocuklarda %1 olan </a:t>
            </a:r>
            <a:r>
              <a:rPr lang="tr-TR" dirty="0" err="1" smtClean="0"/>
              <a:t>depresif</a:t>
            </a:r>
            <a:r>
              <a:rPr lang="tr-TR" dirty="0" smtClean="0"/>
              <a:t> belirtilerin okul çağında %3 oranında görüldüğü, ergenlik döneminde ise bu oranın %20 ye kadar çıktığı belirtilmektedir.</a:t>
            </a:r>
          </a:p>
          <a:p>
            <a:pPr>
              <a:lnSpc>
                <a:spcPct val="120000"/>
              </a:lnSpc>
            </a:pPr>
            <a:r>
              <a:rPr lang="tr-TR" dirty="0" smtClean="0"/>
              <a:t>Ergenlikle birlikte </a:t>
            </a:r>
            <a:r>
              <a:rPr lang="tr-TR" dirty="0" err="1" smtClean="0"/>
              <a:t>depresif</a:t>
            </a:r>
            <a:r>
              <a:rPr lang="tr-TR" dirty="0" smtClean="0"/>
              <a:t> bozukluğun kızlarda erkeklerden daha fazla görüldüğü bildirilmektedir.</a:t>
            </a:r>
          </a:p>
          <a:p>
            <a:pPr>
              <a:lnSpc>
                <a:spcPct val="120000"/>
              </a:lnSpc>
            </a:pPr>
            <a:endParaRPr lang="tr-TR" dirty="0" smtClean="0"/>
          </a:p>
        </p:txBody>
      </p:sp>
    </p:spTree>
    <p:extLst>
      <p:ext uri="{BB962C8B-B14F-4D97-AF65-F5344CB8AC3E}">
        <p14:creationId xmlns:p14="http://schemas.microsoft.com/office/powerpoint/2010/main" val="3874147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85734"/>
            <a:ext cx="8229600" cy="857250"/>
          </a:xfrm>
        </p:spPr>
        <p:txBody>
          <a:bodyPr/>
          <a:lstStyle/>
          <a:p>
            <a:r>
              <a:rPr lang="tr-TR" dirty="0" smtClean="0"/>
              <a:t>Nedenleri</a:t>
            </a:r>
            <a:endParaRPr lang="tr-TR" dirty="0"/>
          </a:p>
        </p:txBody>
      </p:sp>
      <p:sp>
        <p:nvSpPr>
          <p:cNvPr id="3" name="2 İçerik Yer Tutucusu"/>
          <p:cNvSpPr>
            <a:spLocks noGrp="1"/>
          </p:cNvSpPr>
          <p:nvPr>
            <p:ph idx="1"/>
          </p:nvPr>
        </p:nvSpPr>
        <p:spPr>
          <a:xfrm>
            <a:off x="571472" y="928676"/>
            <a:ext cx="8229600" cy="3394472"/>
          </a:xfrm>
        </p:spPr>
        <p:txBody>
          <a:bodyPr/>
          <a:lstStyle/>
          <a:p>
            <a:pPr>
              <a:buFont typeface="Arial" pitchFamily="34" charset="0"/>
              <a:buChar char="•"/>
            </a:pPr>
            <a:r>
              <a:rPr lang="tr-TR" dirty="0" smtClean="0"/>
              <a:t>Aşırı stres</a:t>
            </a:r>
          </a:p>
          <a:p>
            <a:pPr>
              <a:buFont typeface="Arial" pitchFamily="34" charset="0"/>
              <a:buChar char="•"/>
            </a:pPr>
            <a:r>
              <a:rPr lang="tr-TR" dirty="0" err="1" smtClean="0"/>
              <a:t>Travmatik</a:t>
            </a:r>
            <a:r>
              <a:rPr lang="tr-TR" dirty="0" smtClean="0"/>
              <a:t> yaşam deneyimleri</a:t>
            </a:r>
          </a:p>
          <a:p>
            <a:pPr>
              <a:buFont typeface="Arial" pitchFamily="34" charset="0"/>
              <a:buChar char="•"/>
            </a:pPr>
            <a:r>
              <a:rPr lang="tr-TR" dirty="0" smtClean="0"/>
              <a:t>Depresyon </a:t>
            </a:r>
          </a:p>
          <a:p>
            <a:pPr>
              <a:buFont typeface="Arial" pitchFamily="34" charset="0"/>
              <a:buChar char="•"/>
            </a:pPr>
            <a:r>
              <a:rPr lang="tr-TR" dirty="0" err="1" smtClean="0"/>
              <a:t>Tiroid</a:t>
            </a:r>
            <a:r>
              <a:rPr lang="tr-TR" dirty="0" smtClean="0"/>
              <a:t> hastalıkları gibi nedenler bulunmaktadır.</a:t>
            </a:r>
          </a:p>
          <a:p>
            <a:pPr>
              <a:buFont typeface="Arial" pitchFamily="34" charset="0"/>
              <a:buChar char="•"/>
            </a:pPr>
            <a:endParaRPr lang="tr-TR" dirty="0"/>
          </a:p>
        </p:txBody>
      </p:sp>
      <p:sp>
        <p:nvSpPr>
          <p:cNvPr id="4" name="1 Başlık"/>
          <p:cNvSpPr txBox="1">
            <a:spLocks/>
          </p:cNvSpPr>
          <p:nvPr/>
        </p:nvSpPr>
        <p:spPr>
          <a:xfrm>
            <a:off x="571472" y="2357436"/>
            <a:ext cx="8229600" cy="857250"/>
          </a:xfrm>
          <a:prstGeom prst="rect">
            <a:avLst/>
          </a:prstGeom>
        </p:spPr>
        <p:txBody>
          <a:bodyPr vert="horz" lIns="91440" tIns="45720" rIns="91440" bIns="45720" rtlCol="0" anchor="ctr">
            <a:normAutofit/>
          </a:bodyPr>
          <a:lstStyle/>
          <a:p>
            <a:pPr>
              <a:spcBef>
                <a:spcPct val="0"/>
              </a:spcBef>
              <a:defRPr/>
            </a:pPr>
            <a:r>
              <a:rPr lang="tr-TR" sz="2000" b="1" dirty="0" smtClean="0">
                <a:solidFill>
                  <a:srgbClr val="1F497D">
                    <a:lumMod val="40000"/>
                    <a:lumOff val="60000"/>
                  </a:srgbClr>
                </a:solidFill>
                <a:effectLst>
                  <a:outerShdw blurRad="38100" dist="38100" dir="2700000" algn="tl">
                    <a:srgbClr val="000000">
                      <a:alpha val="43137"/>
                    </a:srgbClr>
                  </a:outerShdw>
                </a:effectLst>
                <a:ea typeface="+mj-ea"/>
                <a:cs typeface="+mj-cs"/>
              </a:rPr>
              <a:t>Belirtileri ve Özellikleri</a:t>
            </a:r>
            <a:endParaRPr lang="tr-TR" sz="2000" b="1" dirty="0">
              <a:solidFill>
                <a:srgbClr val="1F497D">
                  <a:lumMod val="40000"/>
                  <a:lumOff val="60000"/>
                </a:srgbClr>
              </a:solidFill>
              <a:effectLst>
                <a:outerShdw blurRad="38100" dist="38100" dir="2700000" algn="tl">
                  <a:srgbClr val="000000">
                    <a:alpha val="43137"/>
                  </a:srgbClr>
                </a:outerShdw>
              </a:effectLst>
              <a:ea typeface="+mj-ea"/>
              <a:cs typeface="+mj-cs"/>
            </a:endParaRPr>
          </a:p>
        </p:txBody>
      </p:sp>
      <p:sp>
        <p:nvSpPr>
          <p:cNvPr id="5" name="2 İçerik Yer Tutucusu"/>
          <p:cNvSpPr txBox="1">
            <a:spLocks/>
          </p:cNvSpPr>
          <p:nvPr/>
        </p:nvSpPr>
        <p:spPr>
          <a:xfrm>
            <a:off x="714348" y="3000378"/>
            <a:ext cx="6729402" cy="1537084"/>
          </a:xfrm>
          <a:prstGeom prst="rect">
            <a:avLst/>
          </a:prstGeom>
        </p:spPr>
        <p:txBody>
          <a:bodyPr vert="horz" lIns="91440" tIns="45720" rIns="91440" bIns="45720" rtlCol="0">
            <a:normAutofit lnSpcReduction="10000"/>
          </a:bodyPr>
          <a:lstStyle/>
          <a:p>
            <a:pPr algn="just">
              <a:spcBef>
                <a:spcPct val="20000"/>
              </a:spcBef>
              <a:buFont typeface="Arial" panose="020B0604020202020204" pitchFamily="34" charset="0"/>
              <a:buNone/>
              <a:defRPr/>
            </a:pPr>
            <a:r>
              <a:rPr lang="tr-TR" sz="1600" dirty="0" smtClean="0">
                <a:solidFill>
                  <a:prstClr val="black"/>
                </a:solidFill>
              </a:rPr>
              <a:t>Çocuklar kendi yakınmalarını iyi ifade edemedikleri için bu bozukluğun çocuklarda tanılanması oldukça zordur.Nefes darlığı,çarpıntı,titreme,boğulma hissi,terleme,bulantı-kusma,karın ağrısı,ölüm korkusu dışarıdan görülebilecek belirtilerdir.</a:t>
            </a:r>
          </a:p>
          <a:p>
            <a:pPr algn="just">
              <a:spcBef>
                <a:spcPct val="20000"/>
              </a:spcBef>
              <a:buFont typeface="Arial" panose="020B0604020202020204" pitchFamily="34" charset="0"/>
              <a:buNone/>
              <a:defRPr/>
            </a:pPr>
            <a:r>
              <a:rPr lang="tr-TR" sz="1600" dirty="0" smtClean="0">
                <a:solidFill>
                  <a:prstClr val="black"/>
                </a:solidFill>
              </a:rPr>
              <a:t>Panik bozukluk çocuk ve ergenlerde </a:t>
            </a:r>
            <a:r>
              <a:rPr lang="tr-TR" sz="1600" dirty="0" err="1" smtClean="0">
                <a:solidFill>
                  <a:prstClr val="black"/>
                </a:solidFill>
              </a:rPr>
              <a:t>psikososyal</a:t>
            </a:r>
            <a:r>
              <a:rPr lang="tr-TR" sz="1600" dirty="0" smtClean="0">
                <a:solidFill>
                  <a:prstClr val="black"/>
                </a:solidFill>
              </a:rPr>
              <a:t> ve akademik sorun yaratırken yetişkinlerde depresyon,madde kullanımı gibi başka bozukluklara yol açabilir.</a:t>
            </a:r>
            <a:endParaRPr lang="tr-TR" sz="1600" dirty="0">
              <a:solidFill>
                <a:prstClr val="black"/>
              </a:solidFill>
            </a:endParaRPr>
          </a:p>
        </p:txBody>
      </p:sp>
    </p:spTree>
    <p:extLst>
      <p:ext uri="{BB962C8B-B14F-4D97-AF65-F5344CB8AC3E}">
        <p14:creationId xmlns:p14="http://schemas.microsoft.com/office/powerpoint/2010/main" val="3448010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idx="1"/>
          </p:nvPr>
        </p:nvSpPr>
        <p:spPr/>
        <p:txBody>
          <a:bodyPr/>
          <a:lstStyle/>
          <a:p>
            <a:r>
              <a:rPr lang="tr-TR" dirty="0" smtClean="0"/>
              <a:t>İlaç tedavisi ve bilişsel davranışçı terapi teknikleri yararlı </a:t>
            </a:r>
            <a:r>
              <a:rPr lang="tr-TR" dirty="0" err="1" smtClean="0"/>
              <a:t>omaktadır</a:t>
            </a:r>
            <a:r>
              <a:rPr lang="tr-TR" dirty="0" smtClean="0"/>
              <a:t>.Bilişsel davranışçı terapi tekniğinde terapist;olumsuz kavramları ortaya çıkarmaya ve doğru bir şekilde yorumlatılmasına yardımcı olur.Panik bozukluğun bilişsel  davranışçı terapisinin sonunda ise;aşama aşama ve sistematik bir şekilde kaygı tetiklenerek,bu durumla yüzleşerek duyarsızlaşma çalışması yapılır.</a:t>
            </a:r>
            <a:endParaRPr lang="tr-TR" dirty="0"/>
          </a:p>
        </p:txBody>
      </p:sp>
    </p:spTree>
    <p:extLst>
      <p:ext uri="{BB962C8B-B14F-4D97-AF65-F5344CB8AC3E}">
        <p14:creationId xmlns:p14="http://schemas.microsoft.com/office/powerpoint/2010/main" val="1323850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857250"/>
          </a:xfrm>
        </p:spPr>
        <p:txBody>
          <a:bodyPr/>
          <a:lstStyle/>
          <a:p>
            <a:r>
              <a:rPr lang="tr-TR" dirty="0" smtClean="0"/>
              <a:t>5.4.4. Sosyal </a:t>
            </a:r>
            <a:r>
              <a:rPr lang="tr-TR" dirty="0" err="1" smtClean="0"/>
              <a:t>Anksiyete</a:t>
            </a:r>
            <a:r>
              <a:rPr lang="tr-TR" dirty="0" smtClean="0"/>
              <a:t> Bozukluğu</a:t>
            </a:r>
            <a:endParaRPr lang="tr-TR" dirty="0"/>
          </a:p>
        </p:txBody>
      </p:sp>
      <p:sp>
        <p:nvSpPr>
          <p:cNvPr id="3" name="2 İçerik Yer Tutucusu"/>
          <p:cNvSpPr>
            <a:spLocks noGrp="1"/>
          </p:cNvSpPr>
          <p:nvPr>
            <p:ph idx="1"/>
          </p:nvPr>
        </p:nvSpPr>
        <p:spPr>
          <a:xfrm>
            <a:off x="500034" y="642924"/>
            <a:ext cx="8229600" cy="3394472"/>
          </a:xfrm>
        </p:spPr>
        <p:txBody>
          <a:bodyPr>
            <a:normAutofit fontScale="92500" lnSpcReduction="20000"/>
          </a:bodyPr>
          <a:lstStyle/>
          <a:p>
            <a:r>
              <a:rPr lang="tr-TR" dirty="0" smtClean="0"/>
              <a:t>Genel olarak sosyal ortamlardan kaçınma,toplum içinde konuşma,yemek yeme ,birileriyle tanıştırılma gibi özel durumlarda ortaya çıkan ve sosyal beceri yetersizliği ile karakterize bir bozukluktur.DSM4 e göre tanı ölçütleri aşağıdaki gibidir.</a:t>
            </a:r>
          </a:p>
          <a:p>
            <a:pPr marL="342900" indent="-342900">
              <a:buFont typeface="+mj-lt"/>
              <a:buAutoNum type="alphaUcPeriod"/>
            </a:pPr>
            <a:r>
              <a:rPr lang="tr-TR" dirty="0" smtClean="0"/>
              <a:t>Tanımadık insanlarla karşılaştığı ya da başkalarının gözünün üzerinde olabileceği durumlardan belirgin ve sürekli korku duyma.</a:t>
            </a:r>
          </a:p>
          <a:p>
            <a:pPr marL="342900" indent="-342900">
              <a:buFont typeface="+mj-lt"/>
              <a:buAutoNum type="alphaUcPeriod"/>
            </a:pPr>
            <a:r>
              <a:rPr lang="tr-TR" dirty="0" smtClean="0"/>
              <a:t>Korkulan toplumsal durum hemen her zaman </a:t>
            </a:r>
            <a:r>
              <a:rPr lang="tr-TR" dirty="0" err="1" smtClean="0"/>
              <a:t>anksiyete</a:t>
            </a:r>
            <a:r>
              <a:rPr lang="tr-TR" dirty="0" smtClean="0"/>
              <a:t> doğurur,bu da duruma bağlı ya da durumsal olarak yatkınlık gösteren bir panik atağı biçimini alabilir.</a:t>
            </a:r>
          </a:p>
          <a:p>
            <a:pPr marL="342900" indent="-342900">
              <a:buFont typeface="+mj-lt"/>
              <a:buAutoNum type="alphaUcPeriod"/>
            </a:pPr>
            <a:r>
              <a:rPr lang="tr-TR" dirty="0" smtClean="0"/>
              <a:t>Kişi,korkusunun aşırı ya da anlamsız olduğunu bilir.</a:t>
            </a:r>
          </a:p>
          <a:p>
            <a:pPr marL="342900" indent="-342900">
              <a:buFont typeface="+mj-lt"/>
              <a:buAutoNum type="alphaUcPeriod"/>
            </a:pPr>
            <a:r>
              <a:rPr lang="tr-TR" dirty="0" smtClean="0"/>
              <a:t>Korkulan durumlarda kaçınılır ya da yoğun </a:t>
            </a:r>
            <a:r>
              <a:rPr lang="tr-TR" dirty="0" err="1" smtClean="0"/>
              <a:t>anksiyete</a:t>
            </a:r>
            <a:r>
              <a:rPr lang="tr-TR" dirty="0" smtClean="0"/>
              <a:t> ya da sıkıntıyla bunlara katlanılır.</a:t>
            </a:r>
          </a:p>
          <a:p>
            <a:pPr marL="342900" indent="-342900">
              <a:buFont typeface="+mj-lt"/>
              <a:buAutoNum type="alphaUcPeriod"/>
            </a:pPr>
            <a:r>
              <a:rPr lang="tr-TR" dirty="0" smtClean="0"/>
              <a:t>Kaçınma,kaygılı beklenti ya da korkulan durumlarda sıkıntı duyma,kişinin olağan günlük işlerini,mesleki işlevselliğini,toplumsal etkinliklerini ya da ilişkilerini bozar ya da fobi olacağına ilişkin belirgin bir sıkıntı vardır.</a:t>
            </a:r>
          </a:p>
          <a:p>
            <a:pPr marL="342900" indent="-342900">
              <a:buFont typeface="+mj-lt"/>
              <a:buAutoNum type="alphaUcPeriod"/>
            </a:pPr>
            <a:r>
              <a:rPr lang="tr-TR" dirty="0" smtClean="0"/>
              <a:t>18 yaşın altındaki kişilerde süresi en az 6 aydır.</a:t>
            </a:r>
          </a:p>
          <a:p>
            <a:pPr marL="342900" indent="-342900">
              <a:buFont typeface="+mj-lt"/>
              <a:buAutoNum type="alphaUcPeriod"/>
            </a:pPr>
            <a:endParaRPr lang="tr-TR" dirty="0" smtClean="0"/>
          </a:p>
          <a:p>
            <a:pPr marL="342900" indent="-342900"/>
            <a:r>
              <a:rPr lang="tr-TR" dirty="0" smtClean="0"/>
              <a:t>Sosyal </a:t>
            </a:r>
            <a:r>
              <a:rPr lang="tr-TR" dirty="0" err="1" smtClean="0"/>
              <a:t>anksiyete</a:t>
            </a:r>
            <a:r>
              <a:rPr lang="tr-TR" dirty="0" smtClean="0"/>
              <a:t> bozukluğu çocuk ve ergenlerde %3-25 oranları arasında görülmektedir.</a:t>
            </a:r>
            <a:endParaRPr lang="tr-TR" dirty="0"/>
          </a:p>
        </p:txBody>
      </p:sp>
    </p:spTree>
    <p:extLst>
      <p:ext uri="{BB962C8B-B14F-4D97-AF65-F5344CB8AC3E}">
        <p14:creationId xmlns:p14="http://schemas.microsoft.com/office/powerpoint/2010/main" val="349367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Nedenleri</a:t>
            </a:r>
            <a:endParaRPr lang="tr-TR" dirty="0"/>
          </a:p>
        </p:txBody>
      </p:sp>
      <p:sp>
        <p:nvSpPr>
          <p:cNvPr id="3" name="2 İçerik Yer Tutucusu"/>
          <p:cNvSpPr>
            <a:spLocks noGrp="1"/>
          </p:cNvSpPr>
          <p:nvPr>
            <p:ph idx="1"/>
          </p:nvPr>
        </p:nvSpPr>
        <p:spPr/>
        <p:txBody>
          <a:bodyPr/>
          <a:lstStyle/>
          <a:p>
            <a:r>
              <a:rPr lang="tr-TR" dirty="0" smtClean="0"/>
              <a:t>Biyolojik,çevresel ve </a:t>
            </a:r>
            <a:r>
              <a:rPr lang="tr-TR" dirty="0" err="1" smtClean="0"/>
              <a:t>psiklojik</a:t>
            </a:r>
            <a:r>
              <a:rPr lang="tr-TR" dirty="0" smtClean="0"/>
              <a:t> etkenler bu bozukluğa yol açmaktadır.Kalıtsal özellikler,</a:t>
            </a:r>
            <a:r>
              <a:rPr lang="tr-TR" dirty="0" err="1" smtClean="0"/>
              <a:t>seratonin</a:t>
            </a:r>
            <a:r>
              <a:rPr lang="tr-TR" dirty="0" smtClean="0"/>
              <a:t>(mutluluk hormonu) dengesizliği,geçmişteki utanç verici veya küçük düşürücü olaylar ve aşırı koruyucu anne baba tutumları bazı nedenler arasındadır.</a:t>
            </a:r>
            <a:endParaRPr lang="tr-TR" dirty="0"/>
          </a:p>
        </p:txBody>
      </p:sp>
      <p:sp>
        <p:nvSpPr>
          <p:cNvPr id="4" name="1 Başlık"/>
          <p:cNvSpPr txBox="1">
            <a:spLocks/>
          </p:cNvSpPr>
          <p:nvPr/>
        </p:nvSpPr>
        <p:spPr>
          <a:xfrm>
            <a:off x="642910" y="2285998"/>
            <a:ext cx="8229600" cy="857250"/>
          </a:xfrm>
          <a:prstGeom prst="rect">
            <a:avLst/>
          </a:prstGeom>
        </p:spPr>
        <p:txBody>
          <a:bodyPr vert="horz" lIns="91440" tIns="45720" rIns="91440" bIns="45720" rtlCol="0" anchor="ctr">
            <a:normAutofit/>
          </a:bodyPr>
          <a:lstStyle/>
          <a:p>
            <a:pPr>
              <a:spcBef>
                <a:spcPct val="0"/>
              </a:spcBef>
              <a:defRPr/>
            </a:pPr>
            <a:r>
              <a:rPr lang="tr-TR" sz="2000" b="1" dirty="0" smtClean="0">
                <a:solidFill>
                  <a:srgbClr val="1F497D">
                    <a:lumMod val="40000"/>
                    <a:lumOff val="60000"/>
                  </a:srgbClr>
                </a:solidFill>
                <a:effectLst>
                  <a:outerShdw blurRad="38100" dist="38100" dir="2700000" algn="tl">
                    <a:srgbClr val="000000">
                      <a:alpha val="43137"/>
                    </a:srgbClr>
                  </a:outerShdw>
                </a:effectLst>
                <a:ea typeface="+mj-ea"/>
                <a:cs typeface="+mj-cs"/>
              </a:rPr>
              <a:t>Belirtileri ve Özellikleri</a:t>
            </a:r>
            <a:endParaRPr lang="tr-TR" sz="2000" b="1" dirty="0">
              <a:solidFill>
                <a:srgbClr val="1F497D">
                  <a:lumMod val="40000"/>
                  <a:lumOff val="60000"/>
                </a:srgbClr>
              </a:solidFill>
              <a:effectLst>
                <a:outerShdw blurRad="38100" dist="38100" dir="2700000" algn="tl">
                  <a:srgbClr val="000000">
                    <a:alpha val="43137"/>
                  </a:srgbClr>
                </a:outerShdw>
              </a:effectLst>
              <a:ea typeface="+mj-ea"/>
              <a:cs typeface="+mj-cs"/>
            </a:endParaRPr>
          </a:p>
        </p:txBody>
      </p:sp>
      <p:sp>
        <p:nvSpPr>
          <p:cNvPr id="5" name="2 İçerik Yer Tutucusu"/>
          <p:cNvSpPr txBox="1">
            <a:spLocks/>
          </p:cNvSpPr>
          <p:nvPr/>
        </p:nvSpPr>
        <p:spPr>
          <a:xfrm>
            <a:off x="500034" y="3000378"/>
            <a:ext cx="7858180" cy="1756169"/>
          </a:xfrm>
          <a:prstGeom prst="rect">
            <a:avLst/>
          </a:prstGeom>
        </p:spPr>
        <p:txBody>
          <a:bodyPr vert="horz" lIns="91440" tIns="45720" rIns="91440" bIns="45720" rtlCol="0">
            <a:normAutofit/>
          </a:bodyPr>
          <a:lstStyle/>
          <a:p>
            <a:pPr algn="just">
              <a:spcBef>
                <a:spcPct val="20000"/>
              </a:spcBef>
              <a:buFont typeface="Arial" panose="020B0604020202020204" pitchFamily="34" charset="0"/>
              <a:buNone/>
              <a:defRPr/>
            </a:pPr>
            <a:r>
              <a:rPr lang="tr-TR" sz="1600" dirty="0" smtClean="0">
                <a:solidFill>
                  <a:prstClr val="black"/>
                </a:solidFill>
              </a:rPr>
              <a:t>Bu tip çocukların sosyal becerileri zayıftır ve aktivitelere katılmayı reddederler.Okulda arkadaşlarının önünde konuşma ,öğretmen ya da karşı cinsten arkadaşlarıyla iletişim kurma ,okul tuvaletlerini kullanma, toplu halde yemek yeme gibi konularda sıkıntı yaşayabilirler.Aynı zamanda ağlama,huzursuzluk,donakalma ya da tanıdık olmayan insanların olduğu toplumsal durumlardan uzak durma şeklinde gösterebilir.</a:t>
            </a:r>
            <a:endParaRPr lang="tr-TR" sz="1600" dirty="0">
              <a:solidFill>
                <a:prstClr val="black"/>
              </a:solidFill>
            </a:endParaRPr>
          </a:p>
        </p:txBody>
      </p:sp>
    </p:spTree>
    <p:extLst>
      <p:ext uri="{BB962C8B-B14F-4D97-AF65-F5344CB8AC3E}">
        <p14:creationId xmlns:p14="http://schemas.microsoft.com/office/powerpoint/2010/main" val="3673316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idx="1"/>
          </p:nvPr>
        </p:nvSpPr>
        <p:spPr/>
        <p:txBody>
          <a:bodyPr/>
          <a:lstStyle/>
          <a:p>
            <a:r>
              <a:rPr lang="tr-TR" dirty="0" smtClean="0"/>
              <a:t>Sosyal </a:t>
            </a:r>
            <a:r>
              <a:rPr lang="tr-TR" dirty="0" err="1" smtClean="0"/>
              <a:t>anksiyete</a:t>
            </a:r>
            <a:r>
              <a:rPr lang="tr-TR" dirty="0" smtClean="0"/>
              <a:t> bozukluğu doğru bir tedavi ile iyileştirilebilen bir hastalıktır.Tedavide bilişsel davranışçı teknik ve ilaç tedavisi kombine bir şekilde kullanılır.Bilişsel davranışçı terapide çocuğun etkenlere aşamalı bir şekilde maruz kalması sağlanır ve bu süreçte  başa çıkma teknikleri doğru bir şekilde uygulanır.</a:t>
            </a:r>
            <a:endParaRPr lang="tr-TR" dirty="0"/>
          </a:p>
        </p:txBody>
      </p:sp>
    </p:spTree>
    <p:extLst>
      <p:ext uri="{BB962C8B-B14F-4D97-AF65-F5344CB8AC3E}">
        <p14:creationId xmlns:p14="http://schemas.microsoft.com/office/powerpoint/2010/main" val="4168281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840E6BD-AB82-2247-8B18-145553808322}"/>
              </a:ext>
            </a:extLst>
          </p:cNvPr>
          <p:cNvSpPr>
            <a:spLocks noGrp="1"/>
          </p:cNvSpPr>
          <p:nvPr>
            <p:ph type="title"/>
          </p:nvPr>
        </p:nvSpPr>
        <p:spPr>
          <a:xfrm>
            <a:off x="571472" y="142858"/>
            <a:ext cx="8229600" cy="500048"/>
          </a:xfrm>
          <a:ln>
            <a:solidFill>
              <a:srgbClr val="B2B7EF"/>
            </a:solidFill>
          </a:ln>
        </p:spPr>
        <p:txBody>
          <a:bodyPr/>
          <a:lstStyle/>
          <a:p>
            <a:r>
              <a:rPr lang="tr-TR" dirty="0" smtClean="0"/>
              <a:t>5.5 Özgül Fobi</a:t>
            </a:r>
            <a:endParaRPr lang="tr-TR" dirty="0"/>
          </a:p>
        </p:txBody>
      </p:sp>
      <p:sp>
        <p:nvSpPr>
          <p:cNvPr id="3" name="İçerik Yer Tutucusu 2">
            <a:extLst>
              <a:ext uri="{FF2B5EF4-FFF2-40B4-BE49-F238E27FC236}">
                <a16:creationId xmlns="" xmlns:a16="http://schemas.microsoft.com/office/drawing/2014/main" id="{65C8945B-8122-9A4E-BC24-B82532FFF660}"/>
              </a:ext>
            </a:extLst>
          </p:cNvPr>
          <p:cNvSpPr>
            <a:spLocks noGrp="1"/>
          </p:cNvSpPr>
          <p:nvPr>
            <p:ph idx="1"/>
          </p:nvPr>
        </p:nvSpPr>
        <p:spPr>
          <a:xfrm>
            <a:off x="428596" y="1500180"/>
            <a:ext cx="8229600" cy="3394472"/>
          </a:xfrm>
        </p:spPr>
        <p:txBody>
          <a:bodyPr>
            <a:normAutofit/>
          </a:bodyPr>
          <a:lstStyle/>
          <a:p>
            <a:endParaRPr lang="tr-TR" dirty="0"/>
          </a:p>
          <a:p>
            <a:endParaRPr lang="tr-TR" dirty="0"/>
          </a:p>
        </p:txBody>
      </p:sp>
      <p:sp>
        <p:nvSpPr>
          <p:cNvPr id="4" name="3 Dikdörtgen"/>
          <p:cNvSpPr/>
          <p:nvPr/>
        </p:nvSpPr>
        <p:spPr>
          <a:xfrm>
            <a:off x="571472" y="571487"/>
            <a:ext cx="8572528" cy="5632311"/>
          </a:xfrm>
          <a:prstGeom prst="rect">
            <a:avLst/>
          </a:prstGeom>
        </p:spPr>
        <p:txBody>
          <a:bodyPr wrap="square">
            <a:spAutoFit/>
          </a:bodyPr>
          <a:lstStyle/>
          <a:p>
            <a:r>
              <a:rPr lang="tr-TR" b="1" dirty="0" smtClean="0">
                <a:solidFill>
                  <a:srgbClr val="B2B7EF"/>
                </a:solidFill>
              </a:rPr>
              <a:t>TANIM:</a:t>
            </a:r>
          </a:p>
          <a:p>
            <a:r>
              <a:rPr lang="tr-TR" sz="1600" dirty="0" smtClean="0"/>
              <a:t>Özgül fobinin tanı ölçütleri DSM-IV-</a:t>
            </a:r>
            <a:r>
              <a:rPr lang="tr-TR" sz="1600" dirty="0" err="1" smtClean="0"/>
              <a:t>TR’de</a:t>
            </a:r>
            <a:r>
              <a:rPr lang="tr-TR" sz="1600" dirty="0" smtClean="0"/>
              <a:t> şu şekilde ifade edilmektedir.</a:t>
            </a:r>
          </a:p>
          <a:p>
            <a:endParaRPr lang="tr-TR" sz="1600" b="1" dirty="0" smtClean="0"/>
          </a:p>
          <a:p>
            <a:r>
              <a:rPr lang="tr-TR" sz="1600" b="1" dirty="0" smtClean="0"/>
              <a:t>A</a:t>
            </a:r>
            <a:r>
              <a:rPr lang="tr-TR" sz="1600" dirty="0" smtClean="0"/>
              <a:t>. Özgül bir nesne ya da durumu varlığı ya da böyle bir durum var karşılaşacak olma beklentisi ile başlayan aşırı ya da anlamsız belirgin ve sürekli korku duyma durumudur.(Örneğin; uçakla seyahat,yüksek yerler,hayvanlar)</a:t>
            </a:r>
          </a:p>
          <a:p>
            <a:r>
              <a:rPr lang="tr-TR" sz="1600" b="1" dirty="0" smtClean="0"/>
              <a:t>B</a:t>
            </a:r>
            <a:r>
              <a:rPr lang="tr-TR" sz="1600" dirty="0" smtClean="0"/>
              <a:t>.  </a:t>
            </a:r>
            <a:r>
              <a:rPr lang="tr-TR" sz="1600" dirty="0" err="1" smtClean="0"/>
              <a:t>Fobik</a:t>
            </a:r>
            <a:r>
              <a:rPr lang="tr-TR" sz="1600" dirty="0" smtClean="0"/>
              <a:t> uyaranlarla karşılaşma birden başlayan bir </a:t>
            </a:r>
            <a:r>
              <a:rPr lang="tr-TR" sz="1600" dirty="0" err="1" smtClean="0"/>
              <a:t>anksiyete</a:t>
            </a:r>
            <a:r>
              <a:rPr lang="tr-TR" sz="1600" dirty="0" smtClean="0"/>
              <a:t> tepkisi doğurur ve bu da bir panik atağa biçimini alabilir.(Örneğin;çocuklarda ağlama,donakalma,huysuzluk)</a:t>
            </a:r>
          </a:p>
          <a:p>
            <a:r>
              <a:rPr lang="tr-TR" sz="1600" b="1" dirty="0" smtClean="0"/>
              <a:t>C</a:t>
            </a:r>
            <a:r>
              <a:rPr lang="tr-TR" sz="1600" dirty="0" smtClean="0"/>
              <a:t>. Kişi korkusunun aşırı ya da anlamsız olduğunu bilir  ama çocuklarda bu özellik bulunmayabilir.</a:t>
            </a:r>
          </a:p>
          <a:p>
            <a:r>
              <a:rPr lang="tr-TR" sz="1600" b="1" dirty="0" smtClean="0"/>
              <a:t>D</a:t>
            </a:r>
            <a:r>
              <a:rPr lang="tr-TR" sz="1600" dirty="0" smtClean="0"/>
              <a:t>. </a:t>
            </a:r>
            <a:r>
              <a:rPr lang="tr-TR" sz="1600" dirty="0" err="1" smtClean="0"/>
              <a:t>Fobik</a:t>
            </a:r>
            <a:r>
              <a:rPr lang="tr-TR" sz="1600" dirty="0" smtClean="0"/>
              <a:t> durumdan kaçınılır ya da yoğun </a:t>
            </a:r>
            <a:r>
              <a:rPr lang="tr-TR" sz="1600" dirty="0" err="1" smtClean="0"/>
              <a:t>anksiyete</a:t>
            </a:r>
            <a:r>
              <a:rPr lang="tr-TR" sz="1600" dirty="0" smtClean="0"/>
              <a:t> ya da sıkıntı ile buna katlanır.</a:t>
            </a:r>
          </a:p>
          <a:p>
            <a:r>
              <a:rPr lang="tr-TR" sz="1600" b="1" dirty="0" smtClean="0"/>
              <a:t>E</a:t>
            </a:r>
            <a:r>
              <a:rPr lang="tr-TR" sz="1600" dirty="0" smtClean="0"/>
              <a:t>. Kaçınma,beklenti ya da korkulan durumda sıkıntı duyma,kişinin olağan günlük işlerini meslek işlevselliğini,toplumsal etkinliklerini ya da ilişkilerini bozar ya da Fobi olacağına ilişkin belirgin bir sıkıntı vardır.</a:t>
            </a:r>
          </a:p>
          <a:p>
            <a:r>
              <a:rPr lang="tr-TR" sz="1600" b="1" dirty="0" smtClean="0"/>
              <a:t>F</a:t>
            </a:r>
            <a:r>
              <a:rPr lang="tr-TR" sz="1600" dirty="0" smtClean="0"/>
              <a:t>. 18 yaş altındaki kişilerde süresi en az 6 aydır.</a:t>
            </a:r>
          </a:p>
          <a:p>
            <a:endParaRPr lang="tr-TR" sz="1600" dirty="0" smtClean="0"/>
          </a:p>
          <a:p>
            <a:r>
              <a:rPr lang="tr-TR" sz="1600" dirty="0" smtClean="0"/>
              <a:t>Korku ya da kaçınma odağını göstermek için 5 tane alt tip belirler:</a:t>
            </a:r>
          </a:p>
          <a:p>
            <a:endParaRPr lang="tr-TR" sz="1600" dirty="0" smtClean="0"/>
          </a:p>
          <a:p>
            <a:r>
              <a:rPr lang="tr-TR" sz="1600" dirty="0" smtClean="0"/>
              <a:t/>
            </a:r>
            <a:br>
              <a:rPr lang="tr-TR" sz="1600" dirty="0" smtClean="0"/>
            </a:br>
            <a:endParaRPr lang="tr-TR" sz="1600" dirty="0" smtClean="0"/>
          </a:p>
          <a:p>
            <a:endParaRPr lang="tr-TR" dirty="0" smtClean="0"/>
          </a:p>
          <a:p>
            <a:r>
              <a:rPr lang="tr-TR" dirty="0" smtClean="0"/>
              <a:t/>
            </a:r>
            <a:br>
              <a:rPr lang="tr-TR" dirty="0" smtClean="0"/>
            </a:br>
            <a:endParaRPr lang="tr-TR" dirty="0"/>
          </a:p>
        </p:txBody>
      </p:sp>
    </p:spTree>
    <p:extLst>
      <p:ext uri="{BB962C8B-B14F-4D97-AF65-F5344CB8AC3E}">
        <p14:creationId xmlns:p14="http://schemas.microsoft.com/office/powerpoint/2010/main" val="329993704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D56EF6C-33B0-ED43-AD7A-00BACD1E10FC}"/>
              </a:ext>
            </a:extLst>
          </p:cNvPr>
          <p:cNvSpPr>
            <a:spLocks noGrp="1"/>
          </p:cNvSpPr>
          <p:nvPr>
            <p:ph type="title"/>
          </p:nvPr>
        </p:nvSpPr>
        <p:spPr>
          <a:xfrm flipV="1">
            <a:off x="571472" y="0"/>
            <a:ext cx="8429684" cy="142858"/>
          </a:xfrm>
        </p:spPr>
        <p:txBody>
          <a:bodyPr>
            <a:normAutofit fontScale="90000"/>
          </a:bodyPr>
          <a:lstStyle/>
          <a:p>
            <a:r>
              <a:rPr lang="tr-TR" dirty="0" smtClean="0"/>
              <a:t>.</a:t>
            </a:r>
            <a:endParaRPr lang="tr-TR" dirty="0"/>
          </a:p>
        </p:txBody>
      </p:sp>
      <p:sp>
        <p:nvSpPr>
          <p:cNvPr id="3" name="İçerik Yer Tutucusu 2">
            <a:extLst>
              <a:ext uri="{FF2B5EF4-FFF2-40B4-BE49-F238E27FC236}">
                <a16:creationId xmlns="" xmlns:a16="http://schemas.microsoft.com/office/drawing/2014/main" id="{D79ABC29-C005-3F40-9A8F-4FB81EA85677}"/>
              </a:ext>
            </a:extLst>
          </p:cNvPr>
          <p:cNvSpPr>
            <a:spLocks noGrp="1"/>
          </p:cNvSpPr>
          <p:nvPr>
            <p:ph idx="1"/>
          </p:nvPr>
        </p:nvSpPr>
        <p:spPr>
          <a:xfrm>
            <a:off x="500034" y="0"/>
            <a:ext cx="8072494" cy="5143500"/>
          </a:xfrm>
          <a:solidFill>
            <a:schemeClr val="bg1"/>
          </a:solidFill>
          <a:ln>
            <a:solidFill>
              <a:srgbClr val="B2B7EF"/>
            </a:solidFill>
          </a:ln>
        </p:spPr>
        <p:txBody>
          <a:bodyPr>
            <a:normAutofit fontScale="25000" lnSpcReduction="20000"/>
          </a:bodyPr>
          <a:lstStyle/>
          <a:p>
            <a:r>
              <a:rPr lang="tr-TR" sz="5600" b="1" u="sng" dirty="0" smtClean="0"/>
              <a:t>HAYVAN TİPİ</a:t>
            </a:r>
            <a:r>
              <a:rPr lang="tr-TR" sz="5600" dirty="0" smtClean="0"/>
              <a:t>:Çocuklukta başlar.Korkuyu hayvanlar ya da böcekler başlatır.</a:t>
            </a:r>
          </a:p>
          <a:p>
            <a:endParaRPr lang="tr-TR" sz="5600" b="1" u="sng" dirty="0" smtClean="0"/>
          </a:p>
          <a:p>
            <a:r>
              <a:rPr lang="tr-TR" sz="5600" b="1" u="sng" dirty="0" smtClean="0"/>
              <a:t>DOĞAL ÇEVRE TİPİ</a:t>
            </a:r>
            <a:r>
              <a:rPr lang="tr-TR" sz="5600" dirty="0" smtClean="0"/>
              <a:t>:Çocuklukta başlar.Korkuyu fırtına yüksek yerler ya da su gibi doğal çevredeki nesneler başlatır.</a:t>
            </a:r>
          </a:p>
          <a:p>
            <a:endParaRPr lang="tr-TR" sz="5600" dirty="0" smtClean="0"/>
          </a:p>
          <a:p>
            <a:r>
              <a:rPr lang="tr-TR" sz="5600" b="1" u="sng" dirty="0" smtClean="0"/>
              <a:t>KAN-ENFEKSİYON-YARA TİPİ</a:t>
            </a:r>
            <a:r>
              <a:rPr lang="tr-TR" sz="5600" dirty="0" smtClean="0"/>
              <a:t>: İleri derecede Aileseldir.Korkuyu;kan yarı görmeye ya da enfeksiyon ve fiziksel yeri olarak tıbbi işlem yapılması başlatır.</a:t>
            </a:r>
          </a:p>
          <a:p>
            <a:endParaRPr lang="tr-TR" sz="5600" dirty="0" smtClean="0"/>
          </a:p>
          <a:p>
            <a:r>
              <a:rPr lang="tr-TR" sz="5600" b="1" u="sng" dirty="0" smtClean="0"/>
              <a:t>DURUMSAL TEPKİ</a:t>
            </a:r>
            <a:r>
              <a:rPr lang="tr-TR" sz="5600" dirty="0" smtClean="0"/>
              <a:t>:Bu tepki iki kez doruğa ulaşır birinci doruk çocuklukta ikinci doruk 20’li yaşlarda.Korkuyu; toplu taşıma araçlarında bulunma ,uçakla uçma, araba kullanma ya da kapalı yerler gibi Özgül bir durum başlatır.</a:t>
            </a:r>
          </a:p>
          <a:p>
            <a:endParaRPr lang="tr-TR" sz="5600" dirty="0" smtClean="0"/>
          </a:p>
          <a:p>
            <a:r>
              <a:rPr lang="tr-TR" sz="5600" b="1" u="sng" dirty="0" smtClean="0"/>
              <a:t>DİĞER TİP</a:t>
            </a:r>
            <a:r>
              <a:rPr lang="tr-TR" sz="5600" dirty="0" smtClean="0"/>
              <a:t>:Korkuyu diğer uyaranlar başlatır bir hastalığa yakalanma yol açabilecek durumlardan kaçınmaya neden olabilir.</a:t>
            </a:r>
          </a:p>
          <a:p>
            <a:r>
              <a:rPr lang="tr-TR" sz="5600" dirty="0" smtClean="0"/>
              <a:t> </a:t>
            </a:r>
          </a:p>
          <a:p>
            <a:r>
              <a:rPr lang="tr-TR" sz="5600" b="1" dirty="0" smtClean="0">
                <a:solidFill>
                  <a:srgbClr val="B2B7EF"/>
                </a:solidFill>
              </a:rPr>
              <a:t>YAYGINLIK: </a:t>
            </a:r>
            <a:r>
              <a:rPr lang="tr-TR" sz="5600" dirty="0" smtClean="0"/>
              <a:t>Kızlarda görülme sıklığı erkeklere göre 2,5 kat fazladır.</a:t>
            </a:r>
          </a:p>
          <a:p>
            <a:endParaRPr lang="tr-TR" sz="5600" dirty="0" smtClean="0"/>
          </a:p>
          <a:p>
            <a:r>
              <a:rPr lang="tr-TR" sz="5600" b="1" dirty="0" err="1" smtClean="0">
                <a:solidFill>
                  <a:srgbClr val="B2B7EF"/>
                </a:solidFill>
              </a:rPr>
              <a:t>NEDENLERi</a:t>
            </a:r>
            <a:r>
              <a:rPr lang="tr-TR" sz="5600" b="1" dirty="0" smtClean="0">
                <a:solidFill>
                  <a:srgbClr val="B2B7EF"/>
                </a:solidFill>
              </a:rPr>
              <a:t>: </a:t>
            </a:r>
            <a:r>
              <a:rPr lang="tr-TR" sz="5600" dirty="0" smtClean="0"/>
              <a:t>Özgül fobilerin oluşmasında kişilerin yaşadığı olumsuz olayların rolü olduğu düşünülürse de bu yeterli bir açıklama değildir. Korkuların genetik olarak belirlendiği yani daha doğmadan belirlenmiş olduğu belirtilmektedir.Anne veya babasında özgül fobi  olan kişide benzer fobiler sıklıkta gelişebilir.</a:t>
            </a:r>
          </a:p>
          <a:p>
            <a:endParaRPr lang="tr-TR" sz="5600" dirty="0" smtClean="0"/>
          </a:p>
          <a:p>
            <a:r>
              <a:rPr lang="tr-TR" sz="5600" b="1" dirty="0" smtClean="0">
                <a:solidFill>
                  <a:srgbClr val="B2B7EF"/>
                </a:solidFill>
              </a:rPr>
              <a:t>TEDAVİ</a:t>
            </a:r>
            <a:r>
              <a:rPr lang="tr-TR" sz="5600" dirty="0" smtClean="0">
                <a:solidFill>
                  <a:srgbClr val="B2B7EF"/>
                </a:solidFill>
              </a:rPr>
              <a:t>:</a:t>
            </a:r>
            <a:r>
              <a:rPr lang="tr-TR" sz="5600" dirty="0" smtClean="0"/>
              <a:t>Davranışçı tedaviler Özgül fobiler de ilk seçenektir. Bu teknikte korkulan durum öncelikle ayrıntılı bir şekilde analiz edilir .Daha sonra korkulan duruma alışmasına yardımcı olunur .Yapılan çalışmalar korkunun anne babadan çocuğa geçebildiği gibi korkusuzluğun da öğrete bileceğini gösterilmiştir. Bu nedenle uygun model olunması çocukların Özgül Fobi ile baş edebilmelerinde önemlidir.</a:t>
            </a:r>
          </a:p>
          <a:p>
            <a:r>
              <a:rPr lang="tr-TR" sz="5600" dirty="0" smtClean="0">
                <a:solidFill>
                  <a:srgbClr val="B2B7EF"/>
                </a:solidFill>
              </a:rPr>
              <a:t/>
            </a:r>
            <a:br>
              <a:rPr lang="tr-TR" sz="5600" dirty="0" smtClean="0">
                <a:solidFill>
                  <a:srgbClr val="B2B7EF"/>
                </a:solidFill>
              </a:rPr>
            </a:br>
            <a:endParaRPr lang="tr-TR" sz="5600" dirty="0" smtClean="0">
              <a:solidFill>
                <a:srgbClr val="B2B7EF"/>
              </a:solidFill>
            </a:endParaRPr>
          </a:p>
          <a:p>
            <a:r>
              <a:rPr lang="tr-TR" sz="5600" dirty="0" smtClean="0"/>
              <a:t/>
            </a:r>
            <a:br>
              <a:rPr lang="tr-TR" sz="5600" dirty="0" smtClean="0"/>
            </a:br>
            <a:endParaRPr lang="tr-TR" sz="5600" dirty="0" smtClean="0">
              <a:solidFill>
                <a:srgbClr val="B2B7EF"/>
              </a:solidFill>
            </a:endParaRPr>
          </a:p>
          <a:p>
            <a:endParaRPr lang="tr-TR" sz="3400" dirty="0" smtClean="0">
              <a:solidFill>
                <a:srgbClr val="B2B7EF"/>
              </a:solidFill>
            </a:endParaRPr>
          </a:p>
          <a:p>
            <a:endParaRPr lang="tr-TR" dirty="0" smtClean="0"/>
          </a:p>
          <a:p>
            <a:r>
              <a:rPr lang="tr-TR" dirty="0" smtClean="0"/>
              <a:t/>
            </a:r>
            <a:br>
              <a:rPr lang="tr-TR" dirty="0" smtClean="0"/>
            </a:br>
            <a:endParaRPr lang="tr-TR" dirty="0" smtClean="0"/>
          </a:p>
          <a:p>
            <a:endParaRPr lang="tr-TR" dirty="0" smtClean="0"/>
          </a:p>
          <a:p>
            <a:r>
              <a:rPr lang="tr-TR" dirty="0" smtClean="0"/>
              <a:t/>
            </a:r>
            <a:br>
              <a:rPr lang="tr-TR" dirty="0" smtClean="0"/>
            </a:br>
            <a:endParaRPr lang="tr-TR" dirty="0" smtClean="0"/>
          </a:p>
          <a:p>
            <a:r>
              <a:rPr lang="tr-TR" dirty="0" smtClean="0"/>
              <a:t/>
            </a:r>
            <a:br>
              <a:rPr lang="tr-TR" dirty="0" smtClean="0"/>
            </a:br>
            <a:endParaRPr lang="tr-TR" dirty="0" smtClean="0"/>
          </a:p>
          <a:p>
            <a:r>
              <a:rPr lang="tr-TR" dirty="0" smtClean="0"/>
              <a:t/>
            </a:r>
            <a:br>
              <a:rPr lang="tr-TR" dirty="0" smtClean="0"/>
            </a:br>
            <a:endParaRPr lang="tr-TR" dirty="0" smtClean="0"/>
          </a:p>
          <a:p>
            <a:endParaRPr lang="tr-TR" dirty="0" smtClean="0"/>
          </a:p>
          <a:p>
            <a:endParaRPr lang="tr-TR" dirty="0"/>
          </a:p>
        </p:txBody>
      </p:sp>
    </p:spTree>
    <p:extLst>
      <p:ext uri="{BB962C8B-B14F-4D97-AF65-F5344CB8AC3E}">
        <p14:creationId xmlns:p14="http://schemas.microsoft.com/office/powerpoint/2010/main" val="40251984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71472" y="0"/>
            <a:ext cx="8229600" cy="642942"/>
          </a:xfrm>
        </p:spPr>
        <p:txBody>
          <a:bodyPr/>
          <a:lstStyle/>
          <a:p>
            <a:r>
              <a:rPr lang="tr-TR" dirty="0" smtClean="0"/>
              <a:t>5.6 Obsesif </a:t>
            </a:r>
            <a:r>
              <a:rPr lang="tr-TR" dirty="0" err="1" smtClean="0"/>
              <a:t>Komplusif</a:t>
            </a:r>
            <a:r>
              <a:rPr lang="tr-TR" dirty="0" smtClean="0"/>
              <a:t> Bozukluk</a:t>
            </a:r>
            <a:endParaRPr lang="tr-TR" dirty="0"/>
          </a:p>
        </p:txBody>
      </p:sp>
      <p:sp>
        <p:nvSpPr>
          <p:cNvPr id="3" name="İçerik Yer Tutucusu 2"/>
          <p:cNvSpPr>
            <a:spLocks noGrp="1"/>
          </p:cNvSpPr>
          <p:nvPr>
            <p:ph idx="1"/>
          </p:nvPr>
        </p:nvSpPr>
        <p:spPr>
          <a:xfrm>
            <a:off x="609600" y="642924"/>
            <a:ext cx="8229600" cy="4104099"/>
          </a:xfrm>
        </p:spPr>
        <p:txBody>
          <a:bodyPr>
            <a:normAutofit fontScale="25000" lnSpcReduction="20000"/>
          </a:bodyPr>
          <a:lstStyle/>
          <a:p>
            <a:r>
              <a:rPr lang="tr-TR" sz="6400" b="1" dirty="0" smtClean="0">
                <a:solidFill>
                  <a:srgbClr val="B2B7EF"/>
                </a:solidFill>
              </a:rPr>
              <a:t>TANIM:</a:t>
            </a:r>
          </a:p>
          <a:p>
            <a:r>
              <a:rPr lang="tr-TR" sz="5600" dirty="0" smtClean="0"/>
              <a:t>Obsesyon;kişinin kontrolü dışında tekrarların düşünce ve  uyaranlardır. Obsesif kişi bu sıkıntıları ortadan kaldırmak için bazı uygunsuz kendini yapmaktan alıkoyamadığı hareketler yapmaya başlar. Bu hareketlere </a:t>
            </a:r>
            <a:r>
              <a:rPr lang="tr-TR" sz="5600" dirty="0" err="1" smtClean="0"/>
              <a:t>Kompülsiyon</a:t>
            </a:r>
            <a:r>
              <a:rPr lang="tr-TR" sz="5600" dirty="0" smtClean="0"/>
              <a:t> denir.DSM-IV-</a:t>
            </a:r>
            <a:r>
              <a:rPr lang="tr-TR" sz="5600" dirty="0" err="1" smtClean="0"/>
              <a:t>TR’de</a:t>
            </a:r>
            <a:r>
              <a:rPr lang="tr-TR" sz="5600" dirty="0" smtClean="0"/>
              <a:t> ölçütler şu şekildedir;</a:t>
            </a:r>
          </a:p>
          <a:p>
            <a:pPr marL="342900" indent="-342900" algn="l"/>
            <a:r>
              <a:rPr lang="tr-TR" sz="5600" b="1" dirty="0" smtClean="0"/>
              <a:t>A</a:t>
            </a:r>
            <a:r>
              <a:rPr lang="tr-TR" sz="5600" dirty="0" smtClean="0"/>
              <a:t>. Obsesyonlar ya da </a:t>
            </a:r>
            <a:r>
              <a:rPr lang="tr-TR" sz="5600" dirty="0" err="1" smtClean="0"/>
              <a:t>kompilsiyonlar</a:t>
            </a:r>
            <a:r>
              <a:rPr lang="tr-TR" sz="5600" dirty="0" smtClean="0"/>
              <a:t> vardır:</a:t>
            </a:r>
          </a:p>
          <a:p>
            <a:pPr marL="342900" indent="-342900"/>
            <a:r>
              <a:rPr lang="tr-TR" sz="5600" dirty="0" smtClean="0"/>
              <a:t>Obsesyonlar 4 maddede açıklanır:</a:t>
            </a:r>
          </a:p>
          <a:p>
            <a:pPr marL="342900" indent="-342900"/>
            <a:r>
              <a:rPr lang="tr-TR" sz="5600" dirty="0" smtClean="0"/>
              <a:t>1.Bu bozukluk sırasında kimi zaman istenmeden gelen ve belirgin </a:t>
            </a:r>
            <a:r>
              <a:rPr lang="tr-TR" sz="5600" dirty="0" err="1" smtClean="0"/>
              <a:t>anksiyete</a:t>
            </a:r>
            <a:r>
              <a:rPr lang="tr-TR" sz="5600" dirty="0" smtClean="0"/>
              <a:t> ya da sıkıntıya </a:t>
            </a:r>
          </a:p>
          <a:p>
            <a:pPr marL="342900" indent="-342900"/>
            <a:r>
              <a:rPr lang="tr-TR" sz="5600" dirty="0" smtClean="0"/>
              <a:t>neden olan yenileyici ve sürekli düşünceler dürtülere de düşlemler vardır.</a:t>
            </a:r>
          </a:p>
          <a:p>
            <a:pPr marL="342900" indent="-342900"/>
            <a:r>
              <a:rPr lang="tr-TR" sz="5600" dirty="0" smtClean="0"/>
              <a:t>2. Sadece gerçek yaşam sorular hakkında duyulan aşırı üzüntüler değildir</a:t>
            </a:r>
          </a:p>
          <a:p>
            <a:pPr marL="342900" indent="-342900" algn="l"/>
            <a:r>
              <a:rPr lang="tr-TR" sz="5600" dirty="0" smtClean="0"/>
              <a:t>3. Kişi düşüncelerini baskılama ya çalışır ya da başka bir düşünce ya da eylemler bunları</a:t>
            </a:r>
          </a:p>
          <a:p>
            <a:pPr marL="342900" indent="-342900" algn="l"/>
            <a:r>
              <a:rPr lang="tr-TR" sz="5600" dirty="0" smtClean="0"/>
              <a:t>etkisizleştirmeye çalışır.</a:t>
            </a:r>
          </a:p>
          <a:p>
            <a:pPr marL="342900" indent="-342900" algn="l"/>
            <a:r>
              <a:rPr lang="tr-TR" sz="5600" dirty="0" smtClean="0"/>
              <a:t>4.Zihninin bir ürünü olarak görür.</a:t>
            </a:r>
          </a:p>
          <a:p>
            <a:pPr marL="342900" indent="-342900" algn="l"/>
            <a:r>
              <a:rPr lang="tr-TR" sz="5600" dirty="0" smtClean="0"/>
              <a:t>5.</a:t>
            </a:r>
            <a:r>
              <a:rPr lang="tr-TR" sz="5600" dirty="0" err="1" smtClean="0"/>
              <a:t>Kompulsiyonlar</a:t>
            </a:r>
            <a:r>
              <a:rPr lang="tr-TR" sz="5600" dirty="0" smtClean="0"/>
              <a:t> 2 madde ile tanımlanır:Kişinin obsesyona bir tepki olarak kendini alıkoyamadığı </a:t>
            </a:r>
          </a:p>
          <a:p>
            <a:pPr marL="342900" indent="-342900" algn="l"/>
            <a:r>
              <a:rPr lang="tr-TR" sz="5600" dirty="0" smtClean="0"/>
              <a:t>yineleyici davranışlar(el yıkama,düzene koyma) ya da zihinsel eylemler(dua etme,sayı sayma)</a:t>
            </a:r>
          </a:p>
          <a:p>
            <a:pPr marL="342900" indent="-342900" algn="l"/>
            <a:r>
              <a:rPr lang="tr-TR" sz="5600" dirty="0" smtClean="0"/>
              <a:t>6.Davranışlar sıkıntıyı azaltamaya yöneliktir;ancak bu davranış veya zihinsel engeller korunması tasarlanan</a:t>
            </a:r>
          </a:p>
          <a:p>
            <a:pPr marL="342900" indent="-342900" algn="l"/>
            <a:r>
              <a:rPr lang="tr-TR" sz="5600" dirty="0" smtClean="0"/>
              <a:t> şeylerle gerçekçi bir biçimde ilişkili değildir ya da açıkça aşırı bir düzeydedir.</a:t>
            </a:r>
          </a:p>
          <a:p>
            <a:pPr marL="342900" indent="-342900" algn="l"/>
            <a:r>
              <a:rPr lang="tr-TR" sz="5600" b="1" dirty="0" smtClean="0"/>
              <a:t>B</a:t>
            </a:r>
            <a:r>
              <a:rPr lang="tr-TR" sz="5600" dirty="0" smtClean="0"/>
              <a:t>. Obsesyon ya da </a:t>
            </a:r>
            <a:r>
              <a:rPr lang="tr-TR" sz="5600" dirty="0" err="1" smtClean="0"/>
              <a:t>kompilsiyonlarının</a:t>
            </a:r>
            <a:r>
              <a:rPr lang="tr-TR" sz="5600" dirty="0" smtClean="0"/>
              <a:t> aşırı ya da anlamsız olduğunu kabul eder (çocuklarda bu özellik bulunmayabilir).</a:t>
            </a:r>
          </a:p>
          <a:p>
            <a:pPr marL="342900" indent="-342900" algn="l"/>
            <a:r>
              <a:rPr lang="tr-TR" sz="5600" b="1" dirty="0" smtClean="0"/>
              <a:t>C</a:t>
            </a:r>
            <a:r>
              <a:rPr lang="tr-TR" sz="5600" dirty="0" smtClean="0"/>
              <a:t>. Zamanın boşa harcanmasına yol açar.</a:t>
            </a:r>
          </a:p>
          <a:p>
            <a:pPr marL="342900" indent="-342900" algn="l"/>
            <a:r>
              <a:rPr lang="tr-TR" dirty="0" smtClean="0"/>
              <a:t/>
            </a:r>
            <a:br>
              <a:rPr lang="tr-TR" dirty="0" smtClean="0"/>
            </a:br>
            <a:endParaRPr lang="tr-TR" b="1" dirty="0">
              <a:solidFill>
                <a:srgbClr val="B2B7EF"/>
              </a:solidFill>
            </a:endParaRPr>
          </a:p>
        </p:txBody>
      </p:sp>
    </p:spTree>
    <p:extLst>
      <p:ext uri="{BB962C8B-B14F-4D97-AF65-F5344CB8AC3E}">
        <p14:creationId xmlns:p14="http://schemas.microsoft.com/office/powerpoint/2010/main" val="330702325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693A450-69CC-094E-90A1-8E1A6D78CA9D}"/>
              </a:ext>
            </a:extLst>
          </p:cNvPr>
          <p:cNvSpPr>
            <a:spLocks noGrp="1"/>
          </p:cNvSpPr>
          <p:nvPr>
            <p:ph type="title"/>
          </p:nvPr>
        </p:nvSpPr>
        <p:spPr>
          <a:xfrm flipV="1">
            <a:off x="609600" y="0"/>
            <a:ext cx="8229600" cy="142858"/>
          </a:xfrm>
        </p:spPr>
        <p:txBody>
          <a:bodyPr>
            <a:normAutofit fontScale="90000"/>
          </a:bodyPr>
          <a:lstStyle/>
          <a:p>
            <a:r>
              <a:rPr lang="tr-TR" dirty="0" smtClean="0"/>
              <a:t>.</a:t>
            </a:r>
            <a:endParaRPr lang="tr-TR" dirty="0"/>
          </a:p>
        </p:txBody>
      </p:sp>
      <p:sp>
        <p:nvSpPr>
          <p:cNvPr id="3" name="İçerik Yer Tutucusu 2">
            <a:extLst>
              <a:ext uri="{FF2B5EF4-FFF2-40B4-BE49-F238E27FC236}">
                <a16:creationId xmlns="" xmlns:a16="http://schemas.microsoft.com/office/drawing/2014/main" id="{A789E3BE-D5DD-F946-AB19-5D761A48CAF0}"/>
              </a:ext>
            </a:extLst>
          </p:cNvPr>
          <p:cNvSpPr>
            <a:spLocks noGrp="1"/>
          </p:cNvSpPr>
          <p:nvPr>
            <p:ph idx="1"/>
          </p:nvPr>
        </p:nvSpPr>
        <p:spPr>
          <a:xfrm>
            <a:off x="609600" y="285734"/>
            <a:ext cx="8229600" cy="4324366"/>
          </a:xfrm>
        </p:spPr>
        <p:txBody>
          <a:bodyPr/>
          <a:lstStyle/>
          <a:p>
            <a:r>
              <a:rPr lang="tr-TR" b="1" dirty="0" smtClean="0">
                <a:solidFill>
                  <a:srgbClr val="B2B7EF"/>
                </a:solidFill>
              </a:rPr>
              <a:t>YAYGINLIK:</a:t>
            </a:r>
          </a:p>
          <a:p>
            <a:r>
              <a:rPr lang="tr-TR" dirty="0" smtClean="0"/>
              <a:t>Çocukluk döneminde erkeklerde daha yüksek,ergenlik döneminde eşitlenmekte erişkinlikte ise kadınlarda daha fazla görünmektedir.</a:t>
            </a:r>
          </a:p>
          <a:p>
            <a:r>
              <a:rPr lang="tr-TR" b="1" dirty="0" smtClean="0">
                <a:solidFill>
                  <a:srgbClr val="B2B7EF"/>
                </a:solidFill>
              </a:rPr>
              <a:t>NEDENLERİ:</a:t>
            </a:r>
          </a:p>
          <a:p>
            <a:r>
              <a:rPr lang="tr-TR" b="1" dirty="0" smtClean="0">
                <a:solidFill>
                  <a:srgbClr val="B2B7EF"/>
                </a:solidFill>
              </a:rPr>
              <a:t> </a:t>
            </a:r>
            <a:r>
              <a:rPr lang="tr-TR" dirty="0" smtClean="0"/>
              <a:t>Yapılan çalışmalar beynin </a:t>
            </a:r>
            <a:r>
              <a:rPr lang="tr-TR" dirty="0" err="1" smtClean="0"/>
              <a:t>frontel</a:t>
            </a:r>
            <a:r>
              <a:rPr lang="tr-TR" dirty="0" smtClean="0"/>
              <a:t> bölgelerindeki birtakım işlev bozukluklarının sebep olabileceğini göstermektedir.Öğrenme kuramı,bu belirtilerin oluşumunda öğrenmenin rolü olabileceğini vurgulanırken,</a:t>
            </a:r>
            <a:r>
              <a:rPr lang="tr-TR" dirty="0" err="1" smtClean="0"/>
              <a:t>psikoanalitik</a:t>
            </a:r>
            <a:r>
              <a:rPr lang="tr-TR" dirty="0" smtClean="0"/>
              <a:t> kurama göre,bilinç dışı bir çatışmadan kaynaklanır. Ne olursa olsun tek bir nedene bağlamak mümkün değildir.</a:t>
            </a:r>
          </a:p>
          <a:p>
            <a:r>
              <a:rPr lang="tr-TR" b="1" dirty="0" smtClean="0">
                <a:solidFill>
                  <a:srgbClr val="B2B7EF"/>
                </a:solidFill>
              </a:rPr>
              <a:t>TEDAVİ: </a:t>
            </a:r>
          </a:p>
          <a:p>
            <a:r>
              <a:rPr lang="tr-TR" dirty="0" smtClean="0"/>
              <a:t>Bilişsel davranışçı tekniklerin yanı sıra ilaç </a:t>
            </a:r>
            <a:r>
              <a:rPr lang="tr-TR" dirty="0" err="1" smtClean="0"/>
              <a:t>tedaviside</a:t>
            </a:r>
            <a:r>
              <a:rPr lang="tr-TR" dirty="0" smtClean="0"/>
              <a:t> kullanılır.</a:t>
            </a:r>
          </a:p>
          <a:p>
            <a:endParaRPr lang="tr-TR" dirty="0"/>
          </a:p>
        </p:txBody>
      </p:sp>
    </p:spTree>
    <p:extLst>
      <p:ext uri="{BB962C8B-B14F-4D97-AF65-F5344CB8AC3E}">
        <p14:creationId xmlns:p14="http://schemas.microsoft.com/office/powerpoint/2010/main" val="55079270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333346E-CE40-3F46-BD6B-DE4F5F8FDB30}"/>
              </a:ext>
            </a:extLst>
          </p:cNvPr>
          <p:cNvSpPr>
            <a:spLocks noGrp="1"/>
          </p:cNvSpPr>
          <p:nvPr>
            <p:ph type="title"/>
          </p:nvPr>
        </p:nvSpPr>
        <p:spPr>
          <a:xfrm>
            <a:off x="609600" y="0"/>
            <a:ext cx="8229600" cy="428610"/>
          </a:xfrm>
        </p:spPr>
        <p:txBody>
          <a:bodyPr/>
          <a:lstStyle/>
          <a:p>
            <a:r>
              <a:rPr lang="tr-TR" dirty="0" smtClean="0"/>
              <a:t>5.7 Travma Sonrası Stres Bozukluğu</a:t>
            </a:r>
            <a:endParaRPr lang="tr-TR" dirty="0"/>
          </a:p>
        </p:txBody>
      </p:sp>
      <p:sp>
        <p:nvSpPr>
          <p:cNvPr id="31" name="Metin kutusu 30">
            <a:extLst>
              <a:ext uri="{FF2B5EF4-FFF2-40B4-BE49-F238E27FC236}">
                <a16:creationId xmlns="" xmlns:a16="http://schemas.microsoft.com/office/drawing/2014/main" id="{8BD33CC0-4259-A431-B869-D0271ACBA969}"/>
              </a:ext>
            </a:extLst>
          </p:cNvPr>
          <p:cNvSpPr txBox="1"/>
          <p:nvPr/>
        </p:nvSpPr>
        <p:spPr>
          <a:xfrm rot="673214">
            <a:off x="465440" y="2082428"/>
            <a:ext cx="4524829" cy="88900"/>
          </a:xfrm>
          <a:prstGeom prst="rect">
            <a:avLst/>
          </a:prstGeom>
          <a:noFill/>
        </p:spPr>
        <p:txBody>
          <a:bodyPr wrap="square" rtlCol="0">
            <a:spAutoFit/>
          </a:bodyPr>
          <a:lstStyle/>
          <a:p>
            <a:pPr algn="l"/>
            <a:endParaRPr lang="tr-TR" dirty="0"/>
          </a:p>
        </p:txBody>
      </p:sp>
      <p:sp>
        <p:nvSpPr>
          <p:cNvPr id="5" name="4 Dikdörtgen"/>
          <p:cNvSpPr/>
          <p:nvPr/>
        </p:nvSpPr>
        <p:spPr>
          <a:xfrm>
            <a:off x="571472" y="785800"/>
            <a:ext cx="8358246" cy="646331"/>
          </a:xfrm>
          <a:prstGeom prst="rect">
            <a:avLst/>
          </a:prstGeom>
        </p:spPr>
        <p:txBody>
          <a:bodyPr wrap="square">
            <a:spAutoFit/>
          </a:bodyPr>
          <a:lstStyle/>
          <a:p>
            <a:r>
              <a:rPr lang="tr-TR" dirty="0" smtClean="0"/>
              <a:t/>
            </a:r>
            <a:br>
              <a:rPr lang="tr-TR" dirty="0" smtClean="0"/>
            </a:br>
            <a:endParaRPr lang="tr-TR" dirty="0"/>
          </a:p>
        </p:txBody>
      </p:sp>
      <p:sp>
        <p:nvSpPr>
          <p:cNvPr id="6" name="5 Dikdörtgen"/>
          <p:cNvSpPr/>
          <p:nvPr/>
        </p:nvSpPr>
        <p:spPr>
          <a:xfrm>
            <a:off x="500034" y="357172"/>
            <a:ext cx="8358246" cy="5047536"/>
          </a:xfrm>
          <a:prstGeom prst="rect">
            <a:avLst/>
          </a:prstGeom>
        </p:spPr>
        <p:txBody>
          <a:bodyPr wrap="square">
            <a:spAutoFit/>
          </a:bodyPr>
          <a:lstStyle/>
          <a:p>
            <a:r>
              <a:rPr lang="tr-TR" sz="1600" b="1" dirty="0" smtClean="0">
                <a:solidFill>
                  <a:srgbClr val="B2B7EF"/>
                </a:solidFill>
              </a:rPr>
              <a:t>TANIM:</a:t>
            </a:r>
          </a:p>
          <a:p>
            <a:r>
              <a:rPr lang="tr-TR" sz="1600" dirty="0" smtClean="0"/>
              <a:t>Korku verici,ani,ürkütücü boyuttaki,bireyin yaşamını doğrudan tehdit eden tüm yaşantılar travma yaşantısı olarak adlandırılır. Travmanın neden olduğu belirtiler travma anında çok görülmese de; travmanın hemen sonrasında yoğun bir korku,endişe,dehşet,göğüs ağrılar gibi belirtiler kendini gösterir buna travma sorası stres bozukluğu denir. </a:t>
            </a:r>
          </a:p>
          <a:p>
            <a:r>
              <a:rPr lang="tr-TR" sz="1600" b="1" dirty="0" smtClean="0">
                <a:solidFill>
                  <a:srgbClr val="B2B7EF"/>
                </a:solidFill>
              </a:rPr>
              <a:t>YAYGINLIK:</a:t>
            </a:r>
          </a:p>
          <a:p>
            <a:r>
              <a:rPr lang="tr-TR" sz="1600" dirty="0" smtClean="0"/>
              <a:t>Çocuklarda sıklığı belirlemek oldukça zordur. Çünkü çocuklara doğrudan soru yönetilmezse,travmaya gösterdikleri ruhsal tepkileri genellikle kendileri bildirememektedirler. Kızlarda erkeklere oranla daha yaygın bir bozukluktur.</a:t>
            </a:r>
          </a:p>
          <a:p>
            <a:r>
              <a:rPr lang="tr-TR" sz="1600" b="1" dirty="0" smtClean="0">
                <a:solidFill>
                  <a:srgbClr val="B2B7EF"/>
                </a:solidFill>
              </a:rPr>
              <a:t>NEDENLERİ:</a:t>
            </a:r>
          </a:p>
          <a:p>
            <a:r>
              <a:rPr lang="tr-TR" sz="1600" dirty="0" smtClean="0"/>
              <a:t>Yaşanılan travmanın türü,şiddetine göre pek çok olay,durum travma sonrası stres bozukluğuna neden olabilir.</a:t>
            </a:r>
          </a:p>
          <a:p>
            <a:r>
              <a:rPr lang="tr-TR" sz="1600" b="1" dirty="0" smtClean="0">
                <a:solidFill>
                  <a:srgbClr val="B2B7EF"/>
                </a:solidFill>
              </a:rPr>
              <a:t>BELİRTİLERİ/ÖZELLİKLERİ:</a:t>
            </a:r>
          </a:p>
          <a:p>
            <a:r>
              <a:rPr lang="tr-TR" sz="1600" dirty="0" smtClean="0"/>
              <a:t>Travma sonrası stres bozukluğu; akut stres bozukluğuna benzer,ancak olay meydana geldikten sonra belirli bir süre geçmesi gerekir.Belirtiler,üç aydan daha kısa sürüyor ise bozukluk akut; üç aydan daha uzun süredir sürüyor ise kronik olarak kabul edilir.</a:t>
            </a:r>
          </a:p>
          <a:p>
            <a:r>
              <a:rPr lang="tr-TR" sz="1600" b="1" dirty="0" smtClean="0">
                <a:solidFill>
                  <a:srgbClr val="B2B7EF"/>
                </a:solidFill>
              </a:rPr>
              <a:t>TEDAVİ:</a:t>
            </a:r>
          </a:p>
          <a:p>
            <a:r>
              <a:rPr lang="tr-TR" sz="1600" dirty="0" smtClean="0"/>
              <a:t>İlaç tedavisi,bilişsel davranışçı terapi,maruz kalma terapisi,</a:t>
            </a:r>
            <a:r>
              <a:rPr lang="tr-TR" sz="1600" dirty="0" err="1" smtClean="0"/>
              <a:t>psiko</a:t>
            </a:r>
            <a:r>
              <a:rPr lang="tr-TR" sz="1600" dirty="0" smtClean="0"/>
              <a:t> dinamik </a:t>
            </a:r>
            <a:r>
              <a:rPr lang="tr-TR" sz="1600" dirty="0" err="1" smtClean="0"/>
              <a:t>pskiterapi</a:t>
            </a:r>
            <a:r>
              <a:rPr lang="tr-TR" sz="1600" dirty="0" smtClean="0"/>
              <a:t>,aile terapisi ve grup terapisi kullanılmaktadır.</a:t>
            </a:r>
            <a:r>
              <a:rPr lang="tr-TR" dirty="0" smtClean="0"/>
              <a:t/>
            </a:r>
            <a:br>
              <a:rPr lang="tr-TR" dirty="0" smtClean="0"/>
            </a:br>
            <a:endParaRPr lang="tr-TR" dirty="0"/>
          </a:p>
        </p:txBody>
      </p:sp>
    </p:spTree>
    <p:extLst>
      <p:ext uri="{BB962C8B-B14F-4D97-AF65-F5344CB8AC3E}">
        <p14:creationId xmlns:p14="http://schemas.microsoft.com/office/powerpoint/2010/main" val="398515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D56EF6C-33B0-ED43-AD7A-00BACD1E10FC}"/>
              </a:ext>
            </a:extLst>
          </p:cNvPr>
          <p:cNvSpPr>
            <a:spLocks noGrp="1"/>
          </p:cNvSpPr>
          <p:nvPr>
            <p:ph type="title"/>
          </p:nvPr>
        </p:nvSpPr>
        <p:spPr/>
        <p:txBody>
          <a:bodyPr>
            <a:normAutofit fontScale="90000"/>
          </a:bodyPr>
          <a:lstStyle/>
          <a:p>
            <a:r>
              <a:rPr lang="tr-TR" sz="2200" dirty="0" smtClean="0"/>
              <a:t>Nedenleri</a:t>
            </a:r>
            <a:r>
              <a:rPr lang="tr-TR" dirty="0" smtClean="0"/>
              <a:t/>
            </a:r>
            <a:br>
              <a:rPr lang="tr-TR" dirty="0" smtClean="0"/>
            </a:br>
            <a:r>
              <a:rPr lang="tr-TR" dirty="0" smtClean="0"/>
              <a:t/>
            </a:r>
            <a:br>
              <a:rPr lang="tr-TR" dirty="0" smtClean="0"/>
            </a:br>
            <a:endParaRPr lang="tr-TR" dirty="0"/>
          </a:p>
        </p:txBody>
      </p:sp>
      <p:sp>
        <p:nvSpPr>
          <p:cNvPr id="3" name="İçerik Yer Tutucusu 2">
            <a:extLst>
              <a:ext uri="{FF2B5EF4-FFF2-40B4-BE49-F238E27FC236}">
                <a16:creationId xmlns="" xmlns:a16="http://schemas.microsoft.com/office/drawing/2014/main" id="{D79ABC29-C005-3F40-9A8F-4FB81EA85677}"/>
              </a:ext>
            </a:extLst>
          </p:cNvPr>
          <p:cNvSpPr>
            <a:spLocks noGrp="1"/>
          </p:cNvSpPr>
          <p:nvPr>
            <p:ph idx="1"/>
          </p:nvPr>
        </p:nvSpPr>
        <p:spPr>
          <a:xfrm>
            <a:off x="571472" y="857238"/>
            <a:ext cx="8229600" cy="3394472"/>
          </a:xfrm>
        </p:spPr>
        <p:txBody>
          <a:bodyPr/>
          <a:lstStyle/>
          <a:p>
            <a:pPr>
              <a:buFont typeface="Arial" pitchFamily="34" charset="0"/>
              <a:buChar char="•"/>
            </a:pPr>
            <a:r>
              <a:rPr lang="tr-TR" dirty="0" smtClean="0"/>
              <a:t>Erken dönemde bağlanmanın sağlıklı olmaması</a:t>
            </a:r>
          </a:p>
          <a:p>
            <a:pPr>
              <a:buFont typeface="Arial" pitchFamily="34" charset="0"/>
              <a:buChar char="•"/>
            </a:pPr>
            <a:r>
              <a:rPr lang="tr-TR" dirty="0" smtClean="0"/>
              <a:t>Birincil bakım veren kişinin yoksunluğu </a:t>
            </a:r>
          </a:p>
          <a:p>
            <a:pPr>
              <a:buFont typeface="Arial" pitchFamily="34" charset="0"/>
              <a:buChar char="•"/>
            </a:pPr>
            <a:r>
              <a:rPr lang="tr-TR" dirty="0" smtClean="0"/>
              <a:t>Genetik faktörler (ebeveynlerde görülen </a:t>
            </a:r>
            <a:r>
              <a:rPr lang="tr-TR" dirty="0" err="1" smtClean="0"/>
              <a:t>depresif</a:t>
            </a:r>
            <a:r>
              <a:rPr lang="tr-TR" dirty="0" smtClean="0"/>
              <a:t> bozukluğun çocuklardaki </a:t>
            </a:r>
            <a:r>
              <a:rPr lang="tr-TR" dirty="0" err="1" smtClean="0"/>
              <a:t>depresif</a:t>
            </a:r>
            <a:r>
              <a:rPr lang="tr-TR" dirty="0" smtClean="0"/>
              <a:t> bozukluğu arttırdığı bilinmektedir.)</a:t>
            </a:r>
          </a:p>
          <a:p>
            <a:pPr>
              <a:buFont typeface="Arial" pitchFamily="34" charset="0"/>
              <a:buChar char="•"/>
            </a:pPr>
            <a:r>
              <a:rPr lang="tr-TR" dirty="0" smtClean="0"/>
              <a:t>Stresli yaşam olayları(</a:t>
            </a:r>
            <a:r>
              <a:rPr lang="tr-TR" dirty="0" err="1" smtClean="0"/>
              <a:t>anksiyete</a:t>
            </a:r>
            <a:r>
              <a:rPr lang="tr-TR" dirty="0" smtClean="0"/>
              <a:t> bozukluğu ile beraber ortaya çıkmaktadır.)</a:t>
            </a:r>
          </a:p>
          <a:p>
            <a:pPr>
              <a:buFont typeface="Arial" pitchFamily="34" charset="0"/>
              <a:buChar char="•"/>
            </a:pPr>
            <a:r>
              <a:rPr lang="tr-TR" dirty="0" smtClean="0"/>
              <a:t>Çocuğun aile içi şiddete maruz kalması</a:t>
            </a:r>
          </a:p>
          <a:p>
            <a:pPr>
              <a:buFont typeface="Arial" pitchFamily="34" charset="0"/>
              <a:buChar char="•"/>
            </a:pPr>
            <a:r>
              <a:rPr lang="tr-TR" dirty="0" smtClean="0"/>
              <a:t>Ebeveynlerde madde bağımlılığı</a:t>
            </a:r>
          </a:p>
          <a:p>
            <a:pPr>
              <a:buFont typeface="Arial" pitchFamily="34" charset="0"/>
              <a:buChar char="•"/>
            </a:pPr>
            <a:r>
              <a:rPr lang="tr-TR" dirty="0" smtClean="0"/>
              <a:t>Çocuğun devam ettiği okul ve okul imkanlarının çeşitliliği</a:t>
            </a:r>
          </a:p>
          <a:p>
            <a:pPr>
              <a:buFont typeface="Arial" pitchFamily="34" charset="0"/>
              <a:buChar char="•"/>
            </a:pPr>
            <a:r>
              <a:rPr lang="tr-TR" dirty="0" smtClean="0"/>
              <a:t>Okul sonrası programlar</a:t>
            </a:r>
          </a:p>
          <a:p>
            <a:pPr>
              <a:buFont typeface="Arial" pitchFamily="34" charset="0"/>
              <a:buChar char="•"/>
            </a:pPr>
            <a:r>
              <a:rPr lang="tr-TR" dirty="0" smtClean="0"/>
              <a:t>Çevrede oyun parkları ve rekreasyon alanlarının olup olmaması</a:t>
            </a:r>
          </a:p>
          <a:p>
            <a:pPr>
              <a:buFont typeface="Arial" pitchFamily="34" charset="0"/>
              <a:buChar char="•"/>
            </a:pPr>
            <a:r>
              <a:rPr lang="tr-TR" dirty="0" smtClean="0"/>
              <a:t>Sosyoekonomik ve kültürel faktörler</a:t>
            </a:r>
            <a:endParaRPr lang="tr-TR" dirty="0"/>
          </a:p>
        </p:txBody>
      </p:sp>
    </p:spTree>
    <p:extLst>
      <p:ext uri="{BB962C8B-B14F-4D97-AF65-F5344CB8AC3E}">
        <p14:creationId xmlns:p14="http://schemas.microsoft.com/office/powerpoint/2010/main" val="114376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2BFC171-BEDA-414F-9C07-5E0B3EC9CEA7}"/>
              </a:ext>
            </a:extLst>
          </p:cNvPr>
          <p:cNvSpPr>
            <a:spLocks noGrp="1"/>
          </p:cNvSpPr>
          <p:nvPr>
            <p:ph type="title"/>
          </p:nvPr>
        </p:nvSpPr>
        <p:spPr>
          <a:xfrm>
            <a:off x="609600" y="358378"/>
            <a:ext cx="8229600" cy="641736"/>
          </a:xfrm>
        </p:spPr>
        <p:txBody>
          <a:bodyPr/>
          <a:lstStyle/>
          <a:p>
            <a:r>
              <a:rPr lang="tr-TR" dirty="0" smtClean="0"/>
              <a:t>5.8 Akut Stres Bozukluğu </a:t>
            </a:r>
            <a:endParaRPr lang="tr-TR" dirty="0"/>
          </a:p>
        </p:txBody>
      </p:sp>
      <p:sp>
        <p:nvSpPr>
          <p:cNvPr id="3" name="İçerik Yer Tutucusu 2">
            <a:extLst>
              <a:ext uri="{FF2B5EF4-FFF2-40B4-BE49-F238E27FC236}">
                <a16:creationId xmlns="" xmlns:a16="http://schemas.microsoft.com/office/drawing/2014/main" id="{DEA41369-E125-394D-B6A5-CC52016869D3}"/>
              </a:ext>
            </a:extLst>
          </p:cNvPr>
          <p:cNvSpPr>
            <a:spLocks noGrp="1"/>
          </p:cNvSpPr>
          <p:nvPr>
            <p:ph idx="1"/>
          </p:nvPr>
        </p:nvSpPr>
        <p:spPr>
          <a:xfrm>
            <a:off x="609600" y="1215628"/>
            <a:ext cx="8229600" cy="3394472"/>
          </a:xfrm>
        </p:spPr>
        <p:txBody>
          <a:bodyPr>
            <a:normAutofit fontScale="92500" lnSpcReduction="20000"/>
          </a:bodyPr>
          <a:lstStyle/>
          <a:p>
            <a:pPr marL="285750" indent="-285750" algn="l"/>
            <a:r>
              <a:rPr lang="tr-TR" b="1" dirty="0" smtClean="0">
                <a:solidFill>
                  <a:srgbClr val="B2B7EF"/>
                </a:solidFill>
              </a:rPr>
              <a:t>TANIM:</a:t>
            </a:r>
          </a:p>
          <a:p>
            <a:pPr marL="285750" indent="-285750" algn="l"/>
            <a:r>
              <a:rPr lang="tr-TR" dirty="0" err="1" smtClean="0"/>
              <a:t>Travmatik</a:t>
            </a:r>
            <a:r>
              <a:rPr lang="tr-TR" dirty="0" smtClean="0"/>
              <a:t> olaydan hemen sonraki dönemde ortaya çıkan bir bozukluktur.Akut stres </a:t>
            </a:r>
          </a:p>
          <a:p>
            <a:pPr marL="285750" indent="-285750" algn="l"/>
            <a:r>
              <a:rPr lang="tr-TR" dirty="0" smtClean="0"/>
              <a:t>bozukluğu,travmadan sonraki bir ay içinde görülen psikopatolojiyi ifade ederken,travma sonrası stres </a:t>
            </a:r>
          </a:p>
          <a:p>
            <a:pPr marL="285750" indent="-285750" algn="l"/>
            <a:r>
              <a:rPr lang="tr-TR" dirty="0" smtClean="0"/>
              <a:t>bozukluğu bir aydan sonra devam eden psikopatolojiyi ifade etmektedir.</a:t>
            </a:r>
          </a:p>
          <a:p>
            <a:pPr marL="285750" indent="-285750"/>
            <a:r>
              <a:rPr lang="tr-TR" b="1" dirty="0" smtClean="0">
                <a:solidFill>
                  <a:srgbClr val="B2B7EF"/>
                </a:solidFill>
              </a:rPr>
              <a:t>YAYGINLIK:</a:t>
            </a:r>
          </a:p>
          <a:p>
            <a:pPr marL="285750" indent="-285750" algn="l"/>
            <a:r>
              <a:rPr lang="tr-TR" dirty="0" smtClean="0"/>
              <a:t>Yine bu bozuklukta da kızlarda daha yüksek oranlarda görülmektedir.</a:t>
            </a:r>
          </a:p>
          <a:p>
            <a:pPr marL="285750" indent="-285750" algn="l"/>
            <a:r>
              <a:rPr lang="tr-TR" b="1" dirty="0" smtClean="0">
                <a:solidFill>
                  <a:srgbClr val="B2B7EF"/>
                </a:solidFill>
              </a:rPr>
              <a:t>NEDENLERİ:</a:t>
            </a:r>
          </a:p>
          <a:p>
            <a:pPr marL="285750" indent="-285750" algn="l"/>
            <a:r>
              <a:rPr lang="tr-TR" dirty="0" smtClean="0"/>
              <a:t>Yaşanılan travmanın türü,şiddetine göre pek çok olay,durum akut stres bozukluğuna neden olabilir.</a:t>
            </a:r>
          </a:p>
          <a:p>
            <a:pPr marL="285750" indent="-285750"/>
            <a:r>
              <a:rPr lang="tr-TR" b="1" dirty="0" smtClean="0">
                <a:solidFill>
                  <a:srgbClr val="B2B7EF"/>
                </a:solidFill>
              </a:rPr>
              <a:t>BELİRTİLERİ/ÖZELLİKLERİ:</a:t>
            </a:r>
          </a:p>
          <a:p>
            <a:pPr marL="285750" indent="-285750"/>
            <a:r>
              <a:rPr lang="tr-TR" dirty="0" smtClean="0"/>
              <a:t>Akut stres bozukluğu görülen çocuklarda ve ergenlerde </a:t>
            </a:r>
          </a:p>
          <a:p>
            <a:pPr marL="285750" indent="-285750"/>
            <a:r>
              <a:rPr lang="tr-TR" dirty="0" smtClean="0"/>
              <a:t>çoğunlukla duyarsızlaşma,duygusal yanıt vermede azalma,</a:t>
            </a:r>
            <a:r>
              <a:rPr lang="tr-TR" dirty="0" err="1" smtClean="0"/>
              <a:t>travmatik</a:t>
            </a:r>
            <a:r>
              <a:rPr lang="tr-TR" dirty="0" smtClean="0"/>
              <a:t> olayın </a:t>
            </a:r>
          </a:p>
          <a:p>
            <a:pPr marL="285750" indent="-285750"/>
            <a:r>
              <a:rPr lang="tr-TR" dirty="0" err="1" smtClean="0"/>
              <a:t>ayrtıntılarını</a:t>
            </a:r>
            <a:r>
              <a:rPr lang="tr-TR" dirty="0" smtClean="0"/>
              <a:t> anımsamada zorlanma görülebilir</a:t>
            </a:r>
            <a:r>
              <a:rPr lang="tr-TR" b="1" dirty="0" smtClean="0">
                <a:solidFill>
                  <a:srgbClr val="B2B7EF"/>
                </a:solidFill>
              </a:rPr>
              <a:t>.</a:t>
            </a:r>
          </a:p>
          <a:p>
            <a:pPr marL="285750" indent="-285750"/>
            <a:r>
              <a:rPr lang="tr-TR" b="1" dirty="0" smtClean="0">
                <a:solidFill>
                  <a:srgbClr val="B2B7EF"/>
                </a:solidFill>
              </a:rPr>
              <a:t>TEDAVİ:</a:t>
            </a:r>
          </a:p>
          <a:p>
            <a:pPr marL="285750" indent="-285750"/>
            <a:r>
              <a:rPr lang="tr-TR" dirty="0" smtClean="0"/>
              <a:t>İlaç tedavisi ile rahatlatılması gerekir.</a:t>
            </a:r>
            <a:endParaRPr lang="tr-TR" dirty="0"/>
          </a:p>
        </p:txBody>
      </p:sp>
    </p:spTree>
    <p:extLst>
      <p:ext uri="{BB962C8B-B14F-4D97-AF65-F5344CB8AC3E}">
        <p14:creationId xmlns:p14="http://schemas.microsoft.com/office/powerpoint/2010/main" val="337585802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A0A59F4-150B-8240-ABE8-6325389FABF7}"/>
              </a:ext>
            </a:extLst>
          </p:cNvPr>
          <p:cNvSpPr>
            <a:spLocks noGrp="1"/>
          </p:cNvSpPr>
          <p:nvPr>
            <p:ph type="title"/>
          </p:nvPr>
        </p:nvSpPr>
        <p:spPr>
          <a:xfrm>
            <a:off x="609600" y="358378"/>
            <a:ext cx="8229600" cy="570298"/>
          </a:xfrm>
        </p:spPr>
        <p:txBody>
          <a:bodyPr/>
          <a:lstStyle/>
          <a:p>
            <a:r>
              <a:rPr lang="tr-TR" dirty="0" smtClean="0"/>
              <a:t>5.9 Ruhsal Kökenli Bedensel Hastalıklar </a:t>
            </a:r>
            <a:endParaRPr lang="tr-TR" dirty="0"/>
          </a:p>
        </p:txBody>
      </p:sp>
      <p:sp>
        <p:nvSpPr>
          <p:cNvPr id="3" name="İçerik Yer Tutucusu 2">
            <a:extLst>
              <a:ext uri="{FF2B5EF4-FFF2-40B4-BE49-F238E27FC236}">
                <a16:creationId xmlns="" xmlns:a16="http://schemas.microsoft.com/office/drawing/2014/main" id="{70D2E86F-10EC-5D4A-9475-5E985EFC628C}"/>
              </a:ext>
            </a:extLst>
          </p:cNvPr>
          <p:cNvSpPr>
            <a:spLocks noGrp="1"/>
          </p:cNvSpPr>
          <p:nvPr>
            <p:ph idx="1"/>
          </p:nvPr>
        </p:nvSpPr>
        <p:spPr>
          <a:xfrm>
            <a:off x="609600" y="928676"/>
            <a:ext cx="8229600" cy="4071966"/>
          </a:xfrm>
        </p:spPr>
        <p:txBody>
          <a:bodyPr>
            <a:normAutofit fontScale="85000" lnSpcReduction="10000"/>
          </a:bodyPr>
          <a:lstStyle/>
          <a:p>
            <a:pPr algn="l"/>
            <a:r>
              <a:rPr lang="tr-TR" b="1" dirty="0" smtClean="0">
                <a:solidFill>
                  <a:srgbClr val="B2B7EF"/>
                </a:solidFill>
              </a:rPr>
              <a:t>TANIM:</a:t>
            </a:r>
            <a:r>
              <a:rPr lang="tr-TR" dirty="0" smtClean="0"/>
              <a:t>Ruhsal kökenli bedensel hastalıklar; çocuk ve gençlerde çoğunlukla kısa süreli devam eden bozukluklardır.</a:t>
            </a:r>
            <a:r>
              <a:rPr lang="tr-TR" dirty="0" err="1" smtClean="0"/>
              <a:t>Pskikosomatik</a:t>
            </a:r>
            <a:r>
              <a:rPr lang="tr-TR" dirty="0" smtClean="0"/>
              <a:t> bozukluklar;biyolojik bir hastalığın başlamasında,ilerlemesinde,ağırlaşmasında ya da alevlenmesinde ruhsal nedenlerinde önemli rol oynadığı hastalık gruplarıdır.</a:t>
            </a:r>
          </a:p>
          <a:p>
            <a:r>
              <a:rPr lang="tr-TR" b="1" dirty="0" smtClean="0">
                <a:solidFill>
                  <a:srgbClr val="B2B7EF"/>
                </a:solidFill>
              </a:rPr>
              <a:t>YAYGINLIK:</a:t>
            </a:r>
          </a:p>
          <a:p>
            <a:r>
              <a:rPr lang="tr-TR" dirty="0" smtClean="0"/>
              <a:t>Kızlarda</a:t>
            </a:r>
            <a:r>
              <a:rPr lang="tr-TR" b="1" dirty="0" smtClean="0">
                <a:solidFill>
                  <a:srgbClr val="B2B7EF"/>
                </a:solidFill>
              </a:rPr>
              <a:t> </a:t>
            </a:r>
            <a:r>
              <a:rPr lang="tr-TR" dirty="0" smtClean="0"/>
              <a:t>erkeklerde daha fazla olduğu bildirilmektedir.</a:t>
            </a:r>
          </a:p>
          <a:p>
            <a:r>
              <a:rPr lang="tr-TR" b="1" dirty="0" smtClean="0">
                <a:solidFill>
                  <a:srgbClr val="B2B7EF"/>
                </a:solidFill>
              </a:rPr>
              <a:t>NEDENLERİ: </a:t>
            </a:r>
          </a:p>
          <a:p>
            <a:r>
              <a:rPr lang="tr-TR" sz="1700" dirty="0" smtClean="0"/>
              <a:t>Biyolojik nedenler:organizmada strese yol açan faktörler,vücuttaki </a:t>
            </a:r>
            <a:r>
              <a:rPr lang="tr-TR" sz="1700" dirty="0" err="1" smtClean="0"/>
              <a:t>mekanızmaları</a:t>
            </a:r>
            <a:r>
              <a:rPr lang="tr-TR" sz="1700" dirty="0" smtClean="0"/>
              <a:t> harekete geçirir.bu mekanizmalar vücuttaki sistemlerin stres nedeni ile aşırı aktivasyona neden olur ve durumda hücrelerin temel işlevini bozarak,hastalık gelişiminde rol oynar.</a:t>
            </a:r>
          </a:p>
          <a:p>
            <a:r>
              <a:rPr lang="tr-TR" sz="1700" dirty="0" smtClean="0"/>
              <a:t>Psikolojik nedenler: </a:t>
            </a:r>
            <a:r>
              <a:rPr lang="tr-TR" sz="1700" dirty="0" err="1" smtClean="0"/>
              <a:t>Psikomatik</a:t>
            </a:r>
            <a:r>
              <a:rPr lang="tr-TR" sz="1700" dirty="0" smtClean="0"/>
              <a:t> hastalıklara yatkınlığın psikolojik temelinde bireyleşme gelişimindeki eksiklik yatabilir.terk edilme,umutsuzluk,</a:t>
            </a:r>
            <a:r>
              <a:rPr lang="tr-TR" sz="1700" dirty="0" err="1" smtClean="0"/>
              <a:t>çaresizilik</a:t>
            </a:r>
            <a:r>
              <a:rPr lang="tr-TR" sz="1700" dirty="0" smtClean="0"/>
              <a:t>… </a:t>
            </a:r>
          </a:p>
          <a:p>
            <a:r>
              <a:rPr lang="tr-TR" sz="1400" b="1" dirty="0" smtClean="0">
                <a:solidFill>
                  <a:srgbClr val="B2B7EF"/>
                </a:solidFill>
              </a:rPr>
              <a:t>BELİRTİLERİ ÖZELLİKLERİ:</a:t>
            </a:r>
          </a:p>
          <a:p>
            <a:r>
              <a:rPr lang="tr-TR" sz="1700" dirty="0" smtClean="0"/>
              <a:t>Bastırılmış duygularını sözel yoldan anlatma konusunda kısıtlılıklar yaşayabilen çocuklarda,erken çocukluk döneminde sindirim sistemi,solunum sistemi ve deride çeşitli hastalıklar psikosomatik belirtiler ortaya çıkabilmektedir.</a:t>
            </a:r>
          </a:p>
          <a:p>
            <a:r>
              <a:rPr lang="tr-TR" sz="1700" b="1" dirty="0" smtClean="0">
                <a:solidFill>
                  <a:srgbClr val="B2B7EF"/>
                </a:solidFill>
              </a:rPr>
              <a:t>TEDAVİ:</a:t>
            </a:r>
          </a:p>
          <a:p>
            <a:r>
              <a:rPr lang="tr-TR" sz="1700" dirty="0" smtClean="0"/>
              <a:t>Akut dönemlerde hasta organın tedavisi önde </a:t>
            </a:r>
            <a:r>
              <a:rPr lang="tr-TR" sz="1700" dirty="0" err="1" smtClean="0"/>
              <a:t>geliR</a:t>
            </a:r>
            <a:r>
              <a:rPr lang="tr-TR" sz="1700" dirty="0" smtClean="0"/>
              <a:t> sonrasında takip edilmeli ve psikolojik destek verilmelidir.</a:t>
            </a:r>
          </a:p>
          <a:p>
            <a:endParaRPr lang="tr-TR" sz="1700" b="1" dirty="0" smtClean="0">
              <a:solidFill>
                <a:srgbClr val="B2B7EF"/>
              </a:solidFill>
            </a:endParaRPr>
          </a:p>
        </p:txBody>
      </p:sp>
    </p:spTree>
    <p:extLst>
      <p:ext uri="{BB962C8B-B14F-4D97-AF65-F5344CB8AC3E}">
        <p14:creationId xmlns:p14="http://schemas.microsoft.com/office/powerpoint/2010/main" val="164607000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4D259FC-C1FD-1A4D-8F0C-FBB31F5760F4}"/>
              </a:ext>
            </a:extLst>
          </p:cNvPr>
          <p:cNvSpPr>
            <a:spLocks noGrp="1"/>
          </p:cNvSpPr>
          <p:nvPr>
            <p:ph type="title"/>
          </p:nvPr>
        </p:nvSpPr>
        <p:spPr>
          <a:xfrm>
            <a:off x="571472" y="0"/>
            <a:ext cx="8267728" cy="714362"/>
          </a:xfrm>
        </p:spPr>
        <p:txBody>
          <a:bodyPr/>
          <a:lstStyle/>
          <a:p>
            <a:r>
              <a:rPr lang="tr-TR" dirty="0" smtClean="0"/>
              <a:t>5.10 Madde Kullanım Bozuklukları</a:t>
            </a:r>
            <a:endParaRPr lang="tr-TR" dirty="0"/>
          </a:p>
        </p:txBody>
      </p:sp>
      <p:sp>
        <p:nvSpPr>
          <p:cNvPr id="3" name="İçerik Yer Tutucusu 2">
            <a:extLst>
              <a:ext uri="{FF2B5EF4-FFF2-40B4-BE49-F238E27FC236}">
                <a16:creationId xmlns="" xmlns:a16="http://schemas.microsoft.com/office/drawing/2014/main" id="{396ED2A3-723F-CE48-A766-AF351D33181C}"/>
              </a:ext>
            </a:extLst>
          </p:cNvPr>
          <p:cNvSpPr>
            <a:spLocks noGrp="1"/>
          </p:cNvSpPr>
          <p:nvPr>
            <p:ph idx="1"/>
          </p:nvPr>
        </p:nvSpPr>
        <p:spPr>
          <a:xfrm>
            <a:off x="609600" y="642924"/>
            <a:ext cx="8229600" cy="4429156"/>
          </a:xfrm>
        </p:spPr>
        <p:txBody>
          <a:bodyPr>
            <a:normAutofit/>
          </a:bodyPr>
          <a:lstStyle/>
          <a:p>
            <a:r>
              <a:rPr lang="tr-TR" b="1" dirty="0" smtClean="0">
                <a:solidFill>
                  <a:srgbClr val="B2B7EF"/>
                </a:solidFill>
              </a:rPr>
              <a:t>TANIM:</a:t>
            </a:r>
          </a:p>
          <a:p>
            <a:r>
              <a:rPr lang="tr-TR" sz="1400" dirty="0" smtClean="0"/>
              <a:t>Madde bağımlılığı;kişinin yaşamının merkezinde rol oynuyor oluşunu ve bunun kontrolünü kaybetmiş olmasını,maddeye bağlı bedensel ve psikolojik sorunların </a:t>
            </a:r>
            <a:r>
              <a:rPr lang="tr-TR" sz="1400" dirty="0" err="1" smtClean="0"/>
              <a:t>varlığıı</a:t>
            </a:r>
            <a:r>
              <a:rPr lang="tr-TR" sz="1400" dirty="0" smtClean="0"/>
              <a:t> göz önünde tutan geniş bir bağımlılık kavramıdır.bu maddeler;esrar,kokain,uçucu maddeler…</a:t>
            </a:r>
          </a:p>
          <a:p>
            <a:r>
              <a:rPr lang="tr-TR" b="1" dirty="0" smtClean="0">
                <a:solidFill>
                  <a:srgbClr val="B2B7EF"/>
                </a:solidFill>
              </a:rPr>
              <a:t>YAYGINLIK:</a:t>
            </a:r>
          </a:p>
          <a:p>
            <a:r>
              <a:rPr lang="tr-TR" sz="1400" dirty="0" smtClean="0"/>
              <a:t>Günümüzde madde kullanımının yaygınlığı ve medyada çocuk ve genç ölümleri oldukça dikkat çekmektedir.</a:t>
            </a:r>
          </a:p>
          <a:p>
            <a:r>
              <a:rPr lang="tr-TR" b="1" dirty="0" smtClean="0">
                <a:solidFill>
                  <a:srgbClr val="B2B7EF"/>
                </a:solidFill>
              </a:rPr>
              <a:t>NEDENLERİ:</a:t>
            </a:r>
          </a:p>
          <a:p>
            <a:r>
              <a:rPr lang="tr-TR" sz="1400" dirty="0" smtClean="0"/>
              <a:t>İletişim bozukluğu,aileden birinin madde kullanım hikayesi,tutarsız ve aşırı disiplin vb. pek çok farklı nedenleri vardır.</a:t>
            </a:r>
          </a:p>
          <a:p>
            <a:r>
              <a:rPr lang="tr-TR" sz="1400" b="1" dirty="0" smtClean="0">
                <a:solidFill>
                  <a:srgbClr val="B2B7EF"/>
                </a:solidFill>
              </a:rPr>
              <a:t>BELİRTİLERİ/ÖZELLLİKLERİ:</a:t>
            </a:r>
          </a:p>
          <a:p>
            <a:r>
              <a:rPr lang="tr-TR" sz="1400" dirty="0" smtClean="0"/>
              <a:t>Dalgınlı,uyuklama ,yürümede dengesizlik,ellerde titreme,gözlerde kanlanma,mide bağırsak yakınmaları gibi pek çok fiziksel belirtileri vardır.İçe kapama,fazla para harcama,evde odasına kapanma gibi pek çok duygusal </a:t>
            </a:r>
            <a:r>
              <a:rPr lang="tr-TR" sz="1400" dirty="0" err="1" smtClean="0"/>
              <a:t>belirtileride</a:t>
            </a:r>
            <a:r>
              <a:rPr lang="tr-TR" sz="1400" dirty="0" smtClean="0"/>
              <a:t> vardır.</a:t>
            </a:r>
          </a:p>
          <a:p>
            <a:r>
              <a:rPr lang="tr-TR" b="1" dirty="0" smtClean="0">
                <a:solidFill>
                  <a:srgbClr val="B2B7EF"/>
                </a:solidFill>
              </a:rPr>
              <a:t>TEDAVİ:</a:t>
            </a:r>
          </a:p>
          <a:p>
            <a:r>
              <a:rPr lang="tr-TR" dirty="0" smtClean="0"/>
              <a:t>Madde kullanım bozukluklarında tedavi,bağımlı olunan maddeye göre farklılık göstermektedir.Kişinin bedeninin maddeden arındırılması gerekir ki buna </a:t>
            </a:r>
            <a:r>
              <a:rPr lang="tr-TR" dirty="0" err="1" smtClean="0"/>
              <a:t>detoksifikasyon</a:t>
            </a:r>
            <a:r>
              <a:rPr lang="tr-TR" dirty="0" smtClean="0"/>
              <a:t> denir.</a:t>
            </a:r>
          </a:p>
          <a:p>
            <a:endParaRPr lang="tr-TR" dirty="0"/>
          </a:p>
        </p:txBody>
      </p:sp>
    </p:spTree>
    <p:extLst>
      <p:ext uri="{BB962C8B-B14F-4D97-AF65-F5344CB8AC3E}">
        <p14:creationId xmlns:p14="http://schemas.microsoft.com/office/powerpoint/2010/main" val="108532431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21889B6-FE1F-9745-AC45-F1A165AA4153}"/>
              </a:ext>
            </a:extLst>
          </p:cNvPr>
          <p:cNvSpPr>
            <a:spLocks noGrp="1"/>
          </p:cNvSpPr>
          <p:nvPr>
            <p:ph type="title"/>
          </p:nvPr>
        </p:nvSpPr>
        <p:spPr>
          <a:xfrm>
            <a:off x="609600" y="146052"/>
            <a:ext cx="8229600" cy="425434"/>
          </a:xfrm>
        </p:spPr>
        <p:txBody>
          <a:bodyPr/>
          <a:lstStyle/>
          <a:p>
            <a:r>
              <a:rPr lang="tr-TR" dirty="0" smtClean="0"/>
              <a:t>5.11 Toplumsal Cinsiyet Sorunları:</a:t>
            </a:r>
            <a:endParaRPr lang="tr-TR" dirty="0"/>
          </a:p>
        </p:txBody>
      </p:sp>
      <p:sp>
        <p:nvSpPr>
          <p:cNvPr id="3" name="İçerik Yer Tutucusu 2">
            <a:extLst>
              <a:ext uri="{FF2B5EF4-FFF2-40B4-BE49-F238E27FC236}">
                <a16:creationId xmlns="" xmlns:a16="http://schemas.microsoft.com/office/drawing/2014/main" id="{257A7CEA-BFDB-AB46-A8FD-007FAA78CCE4}"/>
              </a:ext>
            </a:extLst>
          </p:cNvPr>
          <p:cNvSpPr>
            <a:spLocks noGrp="1"/>
          </p:cNvSpPr>
          <p:nvPr>
            <p:ph idx="1"/>
          </p:nvPr>
        </p:nvSpPr>
        <p:spPr>
          <a:xfrm>
            <a:off x="571472" y="500048"/>
            <a:ext cx="8229600" cy="4643452"/>
          </a:xfrm>
        </p:spPr>
        <p:txBody>
          <a:bodyPr numCol="1" anchor="t">
            <a:normAutofit fontScale="92500" lnSpcReduction="20000"/>
          </a:bodyPr>
          <a:lstStyle/>
          <a:p>
            <a:pPr marL="342900" indent="-342900" algn="l"/>
            <a:r>
              <a:rPr lang="tr-TR" b="1" dirty="0" smtClean="0">
                <a:solidFill>
                  <a:srgbClr val="B2B7EF"/>
                </a:solidFill>
              </a:rPr>
              <a:t>TANIM:</a:t>
            </a:r>
          </a:p>
          <a:p>
            <a:pPr marL="342900" indent="-342900" algn="l"/>
            <a:r>
              <a:rPr lang="tr-TR" sz="1700" dirty="0" smtClean="0"/>
              <a:t>Cinsel kimlik bozuklukları,kişinin biyolojik cinsiyetinden ya da cinsel rolünden devamlı bir şekilde</a:t>
            </a:r>
          </a:p>
          <a:p>
            <a:pPr marL="342900" indent="-342900" algn="l"/>
            <a:r>
              <a:rPr lang="tr-TR" sz="1700" dirty="0" smtClean="0"/>
              <a:t>rahatsızlık duyması ile karakterize bir bozukluktur.</a:t>
            </a:r>
          </a:p>
          <a:p>
            <a:pPr marL="342900" indent="-342900" algn="l"/>
            <a:r>
              <a:rPr lang="tr-TR" b="1" dirty="0" smtClean="0">
                <a:solidFill>
                  <a:srgbClr val="B2B7EF"/>
                </a:solidFill>
              </a:rPr>
              <a:t>SIKLIK:</a:t>
            </a:r>
          </a:p>
          <a:p>
            <a:pPr marL="342900" indent="-342900"/>
            <a:r>
              <a:rPr lang="tr-TR" sz="1700" dirty="0" err="1" smtClean="0"/>
              <a:t>Erkekelerde</a:t>
            </a:r>
            <a:r>
              <a:rPr lang="tr-TR" sz="1700" dirty="0" smtClean="0"/>
              <a:t> kadınlardan 3 kat daha fazla rastlanır.</a:t>
            </a:r>
          </a:p>
          <a:p>
            <a:pPr marL="342900" indent="-342900"/>
            <a:r>
              <a:rPr lang="tr-TR" b="1" dirty="0" smtClean="0">
                <a:solidFill>
                  <a:srgbClr val="B2B7EF"/>
                </a:solidFill>
              </a:rPr>
              <a:t>NEDENLERİ:</a:t>
            </a:r>
          </a:p>
          <a:p>
            <a:pPr marL="342900" indent="-342900" algn="l"/>
            <a:r>
              <a:rPr lang="tr-TR" dirty="0" smtClean="0"/>
              <a:t>Cinsel kimlik bozukluluğunun bilimsel olarak ortaya konabilmiş belirgin bir nedeni yoktur.</a:t>
            </a:r>
          </a:p>
          <a:p>
            <a:pPr marL="342900" indent="-342900" algn="l"/>
            <a:r>
              <a:rPr lang="tr-TR" dirty="0" smtClean="0"/>
              <a:t>Doğum öncesi </a:t>
            </a:r>
            <a:r>
              <a:rPr lang="tr-TR" dirty="0" err="1" smtClean="0"/>
              <a:t>hormonal</a:t>
            </a:r>
            <a:r>
              <a:rPr lang="tr-TR" dirty="0" smtClean="0"/>
              <a:t> dengesizliklerin cinsel kimlik bozulduğunu düşünmekle birlikte,</a:t>
            </a:r>
          </a:p>
          <a:p>
            <a:pPr marL="342900" indent="-342900" algn="l"/>
            <a:r>
              <a:rPr lang="tr-TR" dirty="0" smtClean="0"/>
              <a:t>herhangi bir </a:t>
            </a:r>
            <a:r>
              <a:rPr lang="tr-TR" dirty="0" err="1" smtClean="0"/>
              <a:t>hormonal</a:t>
            </a:r>
            <a:r>
              <a:rPr lang="tr-TR" dirty="0" smtClean="0"/>
              <a:t> dengesizlikle ya da biyolojik olarak normal olmayan bir durum ile </a:t>
            </a:r>
          </a:p>
          <a:p>
            <a:pPr marL="342900" indent="-342900" algn="l"/>
            <a:r>
              <a:rPr lang="tr-TR" dirty="0" smtClean="0"/>
              <a:t>ilgisi bilimsel olarak henüz  ortaya konmamıştır.</a:t>
            </a:r>
          </a:p>
          <a:p>
            <a:pPr marL="342900" indent="-342900" algn="l"/>
            <a:r>
              <a:rPr lang="tr-TR" dirty="0" smtClean="0"/>
              <a:t>Aile içi dinamiklerin kritik tetikleyici olduğu vurgulanmıştır.</a:t>
            </a:r>
          </a:p>
          <a:p>
            <a:pPr marL="342900" indent="-342900" algn="l"/>
            <a:r>
              <a:rPr lang="tr-TR" b="1" dirty="0" smtClean="0">
                <a:solidFill>
                  <a:srgbClr val="B2B7EF"/>
                </a:solidFill>
              </a:rPr>
              <a:t>BELİRTİLERİ/ÖZELLLİKLERİ:</a:t>
            </a:r>
          </a:p>
          <a:p>
            <a:pPr marL="342900" indent="-342900" algn="l"/>
            <a:r>
              <a:rPr lang="tr-TR" sz="1700" dirty="0" smtClean="0"/>
              <a:t>Kişi anatomik ve biyolojik cinsiyetini </a:t>
            </a:r>
            <a:r>
              <a:rPr lang="tr-TR" sz="1700" dirty="0" err="1" smtClean="0"/>
              <a:t>redderek</a:t>
            </a:r>
            <a:r>
              <a:rPr lang="tr-TR" sz="1700" dirty="0" smtClean="0"/>
              <a:t> karşı cinsiyetin özelliklerine sahip olmak ister.</a:t>
            </a:r>
          </a:p>
          <a:p>
            <a:pPr marL="342900" indent="-342900" algn="l"/>
            <a:r>
              <a:rPr lang="tr-TR" sz="1700" dirty="0" smtClean="0"/>
              <a:t>Bu kişiler sosyal rol anlayışı olarak da karşıt cinsin tutumlarını benimsemektedir.</a:t>
            </a:r>
          </a:p>
          <a:p>
            <a:pPr marL="342900" indent="-342900" algn="l"/>
            <a:r>
              <a:rPr lang="tr-TR" b="1" dirty="0" smtClean="0">
                <a:solidFill>
                  <a:srgbClr val="B2B7EF"/>
                </a:solidFill>
              </a:rPr>
              <a:t>TEDAVİ:</a:t>
            </a:r>
          </a:p>
          <a:p>
            <a:pPr marL="342900" indent="-342900" algn="l"/>
            <a:r>
              <a:rPr lang="tr-TR" dirty="0" smtClean="0"/>
              <a:t>Cinsel kimliği ile uyum sağlaması </a:t>
            </a:r>
          </a:p>
          <a:p>
            <a:pPr marL="342900" indent="-342900" algn="l"/>
            <a:r>
              <a:rPr lang="tr-TR" dirty="0" smtClean="0"/>
              <a:t>Sosyal ve meslek işlevselliğinin arttırılması</a:t>
            </a:r>
          </a:p>
          <a:p>
            <a:pPr marL="342900" indent="-342900" algn="l"/>
            <a:r>
              <a:rPr lang="tr-TR" dirty="0" smtClean="0"/>
              <a:t>Depresyon ve </a:t>
            </a:r>
            <a:r>
              <a:rPr lang="tr-TR" dirty="0" err="1" smtClean="0"/>
              <a:t>anksiyetenin</a:t>
            </a:r>
            <a:r>
              <a:rPr lang="tr-TR" dirty="0" smtClean="0"/>
              <a:t> </a:t>
            </a:r>
            <a:r>
              <a:rPr lang="tr-TR" dirty="0" err="1" smtClean="0"/>
              <a:t>gederilmesi</a:t>
            </a:r>
            <a:endParaRPr lang="tr-TR" dirty="0" smtClean="0"/>
          </a:p>
          <a:p>
            <a:pPr marL="342900" indent="-342900" algn="l"/>
            <a:r>
              <a:rPr lang="tr-TR" dirty="0" smtClean="0"/>
              <a:t>Öz saygının geri kazandırılması</a:t>
            </a:r>
          </a:p>
          <a:p>
            <a:pPr marL="342900" indent="-342900" algn="l"/>
            <a:endParaRPr lang="tr-TR" dirty="0" smtClean="0"/>
          </a:p>
          <a:p>
            <a:pPr marL="342900" indent="-342900" algn="l"/>
            <a:endParaRPr lang="tr-TR" b="1" dirty="0" smtClean="0">
              <a:solidFill>
                <a:srgbClr val="B2B7EF"/>
              </a:solidFill>
            </a:endParaRPr>
          </a:p>
          <a:p>
            <a:pPr marL="342900" indent="-342900" algn="l"/>
            <a:endParaRPr lang="tr-TR" dirty="0" smtClean="0"/>
          </a:p>
          <a:p>
            <a:pPr marL="342900" indent="-342900" algn="l"/>
            <a:endParaRPr lang="tr-TR" dirty="0" smtClean="0"/>
          </a:p>
          <a:p>
            <a:pPr marL="342900" indent="-342900" algn="l"/>
            <a:endParaRPr lang="tr-TR" dirty="0" smtClean="0"/>
          </a:p>
          <a:p>
            <a:pPr marL="342900" indent="-342900"/>
            <a:endParaRPr lang="tr-TR" dirty="0"/>
          </a:p>
        </p:txBody>
      </p:sp>
    </p:spTree>
    <p:extLst>
      <p:ext uri="{BB962C8B-B14F-4D97-AF65-F5344CB8AC3E}">
        <p14:creationId xmlns:p14="http://schemas.microsoft.com/office/powerpoint/2010/main" val="36393506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693A450-69CC-094E-90A1-8E1A6D78CA9D}"/>
              </a:ext>
            </a:extLst>
          </p:cNvPr>
          <p:cNvSpPr>
            <a:spLocks noGrp="1"/>
          </p:cNvSpPr>
          <p:nvPr>
            <p:ph type="title"/>
          </p:nvPr>
        </p:nvSpPr>
        <p:spPr>
          <a:xfrm>
            <a:off x="500034" y="0"/>
            <a:ext cx="8229600" cy="857250"/>
          </a:xfrm>
        </p:spPr>
        <p:txBody>
          <a:bodyPr/>
          <a:lstStyle/>
          <a:p>
            <a:r>
              <a:rPr lang="tr-TR" dirty="0" smtClean="0"/>
              <a:t>Belirtileri ve Özellikleri</a:t>
            </a:r>
            <a:endParaRPr lang="tr-TR" dirty="0"/>
          </a:p>
        </p:txBody>
      </p:sp>
      <p:graphicFrame>
        <p:nvGraphicFramePr>
          <p:cNvPr id="4" name="3 İçerik Yer Tutucusu"/>
          <p:cNvGraphicFramePr>
            <a:graphicFrameLocks noGrp="1"/>
          </p:cNvGraphicFramePr>
          <p:nvPr>
            <p:ph idx="1"/>
          </p:nvPr>
        </p:nvGraphicFramePr>
        <p:xfrm>
          <a:off x="642910" y="642924"/>
          <a:ext cx="8229600" cy="3722376"/>
        </p:xfrm>
        <a:graphic>
          <a:graphicData uri="http://schemas.openxmlformats.org/drawingml/2006/table">
            <a:tbl>
              <a:tblPr firstRow="1" bandRow="1">
                <a:tableStyleId>{5C22544A-7EE6-4342-B048-85BDC9FD1C3A}</a:tableStyleId>
              </a:tblPr>
              <a:tblGrid>
                <a:gridCol w="2743200"/>
                <a:gridCol w="2743200"/>
                <a:gridCol w="2743200"/>
              </a:tblGrid>
              <a:tr h="857256">
                <a:tc>
                  <a:txBody>
                    <a:bodyPr/>
                    <a:lstStyle/>
                    <a:p>
                      <a:r>
                        <a:rPr lang="tr-TR" dirty="0" smtClean="0"/>
                        <a:t>OKUL ÖNCESİ ÇOCUKLARDA</a:t>
                      </a:r>
                      <a:r>
                        <a:rPr lang="tr-TR" baseline="0" dirty="0" smtClean="0"/>
                        <a:t> </a:t>
                      </a:r>
                      <a:endParaRPr lang="tr-TR" dirty="0"/>
                    </a:p>
                  </a:txBody>
                  <a:tcPr/>
                </a:tc>
                <a:tc>
                  <a:txBody>
                    <a:bodyPr/>
                    <a:lstStyle/>
                    <a:p>
                      <a:r>
                        <a:rPr lang="tr-TR" dirty="0" smtClean="0"/>
                        <a:t>OKUL ÇAĞI ÇOCUKLARDA</a:t>
                      </a:r>
                      <a:endParaRPr lang="tr-TR" dirty="0"/>
                    </a:p>
                  </a:txBody>
                  <a:tcPr/>
                </a:tc>
                <a:tc>
                  <a:txBody>
                    <a:bodyPr/>
                    <a:lstStyle/>
                    <a:p>
                      <a:r>
                        <a:rPr lang="tr-TR" dirty="0" smtClean="0"/>
                        <a:t>ERGENLİK DÖNEMİNDE </a:t>
                      </a:r>
                      <a:endParaRPr lang="tr-TR" dirty="0"/>
                    </a:p>
                  </a:txBody>
                  <a:tcPr/>
                </a:tc>
              </a:tr>
              <a:tr h="1607351">
                <a:tc>
                  <a:txBody>
                    <a:bodyPr/>
                    <a:lstStyle/>
                    <a:p>
                      <a:pPr>
                        <a:buFont typeface="Courier New" pitchFamily="49" charset="0"/>
                        <a:buChar char="o"/>
                      </a:pPr>
                      <a:r>
                        <a:rPr lang="tr-TR" sz="1400" dirty="0" smtClean="0"/>
                        <a:t>Çocuğun</a:t>
                      </a:r>
                      <a:r>
                        <a:rPr lang="tr-TR" sz="1400" baseline="0" dirty="0" smtClean="0"/>
                        <a:t> üzgün görünmesi</a:t>
                      </a:r>
                    </a:p>
                    <a:p>
                      <a:pPr>
                        <a:buFont typeface="Courier New" pitchFamily="49" charset="0"/>
                        <a:buChar char="o"/>
                      </a:pPr>
                      <a:r>
                        <a:rPr lang="tr-TR" sz="1400" baseline="0" dirty="0" smtClean="0"/>
                        <a:t>Gülümsememe ve kolay ağlama</a:t>
                      </a:r>
                    </a:p>
                    <a:p>
                      <a:pPr>
                        <a:buFont typeface="Courier New" pitchFamily="49" charset="0"/>
                        <a:buChar char="o"/>
                      </a:pPr>
                      <a:r>
                        <a:rPr lang="tr-TR" sz="1400" baseline="0" dirty="0" smtClean="0"/>
                        <a:t>Mızmızlanma</a:t>
                      </a:r>
                    </a:p>
                    <a:p>
                      <a:pPr>
                        <a:buFont typeface="Courier New" pitchFamily="49" charset="0"/>
                        <a:buChar char="o"/>
                      </a:pPr>
                      <a:r>
                        <a:rPr lang="tr-TR" sz="1400" baseline="0" dirty="0" smtClean="0"/>
                        <a:t>Kilo alamama</a:t>
                      </a:r>
                    </a:p>
                    <a:p>
                      <a:pPr>
                        <a:buFont typeface="Courier New" pitchFamily="49" charset="0"/>
                        <a:buChar char="o"/>
                      </a:pPr>
                      <a:r>
                        <a:rPr lang="tr-TR" sz="1400" baseline="0" dirty="0" smtClean="0"/>
                        <a:t>Hareketlerde yavaşlama</a:t>
                      </a:r>
                    </a:p>
                    <a:p>
                      <a:pPr>
                        <a:buFont typeface="Courier New" pitchFamily="49" charset="0"/>
                        <a:buChar char="o"/>
                      </a:pPr>
                      <a:r>
                        <a:rPr lang="tr-TR" sz="1400" baseline="0" dirty="0" smtClean="0"/>
                        <a:t>Oyun ve etkinliklere ilgisizlik</a:t>
                      </a:r>
                    </a:p>
                    <a:p>
                      <a:pPr>
                        <a:buFont typeface="Courier New" pitchFamily="49" charset="0"/>
                        <a:buChar char="o"/>
                      </a:pPr>
                      <a:r>
                        <a:rPr lang="tr-TR" sz="1400" baseline="0" dirty="0" smtClean="0"/>
                        <a:t>Karın ağrısı</a:t>
                      </a:r>
                    </a:p>
                    <a:p>
                      <a:pPr>
                        <a:buFont typeface="Courier New" pitchFamily="49" charset="0"/>
                        <a:buChar char="o"/>
                      </a:pPr>
                      <a:r>
                        <a:rPr lang="tr-TR" sz="1400" baseline="0" dirty="0" smtClean="0"/>
                        <a:t>Ayrılık kaygısı belirtilerinde artış</a:t>
                      </a:r>
                    </a:p>
                    <a:p>
                      <a:pPr>
                        <a:buFont typeface="Courier New" pitchFamily="49" charset="0"/>
                        <a:buChar char="o"/>
                      </a:pPr>
                      <a:r>
                        <a:rPr lang="tr-TR" sz="1400" baseline="0" dirty="0" smtClean="0"/>
                        <a:t>Oyuncaklara,eşyalara,kendisine ve başkalarına yönelik sinirlilik ve saldırganlık</a:t>
                      </a:r>
                      <a:endParaRPr lang="tr-TR" sz="1400" dirty="0"/>
                    </a:p>
                  </a:txBody>
                  <a:tcPr/>
                </a:tc>
                <a:tc>
                  <a:txBody>
                    <a:bodyPr/>
                    <a:lstStyle/>
                    <a:p>
                      <a:pPr>
                        <a:buFont typeface="Courier New" pitchFamily="49" charset="0"/>
                        <a:buChar char="o"/>
                      </a:pPr>
                      <a:r>
                        <a:rPr lang="tr-TR" sz="1400" dirty="0" smtClean="0"/>
                        <a:t>Çocuklarda</a:t>
                      </a:r>
                      <a:r>
                        <a:rPr lang="tr-TR" sz="1400" baseline="0" dirty="0" smtClean="0"/>
                        <a:t> üzgün görünüm ve ağlama</a:t>
                      </a:r>
                    </a:p>
                    <a:p>
                      <a:pPr>
                        <a:buFont typeface="Courier New" pitchFamily="49" charset="0"/>
                        <a:buChar char="o"/>
                      </a:pPr>
                      <a:r>
                        <a:rPr lang="tr-TR" sz="1400" baseline="0" dirty="0" smtClean="0"/>
                        <a:t>Can sıkıntısı</a:t>
                      </a:r>
                    </a:p>
                    <a:p>
                      <a:pPr>
                        <a:buFont typeface="Courier New" pitchFamily="49" charset="0"/>
                        <a:buChar char="o"/>
                      </a:pPr>
                      <a:r>
                        <a:rPr lang="tr-TR" sz="1400" baseline="0" dirty="0" smtClean="0"/>
                        <a:t>Dikkati toplamada zorluk </a:t>
                      </a:r>
                    </a:p>
                    <a:p>
                      <a:pPr>
                        <a:buFont typeface="Courier New" pitchFamily="49" charset="0"/>
                        <a:buChar char="o"/>
                      </a:pPr>
                      <a:r>
                        <a:rPr lang="tr-TR" sz="1400" baseline="0" dirty="0" smtClean="0"/>
                        <a:t>Arkadaşlarından ve sevilen etkinliklerden uzaklaşma</a:t>
                      </a:r>
                    </a:p>
                    <a:p>
                      <a:pPr>
                        <a:buFont typeface="Courier New" pitchFamily="49" charset="0"/>
                        <a:buChar char="o"/>
                      </a:pPr>
                      <a:r>
                        <a:rPr lang="tr-TR" sz="1400" baseline="0" dirty="0" smtClean="0"/>
                        <a:t>Hareketlerde yavaşlama</a:t>
                      </a:r>
                    </a:p>
                    <a:p>
                      <a:pPr>
                        <a:buFont typeface="Courier New" pitchFamily="49" charset="0"/>
                        <a:buChar char="o"/>
                      </a:pPr>
                      <a:r>
                        <a:rPr lang="tr-TR" sz="1400" baseline="0" dirty="0" smtClean="0"/>
                        <a:t>Monoton ve alçak sesle konuşma </a:t>
                      </a:r>
                    </a:p>
                    <a:p>
                      <a:pPr>
                        <a:buFont typeface="Courier New" pitchFamily="49" charset="0"/>
                        <a:buChar char="o"/>
                      </a:pPr>
                      <a:r>
                        <a:rPr lang="tr-TR" sz="1400" baseline="0" dirty="0" smtClean="0"/>
                        <a:t>Olumsuz benlik kavramı </a:t>
                      </a:r>
                    </a:p>
                    <a:p>
                      <a:pPr>
                        <a:buFont typeface="Courier New" pitchFamily="49" charset="0"/>
                        <a:buChar char="o"/>
                      </a:pPr>
                      <a:r>
                        <a:rPr lang="tr-TR" sz="1400" baseline="0" dirty="0" smtClean="0"/>
                        <a:t>Okul başarısında düşme ve okul reddi</a:t>
                      </a:r>
                    </a:p>
                    <a:p>
                      <a:pPr>
                        <a:buFont typeface="Courier New" pitchFamily="49" charset="0"/>
                        <a:buChar char="o"/>
                      </a:pPr>
                      <a:r>
                        <a:rPr lang="tr-TR" sz="1400" baseline="0" dirty="0" smtClean="0"/>
                        <a:t>Baş ağrısı ve karın ağrısı gibi </a:t>
                      </a:r>
                      <a:r>
                        <a:rPr lang="tr-TR" sz="1400" baseline="0" dirty="0" err="1" smtClean="0"/>
                        <a:t>psikomatik</a:t>
                      </a:r>
                      <a:r>
                        <a:rPr lang="tr-TR" sz="1400" baseline="0" dirty="0" smtClean="0"/>
                        <a:t> yakınmalar</a:t>
                      </a:r>
                      <a:endParaRPr lang="tr-TR" sz="1400" dirty="0"/>
                    </a:p>
                  </a:txBody>
                  <a:tcPr/>
                </a:tc>
                <a:tc>
                  <a:txBody>
                    <a:bodyPr/>
                    <a:lstStyle/>
                    <a:p>
                      <a:pPr>
                        <a:buFont typeface="Courier New" pitchFamily="49" charset="0"/>
                        <a:buChar char="o"/>
                      </a:pPr>
                      <a:r>
                        <a:rPr lang="tr-TR" sz="1400" dirty="0" smtClean="0"/>
                        <a:t>Aşırı</a:t>
                      </a:r>
                      <a:r>
                        <a:rPr lang="tr-TR" sz="1400" baseline="0" dirty="0" smtClean="0"/>
                        <a:t> yeme </a:t>
                      </a:r>
                    </a:p>
                    <a:p>
                      <a:pPr>
                        <a:buFont typeface="Courier New" pitchFamily="49" charset="0"/>
                        <a:buChar char="o"/>
                      </a:pPr>
                      <a:r>
                        <a:rPr lang="tr-TR" sz="1400" baseline="0" dirty="0" smtClean="0"/>
                        <a:t>Aşırı veya az uyuma </a:t>
                      </a:r>
                    </a:p>
                    <a:p>
                      <a:pPr>
                        <a:buFont typeface="Courier New" pitchFamily="49" charset="0"/>
                        <a:buChar char="o"/>
                      </a:pPr>
                      <a:r>
                        <a:rPr lang="tr-TR" sz="1400" baseline="0" dirty="0" smtClean="0"/>
                        <a:t>İştahta azalma </a:t>
                      </a:r>
                    </a:p>
                    <a:p>
                      <a:pPr>
                        <a:buFont typeface="Courier New" pitchFamily="49" charset="0"/>
                        <a:buChar char="o"/>
                      </a:pPr>
                      <a:r>
                        <a:rPr lang="tr-TR" sz="1400" baseline="0" dirty="0" err="1" smtClean="0"/>
                        <a:t>Özkıyım</a:t>
                      </a:r>
                      <a:r>
                        <a:rPr lang="tr-TR" sz="1400" baseline="0" dirty="0" smtClean="0"/>
                        <a:t> düşüncesi ve gelişim dönemiyle uyumlu olarak sanrıların ortaya çıkması</a:t>
                      </a:r>
                    </a:p>
                    <a:p>
                      <a:pPr>
                        <a:buFont typeface="Courier New" pitchFamily="49" charset="0"/>
                        <a:buChar char="o"/>
                      </a:pPr>
                      <a:r>
                        <a:rPr lang="tr-TR" sz="1400" baseline="0" dirty="0" smtClean="0"/>
                        <a:t>Okuldan ve evden kaçma</a:t>
                      </a:r>
                    </a:p>
                    <a:p>
                      <a:pPr>
                        <a:buFont typeface="Courier New" pitchFamily="49" charset="0"/>
                        <a:buChar char="o"/>
                      </a:pPr>
                      <a:r>
                        <a:rPr lang="tr-TR" sz="1400" baseline="0" dirty="0" smtClean="0"/>
                        <a:t>Sigara,alkol veya madde kullanımı</a:t>
                      </a:r>
                    </a:p>
                    <a:p>
                      <a:pPr>
                        <a:buFont typeface="Courier New" pitchFamily="49" charset="0"/>
                        <a:buChar char="o"/>
                      </a:pPr>
                      <a:r>
                        <a:rPr lang="tr-TR" sz="1400" baseline="0" dirty="0" smtClean="0"/>
                        <a:t>Hırsızlık vb. olaylar</a:t>
                      </a:r>
                      <a:endParaRPr lang="tr-TR" sz="1400" dirty="0"/>
                    </a:p>
                  </a:txBody>
                  <a:tcPr/>
                </a:tc>
              </a:tr>
            </a:tbl>
          </a:graphicData>
        </a:graphic>
      </p:graphicFrame>
    </p:spTree>
    <p:extLst>
      <p:ext uri="{BB962C8B-B14F-4D97-AF65-F5344CB8AC3E}">
        <p14:creationId xmlns:p14="http://schemas.microsoft.com/office/powerpoint/2010/main" val="226273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333346E-CE40-3F46-BD6B-DE4F5F8FDB30}"/>
              </a:ext>
            </a:extLst>
          </p:cNvPr>
          <p:cNvSpPr>
            <a:spLocks noGrp="1"/>
          </p:cNvSpPr>
          <p:nvPr>
            <p:ph type="title"/>
          </p:nvPr>
        </p:nvSpPr>
        <p:spPr/>
        <p:txBody>
          <a:bodyPr/>
          <a:lstStyle/>
          <a:p>
            <a:r>
              <a:rPr lang="tr-TR" dirty="0" smtClean="0"/>
              <a:t>Tedavi</a:t>
            </a:r>
            <a:endParaRPr lang="tr-TR" dirty="0"/>
          </a:p>
        </p:txBody>
      </p:sp>
      <p:sp>
        <p:nvSpPr>
          <p:cNvPr id="3" name="İçerik Yer Tutucusu 2">
            <a:extLst>
              <a:ext uri="{FF2B5EF4-FFF2-40B4-BE49-F238E27FC236}">
                <a16:creationId xmlns="" xmlns:a16="http://schemas.microsoft.com/office/drawing/2014/main" id="{7593B3FD-FDCA-8D48-86D0-DC6CFCED9A79}"/>
              </a:ext>
            </a:extLst>
          </p:cNvPr>
          <p:cNvSpPr>
            <a:spLocks noGrp="1"/>
          </p:cNvSpPr>
          <p:nvPr>
            <p:ph idx="1"/>
          </p:nvPr>
        </p:nvSpPr>
        <p:spPr>
          <a:xfrm>
            <a:off x="571472" y="1000114"/>
            <a:ext cx="8229600" cy="3394472"/>
          </a:xfrm>
        </p:spPr>
        <p:txBody>
          <a:bodyPr/>
          <a:lstStyle/>
          <a:p>
            <a:r>
              <a:rPr lang="tr-TR" dirty="0" smtClean="0"/>
              <a:t>Çocuk ve ergen depresyonunun tedavisinde birleşik tedavi en uygun seçenektir ki ;bu tedavide </a:t>
            </a:r>
            <a:r>
              <a:rPr lang="tr-TR" b="1" dirty="0" smtClean="0"/>
              <a:t>ilaç tedavisi,aile terapisi,grup terapisi ve bireysel tedavi </a:t>
            </a:r>
            <a:r>
              <a:rPr lang="tr-TR" dirty="0" smtClean="0"/>
              <a:t>bir arada kullanılır.İlaç tedavisi depresyon belirtilerinin şiddetini azaltırken </a:t>
            </a:r>
            <a:r>
              <a:rPr lang="tr-TR" b="1" dirty="0" smtClean="0"/>
              <a:t>nadiren tek başına etkili olmaktadır.</a:t>
            </a:r>
          </a:p>
          <a:p>
            <a:endParaRPr lang="tr-TR" b="1" dirty="0" smtClean="0"/>
          </a:p>
          <a:p>
            <a:r>
              <a:rPr lang="tr-TR" dirty="0" smtClean="0"/>
              <a:t>Tedavide aile hayati bir öneme sahiptir.Tedavi süreci bireysel ve aile terapisi şeklinde olmalıdır.Bireysel terapi ve aile terapisi okulla </a:t>
            </a:r>
            <a:r>
              <a:rPr lang="tr-TR" dirty="0" err="1" smtClean="0"/>
              <a:t>konsülte</a:t>
            </a:r>
            <a:r>
              <a:rPr lang="tr-TR" dirty="0" smtClean="0"/>
              <a:t> şeklinde ilerlemelidir.</a:t>
            </a:r>
          </a:p>
          <a:p>
            <a:endParaRPr lang="tr-TR" dirty="0" smtClean="0"/>
          </a:p>
          <a:p>
            <a:r>
              <a:rPr lang="tr-TR" dirty="0" smtClean="0"/>
              <a:t>Özellikle küçük yaş grubu çocukların tedavisinde oyunla grup çalışmaları etkili olabilmektedir.</a:t>
            </a:r>
          </a:p>
          <a:p>
            <a:endParaRPr lang="tr-TR" b="1" dirty="0" smtClean="0"/>
          </a:p>
          <a:p>
            <a:endParaRPr lang="tr-TR" b="1" dirty="0"/>
          </a:p>
        </p:txBody>
      </p:sp>
    </p:spTree>
    <p:extLst>
      <p:ext uri="{BB962C8B-B14F-4D97-AF65-F5344CB8AC3E}">
        <p14:creationId xmlns:p14="http://schemas.microsoft.com/office/powerpoint/2010/main" val="155911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2BFC171-BEDA-414F-9C07-5E0B3EC9CEA7}"/>
              </a:ext>
            </a:extLst>
          </p:cNvPr>
          <p:cNvSpPr>
            <a:spLocks noGrp="1"/>
          </p:cNvSpPr>
          <p:nvPr>
            <p:ph type="title"/>
          </p:nvPr>
        </p:nvSpPr>
        <p:spPr/>
        <p:txBody>
          <a:bodyPr/>
          <a:lstStyle/>
          <a:p>
            <a:r>
              <a:rPr lang="tr-TR" dirty="0" smtClean="0"/>
              <a:t>5.2.BİPOLAR BOZUKLUKLAR</a:t>
            </a:r>
            <a:endParaRPr lang="tr-TR" dirty="0"/>
          </a:p>
        </p:txBody>
      </p:sp>
      <p:sp>
        <p:nvSpPr>
          <p:cNvPr id="3" name="İçerik Yer Tutucusu 2">
            <a:extLst>
              <a:ext uri="{FF2B5EF4-FFF2-40B4-BE49-F238E27FC236}">
                <a16:creationId xmlns="" xmlns:a16="http://schemas.microsoft.com/office/drawing/2014/main" id="{DEA41369-E125-394D-B6A5-CC52016869D3}"/>
              </a:ext>
            </a:extLst>
          </p:cNvPr>
          <p:cNvSpPr>
            <a:spLocks noGrp="1"/>
          </p:cNvSpPr>
          <p:nvPr>
            <p:ph idx="1"/>
          </p:nvPr>
        </p:nvSpPr>
        <p:spPr>
          <a:xfrm>
            <a:off x="609600" y="1352551"/>
            <a:ext cx="8229600" cy="2875383"/>
          </a:xfrm>
        </p:spPr>
        <p:txBody>
          <a:bodyPr>
            <a:normAutofit lnSpcReduction="10000"/>
          </a:bodyPr>
          <a:lstStyle/>
          <a:p>
            <a:r>
              <a:rPr lang="tr-TR" dirty="0" smtClean="0"/>
              <a:t>Bilişsel,</a:t>
            </a:r>
            <a:r>
              <a:rPr lang="tr-TR" dirty="0" err="1" smtClean="0"/>
              <a:t>psikomotor</a:t>
            </a:r>
            <a:r>
              <a:rPr lang="tr-TR" dirty="0" smtClean="0"/>
              <a:t> ve kişilerarası ilişkilerde sorunlarla kendini gösteren iki uçlu duygu durum bozukluğudur.</a:t>
            </a:r>
          </a:p>
          <a:p>
            <a:endParaRPr lang="tr-TR" dirty="0"/>
          </a:p>
          <a:p>
            <a:r>
              <a:rPr lang="tr-TR" dirty="0" smtClean="0"/>
              <a:t>Sıklıkla duygu durumunda yükselmelerden çöküşlere ve yine yükselmelere dönüşen ve çoğu zaman aralarda normal duygu durum dönemleri bulunan dalgalanmalarla karakterize bir bozukluktur.</a:t>
            </a:r>
          </a:p>
          <a:p>
            <a:endParaRPr lang="tr-TR" dirty="0" smtClean="0"/>
          </a:p>
          <a:p>
            <a:r>
              <a:rPr lang="tr-TR" dirty="0" err="1" smtClean="0"/>
              <a:t>Bipolar</a:t>
            </a:r>
            <a:r>
              <a:rPr lang="tr-TR" dirty="0" smtClean="0"/>
              <a:t> bozukluk 10 yaş öncesinde nadiren görülmektedir.Ergenlik döneminde sıklığı artmaktadır.Kesin tanı almış erişkinlerle yapılan bir araştırmada hastalığın başlangıç yaşı belirlenmiş ve hastaların %0,5 inin 5-9 yaş arası,%7,5 inin ise 10-14 yaş arası başladığı belirtilmiştir.</a:t>
            </a:r>
            <a:endParaRPr lang="tr-TR" dirty="0"/>
          </a:p>
        </p:txBody>
      </p:sp>
    </p:spTree>
    <p:extLst>
      <p:ext uri="{BB962C8B-B14F-4D97-AF65-F5344CB8AC3E}">
        <p14:creationId xmlns:p14="http://schemas.microsoft.com/office/powerpoint/2010/main" val="1011107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21889B6-FE1F-9745-AC45-F1A165AA4153}"/>
              </a:ext>
            </a:extLst>
          </p:cNvPr>
          <p:cNvSpPr>
            <a:spLocks noGrp="1"/>
          </p:cNvSpPr>
          <p:nvPr>
            <p:ph type="title"/>
          </p:nvPr>
        </p:nvSpPr>
        <p:spPr/>
        <p:txBody>
          <a:bodyPr/>
          <a:lstStyle/>
          <a:p>
            <a:r>
              <a:rPr lang="tr-TR" dirty="0" smtClean="0"/>
              <a:t>Nedenleri</a:t>
            </a:r>
            <a:endParaRPr lang="tr-TR" dirty="0"/>
          </a:p>
        </p:txBody>
      </p:sp>
      <p:sp>
        <p:nvSpPr>
          <p:cNvPr id="3" name="İçerik Yer Tutucusu 2">
            <a:extLst>
              <a:ext uri="{FF2B5EF4-FFF2-40B4-BE49-F238E27FC236}">
                <a16:creationId xmlns="" xmlns:a16="http://schemas.microsoft.com/office/drawing/2014/main" id="{257A7CEA-BFDB-AB46-A8FD-007FAA78CCE4}"/>
              </a:ext>
            </a:extLst>
          </p:cNvPr>
          <p:cNvSpPr>
            <a:spLocks noGrp="1"/>
          </p:cNvSpPr>
          <p:nvPr>
            <p:ph idx="1"/>
          </p:nvPr>
        </p:nvSpPr>
        <p:spPr>
          <a:xfrm>
            <a:off x="571472" y="1071552"/>
            <a:ext cx="8229600" cy="3394472"/>
          </a:xfrm>
        </p:spPr>
        <p:txBody>
          <a:bodyPr/>
          <a:lstStyle/>
          <a:p>
            <a:r>
              <a:rPr lang="tr-TR" dirty="0" err="1" smtClean="0"/>
              <a:t>Bipolar</a:t>
            </a:r>
            <a:r>
              <a:rPr lang="tr-TR" dirty="0" smtClean="0"/>
              <a:t> bozukluğun nedenleri konusunda değişik çalışmalar yapılmıştır.</a:t>
            </a:r>
          </a:p>
          <a:p>
            <a:endParaRPr lang="tr-TR" dirty="0" smtClean="0"/>
          </a:p>
          <a:p>
            <a:r>
              <a:rPr lang="tr-TR" dirty="0" smtClean="0"/>
              <a:t>Ailelerinde </a:t>
            </a:r>
            <a:r>
              <a:rPr lang="tr-TR" dirty="0" err="1" smtClean="0"/>
              <a:t>bipolar</a:t>
            </a:r>
            <a:r>
              <a:rPr lang="tr-TR" dirty="0" smtClean="0"/>
              <a:t> bozukluk olan çocukların bu bozukluğa yakalanma olasılıklarının diğer çocuklardan daha fazla olduğunu yani genetik faktörlerin önemini vurgulayan çalışmalar olduğu gibi beyinde biyokimyasal değişikliklerin de bu bozukluğa neden </a:t>
            </a:r>
            <a:r>
              <a:rPr lang="tr-TR" dirty="0" err="1" smtClean="0"/>
              <a:t>olduğuu</a:t>
            </a:r>
            <a:r>
              <a:rPr lang="tr-TR" dirty="0" smtClean="0"/>
              <a:t> ileri süren çalışmalar vardır.</a:t>
            </a:r>
          </a:p>
          <a:p>
            <a:endParaRPr lang="tr-TR" dirty="0" smtClean="0"/>
          </a:p>
          <a:p>
            <a:endParaRPr lang="tr-TR" dirty="0" smtClean="0"/>
          </a:p>
        </p:txBody>
      </p:sp>
    </p:spTree>
    <p:extLst>
      <p:ext uri="{BB962C8B-B14F-4D97-AF65-F5344CB8AC3E}">
        <p14:creationId xmlns:p14="http://schemas.microsoft.com/office/powerpoint/2010/main" val="365249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4D259FC-C1FD-1A4D-8F0C-FBB31F5760F4}"/>
              </a:ext>
            </a:extLst>
          </p:cNvPr>
          <p:cNvSpPr>
            <a:spLocks noGrp="1"/>
          </p:cNvSpPr>
          <p:nvPr>
            <p:ph type="title"/>
          </p:nvPr>
        </p:nvSpPr>
        <p:spPr/>
        <p:txBody>
          <a:bodyPr/>
          <a:lstStyle/>
          <a:p>
            <a:r>
              <a:rPr lang="tr-TR" dirty="0" smtClean="0"/>
              <a:t>Belirtileri ve Özellikleri</a:t>
            </a:r>
            <a:endParaRPr lang="tr-TR" dirty="0"/>
          </a:p>
        </p:txBody>
      </p:sp>
      <p:sp>
        <p:nvSpPr>
          <p:cNvPr id="3" name="İçerik Yer Tutucusu 2">
            <a:extLst>
              <a:ext uri="{FF2B5EF4-FFF2-40B4-BE49-F238E27FC236}">
                <a16:creationId xmlns="" xmlns:a16="http://schemas.microsoft.com/office/drawing/2014/main" id="{396ED2A3-723F-CE48-A766-AF351D33181C}"/>
              </a:ext>
            </a:extLst>
          </p:cNvPr>
          <p:cNvSpPr>
            <a:spLocks noGrp="1"/>
          </p:cNvSpPr>
          <p:nvPr>
            <p:ph idx="1"/>
          </p:nvPr>
        </p:nvSpPr>
        <p:spPr>
          <a:xfrm>
            <a:off x="609600" y="1131590"/>
            <a:ext cx="8229600" cy="3744416"/>
          </a:xfrm>
        </p:spPr>
        <p:txBody>
          <a:bodyPr/>
          <a:lstStyle/>
          <a:p>
            <a:r>
              <a:rPr lang="tr-TR" dirty="0" smtClean="0"/>
              <a:t>Çocuklarda </a:t>
            </a:r>
            <a:r>
              <a:rPr lang="tr-TR" dirty="0" err="1" smtClean="0"/>
              <a:t>bipolar</a:t>
            </a:r>
            <a:r>
              <a:rPr lang="tr-TR" dirty="0" smtClean="0"/>
              <a:t> bozukluklarda çift kutuplu duygu durum değişiklikleri olur.Buna duygu durum nöbetleri denir.Çocuk bu duygu durum nöbetlerinde </a:t>
            </a:r>
            <a:r>
              <a:rPr lang="tr-TR" dirty="0" err="1" smtClean="0"/>
              <a:t>manik</a:t>
            </a:r>
            <a:r>
              <a:rPr lang="tr-TR" dirty="0" smtClean="0"/>
              <a:t> nöbetler ve </a:t>
            </a:r>
            <a:r>
              <a:rPr lang="tr-TR" dirty="0" err="1" smtClean="0"/>
              <a:t>depresif</a:t>
            </a:r>
            <a:r>
              <a:rPr lang="tr-TR" dirty="0" smtClean="0"/>
              <a:t> nöbetler ya da ikisi bir arada olan nöbetler görülebilir.</a:t>
            </a:r>
          </a:p>
          <a:p>
            <a:endParaRPr lang="tr-TR" dirty="0" smtClean="0"/>
          </a:p>
          <a:p>
            <a:r>
              <a:rPr lang="tr-TR" b="1" dirty="0" err="1" smtClean="0"/>
              <a:t>Manik</a:t>
            </a:r>
            <a:r>
              <a:rPr lang="tr-TR" b="1" dirty="0" smtClean="0"/>
              <a:t> nöbet geçiren çocuklarda:</a:t>
            </a:r>
          </a:p>
          <a:p>
            <a:pPr>
              <a:buFont typeface="Wingdings" pitchFamily="2" charset="2"/>
              <a:buChar char="ü"/>
            </a:pPr>
            <a:r>
              <a:rPr lang="tr-TR" dirty="0" smtClean="0"/>
              <a:t>Odaklanmakta zorluk</a:t>
            </a:r>
          </a:p>
          <a:p>
            <a:pPr>
              <a:buFont typeface="Wingdings" pitchFamily="2" charset="2"/>
              <a:buChar char="ü"/>
            </a:pPr>
            <a:r>
              <a:rPr lang="tr-TR" dirty="0" smtClean="0"/>
              <a:t>Çabuk öfkelenme</a:t>
            </a:r>
          </a:p>
          <a:p>
            <a:pPr>
              <a:buFont typeface="Wingdings" pitchFamily="2" charset="2"/>
              <a:buChar char="ü"/>
            </a:pPr>
            <a:r>
              <a:rPr lang="tr-TR" dirty="0" smtClean="0"/>
              <a:t>Birçok farklı şey hakkında hızlı konuşma</a:t>
            </a:r>
          </a:p>
          <a:p>
            <a:pPr>
              <a:buFont typeface="Wingdings" pitchFamily="2" charset="2"/>
              <a:buChar char="ü"/>
            </a:pPr>
            <a:r>
              <a:rPr lang="tr-TR" dirty="0" smtClean="0"/>
              <a:t>Uyumada zorluk çekmek fakat yorgun hissetmemek</a:t>
            </a:r>
          </a:p>
          <a:p>
            <a:pPr>
              <a:buFont typeface="Wingdings" pitchFamily="2" charset="2"/>
              <a:buChar char="ü"/>
            </a:pPr>
            <a:r>
              <a:rPr lang="tr-TR" dirty="0" smtClean="0"/>
              <a:t>Alışılmadık bir şekilde çok mutlu olmak</a:t>
            </a:r>
          </a:p>
          <a:p>
            <a:pPr>
              <a:buFont typeface="Wingdings" pitchFamily="2" charset="2"/>
              <a:buChar char="ü"/>
            </a:pPr>
            <a:r>
              <a:rPr lang="tr-TR" dirty="0" smtClean="0"/>
              <a:t>Riskli şeyler yapmak</a:t>
            </a:r>
          </a:p>
          <a:p>
            <a:endParaRPr lang="tr-TR" dirty="0"/>
          </a:p>
        </p:txBody>
      </p:sp>
    </p:spTree>
    <p:extLst>
      <p:ext uri="{BB962C8B-B14F-4D97-AF65-F5344CB8AC3E}">
        <p14:creationId xmlns:p14="http://schemas.microsoft.com/office/powerpoint/2010/main" val="690049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2641</TotalTime>
  <Words>3221</Words>
  <Application>Microsoft Office PowerPoint</Application>
  <PresentationFormat>Ekran Gösterisi (16:9)</PresentationFormat>
  <Paragraphs>409</Paragraphs>
  <Slides>43</Slides>
  <Notes>0</Notes>
  <HiddenSlides>0</HiddenSlides>
  <MMClips>0</MMClips>
  <ScaleCrop>false</ScaleCrop>
  <HeadingPairs>
    <vt:vector size="4" baseType="variant">
      <vt:variant>
        <vt:lpstr>Tema</vt:lpstr>
      </vt:variant>
      <vt:variant>
        <vt:i4>33</vt:i4>
      </vt:variant>
      <vt:variant>
        <vt:lpstr>Slayt Başlıkları</vt:lpstr>
      </vt:variant>
      <vt:variant>
        <vt:i4>43</vt:i4>
      </vt:variant>
    </vt:vector>
  </HeadingPairs>
  <TitlesOfParts>
    <vt:vector size="76" baseType="lpstr">
      <vt:lpstr>Ofis Teması</vt:lpstr>
      <vt:lpstr>1_Ofis Teması</vt:lpstr>
      <vt:lpstr>2_Ofis Teması</vt:lpstr>
      <vt:lpstr>3_Ofis Teması</vt:lpstr>
      <vt:lpstr>4_Ofis Teması</vt:lpstr>
      <vt:lpstr>5_Ofis Teması</vt:lpstr>
      <vt:lpstr>6_Ofis Teması</vt:lpstr>
      <vt:lpstr>7_Ofis Teması</vt:lpstr>
      <vt:lpstr>8_Ofis Teması</vt:lpstr>
      <vt:lpstr>9_Ofis Teması</vt:lpstr>
      <vt:lpstr>10_Ofis Teması</vt:lpstr>
      <vt:lpstr>11_Ofis Teması</vt:lpstr>
      <vt:lpstr>12_Ofis Teması</vt:lpstr>
      <vt:lpstr>13_Ofis Teması</vt:lpstr>
      <vt:lpstr>14_Ofis Teması</vt:lpstr>
      <vt:lpstr>15_Ofis Teması</vt:lpstr>
      <vt:lpstr>16_Ofis Teması</vt:lpstr>
      <vt:lpstr>17_Ofis Teması</vt:lpstr>
      <vt:lpstr>18_Ofis Teması</vt:lpstr>
      <vt:lpstr>19_Ofis Teması</vt:lpstr>
      <vt:lpstr>20_Ofis Teması</vt:lpstr>
      <vt:lpstr>21_Ofis Teması</vt:lpstr>
      <vt:lpstr>22_Ofis Teması</vt:lpstr>
      <vt:lpstr>23_Ofis Teması</vt:lpstr>
      <vt:lpstr>24_Ofis Teması</vt:lpstr>
      <vt:lpstr>25_Ofis Teması</vt:lpstr>
      <vt:lpstr>26_Ofis Teması</vt:lpstr>
      <vt:lpstr>27_Ofis Teması</vt:lpstr>
      <vt:lpstr>28_Ofis Teması</vt:lpstr>
      <vt:lpstr>29_Ofis Teması</vt:lpstr>
      <vt:lpstr>30_Ofis Teması</vt:lpstr>
      <vt:lpstr>31_Ofis Teması</vt:lpstr>
      <vt:lpstr>32_Ofis Teması</vt:lpstr>
      <vt:lpstr>ÇOCUK RUH SAĞLIĞI</vt:lpstr>
      <vt:lpstr>PowerPoint Sunusu</vt:lpstr>
      <vt:lpstr>5.1. DEPRESYON</vt:lpstr>
      <vt:lpstr>Nedenleri  </vt:lpstr>
      <vt:lpstr>Belirtileri ve Özellikleri</vt:lpstr>
      <vt:lpstr>Tedavi</vt:lpstr>
      <vt:lpstr>5.2.BİPOLAR BOZUKLUKLAR</vt:lpstr>
      <vt:lpstr>Nedenleri</vt:lpstr>
      <vt:lpstr>Belirtileri ve Özellikleri</vt:lpstr>
      <vt:lpstr>PowerPoint Sunusu</vt:lpstr>
      <vt:lpstr>Tedavi</vt:lpstr>
      <vt:lpstr>5.3.ŞİZOFRENİK BOZUKLUKLAR </vt:lpstr>
      <vt:lpstr>Nedenleri</vt:lpstr>
      <vt:lpstr>Belirti ve Özellikleri</vt:lpstr>
      <vt:lpstr>Tedavi</vt:lpstr>
      <vt:lpstr>5.4.KAYGI BOZUKLUKLARI</vt:lpstr>
      <vt:lpstr>Nedenleri</vt:lpstr>
      <vt:lpstr>Belirtileri ve Özellikleri</vt:lpstr>
      <vt:lpstr>Tedavi</vt:lpstr>
      <vt:lpstr>PowerPoint Sunusu</vt:lpstr>
      <vt:lpstr>5.4.1.Ayrılma Kaygısı Bozukluğu </vt:lpstr>
      <vt:lpstr>PowerPoint Sunusu</vt:lpstr>
      <vt:lpstr>Nedenleri</vt:lpstr>
      <vt:lpstr>Belirtileri ve Özellikleri</vt:lpstr>
      <vt:lpstr>5.4.2. Yaygın Anksiyete Bozukluğu</vt:lpstr>
      <vt:lpstr>Nedenleri</vt:lpstr>
      <vt:lpstr>Belirtiler ve Özellikleri</vt:lpstr>
      <vt:lpstr>Tedavi</vt:lpstr>
      <vt:lpstr>5.4.3.Panik Bozukluğu</vt:lpstr>
      <vt:lpstr>Nedenleri</vt:lpstr>
      <vt:lpstr>Tedavi</vt:lpstr>
      <vt:lpstr>5.4.4. Sosyal Anksiyete Bozukluğu</vt:lpstr>
      <vt:lpstr>Nedenleri</vt:lpstr>
      <vt:lpstr>Tedavi</vt:lpstr>
      <vt:lpstr>5.5 Özgül Fobi</vt:lpstr>
      <vt:lpstr>.</vt:lpstr>
      <vt:lpstr>5.6 Obsesif Komplusif Bozukluk</vt:lpstr>
      <vt:lpstr>.</vt:lpstr>
      <vt:lpstr>5.7 Travma Sonrası Stres Bozukluğu</vt:lpstr>
      <vt:lpstr>5.8 Akut Stres Bozukluğu </vt:lpstr>
      <vt:lpstr>5.9 Ruhsal Kökenli Bedensel Hastalıklar </vt:lpstr>
      <vt:lpstr>5.10 Madde Kullanım Bozuklukları</vt:lpstr>
      <vt:lpstr>5.11 Toplumsal Cinsiyet Sorunları: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Mesut TEMİZER</dc:creator>
  <cp:lastModifiedBy>helin</cp:lastModifiedBy>
  <cp:revision>126</cp:revision>
  <dcterms:created xsi:type="dcterms:W3CDTF">2017-03-01T11:57:39Z</dcterms:created>
  <dcterms:modified xsi:type="dcterms:W3CDTF">2022-12-12T07:34:03Z</dcterms:modified>
</cp:coreProperties>
</file>