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4" r:id="rId4"/>
    <p:sldId id="271" r:id="rId5"/>
    <p:sldId id="261" r:id="rId6"/>
    <p:sldId id="262" r:id="rId7"/>
    <p:sldId id="258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2" autoAdjust="0"/>
  </p:normalViewPr>
  <p:slideViewPr>
    <p:cSldViewPr>
      <p:cViewPr>
        <p:scale>
          <a:sx n="89" d="100"/>
          <a:sy n="89" d="100"/>
        </p:scale>
        <p:origin x="-12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35D1-62BF-4534-9BDC-0F890F57B54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ECEF9-5FF8-420A-83D6-27B3598F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ECEF9-5FF8-420A-83D6-27B3598FF8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1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620272" cy="168604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2"/>
                </a:solidFill>
              </a:rPr>
              <a:t>TIC 203 - DIŞ TİCARET İŞLEMLERİ VE UYGULAMALARI</a:t>
            </a:r>
            <a:endParaRPr lang="tr-TR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95736" y="3429000"/>
            <a:ext cx="6688832" cy="2281808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>
                <a:solidFill>
                  <a:schemeClr val="tx2"/>
                </a:solidFill>
              </a:rPr>
              <a:t>BÖLÜM 2</a:t>
            </a:r>
          </a:p>
          <a:p>
            <a:pPr algn="just"/>
            <a:endParaRPr lang="tr-TR" sz="2000" dirty="0" smtClean="0">
              <a:solidFill>
                <a:schemeClr val="tx2"/>
              </a:solidFill>
            </a:endParaRPr>
          </a:p>
          <a:p>
            <a:pPr algn="just"/>
            <a:r>
              <a:rPr lang="tr-TR" sz="2000" dirty="0" smtClean="0">
                <a:solidFill>
                  <a:schemeClr val="tx2"/>
                </a:solidFill>
              </a:rPr>
              <a:t>DIŞ TİCARETTE </a:t>
            </a:r>
            <a:r>
              <a:rPr lang="tr-TR" sz="2000" dirty="0">
                <a:solidFill>
                  <a:schemeClr val="tx2"/>
                </a:solidFill>
              </a:rPr>
              <a:t>İHRACAT İŞLEMLERİ</a:t>
            </a:r>
          </a:p>
          <a:p>
            <a:pPr algn="just"/>
            <a:endParaRPr lang="tr-TR" sz="1600" b="1" dirty="0">
              <a:solidFill>
                <a:schemeClr val="tx2"/>
              </a:solidFill>
            </a:endParaRPr>
          </a:p>
          <a:p>
            <a:pPr algn="just"/>
            <a:r>
              <a:rPr lang="tr-TR" sz="1600" b="1" dirty="0" smtClean="0">
                <a:solidFill>
                  <a:schemeClr val="tx2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209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+mn-lt"/>
              </a:rPr>
              <a:t>İHRACATTAKİ BAŞLICA RİSKLER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1. ALICI RİSKİ: Mal  bedelini kasıtlı olarak ödemez, ödeme güçlüğüne düşebilir, iflas edebilir, faaliyetine son verilebilir, siparişi üretimden sonra iptal edebilir. İthalatçı malları kendi gümrüğünden çekmeyebilir.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2. ÜLKE RİSKİ: Alıcının bulunduğu ülkenin istikrarsız bir bölgede bulunması, kanun ve kararların değişebilmesi, iç karışıklık çıkması, sivil ayaklanmalar, etrafındaki ülkelerde savaş çıkması, abluka altına  alınması.</a:t>
            </a: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3. TAŞIMA RİSKİ: Malların taşıma esnasında kaza ya da çalınması ile zarar görmesi ya da yok olması riskidir.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4. KUR RİSKİ: Vadeli satışlarda dövizlerin geleceği tarihteki kurların tahmin edilememesi ya da dalgalı kur ortamında yüksek kurlardan verilen fiyatların kurların düşmesi ile ihracatçıya zarar vermesidir.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5. BANKA </a:t>
            </a:r>
            <a:r>
              <a:rPr lang="tr-TR" sz="1600" dirty="0" err="1">
                <a:solidFill>
                  <a:schemeClr val="tx2"/>
                </a:solidFill>
              </a:rPr>
              <a:t>RİSKİ:Yurtdışından</a:t>
            </a:r>
            <a:r>
              <a:rPr lang="tr-TR" sz="1600" dirty="0">
                <a:solidFill>
                  <a:schemeClr val="tx2"/>
                </a:solidFill>
              </a:rPr>
              <a:t> gelen dövizleri zamanında haber vermemesi, ihracat belgelerinin dikkatli incelememesi  ya da kaybedilmesi, karşı bankanın ihracat </a:t>
            </a:r>
            <a:r>
              <a:rPr lang="tr-TR" sz="1600" dirty="0" err="1">
                <a:solidFill>
                  <a:schemeClr val="tx2"/>
                </a:solidFill>
              </a:rPr>
              <a:t>dökümanlarını</a:t>
            </a:r>
            <a:r>
              <a:rPr lang="tr-TR" sz="1600" dirty="0">
                <a:solidFill>
                  <a:schemeClr val="tx2"/>
                </a:solidFill>
              </a:rPr>
              <a:t> mal bedelinin tahsil etmeden salıvermesidir.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6. KREDİ RİSKİ: Kredi sağlayamama riskidir.</a:t>
            </a:r>
          </a:p>
          <a:p>
            <a:pPr algn="just">
              <a:buFont typeface="Wingdings" pitchFamily="2" charset="2"/>
              <a:buChar char="ü"/>
            </a:pPr>
            <a:endParaRPr lang="tr-TR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tr-T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+mn-lt"/>
              </a:rPr>
              <a:t>İHRACATTAKİ BAŞLICA RİSKLER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İhracatta riskleri ortadan kaldırabilmek için;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  İyi bir sözleşme,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  Kredi sigortası,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  Taşıma sigortası,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  Kur risklerine karşı türev ürünlerden faydalanılmalıdır. </a:t>
            </a:r>
          </a:p>
          <a:p>
            <a:pPr algn="just">
              <a:buFont typeface="Wingdings" pitchFamily="2" charset="2"/>
              <a:buChar char="ü"/>
            </a:pPr>
            <a:endParaRPr lang="tr-T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1600" b="1" dirty="0"/>
              <a:t>Yurt Dışı Satış ile Yurt İçi Satış Arasındaki Başlıca Farklar</a:t>
            </a:r>
            <a:br>
              <a:rPr lang="tr-TR" sz="1600" b="1" dirty="0"/>
            </a:b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Bankacılık sisteminin yer alır,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Bürokrasi vardır.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Çok çeşitli taşıma sistemleri kullanılır.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Genellikle yabancı para birimleri kullanılır.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Hataların telafisi yüksek maliyetlidir.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Ödeme sistemleri farklılık gösterir.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Örf, adet, farklı kültür, ticari ahlak gibi faktörler dâhil olur.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	Uluslararası anlaşmaları uygulanır.</a:t>
            </a:r>
          </a:p>
          <a:p>
            <a:pPr marL="0" indent="0" algn="just">
              <a:buNone/>
            </a:pPr>
            <a:r>
              <a:rPr lang="tr-TR" sz="1600" dirty="0">
                <a:solidFill>
                  <a:schemeClr val="tx2"/>
                </a:solidFill>
              </a:rPr>
              <a:t>	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tr-T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1600" b="1" dirty="0">
                <a:solidFill>
                  <a:schemeClr val="tx2"/>
                </a:solidFill>
                <a:latin typeface="+mn-lt"/>
              </a:rPr>
              <a:t>Üretime Başlamadan  Önce Dikkat Edilmesi Gereken Hususlar 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 1. İHRAÇ EDİLECEK MALIN ;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FİYATI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MARKASI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FARKLI ÖZELLİĞİ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KALİTESİ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TOPLAM TUTARI ve MİKTARI 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PAKETLEME - ETİKETLEME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KOLİ ÜZERİNDEKİ İŞARETLER </a:t>
            </a:r>
          </a:p>
          <a:p>
            <a:pPr marL="0" indent="0" algn="just">
              <a:buNone/>
            </a:pPr>
            <a:r>
              <a:rPr lang="tr-TR" sz="1400" dirty="0" smtClean="0">
                <a:solidFill>
                  <a:schemeClr val="tx2"/>
                </a:solidFill>
              </a:rPr>
              <a:t>2</a:t>
            </a:r>
            <a:r>
              <a:rPr lang="tr-TR" sz="1400" dirty="0">
                <a:solidFill>
                  <a:schemeClr val="tx2"/>
                </a:solidFill>
              </a:rPr>
              <a:t>. ÖDEME ŞEKLİ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3. TESLİM ŞEKLİ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4. TAHKİM MERCİ 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5. MÜCBİR SEBEBLER:  İhracatçı ve ithalatçının tahmin edemeyeceği olağanüstü gelişmeler.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6. KANUNİ ADRESLER  VE İMZALAR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7. ÖZEL ŞARTLAR VE CEZALAR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8. İSKONTO  VE KOMİSYONLAR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2"/>
                </a:solidFill>
              </a:rPr>
              <a:t>9. KALİTE STANDARTLARI VE ÖZELLİKLERİ</a:t>
            </a:r>
          </a:p>
          <a:p>
            <a:pPr algn="just">
              <a:buFont typeface="Wingdings" pitchFamily="2" charset="2"/>
              <a:buChar char="ü"/>
            </a:pPr>
            <a:endParaRPr lang="tr-TR" sz="14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4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İHRACAT</a:t>
            </a:r>
            <a:r>
              <a:rPr lang="tr-TR" sz="16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İŞLEMLERİ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1600" b="1" dirty="0">
                <a:solidFill>
                  <a:schemeClr val="tx2"/>
                </a:solidFill>
                <a:latin typeface="+mn-lt"/>
              </a:rPr>
            </a:b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600" b="1" dirty="0" smtClean="0">
                <a:solidFill>
                  <a:schemeClr val="tx2"/>
                </a:solidFill>
              </a:rPr>
              <a:t>İhracat</a:t>
            </a:r>
            <a:r>
              <a:rPr lang="tr-TR" sz="1600" b="1" dirty="0">
                <a:solidFill>
                  <a:schemeClr val="tx2"/>
                </a:solidFill>
              </a:rPr>
              <a:t>, </a:t>
            </a:r>
            <a:r>
              <a:rPr lang="tr-TR" sz="1600" dirty="0">
                <a:solidFill>
                  <a:schemeClr val="tx2"/>
                </a:solidFill>
              </a:rPr>
              <a:t>bir malın yürürlükteki İhracat Mevzuatı ile Gümrük Mevzuatına uygun şekilde Türkiye </a:t>
            </a:r>
            <a:r>
              <a:rPr lang="tr-TR" sz="1600" b="1" dirty="0">
                <a:solidFill>
                  <a:schemeClr val="tx2"/>
                </a:solidFill>
              </a:rPr>
              <a:t>gümrük bölgesi dışına veya serbest bölgelere </a:t>
            </a:r>
            <a:r>
              <a:rPr lang="tr-TR" sz="1600" dirty="0">
                <a:solidFill>
                  <a:schemeClr val="tx2"/>
                </a:solidFill>
              </a:rPr>
              <a:t>çıkarılmasını ya da Müsteşarlıkça ihracat olarak kabul edilecek sair çıkış ve işlemlere denir</a:t>
            </a:r>
            <a:r>
              <a:rPr lang="tr-TR" sz="16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1600" dirty="0">
                <a:solidFill>
                  <a:schemeClr val="tx2"/>
                </a:solidFill>
              </a:rPr>
              <a:t>İhracat ülke ekonomisi için büyük bir önem arz ettiği gibi dış ticaret dengesinin en önemli faktörlerinden birisidir. İhracat döviz karşılığında yapılan bir ticarettir ve ülkeye döviz girdisinin en büyük kaynağıdır. </a:t>
            </a:r>
            <a:endParaRPr lang="tr-TR" sz="16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sz="16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tr-TR" sz="1600" b="1" dirty="0">
                <a:solidFill>
                  <a:schemeClr val="tx2"/>
                </a:solidFill>
              </a:rPr>
              <a:t>İhracat Rejimi </a:t>
            </a:r>
            <a:r>
              <a:rPr lang="tr-TR" sz="1600" dirty="0">
                <a:solidFill>
                  <a:schemeClr val="tx2"/>
                </a:solidFill>
              </a:rPr>
              <a:t>ise serbest dolaşımda bulunan eşyanın ihraç amacıyla Türkiye Gümrük Bölgesi dışına çıkışına ilişkin hükümlerin uygulandığı rejimdir.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sz="16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3610744" cy="5421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18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chemeClr val="tx2"/>
                </a:solidFill>
              </a:rPr>
              <a:t>Türkiye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Gümrük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Bölgesinden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ihraç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edilecek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eşya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ihracata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ilişkin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gümrük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beyannamesi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ile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yetkili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gümrük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idaresine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beyan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edilir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  <a:endParaRPr lang="tr-TR" sz="18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sz="18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800" dirty="0" err="1">
                <a:solidFill>
                  <a:schemeClr val="tx2"/>
                </a:solidFill>
              </a:rPr>
              <a:t>Dış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ticaret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işlemlerinden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kastedilen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ürün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ve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hizmet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hareketleriyle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ilişkili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işlemlerdir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  <a:r>
              <a:rPr lang="en-US" sz="1800" dirty="0" err="1">
                <a:solidFill>
                  <a:schemeClr val="tx2"/>
                </a:solidFill>
              </a:rPr>
              <a:t>Başka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ifade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ile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ithalat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ve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ihracat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işlemleri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ile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bu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ithalat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ya</a:t>
            </a:r>
            <a:r>
              <a:rPr lang="en-US" sz="1800" dirty="0">
                <a:solidFill>
                  <a:schemeClr val="tx2"/>
                </a:solidFill>
              </a:rPr>
              <a:t> da </a:t>
            </a:r>
            <a:r>
              <a:rPr lang="en-US" sz="1800" dirty="0" err="1">
                <a:solidFill>
                  <a:schemeClr val="tx2"/>
                </a:solidFill>
              </a:rPr>
              <a:t>ihracat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işlemlerinin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parasal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karşılıkları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ifade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edilmektedir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  <a:endParaRPr lang="tr-TR" sz="18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744"/>
            <a:ext cx="403244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808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Gümrük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beyannamesinde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eşyanın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hangi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ülkeler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hangi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firmalar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arasında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alınıp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satıldığı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nasıl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taşındığı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eşyanın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cinsi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miktarı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tarife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sınıflandırması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menşei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kıymeti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tabi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tutulacağı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rejimi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benzeri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bilgilerin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kaydedilmesi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için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belirlenmiş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muhtelif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alanlar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bulunur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56792"/>
            <a:ext cx="3737953" cy="466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İHRACAT İŞLEMLERİNDE EN SIK KULLANILAN KAVRAMLAR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</a:rPr>
              <a:t>İhracatçı</a:t>
            </a:r>
            <a:r>
              <a:rPr lang="en-US" sz="1600" b="1" dirty="0">
                <a:solidFill>
                  <a:schemeClr val="tx2"/>
                </a:solidFill>
              </a:rPr>
              <a:t>: </a:t>
            </a:r>
            <a:r>
              <a:rPr lang="en-US" sz="1600" dirty="0" err="1">
                <a:solidFill>
                  <a:schemeClr val="tx2"/>
                </a:solidFill>
              </a:rPr>
              <a:t>İhraç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edeceği</a:t>
            </a:r>
            <a:r>
              <a:rPr lang="en-US" sz="1600" dirty="0">
                <a:solidFill>
                  <a:schemeClr val="tx2"/>
                </a:solidFill>
              </a:rPr>
              <a:t> mala </a:t>
            </a:r>
            <a:r>
              <a:rPr lang="en-US" sz="1600" dirty="0" err="1">
                <a:solidFill>
                  <a:schemeClr val="tx2"/>
                </a:solidFill>
              </a:rPr>
              <a:t>göre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ilgili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İhracatçı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Birlikleri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Genel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Sekreterliğine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üye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olan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vergi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numarasına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sahip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gerçek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tüzel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kişiler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tüzel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kişilik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statüsüne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sahip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olmamakla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birlikte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yürürlükteki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mevzuat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hükümlerine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istinaden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hukuki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tasarruf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yapma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yetkisi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tanınan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ortaklıkları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ifade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eder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tr-TR" sz="16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</a:rPr>
              <a:t>İmalatçı-ihracatçı</a:t>
            </a:r>
            <a:r>
              <a:rPr lang="en-US" sz="1600" b="1" dirty="0">
                <a:solidFill>
                  <a:schemeClr val="tx2"/>
                </a:solidFill>
              </a:rPr>
              <a:t>: </a:t>
            </a:r>
            <a:r>
              <a:rPr lang="en-US" sz="1600" dirty="0" err="1">
                <a:solidFill>
                  <a:schemeClr val="tx2"/>
                </a:solidFill>
              </a:rPr>
              <a:t>İşlem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görmüş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ürünün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tamamını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kısmını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üreten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ürünün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ihracatını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kendisi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</a:t>
            </a:r>
            <a:r>
              <a:rPr lang="en-US" sz="1600" dirty="0">
                <a:solidFill>
                  <a:schemeClr val="tx2"/>
                </a:solidFill>
              </a:rPr>
              <a:t>/</a:t>
            </a:r>
            <a:r>
              <a:rPr lang="en-US" sz="1600" dirty="0" err="1">
                <a:solidFill>
                  <a:schemeClr val="tx2"/>
                </a:solidFill>
              </a:rPr>
              <a:t>veya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aracı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ihracatçı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vasıtasıyla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gerçekleştiren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firmadır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tr-TR" sz="16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</a:rPr>
              <a:t>Fiili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err="1">
                <a:solidFill>
                  <a:schemeClr val="tx2"/>
                </a:solidFill>
              </a:rPr>
              <a:t>ihracat</a:t>
            </a:r>
            <a:r>
              <a:rPr lang="en-US" sz="1600" b="1" dirty="0">
                <a:solidFill>
                  <a:schemeClr val="tx2"/>
                </a:solidFill>
              </a:rPr>
              <a:t>: </a:t>
            </a:r>
            <a:r>
              <a:rPr lang="en-US" sz="1600" dirty="0" err="1">
                <a:solidFill>
                  <a:schemeClr val="tx2"/>
                </a:solidFill>
              </a:rPr>
              <a:t>İhraç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eşyası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buna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ilişkin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gümrük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beyannamesinin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tescili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sırasında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bulunduğu</a:t>
            </a:r>
            <a:r>
              <a:rPr lang="en-US" sz="1600" dirty="0">
                <a:solidFill>
                  <a:schemeClr val="tx2"/>
                </a:solidFill>
              </a:rPr>
              <a:t> durum </a:t>
            </a:r>
            <a:r>
              <a:rPr lang="en-US" sz="1600" dirty="0" err="1">
                <a:solidFill>
                  <a:schemeClr val="tx2"/>
                </a:solidFill>
              </a:rPr>
              <a:t>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niteliğini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gümrük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denetiminden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çıktığı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sırada</a:t>
            </a:r>
            <a:r>
              <a:rPr lang="en-US" sz="1600" dirty="0">
                <a:solidFill>
                  <a:schemeClr val="tx2"/>
                </a:solidFill>
              </a:rPr>
              <a:t> da </a:t>
            </a:r>
            <a:r>
              <a:rPr lang="en-US" sz="1600" dirty="0" err="1">
                <a:solidFill>
                  <a:schemeClr val="tx2"/>
                </a:solidFill>
              </a:rPr>
              <a:t>aynen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muhafaza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etmesi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haliyle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Türkiye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Gümrük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Bölgesini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terk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etmesi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koşuluyla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fiilen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ihraç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edilmiş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sayılır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Fiili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gerçekleşmesi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durumunda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ihraç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eşyası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üzerindeki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gümrük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denetimi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sona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erer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İhraç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Müsaadesi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ekonomisinin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ihtiyaçları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piyasa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talep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durumu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satış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şekli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alıcı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firmaların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ülkemiz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ekonomik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ilişkileri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hususlar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göz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önünde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tutularak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Müsteşarlıkça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verilen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ihraç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iznidir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Dâhilde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İşleme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Rejimi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Serbest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dolaşımda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eşyanın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Gümrük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Bölgesi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içerisinde</a:t>
            </a:r>
            <a:r>
              <a:rPr lang="tr-TR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işleme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faaliyetine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tutulmak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üzere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geçici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ithal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edilmesi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faaliyeti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sonrasında</a:t>
            </a:r>
            <a:r>
              <a:rPr lang="tr-TR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elde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edilen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görmüş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ürünün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yeniden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ihraç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edilmesi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esasına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dayanan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ekonomik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etkili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tr-TR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gümrük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rejimidir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İhracat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yapabilmek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için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;</a:t>
            </a:r>
            <a:br>
              <a:rPr lang="en-US" sz="1600" b="1" dirty="0">
                <a:solidFill>
                  <a:schemeClr val="tx2"/>
                </a:solidFill>
                <a:latin typeface="+mn-lt"/>
              </a:rPr>
            </a:b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İhracatçı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sıfatının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kazanılması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İthalatçının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bulunması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Dış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ticaret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anlaşmanın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yapılması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</a:t>
            </a:r>
            <a:r>
              <a:rPr lang="en-US" sz="1600" dirty="0">
                <a:solidFill>
                  <a:schemeClr val="tx2"/>
                </a:solidFill>
              </a:rPr>
              <a:t> da </a:t>
            </a:r>
            <a:r>
              <a:rPr lang="en-US" sz="1600" dirty="0" err="1">
                <a:solidFill>
                  <a:schemeClr val="tx2"/>
                </a:solidFill>
              </a:rPr>
              <a:t>proforma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teyit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metninin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imzalanması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İhracat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ödeme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şekillerine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göre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bedelin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tahsilinin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yapılması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ya</a:t>
            </a:r>
            <a:r>
              <a:rPr lang="en-US" sz="1600" dirty="0">
                <a:solidFill>
                  <a:schemeClr val="tx2"/>
                </a:solidFill>
              </a:rPr>
              <a:t> da </a:t>
            </a:r>
            <a:r>
              <a:rPr lang="en-US" sz="1600" dirty="0" err="1">
                <a:solidFill>
                  <a:schemeClr val="tx2"/>
                </a:solidFill>
              </a:rPr>
              <a:t>akreditifin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gelmesi</a:t>
            </a:r>
            <a:r>
              <a:rPr lang="en-US" sz="1600" dirty="0">
                <a:solidFill>
                  <a:schemeClr val="tx2"/>
                </a:solidFill>
              </a:rPr>
              <a:t> vb.)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İhracata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olan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ürünlerin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hazırlanması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Vesaiklerin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hazırlanması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İhracat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konusu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ürünlerin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nakliyeciye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teslimi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İhracatçı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birliği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onayı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Gümrük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işlemlerinin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yapılması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İhracatçı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vasfına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sahip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olabilmek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için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1600" dirty="0" err="1">
                <a:solidFill>
                  <a:schemeClr val="tx2"/>
                </a:solidFill>
              </a:rPr>
              <a:t>Tacirlik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sıfatının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kazanılması</a:t>
            </a:r>
            <a:r>
              <a:rPr lang="en-US" sz="1600" dirty="0">
                <a:solidFill>
                  <a:schemeClr val="tx2"/>
                </a:solidFill>
              </a:rPr>
              <a:t>,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İlgili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ihracatçı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birliği’ne</a:t>
            </a:r>
            <a:r>
              <a:rPr lang="en-US" sz="1600" dirty="0">
                <a:solidFill>
                  <a:schemeClr val="tx2"/>
                </a:solidFill>
              </a:rPr>
              <a:t>  </a:t>
            </a:r>
            <a:r>
              <a:rPr lang="en-US" sz="1600" dirty="0" err="1">
                <a:solidFill>
                  <a:schemeClr val="tx2"/>
                </a:solidFill>
              </a:rPr>
              <a:t>üye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olunması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Vergi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dairesinden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mükellef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kaydının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alınması</a:t>
            </a:r>
            <a:r>
              <a:rPr lang="en-US" sz="1600" dirty="0">
                <a:solidFill>
                  <a:schemeClr val="tx2"/>
                </a:solidFill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Mükellef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yazısının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şirket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belgelerinin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gümrüklere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bildirimi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ihracatın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yapılacağı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gümrüğe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zorunludur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+mn-lt"/>
              </a:rPr>
              <a:t>İHRACATIN TARAFLARI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1. </a:t>
            </a:r>
            <a:r>
              <a:rPr lang="en-US" sz="1600" dirty="0" err="1">
                <a:solidFill>
                  <a:schemeClr val="tx2"/>
                </a:solidFill>
              </a:rPr>
              <a:t>İhracatçı</a:t>
            </a:r>
            <a:r>
              <a:rPr lang="en-US" sz="1600" dirty="0">
                <a:solidFill>
                  <a:schemeClr val="tx2"/>
                </a:solidFill>
              </a:rPr>
              <a:t> ( Exporter)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2. </a:t>
            </a:r>
            <a:r>
              <a:rPr lang="en-US" sz="1600" dirty="0" err="1">
                <a:solidFill>
                  <a:schemeClr val="tx2"/>
                </a:solidFill>
              </a:rPr>
              <a:t>Aracı</a:t>
            </a:r>
            <a:r>
              <a:rPr lang="en-US" sz="1600" dirty="0">
                <a:solidFill>
                  <a:schemeClr val="tx2"/>
                </a:solidFill>
              </a:rPr>
              <a:t> Banka (Advising Bank): </a:t>
            </a:r>
            <a:r>
              <a:rPr lang="en-US" sz="1600" dirty="0" err="1">
                <a:solidFill>
                  <a:schemeClr val="tx2"/>
                </a:solidFill>
              </a:rPr>
              <a:t>İhracatçının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getirdiği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dövizleri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TL’ye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çevirip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Döviz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Alım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Belgesi</a:t>
            </a:r>
            <a:r>
              <a:rPr lang="en-US" sz="1600" dirty="0">
                <a:solidFill>
                  <a:schemeClr val="tx2"/>
                </a:solidFill>
              </a:rPr>
              <a:t> (DAB) </a:t>
            </a:r>
            <a:r>
              <a:rPr lang="en-US" sz="1600" dirty="0" err="1">
                <a:solidFill>
                  <a:schemeClr val="tx2"/>
                </a:solidFill>
              </a:rPr>
              <a:t>düzenleyen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ihracatçının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bankasıdır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İhracat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bedellerinin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tahsilinden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ihracatçı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sorumludur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3. </a:t>
            </a:r>
            <a:r>
              <a:rPr lang="en-US" sz="1600" dirty="0" err="1">
                <a:solidFill>
                  <a:schemeClr val="tx2"/>
                </a:solidFill>
              </a:rPr>
              <a:t>İthalatçı</a:t>
            </a:r>
            <a:r>
              <a:rPr lang="en-US" sz="1600" dirty="0">
                <a:solidFill>
                  <a:schemeClr val="tx2"/>
                </a:solidFill>
              </a:rPr>
              <a:t> (Importer)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>
                <a:solidFill>
                  <a:schemeClr val="tx2"/>
                </a:solidFill>
              </a:rPr>
              <a:t>4. </a:t>
            </a:r>
            <a:r>
              <a:rPr lang="en-US" sz="1600" dirty="0" err="1">
                <a:solidFill>
                  <a:schemeClr val="tx2"/>
                </a:solidFill>
              </a:rPr>
              <a:t>Muhabir</a:t>
            </a:r>
            <a:r>
              <a:rPr lang="en-US" sz="1600" dirty="0">
                <a:solidFill>
                  <a:schemeClr val="tx2"/>
                </a:solidFill>
              </a:rPr>
              <a:t> Banka (Corresponding bank): </a:t>
            </a:r>
            <a:r>
              <a:rPr lang="en-US" sz="1600" dirty="0" err="1">
                <a:solidFill>
                  <a:schemeClr val="tx2"/>
                </a:solidFill>
              </a:rPr>
              <a:t>İthalatçının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dövizlerini</a:t>
            </a:r>
            <a:r>
              <a:rPr lang="en-US" sz="1600" dirty="0">
                <a:solidFill>
                  <a:schemeClr val="tx2"/>
                </a:solidFill>
              </a:rPr>
              <a:t> transfer </a:t>
            </a:r>
            <a:r>
              <a:rPr lang="en-US" sz="1600" dirty="0" err="1">
                <a:solidFill>
                  <a:schemeClr val="tx2"/>
                </a:solidFill>
              </a:rPr>
              <a:t>eden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gerekli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belgeleri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Döviz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Satım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Belgesi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</a:t>
            </a:r>
            <a:r>
              <a:rPr lang="en-US" sz="1600" dirty="0">
                <a:solidFill>
                  <a:schemeClr val="tx2"/>
                </a:solidFill>
              </a:rPr>
              <a:t> da </a:t>
            </a:r>
            <a:r>
              <a:rPr lang="en-US" sz="1600" dirty="0" err="1">
                <a:solidFill>
                  <a:schemeClr val="tx2"/>
                </a:solidFill>
              </a:rPr>
              <a:t>dekont</a:t>
            </a:r>
            <a:r>
              <a:rPr lang="en-US" sz="1600" dirty="0">
                <a:solidFill>
                  <a:schemeClr val="tx2"/>
                </a:solidFill>
              </a:rPr>
              <a:t> ) </a:t>
            </a:r>
            <a:r>
              <a:rPr lang="en-US" sz="1600" dirty="0" err="1">
                <a:solidFill>
                  <a:schemeClr val="tx2"/>
                </a:solidFill>
              </a:rPr>
              <a:t>düzenleyen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bankadır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tr-T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tr-TR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tr-T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1600" dirty="0">
              <a:solidFill>
                <a:schemeClr val="tx2"/>
              </a:solidFill>
            </a:endParaRPr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971225"/>
              </p:ext>
            </p:extLst>
          </p:nvPr>
        </p:nvGraphicFramePr>
        <p:xfrm>
          <a:off x="3779912" y="4365104"/>
          <a:ext cx="4754141" cy="144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Klip" r:id="rId3" imgW="5767388" imgH="4106863" progId="">
                  <p:embed/>
                </p:oleObj>
              </mc:Choice>
              <mc:Fallback>
                <p:oleObj name="Klip" r:id="rId3" imgW="5767388" imgH="410686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365104"/>
                        <a:ext cx="4754141" cy="1440954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50000">
                            <a:srgbClr val="5E4700"/>
                          </a:gs>
                          <a:gs pos="100000">
                            <a:schemeClr val="accent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2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834</Words>
  <Application>Microsoft Office PowerPoint</Application>
  <PresentationFormat>Ekran Gösterisi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Cumba</vt:lpstr>
      <vt:lpstr>Klip</vt:lpstr>
      <vt:lpstr>TIC 203 - DIŞ TİCARET İŞLEMLERİ VE UYGULAMALARI</vt:lpstr>
      <vt:lpstr>İHRACAT İŞLEMLERİ </vt:lpstr>
      <vt:lpstr>PowerPoint Sunusu</vt:lpstr>
      <vt:lpstr>PowerPoint Sunusu</vt:lpstr>
      <vt:lpstr>İHRACAT İŞLEMLERİNDE EN SIK KULLANILAN KAVRAMLAR</vt:lpstr>
      <vt:lpstr>PowerPoint Sunusu</vt:lpstr>
      <vt:lpstr>İhracat yapabilmek için; </vt:lpstr>
      <vt:lpstr> İhracatçı vasfına sahip olabilmek için, </vt:lpstr>
      <vt:lpstr>İHRACATIN TARAFLARI</vt:lpstr>
      <vt:lpstr>İHRACATTAKİ BAŞLICA RİSKLER</vt:lpstr>
      <vt:lpstr>İHRACATTAKİ BAŞLICA RİSKLER</vt:lpstr>
      <vt:lpstr>Yurt Dışı Satış ile Yurt İçi Satış Arasındaki Başlıca Farklar </vt:lpstr>
      <vt:lpstr>Üretime Başlamadan  Önce Dikkat Edilmesi Gereken Hususlar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OSD 215 Ders Tanıtımı &amp; Giriş</dc:title>
  <dc:creator>Suzan OGUZ</dc:creator>
  <cp:lastModifiedBy>Asus</cp:lastModifiedBy>
  <cp:revision>17</cp:revision>
  <dcterms:created xsi:type="dcterms:W3CDTF">2024-09-26T09:42:11Z</dcterms:created>
  <dcterms:modified xsi:type="dcterms:W3CDTF">2024-10-21T05:23:27Z</dcterms:modified>
</cp:coreProperties>
</file>