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2" r:id="rId3"/>
    <p:sldId id="269" r:id="rId4"/>
    <p:sldId id="259" r:id="rId5"/>
    <p:sldId id="260" r:id="rId6"/>
    <p:sldId id="261" r:id="rId7"/>
    <p:sldId id="262" r:id="rId8"/>
    <p:sldId id="275" r:id="rId9"/>
    <p:sldId id="258" r:id="rId10"/>
    <p:sldId id="276" r:id="rId11"/>
    <p:sldId id="263" r:id="rId12"/>
    <p:sldId id="265" r:id="rId13"/>
    <p:sldId id="266" r:id="rId14"/>
    <p:sldId id="271" r:id="rId15"/>
    <p:sldId id="27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6" autoAdjust="0"/>
    <p:restoredTop sz="94660"/>
  </p:normalViewPr>
  <p:slideViewPr>
    <p:cSldViewPr>
      <p:cViewPr varScale="1">
        <p:scale>
          <a:sx n="105" d="100"/>
          <a:sy n="105" d="100"/>
        </p:scale>
        <p:origin x="540"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967406911363699"/>
          <c:y val="0.32526771182466446"/>
          <c:w val="0.4922346702381814"/>
          <c:h val="0.52852094281458184"/>
        </c:manualLayout>
      </c:layout>
      <c:barChart>
        <c:barDir val="col"/>
        <c:grouping val="clustered"/>
        <c:varyColors val="0"/>
        <c:ser>
          <c:idx val="0"/>
          <c:order val="0"/>
          <c:tx>
            <c:strRef>
              <c:f>Sayfa1!$B$1</c:f>
              <c:strCache>
                <c:ptCount val="1"/>
                <c:pt idx="0">
                  <c:v>Kadın başına düşen çocuk sayısı</c:v>
                </c:pt>
              </c:strCache>
            </c:strRef>
          </c:tx>
          <c:invertIfNegative val="0"/>
          <c:cat>
            <c:numRef>
              <c:f>Sayfa1!$A$2:$A$6</c:f>
              <c:numCache>
                <c:formatCode>General</c:formatCode>
                <c:ptCount val="5"/>
                <c:pt idx="0">
                  <c:v>1935</c:v>
                </c:pt>
                <c:pt idx="1">
                  <c:v>1960</c:v>
                </c:pt>
                <c:pt idx="2">
                  <c:v>1970</c:v>
                </c:pt>
                <c:pt idx="3">
                  <c:v>1980</c:v>
                </c:pt>
                <c:pt idx="4">
                  <c:v>2000</c:v>
                </c:pt>
              </c:numCache>
            </c:numRef>
          </c:cat>
          <c:val>
            <c:numRef>
              <c:f>Sayfa1!$B$2:$B$6</c:f>
              <c:numCache>
                <c:formatCode>General</c:formatCode>
                <c:ptCount val="5"/>
                <c:pt idx="0">
                  <c:v>7</c:v>
                </c:pt>
                <c:pt idx="1">
                  <c:v>6</c:v>
                </c:pt>
                <c:pt idx="2">
                  <c:v>5</c:v>
                </c:pt>
                <c:pt idx="3">
                  <c:v>3</c:v>
                </c:pt>
                <c:pt idx="4">
                  <c:v>2.1</c:v>
                </c:pt>
              </c:numCache>
            </c:numRef>
          </c:val>
          <c:extLst>
            <c:ext xmlns:c16="http://schemas.microsoft.com/office/drawing/2014/chart" uri="{C3380CC4-5D6E-409C-BE32-E72D297353CC}">
              <c16:uniqueId val="{00000000-50EC-48F1-B537-F172A28B98A0}"/>
            </c:ext>
          </c:extLst>
        </c:ser>
        <c:dLbls>
          <c:showLegendKey val="0"/>
          <c:showVal val="0"/>
          <c:showCatName val="0"/>
          <c:showSerName val="0"/>
          <c:showPercent val="0"/>
          <c:showBubbleSize val="0"/>
        </c:dLbls>
        <c:gapWidth val="150"/>
        <c:axId val="185059840"/>
        <c:axId val="178696704"/>
      </c:barChart>
      <c:catAx>
        <c:axId val="185059840"/>
        <c:scaling>
          <c:orientation val="minMax"/>
        </c:scaling>
        <c:delete val="0"/>
        <c:axPos val="b"/>
        <c:numFmt formatCode="General" sourceLinked="1"/>
        <c:majorTickMark val="out"/>
        <c:minorTickMark val="none"/>
        <c:tickLblPos val="nextTo"/>
        <c:crossAx val="178696704"/>
        <c:crosses val="autoZero"/>
        <c:auto val="1"/>
        <c:lblAlgn val="ctr"/>
        <c:lblOffset val="100"/>
        <c:noMultiLvlLbl val="0"/>
      </c:catAx>
      <c:valAx>
        <c:axId val="178696704"/>
        <c:scaling>
          <c:orientation val="minMax"/>
        </c:scaling>
        <c:delete val="0"/>
        <c:axPos val="l"/>
        <c:majorGridlines/>
        <c:numFmt formatCode="General" sourceLinked="1"/>
        <c:majorTickMark val="out"/>
        <c:minorTickMark val="none"/>
        <c:tickLblPos val="nextTo"/>
        <c:crossAx val="185059840"/>
        <c:crosses val="autoZero"/>
        <c:crossBetween val="between"/>
      </c:valAx>
    </c:plotArea>
    <c:legend>
      <c:legendPos val="r"/>
      <c:layout>
        <c:manualLayout>
          <c:xMode val="edge"/>
          <c:yMode val="edge"/>
          <c:x val="0.67681431791873903"/>
          <c:y val="4.8074624704999104E-2"/>
          <c:w val="0.30713294928014534"/>
          <c:h val="0.32452214722599293"/>
        </c:manualLayout>
      </c:layout>
      <c:overlay val="0"/>
    </c:legend>
    <c:plotVisOnly val="1"/>
    <c:dispBlanksAs val="gap"/>
    <c:showDLblsOverMax val="0"/>
  </c:chart>
  <c:txPr>
    <a:bodyPr/>
    <a:lstStyle/>
    <a:p>
      <a:pPr>
        <a:defRPr sz="1800"/>
      </a:pPr>
      <a:endParaRPr lang="tr-T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6C895B72-7316-4DB7-A217-2FFCCCF13541}" type="datetimeFigureOut">
              <a:rPr lang="tr-TR" smtClean="0"/>
              <a:t>7.03.2023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73EE96-2CE4-4869-AE36-6A74FAF41715}"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C895B72-7316-4DB7-A217-2FFCCCF13541}" type="datetimeFigureOut">
              <a:rPr lang="tr-TR" smtClean="0"/>
              <a:t>7.03.2023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C895B72-7316-4DB7-A217-2FFCCCF13541}" type="datetimeFigureOut">
              <a:rPr lang="tr-TR" smtClean="0"/>
              <a:t>7.03.2023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C895B72-7316-4DB7-A217-2FFCCCF13541}" type="datetimeFigureOut">
              <a:rPr lang="tr-TR" smtClean="0"/>
              <a:t>7.03.2023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C895B72-7316-4DB7-A217-2FFCCCF13541}" type="datetimeFigureOut">
              <a:rPr lang="tr-TR" smtClean="0"/>
              <a:t>7.03.2023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73EE96-2CE4-4869-AE36-6A74FAF41715}"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6C895B72-7316-4DB7-A217-2FFCCCF13541}" type="datetimeFigureOut">
              <a:rPr lang="tr-TR" smtClean="0"/>
              <a:t>7.03.2023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6C895B72-7316-4DB7-A217-2FFCCCF13541}" type="datetimeFigureOut">
              <a:rPr lang="tr-TR" smtClean="0"/>
              <a:t>7.03.2023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F73EE96-2CE4-4869-AE36-6A74FAF41715}"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C895B72-7316-4DB7-A217-2FFCCCF13541}" type="datetimeFigureOut">
              <a:rPr lang="tr-TR" smtClean="0"/>
              <a:t>7.03.2023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95B72-7316-4DB7-A217-2FFCCCF13541}" type="datetimeFigureOut">
              <a:rPr lang="tr-TR" smtClean="0"/>
              <a:t>7.03.2023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C895B72-7316-4DB7-A217-2FFCCCF13541}" type="datetimeFigureOut">
              <a:rPr lang="tr-TR" smtClean="0"/>
              <a:t>7.03.2023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73EE96-2CE4-4869-AE36-6A74FAF41715}"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C895B72-7316-4DB7-A217-2FFCCCF13541}" type="datetimeFigureOut">
              <a:rPr lang="tr-TR" smtClean="0"/>
              <a:t>7.03.2023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73EE96-2CE4-4869-AE36-6A74FAF4171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C895B72-7316-4DB7-A217-2FFCCCF13541}" type="datetimeFigureOut">
              <a:rPr lang="tr-TR" smtClean="0"/>
              <a:t>7.03.2023</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F73EE96-2CE4-4869-AE36-6A74FAF41715}"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YAŞLILIK VE SOSYAL HİZMET</a:t>
            </a:r>
          </a:p>
        </p:txBody>
      </p:sp>
      <p:pic>
        <p:nvPicPr>
          <p:cNvPr id="1026" name="Picture 2" descr="C:\Users\Elif Gürhan\Desktop\SOSYAL HİZMET\Yaşlılık ve Sosyal Hizmet\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692696"/>
            <a:ext cx="3667384" cy="21602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Elif Gürhan\Desktop\SOSYAL HİZMET\Yaşlılık ve Sosyal Hizmet\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102" y="2820395"/>
            <a:ext cx="3856130" cy="2048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166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404664"/>
            <a:ext cx="7543800" cy="5832648"/>
          </a:xfrm>
        </p:spPr>
        <p:txBody>
          <a:bodyPr>
            <a:normAutofit/>
          </a:bodyPr>
          <a:lstStyle/>
          <a:p>
            <a:pPr marL="0" indent="0" algn="just">
              <a:buNone/>
            </a:pPr>
            <a:r>
              <a:rPr lang="tr-TR" sz="2800" b="1" dirty="0">
                <a:solidFill>
                  <a:schemeClr val="accent1"/>
                </a:solidFill>
              </a:rPr>
              <a:t>Yaşlı Hakları: Yaşlı İhmal ve İstismarı</a:t>
            </a:r>
          </a:p>
          <a:p>
            <a:pPr marL="0" indent="0" algn="just">
              <a:buNone/>
            </a:pPr>
            <a:endParaRPr lang="tr-TR" sz="2800" b="1" dirty="0">
              <a:solidFill>
                <a:schemeClr val="accent1"/>
              </a:solidFill>
            </a:endParaRPr>
          </a:p>
          <a:p>
            <a:pPr marL="0" indent="0" algn="just">
              <a:buNone/>
            </a:pPr>
            <a:r>
              <a:rPr lang="tr-TR" sz="2000" dirty="0">
                <a:solidFill>
                  <a:schemeClr val="tx1"/>
                </a:solidFill>
              </a:rPr>
              <a:t> Yaşlı istismarı genel olarak yaşlıya kötü davranma olarak ifade edilmektedir. Yaşlı bakımını sağlayan kişi ya da çevresindekiler onun fiziksel, sosyal ya da duygusal ihtiyaçlarını karşılamıyorsa örneğin beslenme giyim, temizlik, sağlık, barınma, ısınma güvenlik ekonomik giderlerini karşılamıyorsa bu bir ihmaldir.</a:t>
            </a:r>
          </a:p>
          <a:p>
            <a:pPr marL="0" indent="0" algn="just">
              <a:buNone/>
            </a:pPr>
            <a:endParaRPr lang="tr-TR" sz="2000" dirty="0">
              <a:solidFill>
                <a:schemeClr val="tx1"/>
              </a:solidFill>
            </a:endParaRPr>
          </a:p>
          <a:p>
            <a:pPr marL="0" indent="0" algn="just">
              <a:buNone/>
            </a:pPr>
            <a:r>
              <a:rPr lang="tr-TR" sz="2000" i="1" u="sng" dirty="0">
                <a:solidFill>
                  <a:schemeClr val="tx1"/>
                </a:solidFill>
              </a:rPr>
              <a:t>Yaşlı bireylerin kendi yaşamı üzerinde kontrol kuramaması, kronik hastalıklardan kaynaklı bakım ihtiyacının artması, yaşlı bireyin fonksiyonel sınırlılığı, bilgi ve beceri eksikliği, ekonomik bağımlılığı onu istismara ya da ihmale açık hale getirebilmektedir.</a:t>
            </a:r>
          </a:p>
        </p:txBody>
      </p:sp>
    </p:spTree>
    <p:extLst>
      <p:ext uri="{BB962C8B-B14F-4D97-AF65-F5344CB8AC3E}">
        <p14:creationId xmlns:p14="http://schemas.microsoft.com/office/powerpoint/2010/main" val="3940186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82408" cy="1600200"/>
          </a:xfrm>
        </p:spPr>
        <p:txBody>
          <a:bodyPr>
            <a:normAutofit/>
          </a:bodyPr>
          <a:lstStyle/>
          <a:p>
            <a:pPr algn="ctr"/>
            <a:r>
              <a:rPr lang="tr-TR" sz="3600" i="1" dirty="0"/>
              <a:t>YAŞLILIK DÖNEMİNDE KARŞILAŞILAN PSİKOSOSYAL SORUNLAR</a:t>
            </a:r>
          </a:p>
        </p:txBody>
      </p:sp>
      <p:pic>
        <p:nvPicPr>
          <p:cNvPr id="1026" name="Picture 2" descr="C:\Users\Elif Gürhan\Desktop\SOSYAL HİZMET\Yaşlılık ve Sosyal Hizmet\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534" y="1412776"/>
            <a:ext cx="3585442" cy="246099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lif Gürhan\Desktop\SOSYAL HİZMET\Yaşlılık ve Sosyal Hizmet\12.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427984" y="1398418"/>
            <a:ext cx="4200022" cy="2442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423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685800"/>
            <a:ext cx="7550224" cy="5047456"/>
          </a:xfrm>
        </p:spPr>
        <p:txBody>
          <a:bodyPr>
            <a:normAutofit/>
          </a:bodyPr>
          <a:lstStyle/>
          <a:p>
            <a:pPr marL="0" indent="0" algn="just">
              <a:buNone/>
            </a:pPr>
            <a:r>
              <a:rPr lang="tr-TR" sz="2000" dirty="0"/>
              <a:t>Yaşlanmanın kendine özgü doğal süreci içerisinde, fiziksel olduğu kadar bilişsel ve psikolojik değişimler de yaşanmaktadır.</a:t>
            </a:r>
          </a:p>
          <a:p>
            <a:pPr marL="0" indent="0" algn="just">
              <a:buNone/>
            </a:pPr>
            <a:endParaRPr lang="tr-TR" sz="2000" dirty="0"/>
          </a:p>
          <a:p>
            <a:pPr marL="0" indent="0" algn="just">
              <a:buNone/>
            </a:pPr>
            <a:r>
              <a:rPr lang="tr-TR" sz="2000" dirty="0"/>
              <a:t>Yaşlanmayla birlikte bireylerin </a:t>
            </a:r>
            <a:r>
              <a:rPr lang="tr-TR" sz="2000" dirty="0" err="1"/>
              <a:t>psikososyal</a:t>
            </a:r>
            <a:r>
              <a:rPr lang="tr-TR" sz="2000" dirty="0"/>
              <a:t> açıdan karşılaştıkları en önemli sorunları:</a:t>
            </a:r>
          </a:p>
          <a:p>
            <a:pPr marL="0" indent="0" algn="just">
              <a:buNone/>
            </a:pPr>
            <a:endParaRPr lang="tr-TR" sz="2000" dirty="0"/>
          </a:p>
          <a:p>
            <a:pPr marL="0" indent="0" algn="just">
              <a:buNone/>
            </a:pPr>
            <a:r>
              <a:rPr lang="tr-TR" sz="2000" i="1" dirty="0"/>
              <a:t>1-Kişilikte meydana gelen değişimler</a:t>
            </a:r>
          </a:p>
          <a:p>
            <a:pPr marL="0" indent="0" algn="just">
              <a:buNone/>
            </a:pPr>
            <a:r>
              <a:rPr lang="tr-TR" sz="2000" i="1" dirty="0"/>
              <a:t>2-Sosyal rollerde meydana gelen değişimler</a:t>
            </a:r>
          </a:p>
          <a:p>
            <a:pPr marL="0" indent="0" algn="just">
              <a:buNone/>
            </a:pPr>
            <a:endParaRPr lang="tr-TR" sz="2000" i="1" dirty="0"/>
          </a:p>
          <a:p>
            <a:pPr marL="0" indent="0" algn="just">
              <a:buNone/>
            </a:pPr>
            <a:r>
              <a:rPr lang="tr-TR" sz="2000" dirty="0"/>
              <a:t>olarak değerlendirebiliriz.</a:t>
            </a:r>
          </a:p>
        </p:txBody>
      </p:sp>
    </p:spTree>
    <p:extLst>
      <p:ext uri="{BB962C8B-B14F-4D97-AF65-F5344CB8AC3E}">
        <p14:creationId xmlns:p14="http://schemas.microsoft.com/office/powerpoint/2010/main" val="204165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0"/>
            <a:ext cx="7482408" cy="6336704"/>
          </a:xfrm>
        </p:spPr>
        <p:txBody>
          <a:bodyPr>
            <a:noAutofit/>
          </a:bodyPr>
          <a:lstStyle/>
          <a:p>
            <a:pPr marL="0" indent="0">
              <a:buNone/>
            </a:pPr>
            <a:endParaRPr lang="tr-TR" b="1" i="1" dirty="0"/>
          </a:p>
          <a:p>
            <a:pPr marL="0" indent="0" algn="just">
              <a:buNone/>
            </a:pPr>
            <a:r>
              <a:rPr lang="tr-TR" sz="2000" b="1" i="1" dirty="0"/>
              <a:t>1-Kişilikte Meydana Gelen Değişimler</a:t>
            </a:r>
          </a:p>
          <a:p>
            <a:pPr marL="0" indent="0" algn="just">
              <a:buNone/>
            </a:pPr>
            <a:endParaRPr lang="tr-TR" sz="1600" b="1" i="1" dirty="0"/>
          </a:p>
          <a:p>
            <a:pPr marL="0" indent="0" algn="just">
              <a:buNone/>
            </a:pPr>
            <a:r>
              <a:rPr lang="tr-TR" sz="1600" dirty="0"/>
              <a:t>-Kişilik, bireyleri diğer insanlardan ayıran ve onların çeşitli davranışlarına yönelik kestirimlerin dayanak noktasını oluşturan karakteristikler bütününü oluşturmaktadır.</a:t>
            </a:r>
          </a:p>
          <a:p>
            <a:pPr marL="0" indent="0" algn="just">
              <a:buNone/>
            </a:pPr>
            <a:r>
              <a:rPr lang="tr-TR" sz="1600" dirty="0"/>
              <a:t>Kişilik tarzları, bireylerin yaşlandıkça meydana gelen değişimlerle nasıl başa çıktıkları ve bu döneme uyum sağlama düzeyleri üzerinde etkilidir. Yaşlanma ile birlikte:</a:t>
            </a:r>
          </a:p>
          <a:p>
            <a:pPr marL="0" indent="0" algn="just">
              <a:buNone/>
            </a:pPr>
            <a:endParaRPr lang="tr-TR" sz="1600" dirty="0"/>
          </a:p>
          <a:p>
            <a:pPr algn="just">
              <a:buFontTx/>
              <a:buChar char="-"/>
            </a:pPr>
            <a:r>
              <a:rPr lang="tr-TR" sz="1600" dirty="0"/>
              <a:t>Algılamada ve yaratıcı yeteneklerde azalma, dikkatsizlik düşünme hızında, çalışma hafızası becerilerinde azalma görülebilir.</a:t>
            </a:r>
          </a:p>
          <a:p>
            <a:pPr algn="just">
              <a:buFontTx/>
              <a:buChar char="-"/>
            </a:pPr>
            <a:endParaRPr lang="tr-TR" sz="1600" dirty="0"/>
          </a:p>
          <a:p>
            <a:pPr algn="just">
              <a:buFontTx/>
              <a:buChar char="-"/>
            </a:pPr>
            <a:r>
              <a:rPr lang="tr-TR" sz="1600" dirty="0"/>
              <a:t>Yeni durumlara ve çevresel şartlara uyum sağlamadaki güçlükler, yaşam enerjisinde azalma, yalnızlık duygusu, uyku bozukluğu, geçmiş yaşama bağımlılık, başkalarına yük olma ve ölüm korkusu, işe yaramam tedirginliği ortaya çıkabilir.</a:t>
            </a:r>
          </a:p>
          <a:p>
            <a:pPr algn="just">
              <a:buFontTx/>
              <a:buChar char="-"/>
            </a:pPr>
            <a:endParaRPr lang="tr-TR" sz="1600" dirty="0"/>
          </a:p>
          <a:p>
            <a:pPr marL="0" indent="0" algn="just">
              <a:buNone/>
            </a:pPr>
            <a:r>
              <a:rPr lang="tr-TR" sz="1600" dirty="0"/>
              <a:t>- Bazı yaşlı insanlar yaşamlarının ileriki yıllarında ruhsal bozukluklar yaşayabilir ya da genç yaşlarında yaşadıkları psikiyatrik bozukluklar devam edebilir. Bu durum yaşlının yetkinliğini bozar ve çevresel baskıya karşı yaşlı bireyi savunmasız hale getirebilir.</a:t>
            </a:r>
          </a:p>
          <a:p>
            <a:pPr marL="0" indent="0">
              <a:buNone/>
            </a:pPr>
            <a:endParaRPr lang="tr-TR" dirty="0"/>
          </a:p>
        </p:txBody>
      </p:sp>
    </p:spTree>
    <p:extLst>
      <p:ext uri="{BB962C8B-B14F-4D97-AF65-F5344CB8AC3E}">
        <p14:creationId xmlns:p14="http://schemas.microsoft.com/office/powerpoint/2010/main" val="271958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normAutofit/>
          </a:bodyPr>
          <a:lstStyle/>
          <a:p>
            <a:pPr marL="0" indent="0" algn="just">
              <a:buNone/>
            </a:pPr>
            <a:r>
              <a:rPr lang="tr-TR" sz="2000" b="1" i="1" dirty="0"/>
              <a:t>2-Sosyal rollerde meydana gelen değişimler</a:t>
            </a:r>
          </a:p>
          <a:p>
            <a:pPr marL="0" indent="0" algn="just">
              <a:buNone/>
            </a:pPr>
            <a:endParaRPr lang="tr-TR" sz="2000" dirty="0"/>
          </a:p>
          <a:p>
            <a:pPr marL="0" indent="0" algn="just">
              <a:buNone/>
            </a:pPr>
            <a:r>
              <a:rPr lang="tr-TR" sz="2000" i="1" u="sng" dirty="0"/>
              <a:t>Sosyal rol kavramı </a:t>
            </a:r>
            <a:r>
              <a:rPr lang="tr-TR" sz="2000" dirty="0"/>
              <a:t>bireylerin belli koşullar altında ve diğer insanlarla ilgili belirli durumlarda göstermeleri beklenen davranış kalıplarıdır.</a:t>
            </a:r>
          </a:p>
          <a:p>
            <a:pPr marL="0" indent="0" algn="just">
              <a:buNone/>
            </a:pPr>
            <a:endParaRPr lang="tr-TR" sz="2000" dirty="0"/>
          </a:p>
          <a:p>
            <a:pPr marL="0" indent="0" algn="just">
              <a:buNone/>
            </a:pPr>
            <a:r>
              <a:rPr lang="tr-TR" sz="2000" dirty="0"/>
              <a:t>-Yaşın ilerlemesi ile birlikte toplum tarafından bireye atfedilen rol sayısı giderek azalmaktadır.</a:t>
            </a:r>
          </a:p>
          <a:p>
            <a:pPr marL="0" indent="0" algn="just">
              <a:buNone/>
            </a:pPr>
            <a:endParaRPr lang="tr-TR" sz="2000" dirty="0"/>
          </a:p>
          <a:p>
            <a:pPr marL="0" indent="0" algn="just">
              <a:buNone/>
            </a:pPr>
            <a:r>
              <a:rPr lang="tr-TR" sz="2000" b="1" dirty="0">
                <a:solidFill>
                  <a:schemeClr val="accent1"/>
                </a:solidFill>
              </a:rPr>
              <a:t>1) </a:t>
            </a:r>
            <a:r>
              <a:rPr lang="tr-TR" sz="2000" dirty="0"/>
              <a:t>Emeklilik orta yaşlardan yaşlılığa geçişi belirleyen önemli dönüm noktalarından biridir ve emeklilikle birlikte birey aktif çalışma yaşamına ilişkin rollerini yitirir, sosyal yaşamda yeni roller kazanır.</a:t>
            </a:r>
          </a:p>
          <a:p>
            <a:pPr marL="0" indent="0" algn="just">
              <a:buNone/>
            </a:pPr>
            <a:endParaRPr lang="tr-TR" sz="2000" dirty="0"/>
          </a:p>
          <a:p>
            <a:pPr marL="0" indent="0" algn="just">
              <a:buNone/>
            </a:pPr>
            <a:r>
              <a:rPr lang="tr-TR" sz="2000" dirty="0"/>
              <a:t> Aktif çalışma yaşamıyla ilgili değişkenlerin yanı sıra emekli birey; mesleki statü, gelir ve iş arkadaşlarının kaybı, üretken olamama gibi pek çok değişim olgularına ayak uydurmak zorunda kalır. </a:t>
            </a:r>
          </a:p>
          <a:p>
            <a:pPr marL="0" indent="0">
              <a:buNone/>
            </a:pPr>
            <a:endParaRPr lang="tr-TR" dirty="0"/>
          </a:p>
        </p:txBody>
      </p:sp>
    </p:spTree>
    <p:extLst>
      <p:ext uri="{BB962C8B-B14F-4D97-AF65-F5344CB8AC3E}">
        <p14:creationId xmlns:p14="http://schemas.microsoft.com/office/powerpoint/2010/main" val="374611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normAutofit fontScale="92500" lnSpcReduction="10000"/>
          </a:bodyPr>
          <a:lstStyle/>
          <a:p>
            <a:pPr marL="0" indent="0" algn="just">
              <a:buNone/>
            </a:pPr>
            <a:endParaRPr lang="tr-TR" sz="2000" dirty="0">
              <a:solidFill>
                <a:schemeClr val="accent1"/>
              </a:solidFill>
            </a:endParaRPr>
          </a:p>
          <a:p>
            <a:pPr marL="0" indent="0" algn="just">
              <a:buNone/>
            </a:pPr>
            <a:r>
              <a:rPr lang="tr-TR" sz="2000" b="1" dirty="0">
                <a:solidFill>
                  <a:schemeClr val="accent1"/>
                </a:solidFill>
              </a:rPr>
              <a:t>2) </a:t>
            </a:r>
            <a:r>
              <a:rPr lang="tr-TR" sz="2000" dirty="0"/>
              <a:t>Yaşlanmayla meydana gelen rol değişimlerinden biri de büyükanne ve </a:t>
            </a:r>
            <a:r>
              <a:rPr lang="tr-TR" sz="2000" dirty="0" err="1"/>
              <a:t>büyükbabalıktır</a:t>
            </a:r>
            <a:r>
              <a:rPr lang="tr-TR" sz="2000" dirty="0"/>
              <a:t>. </a:t>
            </a:r>
          </a:p>
          <a:p>
            <a:pPr marL="0" indent="0" algn="just">
              <a:buNone/>
            </a:pPr>
            <a:endParaRPr lang="tr-TR" sz="2000" dirty="0"/>
          </a:p>
          <a:p>
            <a:pPr marL="0" indent="0" algn="just">
              <a:buNone/>
            </a:pPr>
            <a:r>
              <a:rPr lang="tr-TR" sz="2000" dirty="0"/>
              <a:t>Günümüzde aile yapısı çekirdek aileye dönüşmüş olsa da aileye yeni bireylerin katılması yaşlı bireyler için enerji kaynağı oluşturmaktadır.</a:t>
            </a:r>
          </a:p>
          <a:p>
            <a:pPr marL="0" indent="0" algn="just">
              <a:buNone/>
            </a:pPr>
            <a:endParaRPr lang="tr-TR" sz="2000" dirty="0"/>
          </a:p>
          <a:p>
            <a:pPr marL="0" indent="0" algn="just">
              <a:buNone/>
            </a:pPr>
            <a:r>
              <a:rPr lang="tr-TR" sz="2000" dirty="0"/>
              <a:t>Büyük ebeveynlik tarzları yaşa bağlı olarak değişmektedir. Büyük ebeveynlik yeni bir kişiliğin zevkini ve heyecanını beraberinde getirir ve gelecekte yaşlılığın getirdiği olumsuzlukların üstesinden gelmede bireylere yardımcı olur.</a:t>
            </a:r>
          </a:p>
          <a:p>
            <a:pPr marL="0" indent="0" algn="just">
              <a:buNone/>
            </a:pPr>
            <a:endParaRPr lang="tr-TR" sz="2000" dirty="0"/>
          </a:p>
          <a:p>
            <a:pPr marL="0" indent="0" algn="just">
              <a:buNone/>
            </a:pPr>
            <a:r>
              <a:rPr lang="tr-TR" sz="2000" b="1" dirty="0">
                <a:solidFill>
                  <a:schemeClr val="accent1"/>
                </a:solidFill>
              </a:rPr>
              <a:t>3) </a:t>
            </a:r>
            <a:r>
              <a:rPr lang="tr-TR" sz="2000" dirty="0"/>
              <a:t>İş yaşamından ayrılmayla ortaya çıkan önemli bir rol değişimi de aile dışındaki sosyal ilişkilerde gerçekleşmektedir.</a:t>
            </a:r>
          </a:p>
          <a:p>
            <a:pPr marL="0" indent="0" algn="just">
              <a:buNone/>
            </a:pPr>
            <a:endParaRPr lang="tr-TR" sz="2000" dirty="0"/>
          </a:p>
          <a:p>
            <a:pPr algn="just">
              <a:buFontTx/>
              <a:buChar char="-"/>
            </a:pPr>
            <a:r>
              <a:rPr lang="tr-TR" sz="2000" dirty="0"/>
              <a:t>Yaşlılık döneminde arkadaşlıklar bilgi ve eğlence sağlamanın yanı sıra duygusal destek kaynağı olabilir ve bu nedenle yaşlı bireylerin aidiyet, anlamlılık ve sosyal statülerine katkıda bulunabilirler.</a:t>
            </a:r>
          </a:p>
          <a:p>
            <a:pPr marL="0" indent="0" algn="just">
              <a:buNone/>
            </a:pPr>
            <a:endParaRPr lang="tr-TR" sz="2000" dirty="0"/>
          </a:p>
          <a:p>
            <a:endParaRPr lang="tr-TR" dirty="0"/>
          </a:p>
        </p:txBody>
      </p:sp>
    </p:spTree>
    <p:extLst>
      <p:ext uri="{BB962C8B-B14F-4D97-AF65-F5344CB8AC3E}">
        <p14:creationId xmlns:p14="http://schemas.microsoft.com/office/powerpoint/2010/main" val="4290198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260648"/>
            <a:ext cx="7541386" cy="5904656"/>
          </a:xfrm>
        </p:spPr>
        <p:txBody>
          <a:bodyPr>
            <a:normAutofit fontScale="92500" lnSpcReduction="20000"/>
          </a:bodyPr>
          <a:lstStyle/>
          <a:p>
            <a:pPr marL="0" indent="0">
              <a:buNone/>
            </a:pPr>
            <a:r>
              <a:rPr lang="tr-TR" sz="2000" b="1" dirty="0"/>
              <a:t>Yaşlılık Kavramı</a:t>
            </a:r>
          </a:p>
          <a:p>
            <a:pPr marL="0" indent="0">
              <a:buNone/>
            </a:pPr>
            <a:endParaRPr lang="tr-TR" sz="2000" b="1" dirty="0"/>
          </a:p>
          <a:p>
            <a:pPr marL="0" indent="0" algn="just">
              <a:buNone/>
            </a:pPr>
            <a:r>
              <a:rPr lang="tr-TR" sz="2000" dirty="0"/>
              <a:t>Yaşlılık biyolojik(fiziksel), psikolojik ve sosyal boyutları ile değerlendirilmesi gereken bir süreçtir. Bu süreçlere göre:</a:t>
            </a:r>
          </a:p>
          <a:p>
            <a:pPr marL="0" indent="0" algn="just">
              <a:buNone/>
            </a:pPr>
            <a:endParaRPr lang="tr-TR" sz="2000" dirty="0"/>
          </a:p>
          <a:p>
            <a:pPr marL="0" indent="0" algn="just">
              <a:buNone/>
            </a:pPr>
            <a:r>
              <a:rPr lang="tr-TR" sz="2000" i="1" u="sng" dirty="0"/>
              <a:t>Kronolojik yaşlanma,</a:t>
            </a:r>
            <a:r>
              <a:rPr lang="tr-TR" sz="2000" dirty="0"/>
              <a:t> doğumdan itibaren geçen zaman esas alınarak yapılan yaşlılık tanımıdır. Bürokratik uygulamalarda kullanılan temel ölçüt durumundadır.</a:t>
            </a:r>
          </a:p>
          <a:p>
            <a:pPr marL="0" indent="0" algn="just">
              <a:buNone/>
            </a:pPr>
            <a:endParaRPr lang="tr-TR" sz="2000" dirty="0"/>
          </a:p>
          <a:p>
            <a:pPr marL="0" indent="0" algn="just">
              <a:buNone/>
            </a:pPr>
            <a:r>
              <a:rPr lang="tr-TR" sz="2000" i="1" u="sng" dirty="0"/>
              <a:t>Biyolojik yaşlanma,</a:t>
            </a:r>
            <a:r>
              <a:rPr lang="tr-TR" sz="2000" dirty="0"/>
              <a:t> zamana bağlı olarak anatomik ve fizyolojik değişimlerin yaşanmasıdır. Beyazlaşmış saç, buruşuk bir cilt ve çökük kambur bir duruş, insanları yaşlı olarak sınıflandırmada kullanılan temel fiziksel-biyolojik ölçütlerdir.</a:t>
            </a:r>
          </a:p>
          <a:p>
            <a:pPr marL="0" indent="0" algn="just">
              <a:buNone/>
            </a:pPr>
            <a:endParaRPr lang="tr-TR" sz="2000" dirty="0"/>
          </a:p>
          <a:p>
            <a:pPr marL="0" indent="0" algn="just">
              <a:buNone/>
            </a:pPr>
            <a:r>
              <a:rPr lang="tr-TR" sz="2000" i="1" u="sng" dirty="0"/>
              <a:t>Psikolojik yaşlanma:</a:t>
            </a:r>
            <a:r>
              <a:rPr lang="tr-TR" sz="2000" dirty="0"/>
              <a:t> duyu organları ve algılama süreçlerinde, hafıza, öğrenme, zeka gibi zihinsel fonksiyonlarda, kişilikte güdüler ve dürtülerde kronolojik yaşın ilerlemesi ile görülen değişiklerdir. «Eski» ye aşırı bağlılık ve «yeni» den korkma söz konusudur.</a:t>
            </a:r>
          </a:p>
          <a:p>
            <a:pPr marL="0" indent="0" algn="just">
              <a:buNone/>
            </a:pPr>
            <a:endParaRPr lang="tr-TR" sz="2000" dirty="0"/>
          </a:p>
          <a:p>
            <a:pPr marL="0" indent="0" algn="just">
              <a:buNone/>
            </a:pPr>
            <a:r>
              <a:rPr lang="tr-TR" sz="2000" i="1" u="sng" dirty="0"/>
              <a:t>Sosyal yaşlanma:</a:t>
            </a:r>
            <a:r>
              <a:rPr lang="tr-TR" sz="2000" dirty="0"/>
              <a:t> kişinin toplumsal rol, statü ve beklentilerinin değişmesidir.</a:t>
            </a:r>
            <a:endParaRPr lang="tr-TR" i="1" u="sng" dirty="0"/>
          </a:p>
        </p:txBody>
      </p:sp>
    </p:spTree>
    <p:extLst>
      <p:ext uri="{BB962C8B-B14F-4D97-AF65-F5344CB8AC3E}">
        <p14:creationId xmlns:p14="http://schemas.microsoft.com/office/powerpoint/2010/main" val="2191780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676456" cy="6237312"/>
          </a:xfrm>
        </p:spPr>
        <p:txBody>
          <a:bodyPr>
            <a:normAutofit/>
          </a:bodyPr>
          <a:lstStyle/>
          <a:p>
            <a:pPr marL="0" indent="0" algn="just">
              <a:buNone/>
            </a:pPr>
            <a:r>
              <a:rPr lang="tr-TR" sz="2000" b="1" i="1" dirty="0"/>
              <a:t>Son yüzyılda yaşlı nüfusun artmasının nedenleri:</a:t>
            </a:r>
          </a:p>
          <a:p>
            <a:pPr marL="0" indent="0" algn="just">
              <a:buNone/>
            </a:pPr>
            <a:endParaRPr lang="tr-TR" sz="2000" b="1" i="1" dirty="0"/>
          </a:p>
          <a:p>
            <a:pPr marL="0" indent="0" algn="just">
              <a:buNone/>
            </a:pPr>
            <a:endParaRPr lang="tr-TR" sz="2000" b="1" i="1" dirty="0"/>
          </a:p>
          <a:p>
            <a:pPr marL="0" indent="0" algn="just">
              <a:buNone/>
            </a:pPr>
            <a:r>
              <a:rPr lang="tr-TR" sz="2000" dirty="0"/>
              <a:t>-Sağlık hizmetlerinin gelişmesi</a:t>
            </a:r>
          </a:p>
          <a:p>
            <a:pPr marL="0" indent="0" algn="just">
              <a:buNone/>
            </a:pPr>
            <a:r>
              <a:rPr lang="tr-TR" sz="2000" dirty="0"/>
              <a:t>-Teşhis ve tedavi ile ilgili gelişmeler</a:t>
            </a:r>
          </a:p>
          <a:p>
            <a:pPr marL="0" indent="0" algn="just">
              <a:buNone/>
            </a:pPr>
            <a:r>
              <a:rPr lang="tr-TR" sz="2000" dirty="0"/>
              <a:t>-Sağlık hizmetlerine erişimin kolaylaşması</a:t>
            </a:r>
          </a:p>
          <a:p>
            <a:pPr marL="0" indent="0" algn="just">
              <a:buNone/>
            </a:pPr>
            <a:r>
              <a:rPr lang="tr-TR" sz="2000" dirty="0"/>
              <a:t>-Sağlık okur-yazarlığı ile ilgili gelişmeler</a:t>
            </a:r>
          </a:p>
          <a:p>
            <a:pPr marL="0" indent="0" algn="just">
              <a:buNone/>
            </a:pPr>
            <a:r>
              <a:rPr lang="tr-TR" sz="2000" dirty="0"/>
              <a:t>-Doğuşta beklenen yaşam süresinin artması</a:t>
            </a:r>
          </a:p>
          <a:p>
            <a:pPr marL="0" indent="0" algn="just">
              <a:buNone/>
            </a:pPr>
            <a:r>
              <a:rPr lang="tr-TR" sz="2000" dirty="0"/>
              <a:t>-Doğum artış hızının düşmesi</a:t>
            </a:r>
            <a:endParaRPr lang="tr-TR" sz="2000" b="1" i="1" dirty="0"/>
          </a:p>
          <a:p>
            <a:pPr marL="0" indent="0">
              <a:buNone/>
            </a:pPr>
            <a:endParaRPr lang="tr-TR" sz="2400" b="1" i="1" dirty="0"/>
          </a:p>
        </p:txBody>
      </p:sp>
      <p:graphicFrame>
        <p:nvGraphicFramePr>
          <p:cNvPr id="5" name="Grafik 4"/>
          <p:cNvGraphicFramePr/>
          <p:nvPr>
            <p:extLst>
              <p:ext uri="{D42A27DB-BD31-4B8C-83A1-F6EECF244321}">
                <p14:modId xmlns:p14="http://schemas.microsoft.com/office/powerpoint/2010/main" val="1744034489"/>
              </p:ext>
            </p:extLst>
          </p:nvPr>
        </p:nvGraphicFramePr>
        <p:xfrm>
          <a:off x="2411760" y="980728"/>
          <a:ext cx="6054176"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1292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0"/>
            <a:ext cx="7560840" cy="6858000"/>
          </a:xfrm>
        </p:spPr>
        <p:txBody>
          <a:bodyPr>
            <a:normAutofit/>
          </a:bodyPr>
          <a:lstStyle/>
          <a:p>
            <a:pPr marL="0" indent="0" algn="ctr">
              <a:buNone/>
            </a:pPr>
            <a:r>
              <a:rPr lang="tr-TR" sz="2800" dirty="0">
                <a:solidFill>
                  <a:schemeClr val="accent1"/>
                </a:solidFill>
                <a:latin typeface="+mj-lt"/>
              </a:rPr>
              <a:t>Yeni Yüzyılda Yaşlanma İle İlgili Kavramlar</a:t>
            </a:r>
          </a:p>
          <a:p>
            <a:pPr marL="0" indent="0" algn="ctr">
              <a:buNone/>
            </a:pPr>
            <a:endParaRPr lang="tr-TR" sz="2800" dirty="0">
              <a:solidFill>
                <a:schemeClr val="accent1"/>
              </a:solidFill>
              <a:latin typeface="+mj-lt"/>
            </a:endParaRPr>
          </a:p>
          <a:p>
            <a:pPr marL="0" indent="0" algn="ctr">
              <a:buNone/>
            </a:pPr>
            <a:r>
              <a:rPr lang="tr-TR" sz="2000" b="1" dirty="0">
                <a:solidFill>
                  <a:schemeClr val="accent1"/>
                </a:solidFill>
              </a:rPr>
              <a:t>Aktif Yaşlanma</a:t>
            </a:r>
          </a:p>
          <a:p>
            <a:pPr marL="0" indent="0" algn="ctr">
              <a:buNone/>
            </a:pPr>
            <a:endParaRPr lang="tr-TR" sz="2000" dirty="0">
              <a:solidFill>
                <a:schemeClr val="accent1"/>
              </a:solidFill>
            </a:endParaRPr>
          </a:p>
          <a:p>
            <a:pPr algn="just"/>
            <a:r>
              <a:rPr lang="tr-TR" sz="2000" dirty="0"/>
              <a:t>Dünya Sağlık Örgütü aktif yaşlanmayı, “insanların yaşlanmasıyla birlikte yaşam kalitelerini geliştirmek amacıyla sağlık, katılım ve güvenlikle ilgili olanakları en uygun hale getirme süreci” olarak tanımlamaktadır. Kavramda yer alan aktif kelimesi insanların fiziksel olarak iyi durumda oldukları ya da çalıştıkları dönemde değil sosyal, ekonomik, kültürel, manevi ve yurttaşlıkla ilgili konularda süreklilik gösteren bir katılımı ifade etmektedir</a:t>
            </a:r>
            <a:endParaRPr lang="tr-TR" sz="2800" dirty="0"/>
          </a:p>
        </p:txBody>
      </p:sp>
    </p:spTree>
    <p:extLst>
      <p:ext uri="{BB962C8B-B14F-4D97-AF65-F5344CB8AC3E}">
        <p14:creationId xmlns:p14="http://schemas.microsoft.com/office/powerpoint/2010/main" val="812185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0"/>
            <a:ext cx="7560840" cy="6858000"/>
          </a:xfrm>
        </p:spPr>
        <p:txBody>
          <a:bodyPr/>
          <a:lstStyle/>
          <a:p>
            <a:pPr marL="0" indent="0" algn="ctr">
              <a:buNone/>
            </a:pPr>
            <a:r>
              <a:rPr lang="tr-TR" sz="2000" b="1" i="1" dirty="0">
                <a:solidFill>
                  <a:srgbClr val="C00000"/>
                </a:solidFill>
              </a:rPr>
              <a:t>Aktif Yaşlanmanın Temel Boyutları</a:t>
            </a:r>
          </a:p>
          <a:p>
            <a:pPr marL="0" indent="0" algn="ctr">
              <a:buNone/>
            </a:pPr>
            <a:r>
              <a:rPr lang="tr-TR" sz="2000" b="1" dirty="0"/>
              <a:t>1- Otonomi</a:t>
            </a:r>
          </a:p>
          <a:p>
            <a:pPr marL="0" indent="0" algn="just">
              <a:buNone/>
            </a:pPr>
            <a:r>
              <a:rPr lang="tr-TR" sz="2000" dirty="0"/>
              <a:t> (Bireyin kendi tercihlerine ve kurallarına göre günlük yaşamının nasıl olacağı hakkında kontrol sahibi olması, kararlar verebilmesi ve bu süreçle başa çıkabilmesi)</a:t>
            </a:r>
          </a:p>
          <a:p>
            <a:pPr marL="0" indent="0" algn="ctr">
              <a:buNone/>
            </a:pPr>
            <a:r>
              <a:rPr lang="tr-TR" sz="2000" b="1" dirty="0"/>
              <a:t>2-  Bağımsızlık</a:t>
            </a:r>
          </a:p>
          <a:p>
            <a:pPr marL="0" indent="0" algn="just">
              <a:buNone/>
            </a:pPr>
            <a:r>
              <a:rPr lang="tr-TR" sz="2000" dirty="0"/>
              <a:t>(Toplumda başkalarından yardım almadan ya da az yardım alarak bağımsız bir şekilde yaşama kapasitesi)</a:t>
            </a:r>
          </a:p>
          <a:p>
            <a:pPr marL="0" indent="0" algn="ctr">
              <a:buNone/>
            </a:pPr>
            <a:r>
              <a:rPr lang="tr-TR" sz="2000" b="1" dirty="0"/>
              <a:t>3-Yaşam Kalitesi</a:t>
            </a:r>
          </a:p>
          <a:p>
            <a:pPr marL="0" indent="0" algn="just">
              <a:buNone/>
            </a:pPr>
            <a:r>
              <a:rPr lang="tr-TR" sz="2000" dirty="0"/>
              <a:t>(Bireyin beklentileri, amaçları, standartları ile ilişkili olarak yaşadığı yer, değerler sistemi ve kültür yapısında bireyin algıladığı yaşam statüsüdür)</a:t>
            </a:r>
          </a:p>
          <a:p>
            <a:pPr marL="0" indent="0" algn="ctr">
              <a:buNone/>
            </a:pPr>
            <a:r>
              <a:rPr lang="tr-TR" sz="2000" b="1" dirty="0"/>
              <a:t>4- Yaşam Beklentisi</a:t>
            </a:r>
          </a:p>
          <a:p>
            <a:pPr marL="0" indent="0" algn="ctr">
              <a:buNone/>
            </a:pPr>
            <a:r>
              <a:rPr lang="tr-TR" sz="2000" dirty="0"/>
              <a:t>Engeller, hastalıklar olmadan bireyin sağlıklı olarak yaşayabilmesi</a:t>
            </a:r>
          </a:p>
          <a:p>
            <a:endParaRPr lang="tr-TR" dirty="0"/>
          </a:p>
        </p:txBody>
      </p:sp>
    </p:spTree>
    <p:extLst>
      <p:ext uri="{BB962C8B-B14F-4D97-AF65-F5344CB8AC3E}">
        <p14:creationId xmlns:p14="http://schemas.microsoft.com/office/powerpoint/2010/main" val="228016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0"/>
            <a:ext cx="7560840" cy="6858000"/>
          </a:xfrm>
        </p:spPr>
        <p:txBody>
          <a:bodyPr>
            <a:normAutofit/>
          </a:bodyPr>
          <a:lstStyle/>
          <a:p>
            <a:pPr marL="0" indent="0" algn="ctr">
              <a:buNone/>
            </a:pPr>
            <a:r>
              <a:rPr lang="tr-TR" sz="2000" b="1" dirty="0">
                <a:solidFill>
                  <a:srgbClr val="FF0000"/>
                </a:solidFill>
              </a:rPr>
              <a:t>Başarılı Yaşlanma</a:t>
            </a:r>
          </a:p>
          <a:p>
            <a:pPr marL="0" indent="0" algn="ctr">
              <a:buNone/>
            </a:pPr>
            <a:endParaRPr lang="tr-TR" sz="2000" b="1" dirty="0">
              <a:solidFill>
                <a:srgbClr val="FF0000"/>
              </a:solidFill>
            </a:endParaRPr>
          </a:p>
          <a:p>
            <a:pPr marL="0" indent="0" algn="just">
              <a:buNone/>
            </a:pPr>
            <a:r>
              <a:rPr lang="tr-TR" sz="2000" dirty="0"/>
              <a:t>Kendi yaş grubuna göre çok az ya da hemen hemen hiç işlev kaybı göstermeyen; yaşamla ilişkisini kaybetmeyen bireyler </a:t>
            </a:r>
            <a:r>
              <a:rPr lang="tr-TR" sz="2000" u="sng" dirty="0"/>
              <a:t>başarılı yaşlı</a:t>
            </a:r>
            <a:r>
              <a:rPr lang="tr-TR" sz="2000" dirty="0"/>
              <a:t> olarak tanımlanmaktadır.</a:t>
            </a:r>
          </a:p>
          <a:p>
            <a:pPr marL="0" indent="0" algn="just">
              <a:buNone/>
            </a:pPr>
            <a:endParaRPr lang="tr-TR" sz="2000" dirty="0"/>
          </a:p>
          <a:p>
            <a:pPr marL="0" indent="0" algn="ctr">
              <a:buNone/>
            </a:pPr>
            <a:r>
              <a:rPr lang="tr-TR" sz="2000" b="1" i="1" dirty="0">
                <a:solidFill>
                  <a:srgbClr val="C00000"/>
                </a:solidFill>
              </a:rPr>
              <a:t>Başarılı yaşlanmanın standartları:</a:t>
            </a:r>
          </a:p>
          <a:p>
            <a:pPr marL="0" indent="0" algn="ctr">
              <a:buNone/>
            </a:pPr>
            <a:endParaRPr lang="tr-TR" sz="2000" b="1" i="1" dirty="0">
              <a:solidFill>
                <a:srgbClr val="C00000"/>
              </a:solidFill>
            </a:endParaRPr>
          </a:p>
          <a:p>
            <a:pPr marL="0" indent="0" algn="ctr">
              <a:buNone/>
            </a:pPr>
            <a:r>
              <a:rPr lang="tr-TR" sz="2000" dirty="0"/>
              <a:t>Bireylerin başarılı yaşlanma sürecinde;</a:t>
            </a:r>
          </a:p>
          <a:p>
            <a:pPr marL="0" indent="0" algn="ctr">
              <a:buNone/>
            </a:pPr>
            <a:r>
              <a:rPr lang="tr-TR" sz="2000" dirty="0"/>
              <a:t>1-Hastalığının ve hastalığa bağlı olarak bağımlılığın olmaması</a:t>
            </a:r>
          </a:p>
          <a:p>
            <a:pPr marL="0" indent="0" algn="ctr">
              <a:buNone/>
            </a:pPr>
            <a:r>
              <a:rPr lang="tr-TR" sz="2000" dirty="0"/>
              <a:t>2-Bilişsel ve fiziksel fonksiyonlarını kullanabilmesi</a:t>
            </a:r>
          </a:p>
          <a:p>
            <a:pPr marL="0" indent="0" algn="ctr">
              <a:buNone/>
            </a:pPr>
            <a:r>
              <a:rPr lang="tr-TR" sz="2000" dirty="0"/>
              <a:t>3-Yaşama aktif olarak katılması</a:t>
            </a:r>
          </a:p>
          <a:p>
            <a:pPr marL="0" indent="0" algn="ctr">
              <a:buNone/>
            </a:pPr>
            <a:r>
              <a:rPr lang="tr-TR" sz="2000" dirty="0"/>
              <a:t>beklenmektedir.</a:t>
            </a:r>
          </a:p>
          <a:p>
            <a:pPr marL="0" indent="0" algn="ctr">
              <a:buNone/>
            </a:pPr>
            <a:endParaRPr lang="tr-TR" sz="2000" dirty="0"/>
          </a:p>
        </p:txBody>
      </p:sp>
    </p:spTree>
    <p:extLst>
      <p:ext uri="{BB962C8B-B14F-4D97-AF65-F5344CB8AC3E}">
        <p14:creationId xmlns:p14="http://schemas.microsoft.com/office/powerpoint/2010/main" val="94044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43408"/>
            <a:ext cx="7560840" cy="7101408"/>
          </a:xfrm>
        </p:spPr>
        <p:txBody>
          <a:bodyPr>
            <a:normAutofit/>
          </a:bodyPr>
          <a:lstStyle/>
          <a:p>
            <a:pPr marL="0" indent="0" algn="ctr">
              <a:buNone/>
            </a:pPr>
            <a:r>
              <a:rPr lang="tr-TR" sz="2000" b="1" dirty="0">
                <a:solidFill>
                  <a:srgbClr val="FF0000"/>
                </a:solidFill>
              </a:rPr>
              <a:t>Yerinde Yaşlanma</a:t>
            </a:r>
          </a:p>
          <a:p>
            <a:pPr marL="0" indent="0" algn="ctr">
              <a:buNone/>
            </a:pPr>
            <a:endParaRPr lang="tr-TR" sz="2000" b="1" dirty="0">
              <a:solidFill>
                <a:srgbClr val="FF0000"/>
              </a:solidFill>
            </a:endParaRPr>
          </a:p>
          <a:p>
            <a:pPr marL="0" indent="0" algn="just">
              <a:buNone/>
            </a:pPr>
            <a:r>
              <a:rPr lang="tr-TR" sz="2000" u="sng" dirty="0"/>
              <a:t>Yerinde yaşlanma</a:t>
            </a:r>
            <a:r>
              <a:rPr lang="tr-TR" sz="2000" dirty="0"/>
              <a:t>; bireyin yaşı, geliri veya yeterlilik düzeyine bakılmaksızın kendi evinde ve toplumda güvenli, bağımsız ve rahat yaşaması olarak tanımlanmaktadır.</a:t>
            </a:r>
          </a:p>
          <a:p>
            <a:pPr marL="0" indent="0" algn="just">
              <a:buNone/>
            </a:pPr>
            <a:r>
              <a:rPr lang="tr-TR" sz="2000" dirty="0"/>
              <a:t>Özerklik, bağımsızlık ve sosyal destek sağladığı için yerinde yaşlanma yaşlı bireyler için bir fırsat olarak görülmektedir. </a:t>
            </a:r>
          </a:p>
          <a:p>
            <a:pPr marL="0" indent="0" algn="ctr">
              <a:buNone/>
            </a:pPr>
            <a:endParaRPr lang="tr-TR" sz="2000" dirty="0"/>
          </a:p>
          <a:p>
            <a:pPr marL="0" indent="0" algn="ctr">
              <a:buNone/>
            </a:pPr>
            <a:r>
              <a:rPr lang="tr-TR" sz="2000" b="1" dirty="0">
                <a:solidFill>
                  <a:srgbClr val="FF0000"/>
                </a:solidFill>
              </a:rPr>
              <a:t>Kuşaklararası Dayanışma</a:t>
            </a:r>
          </a:p>
          <a:p>
            <a:pPr marL="0" indent="0" algn="ctr">
              <a:buNone/>
            </a:pPr>
            <a:endParaRPr lang="tr-TR" sz="2000" b="1" dirty="0">
              <a:solidFill>
                <a:srgbClr val="FF0000"/>
              </a:solidFill>
            </a:endParaRPr>
          </a:p>
          <a:p>
            <a:pPr marL="0" indent="0" algn="just">
              <a:buNone/>
            </a:pPr>
            <a:r>
              <a:rPr lang="tr-TR" sz="2000" dirty="0"/>
              <a:t>      Kuşaklararası ilişkiler aile içerisindeki genç kuşak ile yaşlı kuşak arasındaki dayanışma ilişkilerinin geliştirilmesi düşüncesinden hareket etmektedir. Kuşaklararası ilişkiler hem nitelik hem nicelik, hem makro hem de mikro olmak üzere farklı düzeylerde açıklanmaktadır.</a:t>
            </a:r>
          </a:p>
        </p:txBody>
      </p:sp>
    </p:spTree>
    <p:extLst>
      <p:ext uri="{BB962C8B-B14F-4D97-AF65-F5344CB8AC3E}">
        <p14:creationId xmlns:p14="http://schemas.microsoft.com/office/powerpoint/2010/main" val="619030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normAutofit/>
          </a:bodyPr>
          <a:lstStyle/>
          <a:p>
            <a:pPr marL="0" indent="0" algn="just">
              <a:buNone/>
            </a:pPr>
            <a:r>
              <a:rPr lang="tr-TR" sz="2000" i="1" u="sng" dirty="0"/>
              <a:t>Kuşaklararası dayanışmanın nitel boyutu,</a:t>
            </a:r>
            <a:r>
              <a:rPr lang="tr-TR" sz="2000" dirty="0"/>
              <a:t>  kuşaklararası çatışma, dayanışma, ikilem gibi konuları içerir.</a:t>
            </a:r>
          </a:p>
          <a:p>
            <a:pPr marL="0" indent="0" algn="just">
              <a:buNone/>
            </a:pPr>
            <a:endParaRPr lang="tr-TR" sz="2000" dirty="0"/>
          </a:p>
          <a:p>
            <a:pPr marL="0" indent="0" algn="just">
              <a:buNone/>
            </a:pPr>
            <a:r>
              <a:rPr lang="tr-TR" sz="2000" i="1" u="sng" dirty="0"/>
              <a:t>Mikro düzeyde kuşaklararası dayanışma,</a:t>
            </a:r>
            <a:r>
              <a:rPr lang="tr-TR" sz="2000" dirty="0"/>
              <a:t> ailedeki farklı kuşaklar arasındaki dayanışma ilişkisini içerir. Aile  düzeyinde kuşaklararası dayanışmanın yapısı, uzun süreli ilişkiler ile etkileşimin, davranışsal ve duygusal boyutları, ebeveynler ile çocuklar arasında ayrıca ebeveynler ve torunlar arasındaki bağlılık, duygu ve destek ile açıklanmaktadır.</a:t>
            </a:r>
          </a:p>
          <a:p>
            <a:pPr marL="0" indent="0" algn="just">
              <a:buNone/>
            </a:pPr>
            <a:endParaRPr lang="tr-TR" sz="2000" dirty="0"/>
          </a:p>
          <a:p>
            <a:pPr marL="0" indent="0" algn="just">
              <a:buNone/>
            </a:pPr>
            <a:r>
              <a:rPr lang="tr-TR" sz="2000" i="1" u="sng" dirty="0"/>
              <a:t>Makro düzeyde kuşaklararası dayanışma,</a:t>
            </a:r>
            <a:r>
              <a:rPr lang="tr-TR" sz="2000" dirty="0"/>
              <a:t> toplumda genç ve yaşlı kuşak arasındaki ilişkiyi irdeler ve her iki kuşak tarafından kurulabilecek sosyal ve ekonomik dayanışma ilişkilerini ifade etmektedir.</a:t>
            </a:r>
            <a:endParaRPr lang="tr-TR" sz="2000" i="1" u="sng" dirty="0"/>
          </a:p>
        </p:txBody>
      </p:sp>
    </p:spTree>
    <p:extLst>
      <p:ext uri="{BB962C8B-B14F-4D97-AF65-F5344CB8AC3E}">
        <p14:creationId xmlns:p14="http://schemas.microsoft.com/office/powerpoint/2010/main" val="173407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0"/>
            <a:ext cx="7560840" cy="6858000"/>
          </a:xfrm>
        </p:spPr>
        <p:txBody>
          <a:bodyPr/>
          <a:lstStyle/>
          <a:p>
            <a:pPr marL="0" indent="0" algn="ctr">
              <a:buNone/>
            </a:pPr>
            <a:endParaRPr lang="tr-TR" dirty="0"/>
          </a:p>
          <a:p>
            <a:pPr marL="0" indent="0" algn="ctr">
              <a:buNone/>
            </a:pPr>
            <a:r>
              <a:rPr lang="tr-TR" sz="2800" b="1" dirty="0">
                <a:solidFill>
                  <a:schemeClr val="accent1"/>
                </a:solidFill>
              </a:rPr>
              <a:t>Yaşlanma Ekonomisi</a:t>
            </a:r>
          </a:p>
          <a:p>
            <a:pPr marL="0" indent="0" algn="ctr">
              <a:buNone/>
            </a:pPr>
            <a:endParaRPr lang="tr-TR" sz="2800" b="1" dirty="0">
              <a:solidFill>
                <a:schemeClr val="accent1"/>
              </a:solidFill>
            </a:endParaRPr>
          </a:p>
          <a:p>
            <a:pPr marL="0" indent="0" algn="just">
              <a:buNone/>
            </a:pPr>
            <a:r>
              <a:rPr lang="tr-TR" sz="2000" dirty="0">
                <a:solidFill>
                  <a:schemeClr val="tx1"/>
                </a:solidFill>
              </a:rPr>
              <a:t>Yaşlılık döneminde sağlığın bozulması ile birlikte sağlık harcamalarının artması, bakım ihtiyacı nedeniyle hizmetlerin nitelikli bir şeklide sürdürülebilirliği hem yaşlı birey ve ailesi hem de ülkeler için önemli bir harcama kalemi olmaktadır.</a:t>
            </a:r>
          </a:p>
          <a:p>
            <a:pPr marL="0" indent="0" algn="ctr">
              <a:buNone/>
            </a:pPr>
            <a:endParaRPr lang="tr-TR" sz="2000" dirty="0">
              <a:solidFill>
                <a:schemeClr val="tx1"/>
              </a:solidFill>
            </a:endParaRPr>
          </a:p>
          <a:p>
            <a:pPr marL="0" indent="0" algn="ctr">
              <a:buNone/>
            </a:pPr>
            <a:r>
              <a:rPr lang="tr-TR" sz="2000" dirty="0">
                <a:solidFill>
                  <a:schemeClr val="tx1"/>
                </a:solidFill>
              </a:rPr>
              <a:t>-Sağlık ve bakım ihtiyacını karşılamak üzere üretilen ürünler</a:t>
            </a:r>
          </a:p>
          <a:p>
            <a:pPr marL="0" indent="0" algn="ctr">
              <a:buNone/>
            </a:pPr>
            <a:r>
              <a:rPr lang="tr-TR" sz="2000" dirty="0">
                <a:solidFill>
                  <a:schemeClr val="tx1"/>
                </a:solidFill>
              </a:rPr>
              <a:t>-Yaşlılar için üretilen teknolojik ürünler</a:t>
            </a:r>
          </a:p>
          <a:p>
            <a:pPr marL="0" indent="0" algn="ctr">
              <a:buNone/>
            </a:pPr>
            <a:r>
              <a:rPr lang="tr-TR" sz="2000" dirty="0">
                <a:solidFill>
                  <a:schemeClr val="tx1"/>
                </a:solidFill>
              </a:rPr>
              <a:t>-Anti-</a:t>
            </a:r>
            <a:r>
              <a:rPr lang="tr-TR" sz="2000" dirty="0" err="1">
                <a:solidFill>
                  <a:schemeClr val="tx1"/>
                </a:solidFill>
              </a:rPr>
              <a:t>aging</a:t>
            </a:r>
            <a:r>
              <a:rPr lang="tr-TR" sz="2000" dirty="0">
                <a:solidFill>
                  <a:schemeClr val="tx1"/>
                </a:solidFill>
              </a:rPr>
              <a:t> ürünler</a:t>
            </a:r>
          </a:p>
          <a:p>
            <a:pPr marL="0" indent="0" algn="ctr">
              <a:buNone/>
            </a:pPr>
            <a:r>
              <a:rPr lang="tr-TR" sz="2000" dirty="0">
                <a:solidFill>
                  <a:schemeClr val="tx1"/>
                </a:solidFill>
              </a:rPr>
              <a:t>Yaşlılık ekonomisinde önemli yer tutmaktadır.</a:t>
            </a:r>
          </a:p>
          <a:p>
            <a:pPr algn="ctr"/>
            <a:endParaRPr lang="tr-TR" dirty="0"/>
          </a:p>
        </p:txBody>
      </p:sp>
    </p:spTree>
    <p:extLst>
      <p:ext uri="{BB962C8B-B14F-4D97-AF65-F5344CB8AC3E}">
        <p14:creationId xmlns:p14="http://schemas.microsoft.com/office/powerpoint/2010/main" val="3736498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0</TotalTime>
  <Words>1086</Words>
  <Application>Microsoft Office PowerPoint</Application>
  <PresentationFormat>Ekran Gösterisi (4:3)</PresentationFormat>
  <Paragraphs>112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Impact</vt:lpstr>
      <vt:lpstr>Times New Roman</vt:lpstr>
      <vt:lpstr>NewsPrint</vt:lpstr>
      <vt:lpstr>YAŞLILIK VE SOSYAL HİZMET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YAŞLILIK DÖNEMİNDE KARŞILAŞILAN PSİKOSOSYAL SORUNLAR</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YAŞLILIK VE SOSYAL HİZMET</dc:title>
  <dc:creator>Elif Gürhan</dc:creator>
  <cp:lastModifiedBy>Elif GÜRHAN DURAN</cp:lastModifiedBy>
  <cp:revision>58</cp:revision>
  <dcterms:created xsi:type="dcterms:W3CDTF">2020-01-07T10:18:53Z</dcterms:created>
  <dcterms:modified xsi:type="dcterms:W3CDTF">2023-03-07T08:55:12Z</dcterms:modified>
</cp:coreProperties>
</file>