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7"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8288000" cy="10287000"/>
  <p:notesSz cx="6858000" cy="9144000"/>
  <p:embeddedFontLst>
    <p:embeddedFont>
      <p:font typeface="Libre Franklin" pitchFamily="2" charset="-94"/>
      <p:regular r:id="rId22"/>
      <p:bold r:id="rId23"/>
      <p:italic r:id="rId24"/>
    </p:embeddedFont>
    <p:embeddedFont>
      <p:font typeface="Libre Franklin Bold" charset="-94"/>
      <p:regular r:id="rId25"/>
    </p:embeddedFont>
    <p:embeddedFont>
      <p:font typeface="Public Sans" panose="020B0604020202020204" charset="-94"/>
      <p:regular r:id="rId26"/>
    </p:embeddedFont>
    <p:embeddedFont>
      <p:font typeface="Public Sans Bold" panose="020B0604020202020204" charset="-9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2E82E-5ADB-4D99-BF96-4785F694B4D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08B8CB8-685A-4B4A-A538-E6AB42F7E9D5}">
      <dgm:prSet custT="1"/>
      <dgm:spPr/>
      <dgm:t>
        <a:bodyPr/>
        <a:lstStyle/>
        <a:p>
          <a:pPr>
            <a:lnSpc>
              <a:spcPct val="100000"/>
            </a:lnSpc>
          </a:pPr>
          <a:r>
            <a:rPr lang="en-US" sz="2400" dirty="0">
              <a:latin typeface="Times New Roman" panose="02020603050405020304" pitchFamily="18" charset="0"/>
              <a:cs typeface="Times New Roman" panose="02020603050405020304" pitchFamily="18" charset="0"/>
            </a:rPr>
            <a:t>e-</a:t>
          </a:r>
          <a:r>
            <a:rPr lang="en-US" sz="2400" dirty="0" err="1">
              <a:latin typeface="Times New Roman" panose="02020603050405020304" pitchFamily="18" charset="0"/>
              <a:cs typeface="Times New Roman" panose="02020603050405020304" pitchFamily="18" charset="0"/>
            </a:rPr>
            <a:t>Sağlık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kavramını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kapsamını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açıklayabilir</a:t>
          </a:r>
          <a:r>
            <a:rPr lang="en-US" sz="2100" dirty="0"/>
            <a:t>.</a:t>
          </a:r>
        </a:p>
      </dgm:t>
    </dgm:pt>
    <dgm:pt modelId="{598E7CB6-F09D-4CC2-A34E-C4DA9DDA589C}" type="parTrans" cxnId="{16174635-3D40-4022-ADF3-F9FE5E15B62E}">
      <dgm:prSet/>
      <dgm:spPr/>
      <dgm:t>
        <a:bodyPr/>
        <a:lstStyle/>
        <a:p>
          <a:endParaRPr lang="en-US"/>
        </a:p>
      </dgm:t>
    </dgm:pt>
    <dgm:pt modelId="{AC3F527D-C267-4566-865E-1A2B78E3DCF1}" type="sibTrans" cxnId="{16174635-3D40-4022-ADF3-F9FE5E15B62E}">
      <dgm:prSet/>
      <dgm:spPr/>
      <dgm:t>
        <a:bodyPr/>
        <a:lstStyle/>
        <a:p>
          <a:pPr>
            <a:lnSpc>
              <a:spcPct val="100000"/>
            </a:lnSpc>
          </a:pPr>
          <a:endParaRPr lang="en-US"/>
        </a:p>
      </dgm:t>
    </dgm:pt>
    <dgm:pt modelId="{6F42B810-3884-4479-88E9-BA0140D2A544}">
      <dgm:prSet custT="1"/>
      <dgm:spPr/>
      <dgm:t>
        <a:bodyPr/>
        <a:lstStyle/>
        <a:p>
          <a:pPr>
            <a:lnSpc>
              <a:spcPct val="100000"/>
            </a:lnSpc>
          </a:pPr>
          <a:r>
            <a:rPr lang="en-US" sz="2400" dirty="0">
              <a:latin typeface="Times New Roman" panose="02020603050405020304" pitchFamily="18" charset="0"/>
              <a:cs typeface="Times New Roman" panose="02020603050405020304" pitchFamily="18" charset="0"/>
            </a:rPr>
            <a:t>e-</a:t>
          </a:r>
          <a:r>
            <a:rPr lang="en-US" sz="2400" dirty="0" err="1">
              <a:latin typeface="Times New Roman" panose="02020603050405020304" pitchFamily="18" charset="0"/>
              <a:cs typeface="Times New Roman" panose="02020603050405020304" pitchFamily="18" charset="0"/>
            </a:rPr>
            <a:t>Sağlığın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amaçlarını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kalite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verimlilik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erişim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standartlaşma</a:t>
          </a:r>
          <a:r>
            <a:rPr lang="en-US" sz="2400" dirty="0">
              <a:latin typeface="Times New Roman" panose="02020603050405020304" pitchFamily="18" charset="0"/>
              <a:cs typeface="Times New Roman" panose="02020603050405020304" pitchFamily="18" charset="0"/>
            </a:rPr>
            <a:t> vb.)</a:t>
          </a:r>
          <a:r>
            <a:rPr lang="tr-TR"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yorumlayabilir</a:t>
          </a:r>
          <a:r>
            <a:rPr lang="en-US" sz="2400" dirty="0">
              <a:latin typeface="Times New Roman" panose="02020603050405020304" pitchFamily="18" charset="0"/>
              <a:cs typeface="Times New Roman" panose="02020603050405020304" pitchFamily="18" charset="0"/>
            </a:rPr>
            <a:t>.</a:t>
          </a:r>
        </a:p>
      </dgm:t>
    </dgm:pt>
    <dgm:pt modelId="{D3C88576-2627-45DB-88F0-2F7CB170CC2E}" type="parTrans" cxnId="{23DD388B-A4B6-45CC-B8D9-097697EB71A9}">
      <dgm:prSet/>
      <dgm:spPr/>
      <dgm:t>
        <a:bodyPr/>
        <a:lstStyle/>
        <a:p>
          <a:endParaRPr lang="en-US"/>
        </a:p>
      </dgm:t>
    </dgm:pt>
    <dgm:pt modelId="{A74B576B-48A9-4AD6-9567-40C066ED1D73}" type="sibTrans" cxnId="{23DD388B-A4B6-45CC-B8D9-097697EB71A9}">
      <dgm:prSet/>
      <dgm:spPr/>
      <dgm:t>
        <a:bodyPr/>
        <a:lstStyle/>
        <a:p>
          <a:pPr>
            <a:lnSpc>
              <a:spcPct val="100000"/>
            </a:lnSpc>
          </a:pPr>
          <a:endParaRPr lang="en-US"/>
        </a:p>
      </dgm:t>
    </dgm:pt>
    <dgm:pt modelId="{D9F1CB0A-8F0C-4276-BEAD-7B817E534EF0}">
      <dgm:prSet/>
      <dgm:spPr/>
      <dgm:t>
        <a:bodyPr/>
        <a:lstStyle/>
        <a:p>
          <a:pPr>
            <a:lnSpc>
              <a:spcPct val="100000"/>
            </a:lnSpc>
          </a:pPr>
          <a:r>
            <a:rPr lang="en-US" dirty="0" err="1">
              <a:latin typeface="Times New Roman" panose="02020603050405020304" pitchFamily="18" charset="0"/>
              <a:cs typeface="Times New Roman" panose="02020603050405020304" pitchFamily="18" charset="0"/>
            </a:rPr>
            <a:t>Türkiye’de</a:t>
          </a:r>
          <a:r>
            <a:rPr lang="en-US" dirty="0">
              <a:latin typeface="Times New Roman" panose="02020603050405020304" pitchFamily="18" charset="0"/>
              <a:cs typeface="Times New Roman" panose="02020603050405020304" pitchFamily="18" charset="0"/>
            </a:rPr>
            <a:t> e-</a:t>
          </a:r>
          <a:r>
            <a:rPr lang="en-US" dirty="0" err="1">
              <a:latin typeface="Times New Roman" panose="02020603050405020304" pitchFamily="18" charset="0"/>
              <a:cs typeface="Times New Roman" panose="02020603050405020304" pitchFamily="18" charset="0"/>
            </a:rPr>
            <a:t>sağlık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dönüşümünün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taşlarını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sıralayabilir</a:t>
          </a:r>
          <a:r>
            <a:rPr lang="en-US" dirty="0"/>
            <a:t>.</a:t>
          </a:r>
        </a:p>
      </dgm:t>
    </dgm:pt>
    <dgm:pt modelId="{D308CB85-6B7A-4157-A725-474C829E8EF1}" type="parTrans" cxnId="{605BE2AF-C7D8-48B7-95E2-061C39C68895}">
      <dgm:prSet/>
      <dgm:spPr/>
      <dgm:t>
        <a:bodyPr/>
        <a:lstStyle/>
        <a:p>
          <a:endParaRPr lang="en-US"/>
        </a:p>
      </dgm:t>
    </dgm:pt>
    <dgm:pt modelId="{7FC0EB3C-2F94-4C6F-A589-322641BF6D7E}" type="sibTrans" cxnId="{605BE2AF-C7D8-48B7-95E2-061C39C68895}">
      <dgm:prSet/>
      <dgm:spPr/>
      <dgm:t>
        <a:bodyPr/>
        <a:lstStyle/>
        <a:p>
          <a:pPr>
            <a:lnSpc>
              <a:spcPct val="100000"/>
            </a:lnSpc>
          </a:pPr>
          <a:endParaRPr lang="en-US"/>
        </a:p>
      </dgm:t>
    </dgm:pt>
    <dgm:pt modelId="{5D387BFD-1F59-4A1D-B29F-502A9181ADDC}">
      <dgm:prSet custT="1"/>
      <dgm:spPr/>
      <dgm:t>
        <a:bodyPr/>
        <a:lstStyle/>
        <a:p>
          <a:pPr>
            <a:lnSpc>
              <a:spcPct val="100000"/>
            </a:lnSpc>
          </a:pPr>
          <a:r>
            <a:rPr lang="en-US" sz="2400" dirty="0" err="1">
              <a:latin typeface="Times New Roman" panose="02020603050405020304" pitchFamily="18" charset="0"/>
              <a:cs typeface="Times New Roman" panose="02020603050405020304" pitchFamily="18" charset="0"/>
            </a:rPr>
            <a:t>Ulusal</a:t>
          </a:r>
          <a:r>
            <a:rPr lang="en-US" sz="2400" dirty="0">
              <a:latin typeface="Times New Roman" panose="02020603050405020304" pitchFamily="18" charset="0"/>
              <a:cs typeface="Times New Roman" panose="02020603050405020304" pitchFamily="18" charset="0"/>
            </a:rPr>
            <a:t> e-</a:t>
          </a:r>
          <a:r>
            <a:rPr lang="en-US" sz="2400" dirty="0" err="1">
              <a:latin typeface="Times New Roman" panose="02020603050405020304" pitchFamily="18" charset="0"/>
              <a:cs typeface="Times New Roman" panose="02020603050405020304" pitchFamily="18" charset="0"/>
            </a:rPr>
            <a:t>sağlık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sistemlerinin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Sağlık</a:t>
          </a:r>
          <a:r>
            <a:rPr lang="en-US" sz="2400" dirty="0">
              <a:latin typeface="Times New Roman" panose="02020603050405020304" pitchFamily="18" charset="0"/>
              <a:cs typeface="Times New Roman" panose="02020603050405020304" pitchFamily="18" charset="0"/>
            </a:rPr>
            <a:t>-NET, AHBS, MEDULA, MHRS) </a:t>
          </a:r>
          <a:r>
            <a:rPr lang="en-US" sz="2400" dirty="0" err="1">
              <a:latin typeface="Times New Roman" panose="02020603050405020304" pitchFamily="18" charset="0"/>
              <a:cs typeface="Times New Roman" panose="02020603050405020304" pitchFamily="18" charset="0"/>
            </a:rPr>
            <a:t>işlevlerini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ayırt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edebilir</a:t>
          </a:r>
          <a:r>
            <a:rPr lang="en-US" sz="2400" dirty="0">
              <a:latin typeface="Times New Roman" panose="02020603050405020304" pitchFamily="18" charset="0"/>
              <a:cs typeface="Times New Roman" panose="02020603050405020304" pitchFamily="18" charset="0"/>
            </a:rPr>
            <a:t>.</a:t>
          </a:r>
        </a:p>
      </dgm:t>
    </dgm:pt>
    <dgm:pt modelId="{3726DA50-D7F2-4EA0-8867-EEC20C9B03B1}" type="parTrans" cxnId="{567F09A2-94D8-4245-BC97-6080173F08A5}">
      <dgm:prSet/>
      <dgm:spPr/>
      <dgm:t>
        <a:bodyPr/>
        <a:lstStyle/>
        <a:p>
          <a:endParaRPr lang="en-US"/>
        </a:p>
      </dgm:t>
    </dgm:pt>
    <dgm:pt modelId="{F5DD3C74-783D-4243-8D4F-2770A60C2C6A}" type="sibTrans" cxnId="{567F09A2-94D8-4245-BC97-6080173F08A5}">
      <dgm:prSet/>
      <dgm:spPr/>
      <dgm:t>
        <a:bodyPr/>
        <a:lstStyle/>
        <a:p>
          <a:pPr>
            <a:lnSpc>
              <a:spcPct val="100000"/>
            </a:lnSpc>
          </a:pPr>
          <a:endParaRPr lang="en-US"/>
        </a:p>
      </dgm:t>
    </dgm:pt>
    <dgm:pt modelId="{6DECB8A4-C6F9-4C27-92E8-96736BDDE91B}">
      <dgm:prSet/>
      <dgm:spPr/>
      <dgm:t>
        <a:bodyPr/>
        <a:lstStyle/>
        <a:p>
          <a:pPr>
            <a:lnSpc>
              <a:spcPct val="100000"/>
            </a:lnSpc>
          </a:pPr>
          <a:r>
            <a:rPr lang="en-US" dirty="0">
              <a:latin typeface="Times New Roman" panose="02020603050405020304" pitchFamily="18" charset="0"/>
              <a:cs typeface="Times New Roman" panose="02020603050405020304" pitchFamily="18" charset="0"/>
            </a:rPr>
            <a:t>Tele-</a:t>
          </a:r>
          <a:r>
            <a:rPr lang="en-US" dirty="0" err="1">
              <a:latin typeface="Times New Roman" panose="02020603050405020304" pitchFamily="18" charset="0"/>
              <a:cs typeface="Times New Roman" panose="02020603050405020304" pitchFamily="18" charset="0"/>
            </a:rPr>
            <a:t>tıp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alt </a:t>
          </a:r>
          <a:r>
            <a:rPr lang="en-US" dirty="0" err="1">
              <a:latin typeface="Times New Roman" panose="02020603050405020304" pitchFamily="18" charset="0"/>
              <a:cs typeface="Times New Roman" panose="02020603050405020304" pitchFamily="18" charset="0"/>
            </a:rPr>
            <a:t>uygulama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alanlarını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örneklerle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açıklayabilir</a:t>
          </a:r>
          <a:r>
            <a:rPr lang="en-US" dirty="0">
              <a:latin typeface="Times New Roman" panose="02020603050405020304" pitchFamily="18" charset="0"/>
              <a:cs typeface="Times New Roman" panose="02020603050405020304" pitchFamily="18" charset="0"/>
            </a:rPr>
            <a:t>.</a:t>
          </a:r>
        </a:p>
      </dgm:t>
    </dgm:pt>
    <dgm:pt modelId="{5E3DB3DD-852A-4226-84CA-FCC962D160BB}" type="parTrans" cxnId="{9B8EB73E-65E6-4DA5-9A0C-2AA0F9D1D1CF}">
      <dgm:prSet/>
      <dgm:spPr/>
      <dgm:t>
        <a:bodyPr/>
        <a:lstStyle/>
        <a:p>
          <a:endParaRPr lang="en-US"/>
        </a:p>
      </dgm:t>
    </dgm:pt>
    <dgm:pt modelId="{B45D48D2-AB98-4407-ADD4-26C64060611E}" type="sibTrans" cxnId="{9B8EB73E-65E6-4DA5-9A0C-2AA0F9D1D1CF}">
      <dgm:prSet/>
      <dgm:spPr/>
      <dgm:t>
        <a:bodyPr/>
        <a:lstStyle/>
        <a:p>
          <a:endParaRPr lang="en-US"/>
        </a:p>
      </dgm:t>
    </dgm:pt>
    <dgm:pt modelId="{E936C47E-7F0A-473F-88E4-313B3702FFA5}" type="pres">
      <dgm:prSet presAssocID="{19E2E82E-5ADB-4D99-BF96-4785F694B4D6}" presName="root" presStyleCnt="0">
        <dgm:presLayoutVars>
          <dgm:dir/>
          <dgm:resizeHandles val="exact"/>
        </dgm:presLayoutVars>
      </dgm:prSet>
      <dgm:spPr/>
    </dgm:pt>
    <dgm:pt modelId="{5ED7168D-7CF6-47FF-8DD0-D09CB6D2D81C}" type="pres">
      <dgm:prSet presAssocID="{19E2E82E-5ADB-4D99-BF96-4785F694B4D6}" presName="container" presStyleCnt="0">
        <dgm:presLayoutVars>
          <dgm:dir/>
          <dgm:resizeHandles val="exact"/>
        </dgm:presLayoutVars>
      </dgm:prSet>
      <dgm:spPr/>
    </dgm:pt>
    <dgm:pt modelId="{B46AD0BD-BCA8-4419-931C-4A4E7467C4EC}" type="pres">
      <dgm:prSet presAssocID="{408B8CB8-685A-4B4A-A538-E6AB42F7E9D5}" presName="compNode" presStyleCnt="0"/>
      <dgm:spPr/>
    </dgm:pt>
    <dgm:pt modelId="{FAE0B771-22FB-4DF9-955B-7FAA0FE151EB}" type="pres">
      <dgm:prSet presAssocID="{408B8CB8-685A-4B4A-A538-E6AB42F7E9D5}" presName="iconBgRect" presStyleLbl="bgShp" presStyleIdx="0" presStyleCnt="5"/>
      <dgm:spPr/>
    </dgm:pt>
    <dgm:pt modelId="{AC86B95A-F9BD-4C64-949E-E219F771DCCA}" type="pres">
      <dgm:prSet presAssocID="{408B8CB8-685A-4B4A-A538-E6AB42F7E9D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oskop"/>
        </a:ext>
      </dgm:extLst>
    </dgm:pt>
    <dgm:pt modelId="{6D287389-C36F-4D1E-9F18-F5335307282A}" type="pres">
      <dgm:prSet presAssocID="{408B8CB8-685A-4B4A-A538-E6AB42F7E9D5}" presName="spaceRect" presStyleCnt="0"/>
      <dgm:spPr/>
    </dgm:pt>
    <dgm:pt modelId="{E04416D3-29D7-45C0-8041-0BFC477C9DAA}" type="pres">
      <dgm:prSet presAssocID="{408B8CB8-685A-4B4A-A538-E6AB42F7E9D5}" presName="textRect" presStyleLbl="revTx" presStyleIdx="0" presStyleCnt="5">
        <dgm:presLayoutVars>
          <dgm:chMax val="1"/>
          <dgm:chPref val="1"/>
        </dgm:presLayoutVars>
      </dgm:prSet>
      <dgm:spPr/>
    </dgm:pt>
    <dgm:pt modelId="{E2EECB37-761E-4F77-8A34-C33AA780C98B}" type="pres">
      <dgm:prSet presAssocID="{AC3F527D-C267-4566-865E-1A2B78E3DCF1}" presName="sibTrans" presStyleLbl="sibTrans2D1" presStyleIdx="0" presStyleCnt="0"/>
      <dgm:spPr/>
    </dgm:pt>
    <dgm:pt modelId="{C45D7DC2-648D-4E4C-9DBC-6A6B121D3DAF}" type="pres">
      <dgm:prSet presAssocID="{6F42B810-3884-4479-88E9-BA0140D2A544}" presName="compNode" presStyleCnt="0"/>
      <dgm:spPr/>
    </dgm:pt>
    <dgm:pt modelId="{EE861000-EA96-4C42-8F71-AED4E943BE8A}" type="pres">
      <dgm:prSet presAssocID="{6F42B810-3884-4479-88E9-BA0140D2A544}" presName="iconBgRect" presStyleLbl="bgShp" presStyleIdx="1" presStyleCnt="5"/>
      <dgm:spPr/>
    </dgm:pt>
    <dgm:pt modelId="{D55B15A6-F162-4497-8322-1E8D06EEB9D9}" type="pres">
      <dgm:prSet presAssocID="{6F42B810-3884-4479-88E9-BA0140D2A5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D597397A-5EC1-4538-952B-7F91ED03BD93}" type="pres">
      <dgm:prSet presAssocID="{6F42B810-3884-4479-88E9-BA0140D2A544}" presName="spaceRect" presStyleCnt="0"/>
      <dgm:spPr/>
    </dgm:pt>
    <dgm:pt modelId="{CCFB1FB0-A522-4BBE-B82C-BF5AAD97D640}" type="pres">
      <dgm:prSet presAssocID="{6F42B810-3884-4479-88E9-BA0140D2A544}" presName="textRect" presStyleLbl="revTx" presStyleIdx="1" presStyleCnt="5">
        <dgm:presLayoutVars>
          <dgm:chMax val="1"/>
          <dgm:chPref val="1"/>
        </dgm:presLayoutVars>
      </dgm:prSet>
      <dgm:spPr/>
    </dgm:pt>
    <dgm:pt modelId="{E155AA85-2BD1-4210-9E49-4420236FA6CD}" type="pres">
      <dgm:prSet presAssocID="{A74B576B-48A9-4AD6-9567-40C066ED1D73}" presName="sibTrans" presStyleLbl="sibTrans2D1" presStyleIdx="0" presStyleCnt="0"/>
      <dgm:spPr/>
    </dgm:pt>
    <dgm:pt modelId="{4475EDD5-A894-4D6E-BEC2-F0A8942761BD}" type="pres">
      <dgm:prSet presAssocID="{D9F1CB0A-8F0C-4276-BEAD-7B817E534EF0}" presName="compNode" presStyleCnt="0"/>
      <dgm:spPr/>
    </dgm:pt>
    <dgm:pt modelId="{938D5EAA-E6DD-44AE-B2DD-12E7DC0BC472}" type="pres">
      <dgm:prSet presAssocID="{D9F1CB0A-8F0C-4276-BEAD-7B817E534EF0}" presName="iconBgRect" presStyleLbl="bgShp" presStyleIdx="2" presStyleCnt="5"/>
      <dgm:spPr/>
    </dgm:pt>
    <dgm:pt modelId="{17F2FDF7-F8ED-4718-9F8D-C2C14B792566}" type="pres">
      <dgm:prSet presAssocID="{D9F1CB0A-8F0C-4276-BEAD-7B817E534E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stane"/>
        </a:ext>
      </dgm:extLst>
    </dgm:pt>
    <dgm:pt modelId="{C658C408-A1E9-4425-8FA9-513A51F7586B}" type="pres">
      <dgm:prSet presAssocID="{D9F1CB0A-8F0C-4276-BEAD-7B817E534EF0}" presName="spaceRect" presStyleCnt="0"/>
      <dgm:spPr/>
    </dgm:pt>
    <dgm:pt modelId="{48D08B9D-A07F-42B4-9841-EB2AE8357091}" type="pres">
      <dgm:prSet presAssocID="{D9F1CB0A-8F0C-4276-BEAD-7B817E534EF0}" presName="textRect" presStyleLbl="revTx" presStyleIdx="2" presStyleCnt="5">
        <dgm:presLayoutVars>
          <dgm:chMax val="1"/>
          <dgm:chPref val="1"/>
        </dgm:presLayoutVars>
      </dgm:prSet>
      <dgm:spPr/>
    </dgm:pt>
    <dgm:pt modelId="{4D930944-3A51-41BA-9FB3-427A836AB7A5}" type="pres">
      <dgm:prSet presAssocID="{7FC0EB3C-2F94-4C6F-A589-322641BF6D7E}" presName="sibTrans" presStyleLbl="sibTrans2D1" presStyleIdx="0" presStyleCnt="0"/>
      <dgm:spPr/>
    </dgm:pt>
    <dgm:pt modelId="{DDD2A5F7-77AB-4D30-A0E0-D2856F124CA5}" type="pres">
      <dgm:prSet presAssocID="{5D387BFD-1F59-4A1D-B29F-502A9181ADDC}" presName="compNode" presStyleCnt="0"/>
      <dgm:spPr/>
    </dgm:pt>
    <dgm:pt modelId="{52B460A2-8B31-4DF1-94DB-EAD3F06BCEF9}" type="pres">
      <dgm:prSet presAssocID="{5D387BFD-1F59-4A1D-B29F-502A9181ADDC}" presName="iconBgRect" presStyleLbl="bgShp" presStyleIdx="3" presStyleCnt="5"/>
      <dgm:spPr/>
    </dgm:pt>
    <dgm:pt modelId="{B05D9FEE-4B38-485B-A04D-4241DF73B318}" type="pres">
      <dgm:prSet presAssocID="{5D387BFD-1F59-4A1D-B29F-502A9181AD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ktor"/>
        </a:ext>
      </dgm:extLst>
    </dgm:pt>
    <dgm:pt modelId="{FA187BEA-2DC2-4049-A4F9-B6C1319D92ED}" type="pres">
      <dgm:prSet presAssocID="{5D387BFD-1F59-4A1D-B29F-502A9181ADDC}" presName="spaceRect" presStyleCnt="0"/>
      <dgm:spPr/>
    </dgm:pt>
    <dgm:pt modelId="{EABF65C7-D759-4D0A-A4AC-FA7F106A28C0}" type="pres">
      <dgm:prSet presAssocID="{5D387BFD-1F59-4A1D-B29F-502A9181ADDC}" presName="textRect" presStyleLbl="revTx" presStyleIdx="3" presStyleCnt="5">
        <dgm:presLayoutVars>
          <dgm:chMax val="1"/>
          <dgm:chPref val="1"/>
        </dgm:presLayoutVars>
      </dgm:prSet>
      <dgm:spPr/>
    </dgm:pt>
    <dgm:pt modelId="{F9A1E4D8-C434-45E6-A5A8-190C0B4E2B64}" type="pres">
      <dgm:prSet presAssocID="{F5DD3C74-783D-4243-8D4F-2770A60C2C6A}" presName="sibTrans" presStyleLbl="sibTrans2D1" presStyleIdx="0" presStyleCnt="0"/>
      <dgm:spPr/>
    </dgm:pt>
    <dgm:pt modelId="{C7E7E0AC-566C-49A8-A5A4-5E1923CE3DD4}" type="pres">
      <dgm:prSet presAssocID="{6DECB8A4-C6F9-4C27-92E8-96736BDDE91B}" presName="compNode" presStyleCnt="0"/>
      <dgm:spPr/>
    </dgm:pt>
    <dgm:pt modelId="{15802B8D-C6FF-466D-B230-4C8057179BD8}" type="pres">
      <dgm:prSet presAssocID="{6DECB8A4-C6F9-4C27-92E8-96736BDDE91B}" presName="iconBgRect" presStyleLbl="bgShp" presStyleIdx="4" presStyleCnt="5"/>
      <dgm:spPr/>
    </dgm:pt>
    <dgm:pt modelId="{920642E3-DDB2-4556-B354-9E3B53031B3A}" type="pres">
      <dgm:prSet presAssocID="{6DECB8A4-C6F9-4C27-92E8-96736BDDE9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mbulans"/>
        </a:ext>
      </dgm:extLst>
    </dgm:pt>
    <dgm:pt modelId="{B72BB4E6-04D6-481A-A4A7-C6C5596D1311}" type="pres">
      <dgm:prSet presAssocID="{6DECB8A4-C6F9-4C27-92E8-96736BDDE91B}" presName="spaceRect" presStyleCnt="0"/>
      <dgm:spPr/>
    </dgm:pt>
    <dgm:pt modelId="{0E79E390-A820-4895-A6CB-AE3EEF9EADF3}" type="pres">
      <dgm:prSet presAssocID="{6DECB8A4-C6F9-4C27-92E8-96736BDDE91B}" presName="textRect" presStyleLbl="revTx" presStyleIdx="4" presStyleCnt="5" custLinFactNeighborX="204" custLinFactNeighborY="1786">
        <dgm:presLayoutVars>
          <dgm:chMax val="1"/>
          <dgm:chPref val="1"/>
        </dgm:presLayoutVars>
      </dgm:prSet>
      <dgm:spPr/>
    </dgm:pt>
  </dgm:ptLst>
  <dgm:cxnLst>
    <dgm:cxn modelId="{BF507525-8AF4-461D-8E60-3EF06F0367EC}" type="presOf" srcId="{6DECB8A4-C6F9-4C27-92E8-96736BDDE91B}" destId="{0E79E390-A820-4895-A6CB-AE3EEF9EADF3}" srcOrd="0" destOrd="0" presId="urn:microsoft.com/office/officeart/2018/2/layout/IconCircleList"/>
    <dgm:cxn modelId="{16174635-3D40-4022-ADF3-F9FE5E15B62E}" srcId="{19E2E82E-5ADB-4D99-BF96-4785F694B4D6}" destId="{408B8CB8-685A-4B4A-A538-E6AB42F7E9D5}" srcOrd="0" destOrd="0" parTransId="{598E7CB6-F09D-4CC2-A34E-C4DA9DDA589C}" sibTransId="{AC3F527D-C267-4566-865E-1A2B78E3DCF1}"/>
    <dgm:cxn modelId="{0630A238-64A9-4744-96F7-1778CC6A1506}" type="presOf" srcId="{D9F1CB0A-8F0C-4276-BEAD-7B817E534EF0}" destId="{48D08B9D-A07F-42B4-9841-EB2AE8357091}" srcOrd="0" destOrd="0" presId="urn:microsoft.com/office/officeart/2018/2/layout/IconCircleList"/>
    <dgm:cxn modelId="{9B8EB73E-65E6-4DA5-9A0C-2AA0F9D1D1CF}" srcId="{19E2E82E-5ADB-4D99-BF96-4785F694B4D6}" destId="{6DECB8A4-C6F9-4C27-92E8-96736BDDE91B}" srcOrd="4" destOrd="0" parTransId="{5E3DB3DD-852A-4226-84CA-FCC962D160BB}" sibTransId="{B45D48D2-AB98-4407-ADD4-26C64060611E}"/>
    <dgm:cxn modelId="{7B3A2D4F-3FAC-44DF-AD25-DB2E2C836DB5}" type="presOf" srcId="{A74B576B-48A9-4AD6-9567-40C066ED1D73}" destId="{E155AA85-2BD1-4210-9E49-4420236FA6CD}" srcOrd="0" destOrd="0" presId="urn:microsoft.com/office/officeart/2018/2/layout/IconCircleList"/>
    <dgm:cxn modelId="{CA60D970-29D2-4EAB-BFA3-46C36F08E9DE}" type="presOf" srcId="{5D387BFD-1F59-4A1D-B29F-502A9181ADDC}" destId="{EABF65C7-D759-4D0A-A4AC-FA7F106A28C0}" srcOrd="0" destOrd="0" presId="urn:microsoft.com/office/officeart/2018/2/layout/IconCircleList"/>
    <dgm:cxn modelId="{C8B7C774-54D9-4954-964B-FC10C6475A33}" type="presOf" srcId="{AC3F527D-C267-4566-865E-1A2B78E3DCF1}" destId="{E2EECB37-761E-4F77-8A34-C33AA780C98B}" srcOrd="0" destOrd="0" presId="urn:microsoft.com/office/officeart/2018/2/layout/IconCircleList"/>
    <dgm:cxn modelId="{283E0385-633D-4047-BA5B-AF7729E55B14}" type="presOf" srcId="{6F42B810-3884-4479-88E9-BA0140D2A544}" destId="{CCFB1FB0-A522-4BBE-B82C-BF5AAD97D640}" srcOrd="0" destOrd="0" presId="urn:microsoft.com/office/officeart/2018/2/layout/IconCircleList"/>
    <dgm:cxn modelId="{23DD388B-A4B6-45CC-B8D9-097697EB71A9}" srcId="{19E2E82E-5ADB-4D99-BF96-4785F694B4D6}" destId="{6F42B810-3884-4479-88E9-BA0140D2A544}" srcOrd="1" destOrd="0" parTransId="{D3C88576-2627-45DB-88F0-2F7CB170CC2E}" sibTransId="{A74B576B-48A9-4AD6-9567-40C066ED1D73}"/>
    <dgm:cxn modelId="{567F09A2-94D8-4245-BC97-6080173F08A5}" srcId="{19E2E82E-5ADB-4D99-BF96-4785F694B4D6}" destId="{5D387BFD-1F59-4A1D-B29F-502A9181ADDC}" srcOrd="3" destOrd="0" parTransId="{3726DA50-D7F2-4EA0-8867-EEC20C9B03B1}" sibTransId="{F5DD3C74-783D-4243-8D4F-2770A60C2C6A}"/>
    <dgm:cxn modelId="{605BE2AF-C7D8-48B7-95E2-061C39C68895}" srcId="{19E2E82E-5ADB-4D99-BF96-4785F694B4D6}" destId="{D9F1CB0A-8F0C-4276-BEAD-7B817E534EF0}" srcOrd="2" destOrd="0" parTransId="{D308CB85-6B7A-4157-A725-474C829E8EF1}" sibTransId="{7FC0EB3C-2F94-4C6F-A589-322641BF6D7E}"/>
    <dgm:cxn modelId="{70AD6BD2-C7A4-4CB1-BAD4-7692DC5783B7}" type="presOf" srcId="{19E2E82E-5ADB-4D99-BF96-4785F694B4D6}" destId="{E936C47E-7F0A-473F-88E4-313B3702FFA5}" srcOrd="0" destOrd="0" presId="urn:microsoft.com/office/officeart/2018/2/layout/IconCircleList"/>
    <dgm:cxn modelId="{A2FBC7D2-7962-4A93-B2C6-5AB9F7772A26}" type="presOf" srcId="{F5DD3C74-783D-4243-8D4F-2770A60C2C6A}" destId="{F9A1E4D8-C434-45E6-A5A8-190C0B4E2B64}" srcOrd="0" destOrd="0" presId="urn:microsoft.com/office/officeart/2018/2/layout/IconCircleList"/>
    <dgm:cxn modelId="{6017E8D6-8877-44F0-B329-2AA3AF2E6597}" type="presOf" srcId="{7FC0EB3C-2F94-4C6F-A589-322641BF6D7E}" destId="{4D930944-3A51-41BA-9FB3-427A836AB7A5}" srcOrd="0" destOrd="0" presId="urn:microsoft.com/office/officeart/2018/2/layout/IconCircleList"/>
    <dgm:cxn modelId="{AD8DA2F0-D001-4944-A279-90B7E15AB499}" type="presOf" srcId="{408B8CB8-685A-4B4A-A538-E6AB42F7E9D5}" destId="{E04416D3-29D7-45C0-8041-0BFC477C9DAA}" srcOrd="0" destOrd="0" presId="urn:microsoft.com/office/officeart/2018/2/layout/IconCircleList"/>
    <dgm:cxn modelId="{18294A5C-42A5-4C95-BF41-376F274430D5}" type="presParOf" srcId="{E936C47E-7F0A-473F-88E4-313B3702FFA5}" destId="{5ED7168D-7CF6-47FF-8DD0-D09CB6D2D81C}" srcOrd="0" destOrd="0" presId="urn:microsoft.com/office/officeart/2018/2/layout/IconCircleList"/>
    <dgm:cxn modelId="{BFC8264A-8BFA-4379-A945-0927174DE0A8}" type="presParOf" srcId="{5ED7168D-7CF6-47FF-8DD0-D09CB6D2D81C}" destId="{B46AD0BD-BCA8-4419-931C-4A4E7467C4EC}" srcOrd="0" destOrd="0" presId="urn:microsoft.com/office/officeart/2018/2/layout/IconCircleList"/>
    <dgm:cxn modelId="{843383D2-D3F4-401F-8051-91EF467FB707}" type="presParOf" srcId="{B46AD0BD-BCA8-4419-931C-4A4E7467C4EC}" destId="{FAE0B771-22FB-4DF9-955B-7FAA0FE151EB}" srcOrd="0" destOrd="0" presId="urn:microsoft.com/office/officeart/2018/2/layout/IconCircleList"/>
    <dgm:cxn modelId="{126B9242-8C8C-43D1-9CDD-1986B27D5628}" type="presParOf" srcId="{B46AD0BD-BCA8-4419-931C-4A4E7467C4EC}" destId="{AC86B95A-F9BD-4C64-949E-E219F771DCCA}" srcOrd="1" destOrd="0" presId="urn:microsoft.com/office/officeart/2018/2/layout/IconCircleList"/>
    <dgm:cxn modelId="{00E38001-F227-4AB0-91D1-90EE2E4A1703}" type="presParOf" srcId="{B46AD0BD-BCA8-4419-931C-4A4E7467C4EC}" destId="{6D287389-C36F-4D1E-9F18-F5335307282A}" srcOrd="2" destOrd="0" presId="urn:microsoft.com/office/officeart/2018/2/layout/IconCircleList"/>
    <dgm:cxn modelId="{01D60BAA-DCE5-41B8-AF79-A864BF122E3B}" type="presParOf" srcId="{B46AD0BD-BCA8-4419-931C-4A4E7467C4EC}" destId="{E04416D3-29D7-45C0-8041-0BFC477C9DAA}" srcOrd="3" destOrd="0" presId="urn:microsoft.com/office/officeart/2018/2/layout/IconCircleList"/>
    <dgm:cxn modelId="{E0AD2922-2036-4802-B022-EC72DA017362}" type="presParOf" srcId="{5ED7168D-7CF6-47FF-8DD0-D09CB6D2D81C}" destId="{E2EECB37-761E-4F77-8A34-C33AA780C98B}" srcOrd="1" destOrd="0" presId="urn:microsoft.com/office/officeart/2018/2/layout/IconCircleList"/>
    <dgm:cxn modelId="{77810AD5-2E32-4DB3-B034-DE103443FC17}" type="presParOf" srcId="{5ED7168D-7CF6-47FF-8DD0-D09CB6D2D81C}" destId="{C45D7DC2-648D-4E4C-9DBC-6A6B121D3DAF}" srcOrd="2" destOrd="0" presId="urn:microsoft.com/office/officeart/2018/2/layout/IconCircleList"/>
    <dgm:cxn modelId="{2F4A0252-0016-4B81-BF99-8844286990C6}" type="presParOf" srcId="{C45D7DC2-648D-4E4C-9DBC-6A6B121D3DAF}" destId="{EE861000-EA96-4C42-8F71-AED4E943BE8A}" srcOrd="0" destOrd="0" presId="urn:microsoft.com/office/officeart/2018/2/layout/IconCircleList"/>
    <dgm:cxn modelId="{799F30FE-E6D1-41CB-82BA-5EF8BE88C986}" type="presParOf" srcId="{C45D7DC2-648D-4E4C-9DBC-6A6B121D3DAF}" destId="{D55B15A6-F162-4497-8322-1E8D06EEB9D9}" srcOrd="1" destOrd="0" presId="urn:microsoft.com/office/officeart/2018/2/layout/IconCircleList"/>
    <dgm:cxn modelId="{920927BA-8EBA-489E-A49F-17F8DDF7C414}" type="presParOf" srcId="{C45D7DC2-648D-4E4C-9DBC-6A6B121D3DAF}" destId="{D597397A-5EC1-4538-952B-7F91ED03BD93}" srcOrd="2" destOrd="0" presId="urn:microsoft.com/office/officeart/2018/2/layout/IconCircleList"/>
    <dgm:cxn modelId="{140B19C6-2D63-44E1-B87F-C559B465897C}" type="presParOf" srcId="{C45D7DC2-648D-4E4C-9DBC-6A6B121D3DAF}" destId="{CCFB1FB0-A522-4BBE-B82C-BF5AAD97D640}" srcOrd="3" destOrd="0" presId="urn:microsoft.com/office/officeart/2018/2/layout/IconCircleList"/>
    <dgm:cxn modelId="{B922BD3B-0D34-49FD-823D-9F22B11E56DD}" type="presParOf" srcId="{5ED7168D-7CF6-47FF-8DD0-D09CB6D2D81C}" destId="{E155AA85-2BD1-4210-9E49-4420236FA6CD}" srcOrd="3" destOrd="0" presId="urn:microsoft.com/office/officeart/2018/2/layout/IconCircleList"/>
    <dgm:cxn modelId="{7C7CAACA-9CF6-4A69-94FF-D0AC616C7FA2}" type="presParOf" srcId="{5ED7168D-7CF6-47FF-8DD0-D09CB6D2D81C}" destId="{4475EDD5-A894-4D6E-BEC2-F0A8942761BD}" srcOrd="4" destOrd="0" presId="urn:microsoft.com/office/officeart/2018/2/layout/IconCircleList"/>
    <dgm:cxn modelId="{F4B56930-1BD1-4B53-8274-A93A114554A4}" type="presParOf" srcId="{4475EDD5-A894-4D6E-BEC2-F0A8942761BD}" destId="{938D5EAA-E6DD-44AE-B2DD-12E7DC0BC472}" srcOrd="0" destOrd="0" presId="urn:microsoft.com/office/officeart/2018/2/layout/IconCircleList"/>
    <dgm:cxn modelId="{D0292455-E87A-4268-A027-4F7E129C6520}" type="presParOf" srcId="{4475EDD5-A894-4D6E-BEC2-F0A8942761BD}" destId="{17F2FDF7-F8ED-4718-9F8D-C2C14B792566}" srcOrd="1" destOrd="0" presId="urn:microsoft.com/office/officeart/2018/2/layout/IconCircleList"/>
    <dgm:cxn modelId="{B9101A13-29EB-4341-A154-CE890DC98023}" type="presParOf" srcId="{4475EDD5-A894-4D6E-BEC2-F0A8942761BD}" destId="{C658C408-A1E9-4425-8FA9-513A51F7586B}" srcOrd="2" destOrd="0" presId="urn:microsoft.com/office/officeart/2018/2/layout/IconCircleList"/>
    <dgm:cxn modelId="{269BFD28-55FC-41B7-BB31-7E62ACB6E743}" type="presParOf" srcId="{4475EDD5-A894-4D6E-BEC2-F0A8942761BD}" destId="{48D08B9D-A07F-42B4-9841-EB2AE8357091}" srcOrd="3" destOrd="0" presId="urn:microsoft.com/office/officeart/2018/2/layout/IconCircleList"/>
    <dgm:cxn modelId="{E390FFCC-2D24-467C-ABA4-20C384217384}" type="presParOf" srcId="{5ED7168D-7CF6-47FF-8DD0-D09CB6D2D81C}" destId="{4D930944-3A51-41BA-9FB3-427A836AB7A5}" srcOrd="5" destOrd="0" presId="urn:microsoft.com/office/officeart/2018/2/layout/IconCircleList"/>
    <dgm:cxn modelId="{F16798D3-A7B5-4C7C-B236-33BEE19C8953}" type="presParOf" srcId="{5ED7168D-7CF6-47FF-8DD0-D09CB6D2D81C}" destId="{DDD2A5F7-77AB-4D30-A0E0-D2856F124CA5}" srcOrd="6" destOrd="0" presId="urn:microsoft.com/office/officeart/2018/2/layout/IconCircleList"/>
    <dgm:cxn modelId="{A5AD8431-6B35-4A24-AF16-20D13E1357C0}" type="presParOf" srcId="{DDD2A5F7-77AB-4D30-A0E0-D2856F124CA5}" destId="{52B460A2-8B31-4DF1-94DB-EAD3F06BCEF9}" srcOrd="0" destOrd="0" presId="urn:microsoft.com/office/officeart/2018/2/layout/IconCircleList"/>
    <dgm:cxn modelId="{220005E0-DF88-4043-A084-D030DBD444A1}" type="presParOf" srcId="{DDD2A5F7-77AB-4D30-A0E0-D2856F124CA5}" destId="{B05D9FEE-4B38-485B-A04D-4241DF73B318}" srcOrd="1" destOrd="0" presId="urn:microsoft.com/office/officeart/2018/2/layout/IconCircleList"/>
    <dgm:cxn modelId="{6C65B322-E779-4F79-8A8D-E4834EA29644}" type="presParOf" srcId="{DDD2A5F7-77AB-4D30-A0E0-D2856F124CA5}" destId="{FA187BEA-2DC2-4049-A4F9-B6C1319D92ED}" srcOrd="2" destOrd="0" presId="urn:microsoft.com/office/officeart/2018/2/layout/IconCircleList"/>
    <dgm:cxn modelId="{FC170F34-7582-44E0-A146-14DBD9A2C86A}" type="presParOf" srcId="{DDD2A5F7-77AB-4D30-A0E0-D2856F124CA5}" destId="{EABF65C7-D759-4D0A-A4AC-FA7F106A28C0}" srcOrd="3" destOrd="0" presId="urn:microsoft.com/office/officeart/2018/2/layout/IconCircleList"/>
    <dgm:cxn modelId="{2D1C89D2-63AE-4DE9-8748-C231AD759857}" type="presParOf" srcId="{5ED7168D-7CF6-47FF-8DD0-D09CB6D2D81C}" destId="{F9A1E4D8-C434-45E6-A5A8-190C0B4E2B64}" srcOrd="7" destOrd="0" presId="urn:microsoft.com/office/officeart/2018/2/layout/IconCircleList"/>
    <dgm:cxn modelId="{421305F8-FC3E-42F9-A8D1-32327DF5E34E}" type="presParOf" srcId="{5ED7168D-7CF6-47FF-8DD0-D09CB6D2D81C}" destId="{C7E7E0AC-566C-49A8-A5A4-5E1923CE3DD4}" srcOrd="8" destOrd="0" presId="urn:microsoft.com/office/officeart/2018/2/layout/IconCircleList"/>
    <dgm:cxn modelId="{2EF91BC2-654D-4BF9-9634-379E4A6E2FF3}" type="presParOf" srcId="{C7E7E0AC-566C-49A8-A5A4-5E1923CE3DD4}" destId="{15802B8D-C6FF-466D-B230-4C8057179BD8}" srcOrd="0" destOrd="0" presId="urn:microsoft.com/office/officeart/2018/2/layout/IconCircleList"/>
    <dgm:cxn modelId="{0C98A3F8-324E-41CD-A24B-E551C114B7C8}" type="presParOf" srcId="{C7E7E0AC-566C-49A8-A5A4-5E1923CE3DD4}" destId="{920642E3-DDB2-4556-B354-9E3B53031B3A}" srcOrd="1" destOrd="0" presId="urn:microsoft.com/office/officeart/2018/2/layout/IconCircleList"/>
    <dgm:cxn modelId="{1D885209-72AF-42C9-B815-03B733916DC1}" type="presParOf" srcId="{C7E7E0AC-566C-49A8-A5A4-5E1923CE3DD4}" destId="{B72BB4E6-04D6-481A-A4A7-C6C5596D1311}" srcOrd="2" destOrd="0" presId="urn:microsoft.com/office/officeart/2018/2/layout/IconCircleList"/>
    <dgm:cxn modelId="{6FD3694E-59FC-4B71-BF55-0B5CFE02FC61}" type="presParOf" srcId="{C7E7E0AC-566C-49A8-A5A4-5E1923CE3DD4}" destId="{0E79E390-A820-4895-A6CB-AE3EEF9EADF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0B771-22FB-4DF9-955B-7FAA0FE151EB}">
      <dsp:nvSpPr>
        <dsp:cNvPr id="0" name=""/>
        <dsp:cNvSpPr/>
      </dsp:nvSpPr>
      <dsp:spPr>
        <a:xfrm>
          <a:off x="321815" y="1160748"/>
          <a:ext cx="1331703" cy="1331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6B95A-F9BD-4C64-949E-E219F771DCCA}">
      <dsp:nvSpPr>
        <dsp:cNvPr id="0" name=""/>
        <dsp:cNvSpPr/>
      </dsp:nvSpPr>
      <dsp:spPr>
        <a:xfrm>
          <a:off x="601473" y="1440406"/>
          <a:ext cx="772388" cy="772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416D3-29D7-45C0-8041-0BFC477C9DAA}">
      <dsp:nvSpPr>
        <dsp:cNvPr id="0" name=""/>
        <dsp:cNvSpPr/>
      </dsp:nvSpPr>
      <dsp:spPr>
        <a:xfrm>
          <a:off x="1938884" y="1160748"/>
          <a:ext cx="3139015" cy="133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a:t>
          </a:r>
          <a:r>
            <a:rPr lang="en-US" sz="2400" kern="1200" dirty="0" err="1">
              <a:latin typeface="Times New Roman" panose="02020603050405020304" pitchFamily="18" charset="0"/>
              <a:cs typeface="Times New Roman" panose="02020603050405020304" pitchFamily="18" charset="0"/>
            </a:rPr>
            <a:t>Sağlık</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kavramını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kapsamını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açıklayabilir</a:t>
          </a:r>
          <a:r>
            <a:rPr lang="en-US" sz="2100" kern="1200" dirty="0"/>
            <a:t>.</a:t>
          </a:r>
        </a:p>
      </dsp:txBody>
      <dsp:txXfrm>
        <a:off x="1938884" y="1160748"/>
        <a:ext cx="3139015" cy="1331703"/>
      </dsp:txXfrm>
    </dsp:sp>
    <dsp:sp modelId="{EE861000-EA96-4C42-8F71-AED4E943BE8A}">
      <dsp:nvSpPr>
        <dsp:cNvPr id="0" name=""/>
        <dsp:cNvSpPr/>
      </dsp:nvSpPr>
      <dsp:spPr>
        <a:xfrm>
          <a:off x="5624849" y="1160748"/>
          <a:ext cx="1331703" cy="1331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B15A6-F162-4497-8322-1E8D06EEB9D9}">
      <dsp:nvSpPr>
        <dsp:cNvPr id="0" name=""/>
        <dsp:cNvSpPr/>
      </dsp:nvSpPr>
      <dsp:spPr>
        <a:xfrm>
          <a:off x="5904507" y="1440406"/>
          <a:ext cx="772388" cy="772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B1FB0-A522-4BBE-B82C-BF5AAD97D640}">
      <dsp:nvSpPr>
        <dsp:cNvPr id="0" name=""/>
        <dsp:cNvSpPr/>
      </dsp:nvSpPr>
      <dsp:spPr>
        <a:xfrm>
          <a:off x="7241918" y="1160748"/>
          <a:ext cx="3139015" cy="133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a:t>
          </a:r>
          <a:r>
            <a:rPr lang="en-US" sz="2400" kern="1200" dirty="0" err="1">
              <a:latin typeface="Times New Roman" panose="02020603050405020304" pitchFamily="18" charset="0"/>
              <a:cs typeface="Times New Roman" panose="02020603050405020304" pitchFamily="18" charset="0"/>
            </a:rPr>
            <a:t>Sağlığın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amaçlarını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kalite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verimlilik</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erişim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standartlaşma</a:t>
          </a:r>
          <a:r>
            <a:rPr lang="en-US" sz="2400" kern="1200" dirty="0">
              <a:latin typeface="Times New Roman" panose="02020603050405020304" pitchFamily="18" charset="0"/>
              <a:cs typeface="Times New Roman" panose="02020603050405020304" pitchFamily="18" charset="0"/>
            </a:rPr>
            <a:t> vb.)</a:t>
          </a:r>
          <a:r>
            <a:rPr lang="tr-TR"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yorumlayabilir</a:t>
          </a:r>
          <a:r>
            <a:rPr lang="en-US" sz="2400" kern="1200" dirty="0">
              <a:latin typeface="Times New Roman" panose="02020603050405020304" pitchFamily="18" charset="0"/>
              <a:cs typeface="Times New Roman" panose="02020603050405020304" pitchFamily="18" charset="0"/>
            </a:rPr>
            <a:t>.</a:t>
          </a:r>
        </a:p>
      </dsp:txBody>
      <dsp:txXfrm>
        <a:off x="7241918" y="1160748"/>
        <a:ext cx="3139015" cy="1331703"/>
      </dsp:txXfrm>
    </dsp:sp>
    <dsp:sp modelId="{938D5EAA-E6DD-44AE-B2DD-12E7DC0BC472}">
      <dsp:nvSpPr>
        <dsp:cNvPr id="0" name=""/>
        <dsp:cNvSpPr/>
      </dsp:nvSpPr>
      <dsp:spPr>
        <a:xfrm>
          <a:off x="10927883" y="1160748"/>
          <a:ext cx="1331703" cy="1331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2FDF7-F8ED-4718-9F8D-C2C14B792566}">
      <dsp:nvSpPr>
        <dsp:cNvPr id="0" name=""/>
        <dsp:cNvSpPr/>
      </dsp:nvSpPr>
      <dsp:spPr>
        <a:xfrm>
          <a:off x="11207541" y="1440406"/>
          <a:ext cx="772388" cy="772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08B9D-A07F-42B4-9841-EB2AE8357091}">
      <dsp:nvSpPr>
        <dsp:cNvPr id="0" name=""/>
        <dsp:cNvSpPr/>
      </dsp:nvSpPr>
      <dsp:spPr>
        <a:xfrm>
          <a:off x="12544952" y="1160748"/>
          <a:ext cx="3139015" cy="133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Türkiye’de</a:t>
          </a:r>
          <a:r>
            <a:rPr lang="en-US" sz="2400" kern="1200" dirty="0">
              <a:latin typeface="Times New Roman" panose="02020603050405020304" pitchFamily="18" charset="0"/>
              <a:cs typeface="Times New Roman" panose="02020603050405020304" pitchFamily="18" charset="0"/>
            </a:rPr>
            <a:t> e-</a:t>
          </a:r>
          <a:r>
            <a:rPr lang="en-US" sz="2400" kern="1200" dirty="0" err="1">
              <a:latin typeface="Times New Roman" panose="02020603050405020304" pitchFamily="18" charset="0"/>
              <a:cs typeface="Times New Roman" panose="02020603050405020304" pitchFamily="18" charset="0"/>
            </a:rPr>
            <a:t>sağlık</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dönüşümünün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temel</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yapı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taşlarını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sıralayabilir</a:t>
          </a:r>
          <a:r>
            <a:rPr lang="en-US" sz="2400" kern="1200" dirty="0"/>
            <a:t>.</a:t>
          </a:r>
        </a:p>
      </dsp:txBody>
      <dsp:txXfrm>
        <a:off x="12544952" y="1160748"/>
        <a:ext cx="3139015" cy="1331703"/>
      </dsp:txXfrm>
    </dsp:sp>
    <dsp:sp modelId="{52B460A2-8B31-4DF1-94DB-EAD3F06BCEF9}">
      <dsp:nvSpPr>
        <dsp:cNvPr id="0" name=""/>
        <dsp:cNvSpPr/>
      </dsp:nvSpPr>
      <dsp:spPr>
        <a:xfrm>
          <a:off x="321815" y="3513456"/>
          <a:ext cx="1331703" cy="1331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D9FEE-4B38-485B-A04D-4241DF73B318}">
      <dsp:nvSpPr>
        <dsp:cNvPr id="0" name=""/>
        <dsp:cNvSpPr/>
      </dsp:nvSpPr>
      <dsp:spPr>
        <a:xfrm>
          <a:off x="601473" y="3793114"/>
          <a:ext cx="772388" cy="772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F65C7-D759-4D0A-A4AC-FA7F106A28C0}">
      <dsp:nvSpPr>
        <dsp:cNvPr id="0" name=""/>
        <dsp:cNvSpPr/>
      </dsp:nvSpPr>
      <dsp:spPr>
        <a:xfrm>
          <a:off x="1938884" y="3513456"/>
          <a:ext cx="3139015" cy="133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Ulusal</a:t>
          </a:r>
          <a:r>
            <a:rPr lang="en-US" sz="2400" kern="1200" dirty="0">
              <a:latin typeface="Times New Roman" panose="02020603050405020304" pitchFamily="18" charset="0"/>
              <a:cs typeface="Times New Roman" panose="02020603050405020304" pitchFamily="18" charset="0"/>
            </a:rPr>
            <a:t> e-</a:t>
          </a:r>
          <a:r>
            <a:rPr lang="en-US" sz="2400" kern="1200" dirty="0" err="1">
              <a:latin typeface="Times New Roman" panose="02020603050405020304" pitchFamily="18" charset="0"/>
              <a:cs typeface="Times New Roman" panose="02020603050405020304" pitchFamily="18" charset="0"/>
            </a:rPr>
            <a:t>sağlık</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sistemlerinin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Sağlık</a:t>
          </a:r>
          <a:r>
            <a:rPr lang="en-US" sz="2400" kern="1200" dirty="0">
              <a:latin typeface="Times New Roman" panose="02020603050405020304" pitchFamily="18" charset="0"/>
              <a:cs typeface="Times New Roman" panose="02020603050405020304" pitchFamily="18" charset="0"/>
            </a:rPr>
            <a:t>-NET, AHBS, MEDULA, MHRS) </a:t>
          </a:r>
          <a:r>
            <a:rPr lang="en-US" sz="2400" kern="1200" dirty="0" err="1">
              <a:latin typeface="Times New Roman" panose="02020603050405020304" pitchFamily="18" charset="0"/>
              <a:cs typeface="Times New Roman" panose="02020603050405020304" pitchFamily="18" charset="0"/>
            </a:rPr>
            <a:t>işlevlerini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ayırt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edebilir</a:t>
          </a:r>
          <a:r>
            <a:rPr lang="en-US" sz="2400" kern="1200" dirty="0">
              <a:latin typeface="Times New Roman" panose="02020603050405020304" pitchFamily="18" charset="0"/>
              <a:cs typeface="Times New Roman" panose="02020603050405020304" pitchFamily="18" charset="0"/>
            </a:rPr>
            <a:t>.</a:t>
          </a:r>
        </a:p>
      </dsp:txBody>
      <dsp:txXfrm>
        <a:off x="1938884" y="3513456"/>
        <a:ext cx="3139015" cy="1331703"/>
      </dsp:txXfrm>
    </dsp:sp>
    <dsp:sp modelId="{15802B8D-C6FF-466D-B230-4C8057179BD8}">
      <dsp:nvSpPr>
        <dsp:cNvPr id="0" name=""/>
        <dsp:cNvSpPr/>
      </dsp:nvSpPr>
      <dsp:spPr>
        <a:xfrm>
          <a:off x="5624849" y="3513456"/>
          <a:ext cx="1331703" cy="13317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642E3-DDB2-4556-B354-9E3B53031B3A}">
      <dsp:nvSpPr>
        <dsp:cNvPr id="0" name=""/>
        <dsp:cNvSpPr/>
      </dsp:nvSpPr>
      <dsp:spPr>
        <a:xfrm>
          <a:off x="5904507" y="3793114"/>
          <a:ext cx="772388" cy="772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9E390-A820-4895-A6CB-AE3EEF9EADF3}">
      <dsp:nvSpPr>
        <dsp:cNvPr id="0" name=""/>
        <dsp:cNvSpPr/>
      </dsp:nvSpPr>
      <dsp:spPr>
        <a:xfrm>
          <a:off x="7248321" y="3537240"/>
          <a:ext cx="3139015" cy="133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Tele-</a:t>
          </a:r>
          <a:r>
            <a:rPr lang="en-US" sz="2400" kern="1200" dirty="0" err="1">
              <a:latin typeface="Times New Roman" panose="02020603050405020304" pitchFamily="18" charset="0"/>
              <a:cs typeface="Times New Roman" panose="02020603050405020304" pitchFamily="18" charset="0"/>
            </a:rPr>
            <a:t>tıp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ve</a:t>
          </a:r>
          <a:r>
            <a:rPr lang="en-US" sz="2400" kern="1200" dirty="0">
              <a:latin typeface="Times New Roman" panose="02020603050405020304" pitchFamily="18" charset="0"/>
              <a:cs typeface="Times New Roman" panose="02020603050405020304" pitchFamily="18" charset="0"/>
            </a:rPr>
            <a:t> alt </a:t>
          </a:r>
          <a:r>
            <a:rPr lang="en-US" sz="2400" kern="1200" dirty="0" err="1">
              <a:latin typeface="Times New Roman" panose="02020603050405020304" pitchFamily="18" charset="0"/>
              <a:cs typeface="Times New Roman" panose="02020603050405020304" pitchFamily="18" charset="0"/>
            </a:rPr>
            <a:t>uygulama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alanlarını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örneklerle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açıklayabilir</a:t>
          </a:r>
          <a:r>
            <a:rPr lang="en-US" sz="2400" kern="1200" dirty="0">
              <a:latin typeface="Times New Roman" panose="02020603050405020304" pitchFamily="18" charset="0"/>
              <a:cs typeface="Times New Roman" panose="02020603050405020304" pitchFamily="18" charset="0"/>
            </a:rPr>
            <a:t>.</a:t>
          </a:r>
        </a:p>
      </dsp:txBody>
      <dsp:txXfrm>
        <a:off x="7248321" y="3537240"/>
        <a:ext cx="3139015" cy="13317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2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sv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iris.peabody.vanderbilt.edu/tr/module/tran/cresource/q2/p06/"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iris.peabody.vanderbilt.edu/tr/module/tran/cresource/q2/p06/"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tr-TR" dirty="0"/>
          </a:p>
        </p:txBody>
      </p:sp>
      <p:sp>
        <p:nvSpPr>
          <p:cNvPr id="3" name="TextBox 3"/>
          <p:cNvSpPr txBox="1"/>
          <p:nvPr/>
        </p:nvSpPr>
        <p:spPr>
          <a:xfrm>
            <a:off x="2353301" y="1371763"/>
            <a:ext cx="13651141" cy="1675131"/>
          </a:xfrm>
          <a:prstGeom prst="rect">
            <a:avLst/>
          </a:prstGeom>
        </p:spPr>
        <p:txBody>
          <a:bodyPr lIns="0" tIns="0" rIns="0" bIns="0" rtlCol="0" anchor="t">
            <a:spAutoFit/>
          </a:bodyPr>
          <a:lstStyle/>
          <a:p>
            <a:pPr algn="ctr">
              <a:lnSpc>
                <a:spcPts val="13719"/>
              </a:lnSpc>
            </a:pPr>
            <a:r>
              <a:rPr lang="en-US" sz="9799" spc="-14" dirty="0">
                <a:solidFill>
                  <a:srgbClr val="000000"/>
                </a:solidFill>
                <a:latin typeface="Libre Franklin"/>
                <a:ea typeface="Libre Franklin"/>
                <a:cs typeface="Libre Franklin"/>
                <a:sym typeface="Libre Franklin"/>
              </a:rPr>
              <a:t>HASTANE</a:t>
            </a:r>
          </a:p>
        </p:txBody>
      </p:sp>
      <p:sp>
        <p:nvSpPr>
          <p:cNvPr id="4" name="TextBox 4"/>
          <p:cNvSpPr txBox="1"/>
          <p:nvPr/>
        </p:nvSpPr>
        <p:spPr>
          <a:xfrm>
            <a:off x="2175229" y="4180189"/>
            <a:ext cx="13651141" cy="3380605"/>
          </a:xfrm>
          <a:prstGeom prst="rect">
            <a:avLst/>
          </a:prstGeom>
        </p:spPr>
        <p:txBody>
          <a:bodyPr lIns="0" tIns="0" rIns="0" bIns="0" rtlCol="0" anchor="t">
            <a:spAutoFit/>
          </a:bodyPr>
          <a:lstStyle/>
          <a:p>
            <a:pPr algn="ctr">
              <a:lnSpc>
                <a:spcPts val="13719"/>
              </a:lnSpc>
            </a:pPr>
            <a:r>
              <a:rPr lang="en-US" sz="9799" spc="-14" dirty="0">
                <a:solidFill>
                  <a:srgbClr val="000000"/>
                </a:solidFill>
                <a:latin typeface="Libre Franklin"/>
                <a:ea typeface="Libre Franklin"/>
                <a:cs typeface="Libre Franklin"/>
                <a:sym typeface="Libre Franklin"/>
              </a:rPr>
              <a:t>S</a:t>
            </a:r>
            <a:r>
              <a:rPr lang="tr-TR" sz="9799" spc="-14" dirty="0">
                <a:solidFill>
                  <a:srgbClr val="000000"/>
                </a:solidFill>
                <a:latin typeface="Libre Franklin"/>
                <a:ea typeface="Libre Franklin"/>
                <a:cs typeface="Libre Franklin"/>
                <a:sym typeface="Libre Franklin"/>
              </a:rPr>
              <a:t>İ</a:t>
            </a:r>
            <a:r>
              <a:rPr lang="en-US" sz="9799" spc="-14" dirty="0">
                <a:solidFill>
                  <a:srgbClr val="000000"/>
                </a:solidFill>
                <a:latin typeface="Libre Franklin"/>
                <a:ea typeface="Libre Franklin"/>
                <a:cs typeface="Libre Franklin"/>
                <a:sym typeface="Libre Franklin"/>
              </a:rPr>
              <a:t>STEMLER</a:t>
            </a:r>
            <a:r>
              <a:rPr lang="tr-TR" sz="9799" spc="-14" dirty="0">
                <a:solidFill>
                  <a:srgbClr val="000000"/>
                </a:solidFill>
                <a:latin typeface="Libre Franklin"/>
                <a:ea typeface="Libre Franklin"/>
                <a:cs typeface="Libre Franklin"/>
                <a:sym typeface="Libre Franklin"/>
              </a:rPr>
              <a:t>İ</a:t>
            </a:r>
          </a:p>
          <a:p>
            <a:pPr algn="ctr">
              <a:lnSpc>
                <a:spcPts val="13719"/>
              </a:lnSpc>
            </a:pPr>
            <a:r>
              <a:rPr lang="tr-TR" sz="6000" i="1" spc="-14" dirty="0">
                <a:solidFill>
                  <a:srgbClr val="000000"/>
                </a:solidFill>
                <a:latin typeface="Libre Franklin"/>
                <a:ea typeface="Libre Franklin"/>
                <a:cs typeface="Libre Franklin"/>
                <a:sym typeface="Libre Franklin"/>
              </a:rPr>
              <a:t>E-SAĞLIK SİSTEMİ</a:t>
            </a:r>
            <a:endParaRPr lang="en-US" sz="6000" i="1" spc="-14" dirty="0">
              <a:solidFill>
                <a:srgbClr val="000000"/>
              </a:solidFill>
              <a:latin typeface="Libre Franklin"/>
              <a:ea typeface="Libre Franklin"/>
              <a:cs typeface="Libre Franklin"/>
              <a:sym typeface="Libre Franklin"/>
            </a:endParaRPr>
          </a:p>
        </p:txBody>
      </p:sp>
      <p:sp>
        <p:nvSpPr>
          <p:cNvPr id="5" name="TextBox 5"/>
          <p:cNvSpPr txBox="1"/>
          <p:nvPr/>
        </p:nvSpPr>
        <p:spPr>
          <a:xfrm>
            <a:off x="1997158" y="2856090"/>
            <a:ext cx="13651141" cy="1675129"/>
          </a:xfrm>
          <a:prstGeom prst="rect">
            <a:avLst/>
          </a:prstGeom>
        </p:spPr>
        <p:txBody>
          <a:bodyPr lIns="0" tIns="0" rIns="0" bIns="0" rtlCol="0" anchor="t">
            <a:spAutoFit/>
          </a:bodyPr>
          <a:lstStyle/>
          <a:p>
            <a:pPr algn="ctr">
              <a:lnSpc>
                <a:spcPts val="13720"/>
              </a:lnSpc>
            </a:pPr>
            <a:r>
              <a:rPr lang="en-US" sz="9800" b="1" spc="-14" dirty="0">
                <a:solidFill>
                  <a:srgbClr val="060644"/>
                </a:solidFill>
                <a:latin typeface="Libre Franklin Bold"/>
                <a:ea typeface="Libre Franklin Bold"/>
                <a:cs typeface="Libre Franklin Bold"/>
                <a:sym typeface="Libre Franklin Bold"/>
              </a:rPr>
              <a:t>B</a:t>
            </a:r>
            <a:r>
              <a:rPr lang="tr-TR" sz="9800" b="1" spc="-14" dirty="0">
                <a:solidFill>
                  <a:srgbClr val="060644"/>
                </a:solidFill>
                <a:latin typeface="Libre Franklin Bold"/>
                <a:ea typeface="Libre Franklin Bold"/>
                <a:cs typeface="Libre Franklin Bold"/>
                <a:sym typeface="Libre Franklin Bold"/>
              </a:rPr>
              <a:t>İ</a:t>
            </a:r>
            <a:r>
              <a:rPr lang="en-US" sz="9800" b="1" spc="-14" dirty="0">
                <a:solidFill>
                  <a:srgbClr val="060644"/>
                </a:solidFill>
                <a:latin typeface="Libre Franklin Bold"/>
                <a:ea typeface="Libre Franklin Bold"/>
                <a:cs typeface="Libre Franklin Bold"/>
                <a:sym typeface="Libre Franklin Bold"/>
              </a:rPr>
              <a:t>LG</a:t>
            </a:r>
            <a:r>
              <a:rPr lang="tr-TR" sz="9800" b="1" spc="-14" dirty="0">
                <a:solidFill>
                  <a:srgbClr val="060644"/>
                </a:solidFill>
                <a:latin typeface="Libre Franklin Bold"/>
                <a:ea typeface="Libre Franklin Bold"/>
                <a:cs typeface="Libre Franklin Bold"/>
                <a:sym typeface="Libre Franklin Bold"/>
              </a:rPr>
              <a:t>İ</a:t>
            </a:r>
            <a:endParaRPr lang="en-US" sz="9800" b="1" spc="-14" dirty="0">
              <a:solidFill>
                <a:srgbClr val="060644"/>
              </a:solidFill>
              <a:latin typeface="Libre Franklin Bold"/>
              <a:ea typeface="Libre Franklin Bold"/>
              <a:cs typeface="Libre Franklin Bold"/>
              <a:sym typeface="Libre Franklin Bold"/>
            </a:endParaRPr>
          </a:p>
        </p:txBody>
      </p:sp>
      <p:sp>
        <p:nvSpPr>
          <p:cNvPr id="6" name="Freeform 6"/>
          <p:cNvSpPr/>
          <p:nvPr/>
        </p:nvSpPr>
        <p:spPr>
          <a:xfrm>
            <a:off x="0" y="-78082"/>
            <a:ext cx="4157685" cy="5221582"/>
          </a:xfrm>
          <a:custGeom>
            <a:avLst/>
            <a:gdLst/>
            <a:ahLst/>
            <a:cxnLst/>
            <a:rect l="l" t="t" r="r" b="b"/>
            <a:pathLst>
              <a:path w="4157685" h="5221582">
                <a:moveTo>
                  <a:pt x="0" y="0"/>
                </a:moveTo>
                <a:lnTo>
                  <a:pt x="4157685" y="0"/>
                </a:lnTo>
                <a:lnTo>
                  <a:pt x="4157685" y="5221582"/>
                </a:lnTo>
                <a:lnTo>
                  <a:pt x="0" y="5221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Freeform 7"/>
          <p:cNvSpPr/>
          <p:nvPr/>
        </p:nvSpPr>
        <p:spPr>
          <a:xfrm flipH="1" flipV="1">
            <a:off x="14130315" y="5065418"/>
            <a:ext cx="4157685" cy="5221582"/>
          </a:xfrm>
          <a:custGeom>
            <a:avLst/>
            <a:gdLst/>
            <a:ahLst/>
            <a:cxnLst/>
            <a:rect l="l" t="t" r="r" b="b"/>
            <a:pathLst>
              <a:path w="4157685" h="5221582">
                <a:moveTo>
                  <a:pt x="4157685" y="5221582"/>
                </a:moveTo>
                <a:lnTo>
                  <a:pt x="0" y="5221582"/>
                </a:lnTo>
                <a:lnTo>
                  <a:pt x="0" y="0"/>
                </a:lnTo>
                <a:lnTo>
                  <a:pt x="4157685" y="0"/>
                </a:lnTo>
                <a:lnTo>
                  <a:pt x="4157685" y="522158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8"/>
          <p:cNvSpPr/>
          <p:nvPr/>
        </p:nvSpPr>
        <p:spPr>
          <a:xfrm>
            <a:off x="14988407" y="164585"/>
            <a:ext cx="2912651" cy="2912651"/>
          </a:xfrm>
          <a:custGeom>
            <a:avLst/>
            <a:gdLst/>
            <a:ahLst/>
            <a:cxnLst/>
            <a:rect l="l" t="t" r="r" b="b"/>
            <a:pathLst>
              <a:path w="2912651" h="2912651">
                <a:moveTo>
                  <a:pt x="0" y="0"/>
                </a:moveTo>
                <a:lnTo>
                  <a:pt x="2912651" y="0"/>
                </a:lnTo>
                <a:lnTo>
                  <a:pt x="2912651" y="2912651"/>
                </a:lnTo>
                <a:lnTo>
                  <a:pt x="0" y="2912651"/>
                </a:lnTo>
                <a:lnTo>
                  <a:pt x="0" y="0"/>
                </a:lnTo>
                <a:close/>
              </a:path>
            </a:pathLst>
          </a:custGeom>
          <a:blipFill>
            <a:blip r:embed="rId5"/>
            <a:stretch>
              <a:fillRect/>
            </a:stretch>
          </a:blipFill>
        </p:spPr>
        <p:txBody>
          <a:bodyPr/>
          <a:lstStyle/>
          <a:p>
            <a:endParaRPr lang="tr-TR"/>
          </a:p>
        </p:txBody>
      </p:sp>
      <p:sp>
        <p:nvSpPr>
          <p:cNvPr id="9" name="TextBox 9"/>
          <p:cNvSpPr txBox="1"/>
          <p:nvPr/>
        </p:nvSpPr>
        <p:spPr>
          <a:xfrm>
            <a:off x="8822729" y="8898558"/>
            <a:ext cx="6479958" cy="1126687"/>
          </a:xfrm>
          <a:prstGeom prst="rect">
            <a:avLst/>
          </a:prstGeom>
        </p:spPr>
        <p:txBody>
          <a:bodyPr lIns="0" tIns="0" rIns="0" bIns="0" rtlCol="0" anchor="t">
            <a:spAutoFit/>
          </a:bodyPr>
          <a:lstStyle/>
          <a:p>
            <a:pPr algn="just">
              <a:lnSpc>
                <a:spcPts val="4574"/>
              </a:lnSpc>
            </a:pPr>
            <a:r>
              <a:rPr lang="en-US" sz="3267">
                <a:solidFill>
                  <a:srgbClr val="000000"/>
                </a:solidFill>
                <a:latin typeface="Public Sans"/>
                <a:ea typeface="Public Sans"/>
                <a:cs typeface="Public Sans"/>
                <a:sym typeface="Public Sans"/>
              </a:rPr>
              <a:t>ÖĞR. GÖR. ŞEYDA ÇAVMAK</a:t>
            </a:r>
          </a:p>
          <a:p>
            <a:pPr algn="just">
              <a:lnSpc>
                <a:spcPts val="4574"/>
              </a:lnSpc>
            </a:pPr>
            <a:r>
              <a:rPr lang="en-US" sz="3267">
                <a:solidFill>
                  <a:srgbClr val="000000"/>
                </a:solidFill>
                <a:latin typeface="Public Sans"/>
                <a:ea typeface="Public Sans"/>
                <a:cs typeface="Public Sans"/>
                <a:sym typeface="Public Sans"/>
              </a:rPr>
              <a:t>seydacavmak@cag.edu.tr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TextBox 13"/>
          <p:cNvSpPr txBox="1"/>
          <p:nvPr/>
        </p:nvSpPr>
        <p:spPr>
          <a:xfrm>
            <a:off x="1028699" y="1987988"/>
            <a:ext cx="16780811" cy="6337184"/>
          </a:xfrm>
          <a:prstGeom prst="rect">
            <a:avLst/>
          </a:prstGeom>
        </p:spPr>
        <p:txBody>
          <a:bodyPr wrap="square" lIns="0" tIns="0" rIns="0" bIns="0" rtlCol="0" anchor="t">
            <a:spAutoFit/>
          </a:bodyPr>
          <a:lstStyle/>
          <a:p>
            <a:pPr marL="313057" lvl="1" algn="just">
              <a:lnSpc>
                <a:spcPts val="5017"/>
              </a:lnSpc>
            </a:pP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Türkiye’de</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e-</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çalışmaları</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Bakanlığı’nca</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2003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yılında</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başlatılmıştır</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a:t>
            </a:r>
            <a:endParaRPr lang="tr-TR" sz="29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313057" lvl="1" algn="just">
              <a:lnSpc>
                <a:spcPts val="5017"/>
              </a:lnSpc>
            </a:pP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2004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yılı</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Ocak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ayında</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tamamlanarak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e-</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Sağlığın</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tanıtımına</a:t>
            </a: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başlanmıştır</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9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313057" lvl="1" algn="just">
              <a:lnSpc>
                <a:spcPts val="5017"/>
              </a:lnSpc>
            </a:pP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Bakanlığı’nın</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e-</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vizyonunda</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değişik</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unsurlar</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yer</a:t>
            </a:r>
            <a:r>
              <a:rPr lang="en-US"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900" dirty="0" err="1">
                <a:solidFill>
                  <a:srgbClr val="000000"/>
                </a:solidFill>
                <a:latin typeface="Times New Roman" panose="02020603050405020304" pitchFamily="18" charset="0"/>
                <a:ea typeface="Public Sans"/>
                <a:cs typeface="Times New Roman" panose="02020603050405020304" pitchFamily="18" charset="0"/>
                <a:sym typeface="Public Sans"/>
              </a:rPr>
              <a:t>almaktadır</a:t>
            </a: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Sağlık verileri için erişim hakları tanımlanmış yetkili kişi ve kuruluşlarca  ulaşılabilir olması </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Tüm vatandaşları kapsayan, her bireyin kendi kişisel sağlık verilerine  erişebilir olması </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Uluslararası standartlarla uyumlu olması </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Karar destek sistemleri ile desteklenebilir olması </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 Yüksek bant genişlikli ve tüm ülkeyi kapsayan bir iletişim omurgasını paylaşıyor olması </a:t>
            </a:r>
          </a:p>
          <a:p>
            <a:pPr marL="626114" lvl="1" indent="-313057" algn="just">
              <a:lnSpc>
                <a:spcPts val="5017"/>
              </a:lnSpc>
              <a:buFont typeface="Arial"/>
              <a:buChar char="•"/>
            </a:pPr>
            <a:r>
              <a:rPr lang="tr-TR" sz="2900" dirty="0">
                <a:solidFill>
                  <a:srgbClr val="000000"/>
                </a:solidFill>
                <a:latin typeface="Times New Roman" panose="02020603050405020304" pitchFamily="18" charset="0"/>
                <a:ea typeface="Public Sans"/>
                <a:cs typeface="Times New Roman" panose="02020603050405020304" pitchFamily="18" charset="0"/>
                <a:sym typeface="Public Sans"/>
              </a:rPr>
              <a:t>Tele-tıp ve tele-sağlık uygulamalarına varan teknolojilerin mesleki pratikte  kullanılmasının sağlanması</a:t>
            </a:r>
          </a:p>
          <a:p>
            <a:pPr marL="626114" lvl="1" indent="-313057" algn="just">
              <a:lnSpc>
                <a:spcPts val="5017"/>
              </a:lnSpc>
              <a:buFont typeface="Arial"/>
              <a:buChar char="•"/>
            </a:pPr>
            <a:endParaRPr lang="en-US" sz="2900" dirty="0">
              <a:solidFill>
                <a:srgbClr val="000000"/>
              </a:solidFill>
              <a:latin typeface="Public Sans"/>
              <a:ea typeface="Public Sans"/>
              <a:cs typeface="Public Sans"/>
              <a:sym typeface="Public Sans"/>
            </a:endParaRPr>
          </a:p>
        </p:txBody>
      </p:sp>
      <p:sp>
        <p:nvSpPr>
          <p:cNvPr id="14" name="TextBox 14"/>
          <p:cNvSpPr txBox="1"/>
          <p:nvPr/>
        </p:nvSpPr>
        <p:spPr>
          <a:xfrm>
            <a:off x="71610" y="908944"/>
            <a:ext cx="9072390" cy="661271"/>
          </a:xfrm>
          <a:prstGeom prst="rect">
            <a:avLst/>
          </a:prstGeom>
        </p:spPr>
        <p:txBody>
          <a:bodyPr lIns="0" tIns="0" rIns="0" bIns="0" rtlCol="0" anchor="t">
            <a:spAutoFit/>
          </a:bodyPr>
          <a:lstStyle/>
          <a:p>
            <a:pPr algn="ctr">
              <a:lnSpc>
                <a:spcPts val="5520"/>
              </a:lnSpc>
            </a:pPr>
            <a:r>
              <a:rPr lang="tr-TR" sz="3600" b="1" dirty="0">
                <a:solidFill>
                  <a:srgbClr val="060644"/>
                </a:solidFill>
                <a:latin typeface="Times New Roman" panose="02020603050405020304" pitchFamily="18" charset="0"/>
                <a:ea typeface="Public Sans Bold"/>
                <a:cs typeface="Times New Roman" panose="02020603050405020304" pitchFamily="18" charset="0"/>
                <a:sym typeface="Public Sans Bold"/>
              </a:rPr>
              <a:t>E-SAĞLIK SİSTEMİNE GEÇİŞ</a:t>
            </a:r>
            <a:endParaRPr lang="en-US" sz="36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10</a:t>
            </a:r>
            <a:endParaRPr lang="en-US" sz="4899" b="1" dirty="0">
              <a:solidFill>
                <a:srgbClr val="FFFFFF"/>
              </a:solidFill>
              <a:latin typeface="Public Sans Bold"/>
              <a:ea typeface="Public Sans Bold"/>
              <a:cs typeface="Public Sans Bold"/>
              <a:sym typeface="Public Sans Bold"/>
            </a:endParaRPr>
          </a:p>
        </p:txBody>
      </p:sp>
      <p:pic>
        <p:nvPicPr>
          <p:cNvPr id="11" name="Resim 10" descr="metin, logo, grafik tasarım, grafik içeren bir resim&#10;&#10;Yapay zeka tarafından oluşturulmuş içerik yanlış olabilir.">
            <a:extLst>
              <a:ext uri="{FF2B5EF4-FFF2-40B4-BE49-F238E27FC236}">
                <a16:creationId xmlns:a16="http://schemas.microsoft.com/office/drawing/2014/main" id="{3DDB6B3E-251B-5D66-C78D-FF1CE465D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0553" y="908944"/>
            <a:ext cx="2781300" cy="1390650"/>
          </a:xfrm>
          <a:prstGeom prst="rect">
            <a:avLst/>
          </a:prstGeom>
        </p:spPr>
      </p:pic>
      <p:pic>
        <p:nvPicPr>
          <p:cNvPr id="17" name="Resim 16" descr="logo, yazı tipi, grafik, metin içeren bir resim&#10;&#10;Yapay zeka tarafından oluşturulmuş içerik yanlış olabilir.">
            <a:extLst>
              <a:ext uri="{FF2B5EF4-FFF2-40B4-BE49-F238E27FC236}">
                <a16:creationId xmlns:a16="http://schemas.microsoft.com/office/drawing/2014/main" id="{6F9DC651-EC27-1099-2FEA-2793D89E3C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1803" y="7949936"/>
            <a:ext cx="2857500" cy="1905000"/>
          </a:xfrm>
          <a:prstGeom prst="rect">
            <a:avLst/>
          </a:prstGeom>
        </p:spPr>
      </p:pic>
      <p:pic>
        <p:nvPicPr>
          <p:cNvPr id="19" name="Resim 18" descr="yazı tipi, logo, grafik, metin içeren bir resim&#10;&#10;Yapay zeka tarafından oluşturulmuş içerik yanlış olabilir.">
            <a:extLst>
              <a:ext uri="{FF2B5EF4-FFF2-40B4-BE49-F238E27FC236}">
                <a16:creationId xmlns:a16="http://schemas.microsoft.com/office/drawing/2014/main" id="{7F428366-6A7F-DFC1-248A-4725F1AA3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315" y="8224837"/>
            <a:ext cx="2381250" cy="1323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1" name="Freeform 11"/>
          <p:cNvSpPr/>
          <p:nvPr/>
        </p:nvSpPr>
        <p:spPr>
          <a:xfrm rot="-5400000">
            <a:off x="16267577" y="-673474"/>
            <a:ext cx="1346949" cy="2693898"/>
          </a:xfrm>
          <a:custGeom>
            <a:avLst/>
            <a:gdLst/>
            <a:ahLst/>
            <a:cxnLst/>
            <a:rect l="l" t="t" r="r" b="b"/>
            <a:pathLst>
              <a:path w="1346949" h="2693898">
                <a:moveTo>
                  <a:pt x="0" y="0"/>
                </a:moveTo>
                <a:lnTo>
                  <a:pt x="1346949" y="0"/>
                </a:lnTo>
                <a:lnTo>
                  <a:pt x="1346949" y="2693897"/>
                </a:lnTo>
                <a:lnTo>
                  <a:pt x="0" y="2693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TextBox 13"/>
          <p:cNvSpPr txBox="1"/>
          <p:nvPr/>
        </p:nvSpPr>
        <p:spPr>
          <a:xfrm>
            <a:off x="463131" y="1383387"/>
            <a:ext cx="16243325" cy="6210803"/>
          </a:xfrm>
          <a:prstGeom prst="rect">
            <a:avLst/>
          </a:prstGeom>
        </p:spPr>
        <p:txBody>
          <a:bodyPr wrap="square" lIns="0" tIns="0" rIns="0" bIns="0" rtlCol="0" anchor="t">
            <a:spAutoFit/>
          </a:bodyPr>
          <a:lstStyle/>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Sağlık Bakanlığı, Üniversite, Sosyal Güvenlik Kurumu ve özel sağlık kuruluşlarının elektronik ortamda koordinasyonu geliştirilecektir.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Kurulacak olan elektronik hasta kayıt sistemi ile hastanelerde kâğıtsız hasta takip dönemi başlatılacaktır.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Hastaneler arasında bilgi ve iletişim teknolojilerinin kullanımı ile uzaktan tanı, tedavi, takip ve değerlendirme imkânları sunan tele-tıp ile tüm Türkiye’de radyolojik görüntü paylaşımına geçilecektir.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Güvenlik ve mahremiyete riayet edilir şekilde kişisel sağlık kayıtlarının tutulduğu e-Sağlık kartı sistemine geçilecektir.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Tüm sağlık kurumları Merkezi Hastane Randevu Sistemi ile sağlık hizmeti verir hale gelecektir.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İnternet üzerinden tıbbi danışmanlık (e-aile hekimliği) hizmeti verilecektir. </a:t>
            </a:r>
          </a:p>
          <a:p>
            <a:pPr marL="755651" lvl="1" indent="-377825" algn="just">
              <a:lnSpc>
                <a:spcPts val="4900"/>
              </a:lnSpc>
              <a:buFont typeface="Arial"/>
              <a:buChar char="•"/>
            </a:pPr>
            <a:r>
              <a:rPr lang="tr-TR" sz="2800" dirty="0">
                <a:latin typeface="Times New Roman" panose="02020603050405020304" pitchFamily="18" charset="0"/>
                <a:cs typeface="Times New Roman" panose="02020603050405020304" pitchFamily="18" charset="0"/>
              </a:rPr>
              <a:t>Avrupa Birliği ülkeleri ile sağlık verileri ortak paylaşıma açılacaktır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4" name="TextBox 14"/>
          <p:cNvSpPr txBox="1"/>
          <p:nvPr/>
        </p:nvSpPr>
        <p:spPr>
          <a:xfrm>
            <a:off x="762000" y="673475"/>
            <a:ext cx="10088884" cy="591509"/>
          </a:xfrm>
          <a:prstGeom prst="rect">
            <a:avLst/>
          </a:prstGeom>
        </p:spPr>
        <p:txBody>
          <a:bodyPr wrap="square" lIns="0" tIns="0" rIns="0" bIns="0" rtlCol="0" anchor="t">
            <a:spAutoFit/>
          </a:bodyPr>
          <a:lstStyle/>
          <a:p>
            <a:pPr algn="l">
              <a:lnSpc>
                <a:spcPts val="4920"/>
              </a:lnSpc>
            </a:pPr>
            <a:r>
              <a:rPr lang="tr-TR" sz="3600" b="1" dirty="0">
                <a:solidFill>
                  <a:srgbClr val="060644"/>
                </a:solidFill>
                <a:latin typeface="Times New Roman" panose="02020603050405020304" pitchFamily="18" charset="0"/>
                <a:ea typeface="Public Sans Bold"/>
                <a:cs typeface="Times New Roman" panose="02020603050405020304" pitchFamily="18" charset="0"/>
                <a:sym typeface="Public Sans Bold"/>
              </a:rPr>
              <a:t>SAĞLIK BAKANLIĞI</a:t>
            </a:r>
            <a:r>
              <a:rPr lang="en-US" sz="3600" b="1" dirty="0">
                <a:solidFill>
                  <a:srgbClr val="060644"/>
                </a:solidFill>
                <a:latin typeface="Times New Roman" panose="02020603050405020304" pitchFamily="18" charset="0"/>
                <a:ea typeface="Public Sans Bold"/>
                <a:cs typeface="Times New Roman" panose="02020603050405020304" pitchFamily="18" charset="0"/>
                <a:sym typeface="Public Sans Bold"/>
              </a:rPr>
              <a:t> </a:t>
            </a:r>
            <a:r>
              <a:rPr lang="tr-TR" sz="3600" b="1" dirty="0">
                <a:solidFill>
                  <a:srgbClr val="060644"/>
                </a:solidFill>
                <a:latin typeface="Times New Roman" panose="02020603050405020304" pitchFamily="18" charset="0"/>
                <a:ea typeface="Public Sans Bold"/>
                <a:cs typeface="Times New Roman" panose="02020603050405020304" pitchFamily="18" charset="0"/>
                <a:sym typeface="Public Sans Bold"/>
              </a:rPr>
              <a:t>2030 VİZYONU</a:t>
            </a:r>
            <a:endParaRPr lang="en-US" sz="36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1</a:t>
            </a:r>
            <a:endParaRPr lang="en-US" sz="4899" b="1" dirty="0">
              <a:solidFill>
                <a:srgbClr val="FFFFFF"/>
              </a:solidFill>
              <a:latin typeface="Public Sans Bold"/>
              <a:ea typeface="Public Sans Bold"/>
              <a:cs typeface="Public Sans Bold"/>
              <a:sym typeface="Public Sans Bold"/>
            </a:endParaRPr>
          </a:p>
        </p:txBody>
      </p:sp>
      <p:pic>
        <p:nvPicPr>
          <p:cNvPr id="17" name="Resim 16" descr="logo, metin, simge, sembol, yazı tipi içeren bir resim&#10;&#10;Yapay zeka tarafından oluşturulmuş içerik yanlış olabilir.">
            <a:extLst>
              <a:ext uri="{FF2B5EF4-FFF2-40B4-BE49-F238E27FC236}">
                <a16:creationId xmlns:a16="http://schemas.microsoft.com/office/drawing/2014/main" id="{E469FE79-8009-A1DF-FCA9-91F27D070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0" y="6993992"/>
            <a:ext cx="3929283" cy="22003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3" name="Freeform 3"/>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6230600" y="6172200"/>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AutoShape 5"/>
          <p:cNvSpPr/>
          <p:nvPr/>
        </p:nvSpPr>
        <p:spPr>
          <a:xfrm>
            <a:off x="13353773" y="835718"/>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6" name="AutoShape 6"/>
          <p:cNvSpPr/>
          <p:nvPr/>
        </p:nvSpPr>
        <p:spPr>
          <a:xfrm rot="-10800000">
            <a:off x="1029176" y="9403657"/>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7" name="AutoShape 7"/>
          <p:cNvSpPr/>
          <p:nvPr/>
        </p:nvSpPr>
        <p:spPr>
          <a:xfrm rot="-5400000">
            <a:off x="15512315" y="2536508"/>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8" name="AutoShape 8"/>
          <p:cNvSpPr/>
          <p:nvPr/>
        </p:nvSpPr>
        <p:spPr>
          <a:xfrm rot="5400000">
            <a:off x="-671613" y="7702867"/>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TextBox 10"/>
          <p:cNvSpPr txBox="1"/>
          <p:nvPr/>
        </p:nvSpPr>
        <p:spPr>
          <a:xfrm>
            <a:off x="-914400" y="113066"/>
            <a:ext cx="15622153" cy="1160831"/>
          </a:xfrm>
          <a:prstGeom prst="rect">
            <a:avLst/>
          </a:prstGeom>
        </p:spPr>
        <p:txBody>
          <a:bodyPr wrap="square" lIns="0" tIns="0" rIns="0" bIns="0" rtlCol="0" anchor="t">
            <a:spAutoFit/>
          </a:bodyPr>
          <a:lstStyle/>
          <a:p>
            <a:pPr algn="ctr">
              <a:lnSpc>
                <a:spcPts val="10877"/>
              </a:lnSpc>
            </a:pPr>
            <a:r>
              <a:rPr lang="tr-TR" sz="3600" b="1" dirty="0">
                <a:solidFill>
                  <a:srgbClr val="060644"/>
                </a:solidFill>
                <a:latin typeface="Libre Franklin Bold"/>
                <a:ea typeface="Libre Franklin Bold"/>
                <a:cs typeface="Libre Franklin Bold"/>
                <a:sym typeface="Libre Franklin Bold"/>
              </a:rPr>
              <a:t>E-SAĞLIK KULLANIM ALANLARI</a:t>
            </a:r>
            <a:endParaRPr lang="en-US" sz="3600" b="1" dirty="0">
              <a:solidFill>
                <a:srgbClr val="060644"/>
              </a:solidFill>
              <a:latin typeface="Libre Franklin Bold"/>
              <a:ea typeface="Libre Franklin Bold"/>
              <a:cs typeface="Libre Franklin Bold"/>
              <a:sym typeface="Libre Franklin Bold"/>
            </a:endParaRPr>
          </a:p>
        </p:txBody>
      </p:sp>
      <p:sp>
        <p:nvSpPr>
          <p:cNvPr id="11" name="TextBox 11"/>
          <p:cNvSpPr txBox="1"/>
          <p:nvPr/>
        </p:nvSpPr>
        <p:spPr>
          <a:xfrm>
            <a:off x="15787009" y="9032182"/>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02084B"/>
                </a:solidFill>
                <a:latin typeface="Public Sans Bold"/>
                <a:ea typeface="Public Sans Bold"/>
                <a:cs typeface="Public Sans Bold"/>
                <a:sym typeface="Public Sans Bold"/>
              </a:rPr>
              <a:t>1</a:t>
            </a:r>
            <a:r>
              <a:rPr lang="tr-TR" sz="4899" b="1" dirty="0">
                <a:solidFill>
                  <a:srgbClr val="02084B"/>
                </a:solidFill>
                <a:latin typeface="Public Sans Bold"/>
                <a:ea typeface="Public Sans Bold"/>
                <a:cs typeface="Public Sans Bold"/>
                <a:sym typeface="Public Sans Bold"/>
              </a:rPr>
              <a:t>2</a:t>
            </a:r>
            <a:endParaRPr lang="en-US" sz="4899" b="1" dirty="0">
              <a:solidFill>
                <a:srgbClr val="02084B"/>
              </a:solidFill>
              <a:latin typeface="Public Sans Bold"/>
              <a:ea typeface="Public Sans Bold"/>
              <a:cs typeface="Public Sans Bold"/>
              <a:sym typeface="Public Sans Bold"/>
            </a:endParaRPr>
          </a:p>
        </p:txBody>
      </p:sp>
      <p:sp>
        <p:nvSpPr>
          <p:cNvPr id="12" name="TextBox 10">
            <a:extLst>
              <a:ext uri="{FF2B5EF4-FFF2-40B4-BE49-F238E27FC236}">
                <a16:creationId xmlns:a16="http://schemas.microsoft.com/office/drawing/2014/main" id="{0435CC83-B8C0-28BD-1E07-839800E4E9CD}"/>
              </a:ext>
            </a:extLst>
          </p:cNvPr>
          <p:cNvSpPr txBox="1"/>
          <p:nvPr/>
        </p:nvSpPr>
        <p:spPr>
          <a:xfrm>
            <a:off x="1966437" y="1639795"/>
            <a:ext cx="15109032" cy="7386638"/>
          </a:xfrm>
          <a:prstGeom prst="rect">
            <a:avLst/>
          </a:prstGeom>
        </p:spPr>
        <p:txBody>
          <a:bodyPr wrap="square" lIns="0" tIns="0" rIns="0" bIns="0" rtlCol="0" anchor="t">
            <a:spAutoFit/>
          </a:bodyPr>
          <a:lstStyle/>
          <a:p>
            <a:pPr algn="ctr"/>
            <a:r>
              <a:rPr lang="tr-TR" sz="3200" dirty="0">
                <a:latin typeface="Times New Roman" panose="02020603050405020304" pitchFamily="18" charset="0"/>
                <a:cs typeface="Times New Roman" panose="02020603050405020304" pitchFamily="18" charset="0"/>
              </a:rPr>
              <a:t>Dünyada kabul gören e-sağlık uygulamaları, aşağıdaki başlıklar altında toplanabilir: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Tele-Tıp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Tele-Radyoloji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Tele-Patoloji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Tele-Kardiyoloji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Tele-Dermatoloji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Tele-Psikiyatri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Evde Sağlık Bakımı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Tele-Diş Hekimliği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Tele-Epilepsi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Tele-Cerrahi </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Tele-onkoloji</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Tele-tarama ve Tele eğitim</a:t>
            </a:r>
          </a:p>
          <a:p>
            <a:pPr marL="742950" indent="-742950" algn="just">
              <a:buFont typeface="+mj-lt"/>
              <a:buAutoNum type="arabicPeriod"/>
            </a:pPr>
            <a:r>
              <a:rPr lang="tr-TR" sz="3200" dirty="0">
                <a:latin typeface="Times New Roman" panose="02020603050405020304" pitchFamily="18" charset="0"/>
                <a:cs typeface="Times New Roman" panose="02020603050405020304" pitchFamily="18" charset="0"/>
              </a:rPr>
              <a:t>Tele-Endokrinoloji</a:t>
            </a:r>
            <a:endParaRPr lang="tr-TR" sz="3200" b="1" dirty="0">
              <a:solidFill>
                <a:srgbClr val="060644"/>
              </a:solidFill>
              <a:latin typeface="Times New Roman" panose="02020603050405020304" pitchFamily="18" charset="0"/>
              <a:cs typeface="Times New Roman" panose="02020603050405020304" pitchFamily="18" charset="0"/>
              <a:sym typeface="Libre Franklin Bold"/>
            </a:endParaRPr>
          </a:p>
          <a:p>
            <a:pPr algn="just"/>
            <a:endParaRPr lang="tr-TR" sz="3200" b="1" dirty="0">
              <a:solidFill>
                <a:srgbClr val="060644"/>
              </a:solidFill>
              <a:latin typeface="Times New Roman" panose="02020603050405020304" pitchFamily="18" charset="0"/>
              <a:cs typeface="Times New Roman" panose="02020603050405020304" pitchFamily="18" charset="0"/>
              <a:sym typeface="Libre Franklin Bold"/>
            </a:endParaRPr>
          </a:p>
        </p:txBody>
      </p:sp>
      <p:pic>
        <p:nvPicPr>
          <p:cNvPr id="15" name="Resim 14" descr="metin, ekran görüntüsü, logo, yazı tipi içeren bir resim&#10;&#10;Yapay zeka tarafından oluşturulmuş içerik yanlış olabilir.">
            <a:extLst>
              <a:ext uri="{FF2B5EF4-FFF2-40B4-BE49-F238E27FC236}">
                <a16:creationId xmlns:a16="http://schemas.microsoft.com/office/drawing/2014/main" id="{B6C57437-FED0-DAA9-DB1E-9593B9095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9657" y="6746829"/>
            <a:ext cx="6789739" cy="290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408880" y="8490744"/>
            <a:ext cx="1554673" cy="1554673"/>
            <a:chOff x="0" y="0"/>
            <a:chExt cx="2072897" cy="2072897"/>
          </a:xfrm>
        </p:grpSpPr>
        <p:grpSp>
          <p:nvGrpSpPr>
            <p:cNvPr id="5" name="Group 5"/>
            <p:cNvGrpSpPr/>
            <p:nvPr/>
          </p:nvGrpSpPr>
          <p:grpSpPr>
            <a:xfrm rot="-2700000">
              <a:off x="483157" y="483157"/>
              <a:ext cx="1106584" cy="1106584"/>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700000">
              <a:off x="303569" y="303569"/>
              <a:ext cx="1465759" cy="146575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1" name="AutoShape 11"/>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2" name="Freeform 12"/>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Freeform 13"/>
          <p:cNvSpPr/>
          <p:nvPr/>
        </p:nvSpPr>
        <p:spPr>
          <a:xfrm>
            <a:off x="11450068" y="2740562"/>
            <a:ext cx="5149294" cy="3637166"/>
          </a:xfrm>
          <a:custGeom>
            <a:avLst/>
            <a:gdLst/>
            <a:ahLst/>
            <a:cxnLst/>
            <a:rect l="l" t="t" r="r" b="b"/>
            <a:pathLst>
              <a:path w="5149294" h="3637166">
                <a:moveTo>
                  <a:pt x="0" y="0"/>
                </a:moveTo>
                <a:lnTo>
                  <a:pt x="5149294" y="0"/>
                </a:lnTo>
                <a:lnTo>
                  <a:pt x="5149294" y="3637166"/>
                </a:lnTo>
                <a:lnTo>
                  <a:pt x="0" y="3637166"/>
                </a:lnTo>
                <a:lnTo>
                  <a:pt x="0" y="0"/>
                </a:lnTo>
                <a:close/>
              </a:path>
            </a:pathLst>
          </a:custGeom>
          <a:blipFill>
            <a:blip r:embed="rId4"/>
            <a:stretch>
              <a:fillRect l="-3008" r="-3008"/>
            </a:stretch>
          </a:blipFill>
        </p:spPr>
        <p:txBody>
          <a:bodyPr/>
          <a:lstStyle/>
          <a:p>
            <a:endParaRPr lang="tr-T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3</a:t>
            </a:r>
            <a:endParaRPr lang="en-US" sz="4899" b="1" dirty="0">
              <a:solidFill>
                <a:srgbClr val="FFFFFF"/>
              </a:solidFill>
              <a:latin typeface="Public Sans Bold"/>
              <a:ea typeface="Public Sans Bold"/>
              <a:cs typeface="Public Sans Bold"/>
              <a:sym typeface="Public Sans Bold"/>
            </a:endParaRPr>
          </a:p>
        </p:txBody>
      </p:sp>
      <p:sp>
        <p:nvSpPr>
          <p:cNvPr id="16" name="TextBox 16"/>
          <p:cNvSpPr txBox="1"/>
          <p:nvPr/>
        </p:nvSpPr>
        <p:spPr>
          <a:xfrm>
            <a:off x="762001" y="416816"/>
            <a:ext cx="15956812" cy="8281241"/>
          </a:xfrm>
          <a:prstGeom prst="rect">
            <a:avLst/>
          </a:prstGeom>
        </p:spPr>
        <p:txBody>
          <a:bodyPr wrap="square" lIns="0" tIns="0" rIns="0" bIns="0" rtlCol="0" anchor="t">
            <a:spAutoFit/>
          </a:bodyPr>
          <a:lstStyle/>
          <a:p>
            <a:pPr algn="ctr">
              <a:lnSpc>
                <a:spcPts val="4709"/>
              </a:lnSpc>
              <a:spcBef>
                <a:spcPct val="0"/>
              </a:spcBef>
            </a:pPr>
            <a:r>
              <a:rPr lang="tr-TR" sz="3600" b="1" dirty="0"/>
              <a:t>TÜRKİYE ve e-SAĞLIK </a:t>
            </a:r>
          </a:p>
          <a:p>
            <a:pPr marL="726306" lvl="1" indent="-363153" algn="just">
              <a:lnSpc>
                <a:spcPct val="150000"/>
              </a:lnSpc>
              <a:spcBef>
                <a:spcPct val="0"/>
              </a:spcBef>
              <a:buFont typeface="Arial"/>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Ulusal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bilgi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alt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yapısını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oluşturmak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amacıyla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kamu</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kurumları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sivil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toplum</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kuruluşları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üniversiteler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özel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sektörden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temsilcilerin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katılımı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ile</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Ocak 2003’ün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başlarında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Türkiye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Bilgi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(TSBS)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çalışmaları</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başlatılmıştır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363153" lvl="1" algn="just">
              <a:lnSpc>
                <a:spcPct val="150000"/>
              </a:lnSpc>
              <a:spcBef>
                <a:spcPct val="0"/>
              </a:spcBef>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Bu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çalışmalar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kapsamında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yürütülen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projelerden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bazıları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Ulusal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Veri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Sözlüğü</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(USVS),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Aile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Hekimliği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Bilgi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(AHBS),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Ulusal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Bilgi </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(USBS),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Minimum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Veri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Setleri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(MSVS),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Yeşil Kart Bilgi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Sistemleri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(YKBS)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-Net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olarak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belirtilebilir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726306" lvl="1" indent="-363153" algn="just">
              <a:lnSpc>
                <a:spcPct val="150000"/>
              </a:lnSpc>
              <a:spcBef>
                <a:spcPct val="0"/>
              </a:spcBef>
              <a:buFont typeface="Arial"/>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Bu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çalışmaların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temel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amacı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bilgi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tr-TR" sz="2800" dirty="0">
                <a:latin typeface="Times New Roman" panose="02020603050405020304" pitchFamily="18" charset="0"/>
                <a:cs typeface="Times New Roman" panose="02020603050405020304" pitchFamily="18" charset="0"/>
              </a:rPr>
              <a:t>iletişim teknolojilerinin sağlık alanında etkin ve verimli bir şekilde kullanımını sağlamaktır. </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408880" y="8490744"/>
            <a:ext cx="1554673" cy="1554673"/>
            <a:chOff x="0" y="0"/>
            <a:chExt cx="2072897" cy="2072897"/>
          </a:xfrm>
        </p:grpSpPr>
        <p:grpSp>
          <p:nvGrpSpPr>
            <p:cNvPr id="5" name="Group 5"/>
            <p:cNvGrpSpPr/>
            <p:nvPr/>
          </p:nvGrpSpPr>
          <p:grpSpPr>
            <a:xfrm rot="-2700000">
              <a:off x="483157" y="483157"/>
              <a:ext cx="1106584" cy="1106584"/>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700000">
              <a:off x="303569" y="303569"/>
              <a:ext cx="1465759" cy="146575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1" name="AutoShape 11"/>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2" name="Freeform 12"/>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Freeform 13"/>
          <p:cNvSpPr/>
          <p:nvPr/>
        </p:nvSpPr>
        <p:spPr>
          <a:xfrm>
            <a:off x="11289291" y="7099044"/>
            <a:ext cx="4461865" cy="2978295"/>
          </a:xfrm>
          <a:custGeom>
            <a:avLst/>
            <a:gdLst/>
            <a:ahLst/>
            <a:cxnLst/>
            <a:rect l="l" t="t" r="r" b="b"/>
            <a:pathLst>
              <a:path w="4461865" h="2978295">
                <a:moveTo>
                  <a:pt x="0" y="0"/>
                </a:moveTo>
                <a:lnTo>
                  <a:pt x="4461865" y="0"/>
                </a:lnTo>
                <a:lnTo>
                  <a:pt x="4461865" y="2978295"/>
                </a:lnTo>
                <a:lnTo>
                  <a:pt x="0" y="2978295"/>
                </a:lnTo>
                <a:lnTo>
                  <a:pt x="0" y="0"/>
                </a:lnTo>
                <a:close/>
              </a:path>
            </a:pathLst>
          </a:custGeom>
          <a:blipFill>
            <a:blip r:embed="rId4"/>
            <a:stretch>
              <a:fillRect/>
            </a:stretch>
          </a:blipFill>
        </p:spPr>
        <p:txBody>
          <a:bodyPr/>
          <a:lstStyle/>
          <a:p>
            <a:endParaRPr lang="tr-TR"/>
          </a:p>
        </p:txBody>
      </p:sp>
      <p:sp>
        <p:nvSpPr>
          <p:cNvPr id="16" name="TextBox 16"/>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4</a:t>
            </a:r>
            <a:endParaRPr lang="en-US" sz="4899" b="1" dirty="0">
              <a:solidFill>
                <a:srgbClr val="FFFFFF"/>
              </a:solidFill>
              <a:latin typeface="Public Sans Bold"/>
              <a:ea typeface="Public Sans Bold"/>
              <a:cs typeface="Public Sans Bold"/>
              <a:sym typeface="Public Sans Bold"/>
            </a:endParaRPr>
          </a:p>
        </p:txBody>
      </p:sp>
      <p:sp>
        <p:nvSpPr>
          <p:cNvPr id="17" name="TextBox 17"/>
          <p:cNvSpPr txBox="1"/>
          <p:nvPr/>
        </p:nvSpPr>
        <p:spPr>
          <a:xfrm>
            <a:off x="752666" y="1317106"/>
            <a:ext cx="16620933" cy="5652317"/>
          </a:xfrm>
          <a:prstGeom prst="rect">
            <a:avLst/>
          </a:prstGeom>
        </p:spPr>
        <p:txBody>
          <a:bodyPr wrap="square" lIns="0" tIns="0" rIns="0" bIns="0" rtlCol="0" anchor="t">
            <a:spAutoFit/>
          </a:bodyPr>
          <a:lstStyle/>
          <a:p>
            <a:pPr marL="0" marR="0" lvl="0" indent="0" algn="ctr" defTabSz="914400" rtl="0" eaLnBrk="1" fontAlgn="auto" latinLnBrk="0" hangingPunct="1">
              <a:lnSpc>
                <a:spcPts val="4709"/>
              </a:lnSpc>
              <a:spcBef>
                <a:spcPct val="0"/>
              </a:spcBef>
              <a:spcAft>
                <a:spcPts val="0"/>
              </a:spcAft>
              <a:buClrTx/>
              <a:buSzTx/>
              <a:buFontTx/>
              <a:buNone/>
              <a:tabLst/>
              <a:defRPr/>
            </a:pPr>
            <a:r>
              <a:rPr kumimoji="0" lang="tr-T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TÜRKİYE ve e-SAĞLIK </a:t>
            </a:r>
          </a:p>
          <a:p>
            <a:pPr marL="0" marR="0" lvl="0" indent="0" algn="ctr" defTabSz="914400" rtl="0" eaLnBrk="1" fontAlgn="auto" latinLnBrk="0" hangingPunct="1">
              <a:lnSpc>
                <a:spcPts val="4709"/>
              </a:lnSpc>
              <a:spcBef>
                <a:spcPct val="0"/>
              </a:spcBef>
              <a:spcAft>
                <a:spcPts val="0"/>
              </a:spcAft>
              <a:buClrTx/>
              <a:buSzTx/>
              <a:buFontTx/>
              <a:buNone/>
              <a:tabLst/>
              <a:defRPr/>
            </a:pPr>
            <a:endParaRPr lang="tr-TR" sz="3600" dirty="0">
              <a:latin typeface="Times New Roman" panose="02020603050405020304" pitchFamily="18" charset="0"/>
              <a:cs typeface="Times New Roman" panose="02020603050405020304" pitchFamily="18" charset="0"/>
            </a:endParaRPr>
          </a:p>
          <a:p>
            <a:pPr algn="just">
              <a:lnSpc>
                <a:spcPct val="150000"/>
              </a:lnSpc>
              <a:spcBef>
                <a:spcPct val="0"/>
              </a:spcBef>
            </a:pPr>
            <a:r>
              <a:rPr lang="tr-TR" sz="2800" dirty="0">
                <a:latin typeface="Times New Roman" panose="02020603050405020304" pitchFamily="18" charset="0"/>
                <a:cs typeface="Times New Roman" panose="02020603050405020304" pitchFamily="18" charset="0"/>
              </a:rPr>
              <a:t>Elektronik sağlık kayıtlarının oluşturulmasında bir takım zorluklar ve önemli noktalar vardır: </a:t>
            </a:r>
          </a:p>
          <a:p>
            <a:pPr marL="457200" indent="-457200" algn="just">
              <a:lnSpc>
                <a:spcPct val="150000"/>
              </a:lnSpc>
              <a:spcBef>
                <a:spcPct val="0"/>
              </a:spcBef>
              <a:buFont typeface="Arial" panose="020B0604020202020204" pitchFamily="34" charset="0"/>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Fonksiyonel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işlevselliği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sağlayacak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teknik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standartlar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yerine</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getirilmelidi</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r.</a:t>
            </a:r>
          </a:p>
          <a:p>
            <a:pPr marL="457200" indent="-457200" algn="just">
              <a:lnSpc>
                <a:spcPct val="150000"/>
              </a:lnSpc>
              <a:spcBef>
                <a:spcPct val="0"/>
              </a:spcBef>
              <a:buFont typeface="Arial" panose="020B0604020202020204" pitchFamily="34" charset="0"/>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Büyük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miktardaki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standart</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kullananıma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sunulmalıdır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457200" indent="-457200" algn="just">
              <a:lnSpc>
                <a:spcPct val="150000"/>
              </a:lnSpc>
              <a:spcBef>
                <a:spcPct val="0"/>
              </a:spcBef>
              <a:buFont typeface="Arial" panose="020B0604020202020204" pitchFamily="34" charset="0"/>
              <a:buChar char="•"/>
            </a:pP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Hasta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mahremiyeti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güvenliği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sağlanmak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şartıyla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hasta,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istediği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veriye</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ulaşabileceği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bir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sistem</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kurulmalıdır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457200" indent="-457200" algn="just">
              <a:lnSpc>
                <a:spcPct val="150000"/>
              </a:lnSpc>
              <a:spcBef>
                <a:spcPct val="0"/>
              </a:spcBef>
              <a:buFont typeface="Arial" panose="020B0604020202020204" pitchFamily="34" charset="0"/>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Yeterli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yatırım</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yapılması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gerekmektedir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a:t>
            </a:r>
            <a:endParaRPr lang="tr-TR"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marL="457200" indent="-457200" algn="just">
              <a:lnSpc>
                <a:spcPct val="150000"/>
              </a:lnSpc>
              <a:spcBef>
                <a:spcPct val="0"/>
              </a:spcBef>
              <a:buFont typeface="Arial" panose="020B0604020202020204" pitchFamily="34" charset="0"/>
              <a:buChar char="•"/>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Gerekli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yasal</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düzenlemeler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yapılması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gerekmektedir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0" name="Freeform 10"/>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5801773" y="1485900"/>
            <a:ext cx="11804221" cy="8358635"/>
          </a:xfrm>
          <a:prstGeom prst="rect">
            <a:avLst/>
          </a:prstGeom>
        </p:spPr>
        <p:txBody>
          <a:bodyPr wrap="square" lIns="0" tIns="0" rIns="0" bIns="0" rtlCol="0" anchor="t">
            <a:spAutoFit/>
          </a:bodyPr>
          <a:lstStyle/>
          <a:p>
            <a:pPr marL="755651" lvl="1" indent="-377825" algn="just">
              <a:lnSpc>
                <a:spcPts val="6160"/>
              </a:lnSpc>
              <a:buAutoNum type="arabicPeriod"/>
            </a:pPr>
            <a:r>
              <a:rPr lang="tr-TR" sz="2800" b="1" dirty="0" err="1">
                <a:latin typeface="Times New Roman" panose="02020603050405020304" pitchFamily="18" charset="0"/>
                <a:cs typeface="Times New Roman" panose="02020603050405020304" pitchFamily="18" charset="0"/>
              </a:rPr>
              <a:t>Sağlık.Net</a:t>
            </a:r>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Sağlık Bakanlığı tarafından geliştirilen </a:t>
            </a:r>
            <a:r>
              <a:rPr lang="tr-TR" sz="2800" dirty="0" err="1">
                <a:latin typeface="Times New Roman" panose="02020603050405020304" pitchFamily="18" charset="0"/>
                <a:cs typeface="Times New Roman" panose="02020603050405020304" pitchFamily="18" charset="0"/>
              </a:rPr>
              <a:t>Sağlık.Net</a:t>
            </a:r>
            <a:r>
              <a:rPr lang="tr-TR" sz="2800" dirty="0">
                <a:latin typeface="Times New Roman" panose="02020603050405020304" pitchFamily="18" charset="0"/>
                <a:cs typeface="Times New Roman" panose="02020603050405020304" pitchFamily="18" charset="0"/>
              </a:rPr>
              <a:t>, ulusal sağlık veri setleri ile ulusal elektronik sağlık kaydını (ESK) oluşturmaktadır. </a:t>
            </a:r>
          </a:p>
          <a:p>
            <a:pPr marL="835026" lvl="1" indent="-457200" algn="just">
              <a:lnSpc>
                <a:spcPts val="616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Söz konusu ulusal sağlık veri setleri Sağlık Bakanlığı tarafından yayımlanmakta ve değişen ihtiyaçlara göre güncellenmektedir. </a:t>
            </a:r>
          </a:p>
          <a:p>
            <a:pPr marL="835026" lvl="1" indent="-457200" algn="just">
              <a:lnSpc>
                <a:spcPts val="616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Ulusal sağlık veri setlerinde kullanılan kodlamalar, yine Sağlık Bakanlığı tarafından Sağlık Kodları Referans Sunucusu aracılığı ile ortak kullanım için elektronik olarak yayınlanmaktadır. </a:t>
            </a:r>
          </a:p>
          <a:p>
            <a:pPr marL="835026" lvl="1" indent="-457200" algn="just">
              <a:lnSpc>
                <a:spcPts val="616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Mevcut durumda </a:t>
            </a:r>
            <a:r>
              <a:rPr lang="tr-TR" sz="2800" dirty="0" err="1">
                <a:latin typeface="Times New Roman" panose="02020603050405020304" pitchFamily="18" charset="0"/>
                <a:cs typeface="Times New Roman" panose="02020603050405020304" pitchFamily="18" charset="0"/>
              </a:rPr>
              <a:t>Sağlık.Net</a:t>
            </a:r>
            <a:r>
              <a:rPr lang="tr-TR" sz="2800" dirty="0">
                <a:latin typeface="Times New Roman" panose="02020603050405020304" pitchFamily="18" charset="0"/>
                <a:cs typeface="Times New Roman" panose="02020603050405020304" pitchFamily="18" charset="0"/>
              </a:rPr>
              <a:t> ile 2. ve 3. basamak sağlık verisi büyük oranda toplanabilmektedir.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algn="just">
              <a:lnSpc>
                <a:spcPts val="4900"/>
              </a:lnSpc>
            </a:pPr>
            <a:endParaRPr lang="en-US" sz="3500" dirty="0">
              <a:solidFill>
                <a:srgbClr val="000000"/>
              </a:solidFill>
              <a:latin typeface="Public Sans"/>
              <a:ea typeface="Public Sans"/>
              <a:cs typeface="Public Sans"/>
              <a:sym typeface="Public Sans"/>
            </a:endParaRPr>
          </a:p>
          <a:p>
            <a:pPr algn="just">
              <a:lnSpc>
                <a:spcPts val="4900"/>
              </a:lnSpc>
            </a:pPr>
            <a:endParaRPr lang="en-US" sz="3500" dirty="0">
              <a:solidFill>
                <a:srgbClr val="000000"/>
              </a:solidFill>
              <a:latin typeface="Public Sans"/>
              <a:ea typeface="Public Sans"/>
              <a:cs typeface="Public Sans"/>
              <a:sym typeface="Public Sans"/>
            </a:endParaRPr>
          </a:p>
        </p:txBody>
      </p:sp>
      <p:sp>
        <p:nvSpPr>
          <p:cNvPr id="13" name="TextBox 13"/>
          <p:cNvSpPr txBox="1"/>
          <p:nvPr/>
        </p:nvSpPr>
        <p:spPr>
          <a:xfrm>
            <a:off x="7231543" y="545904"/>
            <a:ext cx="8823748" cy="699294"/>
          </a:xfrm>
          <a:prstGeom prst="rect">
            <a:avLst/>
          </a:prstGeom>
        </p:spPr>
        <p:txBody>
          <a:bodyPr lIns="0" tIns="0" rIns="0" bIns="0" rtlCol="0" anchor="t">
            <a:spAutoFit/>
          </a:bodyPr>
          <a:lstStyle/>
          <a:p>
            <a:pPr algn="ctr">
              <a:lnSpc>
                <a:spcPts val="5760"/>
              </a:lnSpc>
            </a:pPr>
            <a:r>
              <a:rPr lang="tr-TR" sz="4800" b="1" dirty="0">
                <a:solidFill>
                  <a:srgbClr val="060644"/>
                </a:solidFill>
                <a:latin typeface="Public Sans Bold"/>
                <a:ea typeface="Public Sans Bold"/>
                <a:cs typeface="Public Sans Bold"/>
                <a:sym typeface="Public Sans Bold"/>
              </a:rPr>
              <a:t>ULUSAL SİSTEMLER</a:t>
            </a:r>
            <a:endParaRPr lang="en-US" sz="4800" b="1" dirty="0">
              <a:solidFill>
                <a:srgbClr val="060644"/>
              </a:solidFill>
              <a:latin typeface="Public Sans Bold"/>
              <a:ea typeface="Public Sans Bold"/>
              <a:cs typeface="Public Sans Bold"/>
              <a:sym typeface="Public Sans Bold"/>
            </a:endParaRPr>
          </a:p>
        </p:txBody>
      </p:sp>
      <p:sp>
        <p:nvSpPr>
          <p:cNvPr id="14" name="TextBox 14"/>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5</a:t>
            </a:r>
            <a:endParaRPr lang="en-US" sz="4899" b="1" dirty="0">
              <a:solidFill>
                <a:srgbClr val="FFFFFF"/>
              </a:solidFill>
              <a:latin typeface="Public Sans Bold"/>
              <a:ea typeface="Public Sans Bold"/>
              <a:cs typeface="Public Sans Bold"/>
              <a:sym typeface="Public Sans Bold"/>
            </a:endParaRPr>
          </a:p>
        </p:txBody>
      </p:sp>
      <p:pic>
        <p:nvPicPr>
          <p:cNvPr id="18" name="Resim 17" descr="yazı tipi, logo, grafik, metin içeren bir resim&#10;&#10;Yapay zeka tarafından oluşturulmuş içerik yanlış olabilir.">
            <a:extLst>
              <a:ext uri="{FF2B5EF4-FFF2-40B4-BE49-F238E27FC236}">
                <a16:creationId xmlns:a16="http://schemas.microsoft.com/office/drawing/2014/main" id="{A3024355-E698-F6D6-7398-64E4C20AB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3162301"/>
            <a:ext cx="5486399" cy="34468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Freeform 10"/>
          <p:cNvSpPr/>
          <p:nvPr/>
        </p:nvSpPr>
        <p:spPr>
          <a:xfrm>
            <a:off x="22364" y="0"/>
            <a:ext cx="6345783" cy="10267985"/>
          </a:xfrm>
          <a:custGeom>
            <a:avLst/>
            <a:gdLst/>
            <a:ahLst/>
            <a:cxnLst/>
            <a:rect l="l" t="t" r="r" b="b"/>
            <a:pathLst>
              <a:path w="6345783" h="10267985">
                <a:moveTo>
                  <a:pt x="0" y="0"/>
                </a:moveTo>
                <a:lnTo>
                  <a:pt x="6345782" y="0"/>
                </a:lnTo>
                <a:lnTo>
                  <a:pt x="6345782" y="10267985"/>
                </a:lnTo>
                <a:lnTo>
                  <a:pt x="0" y="10267985"/>
                </a:lnTo>
                <a:lnTo>
                  <a:pt x="0" y="0"/>
                </a:lnTo>
                <a:close/>
              </a:path>
            </a:pathLst>
          </a:custGeom>
          <a:blipFill>
            <a:blip r:embed="rId4"/>
            <a:stretch>
              <a:fillRect l="-71245" r="-71245"/>
            </a:stretch>
          </a:blipFill>
        </p:spPr>
        <p:txBody>
          <a:bodyPr/>
          <a:lstStyle/>
          <a:p>
            <a:endParaRPr lang="tr-TR"/>
          </a:p>
        </p:txBody>
      </p:sp>
      <p:sp>
        <p:nvSpPr>
          <p:cNvPr id="11" name="TextBox 11"/>
          <p:cNvSpPr txBox="1"/>
          <p:nvPr/>
        </p:nvSpPr>
        <p:spPr>
          <a:xfrm>
            <a:off x="6582774" y="1860522"/>
            <a:ext cx="10579629" cy="4929747"/>
          </a:xfrm>
          <a:prstGeom prst="rect">
            <a:avLst/>
          </a:prstGeom>
        </p:spPr>
        <p:txBody>
          <a:bodyPr lIns="0" tIns="0" rIns="0" bIns="0" rtlCol="0" anchor="t">
            <a:spAutoFit/>
          </a:bodyPr>
          <a:lstStyle/>
          <a:p>
            <a:pPr marL="313057" lvl="1" algn="just">
              <a:lnSpc>
                <a:spcPts val="5104"/>
              </a:lnSpc>
            </a:pPr>
            <a:r>
              <a:rPr lang="tr-TR" sz="2800" b="1" dirty="0">
                <a:latin typeface="Times New Roman" panose="02020603050405020304" pitchFamily="18" charset="0"/>
                <a:cs typeface="Times New Roman" panose="02020603050405020304" pitchFamily="18" charset="0"/>
              </a:rPr>
              <a:t>2. Aile Hekimliği Bilgi Sistemi (AHBS): </a:t>
            </a:r>
            <a:r>
              <a:rPr lang="tr-TR" sz="2800" dirty="0">
                <a:latin typeface="Times New Roman" panose="02020603050405020304" pitchFamily="18" charset="0"/>
                <a:cs typeface="Times New Roman" panose="02020603050405020304" pitchFamily="18" charset="0"/>
              </a:rPr>
              <a:t>Sağlık Bakanlığı tarafından geliştirilen ve kullanıma açılan AHBS, 1. basamak sağlık verisini toplamayı hedeflemektedir. </a:t>
            </a:r>
          </a:p>
          <a:p>
            <a:pPr marL="626114" lvl="1" indent="-313057" algn="just">
              <a:lnSpc>
                <a:spcPts val="5104"/>
              </a:lnSpc>
              <a:buFont typeface="Arial"/>
              <a:buChar char="•"/>
            </a:pPr>
            <a:r>
              <a:rPr lang="tr-TR" sz="2800" dirty="0">
                <a:latin typeface="Times New Roman" panose="02020603050405020304" pitchFamily="18" charset="0"/>
                <a:cs typeface="Times New Roman" panose="02020603050405020304" pitchFamily="18" charset="0"/>
              </a:rPr>
              <a:t>Aile Hekimliği Bilgi Sistemi ile birincil sağlık verilerinin yanında anne/çocuk sağlığını hedefleyen gebe, lohusa ve bebek/çocuk izleme gibi özelleşmiş sağlık verisi de izlenmektedir. </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algn="just">
              <a:lnSpc>
                <a:spcPts val="4060"/>
              </a:lnSpc>
            </a:pPr>
            <a:endParaRPr lang="en-US" sz="2900" dirty="0">
              <a:solidFill>
                <a:srgbClr val="000000"/>
              </a:solidFill>
              <a:latin typeface="Public Sans"/>
              <a:ea typeface="Public Sans"/>
              <a:cs typeface="Public Sans"/>
              <a:sym typeface="Public Sans"/>
            </a:endParaRPr>
          </a:p>
          <a:p>
            <a:pPr algn="just">
              <a:lnSpc>
                <a:spcPts val="4060"/>
              </a:lnSpc>
            </a:pPr>
            <a:endParaRPr lang="en-US" sz="2900" dirty="0">
              <a:solidFill>
                <a:srgbClr val="000000"/>
              </a:solidFill>
              <a:latin typeface="Public Sans"/>
              <a:ea typeface="Public Sans"/>
              <a:cs typeface="Public Sans"/>
              <a:sym typeface="Public Sans"/>
            </a:endParaRPr>
          </a:p>
        </p:txBody>
      </p:sp>
      <p:sp>
        <p:nvSpPr>
          <p:cNvPr id="12" name="TextBox 12"/>
          <p:cNvSpPr txBox="1"/>
          <p:nvPr/>
        </p:nvSpPr>
        <p:spPr>
          <a:xfrm>
            <a:off x="7231543" y="545904"/>
            <a:ext cx="8823748" cy="699294"/>
          </a:xfrm>
          <a:prstGeom prst="rect">
            <a:avLst/>
          </a:prstGeom>
        </p:spPr>
        <p:txBody>
          <a:bodyPr lIns="0" tIns="0" rIns="0" bIns="0" rtlCol="0" anchor="t">
            <a:spAutoFit/>
          </a:bodyPr>
          <a:lstStyle/>
          <a:p>
            <a:pPr marL="0" marR="0" lvl="0" indent="0" algn="ctr" defTabSz="914400" rtl="0" eaLnBrk="1" fontAlgn="auto" latinLnBrk="0" hangingPunct="1">
              <a:lnSpc>
                <a:spcPts val="5760"/>
              </a:lnSpc>
              <a:spcBef>
                <a:spcPts val="0"/>
              </a:spcBef>
              <a:spcAft>
                <a:spcPts val="0"/>
              </a:spcAft>
              <a:buClrTx/>
              <a:buSzTx/>
              <a:buFontTx/>
              <a:buNone/>
              <a:tabLst/>
              <a:defRPr/>
            </a:pPr>
            <a:r>
              <a:rPr kumimoji="0" lang="tr-TR" sz="4800" b="1" i="0" u="none" strike="noStrike" kern="1200" cap="none" spc="0" normalizeH="0" baseline="0" noProof="0" dirty="0">
                <a:ln>
                  <a:noFill/>
                </a:ln>
                <a:solidFill>
                  <a:srgbClr val="060644"/>
                </a:solidFill>
                <a:effectLst/>
                <a:uLnTx/>
                <a:uFillTx/>
                <a:latin typeface="Public Sans Bold"/>
                <a:ea typeface="Public Sans Bold"/>
                <a:cs typeface="Public Sans Bold"/>
                <a:sym typeface="Public Sans Bold"/>
              </a:rPr>
              <a:t>ULUSAL SİSTEMLER</a:t>
            </a:r>
            <a:endParaRPr kumimoji="0" lang="en-US" sz="4800" b="1" i="0" u="none" strike="noStrike" kern="1200" cap="none" spc="0" normalizeH="0" baseline="0" noProof="0" dirty="0">
              <a:ln>
                <a:noFill/>
              </a:ln>
              <a:solidFill>
                <a:srgbClr val="060644"/>
              </a:solidFill>
              <a:effectLst/>
              <a:uLnTx/>
              <a:uFillTx/>
              <a:latin typeface="Public Sans Bold"/>
              <a:ea typeface="Public Sans Bold"/>
              <a:cs typeface="Public Sans Bold"/>
              <a:sym typeface="Public Sans Bold"/>
            </a:endParaRPr>
          </a:p>
        </p:txBody>
      </p:sp>
      <p:sp>
        <p:nvSpPr>
          <p:cNvPr id="13" name="TextBox 13"/>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6</a:t>
            </a:r>
            <a:endParaRPr lang="en-US" sz="4899" b="1" dirty="0">
              <a:solidFill>
                <a:srgbClr val="FFFFFF"/>
              </a:solidFill>
              <a:latin typeface="Public Sans Bold"/>
              <a:ea typeface="Public Sans Bold"/>
              <a:cs typeface="Public Sans Bold"/>
              <a:sym typeface="Public Sans Bold"/>
            </a:endParaRPr>
          </a:p>
        </p:txBody>
      </p:sp>
      <p:pic>
        <p:nvPicPr>
          <p:cNvPr id="15" name="Resim 14" descr="metin, ekran görüntüsü, grafik, grafik tasarım içeren bir resim&#10;&#10;Yapay zeka tarafından oluşturulmuş içerik yanlış olabilir.">
            <a:extLst>
              <a:ext uri="{FF2B5EF4-FFF2-40B4-BE49-F238E27FC236}">
                <a16:creationId xmlns:a16="http://schemas.microsoft.com/office/drawing/2014/main" id="{5F9D3A76-7A3D-E7BD-1812-82EC1913C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770" y="6164773"/>
            <a:ext cx="6929721" cy="38806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594213" y="241583"/>
            <a:ext cx="16306801" cy="3738972"/>
          </a:xfrm>
          <a:prstGeom prst="rect">
            <a:avLst/>
          </a:prstGeom>
        </p:spPr>
        <p:txBody>
          <a:bodyPr wrap="square" lIns="0" tIns="0" rIns="0" bIns="0" rtlCol="0" anchor="t">
            <a:spAutoFit/>
          </a:bodyPr>
          <a:lstStyle/>
          <a:p>
            <a:pPr algn="just">
              <a:lnSpc>
                <a:spcPts val="5977"/>
              </a:lnSpc>
            </a:pPr>
            <a:r>
              <a:rPr lang="tr-TR" sz="3600" b="1" dirty="0">
                <a:latin typeface="Times New Roman" panose="02020603050405020304" pitchFamily="18" charset="0"/>
                <a:cs typeface="Times New Roman" panose="02020603050405020304" pitchFamily="18" charset="0"/>
              </a:rPr>
              <a:t>Medula </a:t>
            </a:r>
          </a:p>
          <a:p>
            <a:pPr marL="571500" indent="-571500" algn="just">
              <a:lnSpc>
                <a:spcPts val="5977"/>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Sosyal Güvenlik Kurumu tarafından Genel Sağlık Sigortasının hayata geçirilmesi kapsamında geliştirilen ve devreye alınan, geri ödemesi yapılacak sağlık bakım hizmetinin Sağlık Uygulama Tebliği (SUT) kodları bazında bildirim ve faturalama işlemlerinin takip edildiği bir sistemdir. Kronik hastalıklar kapsamında diyabet hastaları ile ilgili geri ödemeye esas olan bilgiler toplanmakta ve geri ödemelerin izleminde kullanılmaktadır.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TextBox 12"/>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7</a:t>
            </a:r>
            <a:endParaRPr lang="en-US" sz="4899" b="1" dirty="0">
              <a:solidFill>
                <a:srgbClr val="FFFFFF"/>
              </a:solidFill>
              <a:latin typeface="Public Sans Bold"/>
              <a:ea typeface="Public Sans Bold"/>
              <a:cs typeface="Public Sans Bold"/>
              <a:sym typeface="Public Sans Bold"/>
            </a:endParaRPr>
          </a:p>
        </p:txBody>
      </p:sp>
      <p:sp>
        <p:nvSpPr>
          <p:cNvPr id="14" name="Metin kutusu 13">
            <a:extLst>
              <a:ext uri="{FF2B5EF4-FFF2-40B4-BE49-F238E27FC236}">
                <a16:creationId xmlns:a16="http://schemas.microsoft.com/office/drawing/2014/main" id="{B9D133BF-E503-F758-B6BE-704BD94027DE}"/>
              </a:ext>
            </a:extLst>
          </p:cNvPr>
          <p:cNvSpPr txBox="1"/>
          <p:nvPr/>
        </p:nvSpPr>
        <p:spPr>
          <a:xfrm>
            <a:off x="746612" y="4282004"/>
            <a:ext cx="16002001" cy="5739520"/>
          </a:xfrm>
          <a:prstGeom prst="rect">
            <a:avLst/>
          </a:prstGeom>
          <a:noFill/>
        </p:spPr>
        <p:txBody>
          <a:bodyPr wrap="square">
            <a:spAutoFit/>
          </a:bodyPr>
          <a:lstStyle/>
          <a:p>
            <a:r>
              <a:rPr lang="tr-TR" sz="3600" b="1" dirty="0">
                <a:latin typeface="Times New Roman" panose="02020603050405020304" pitchFamily="18" charset="0"/>
                <a:cs typeface="Times New Roman" panose="02020603050405020304" pitchFamily="18" charset="0"/>
              </a:rPr>
              <a:t>E-Nabız </a:t>
            </a:r>
          </a:p>
          <a:p>
            <a:pPr marL="285750" indent="-28575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E-Nabız vatandaşların ve sağlık personellerinin sağlık kurumlarında saklı olan sağlık bilgilerine internet üzerinden erişebildikleri bir uygulamadır. </a:t>
            </a:r>
          </a:p>
          <a:p>
            <a:pPr marL="285750" indent="-28575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Muayene, tetkik işlemleri ve tedavileri hizmetlerinin nerede yapıldığına bakılmadan, bütün sağlık bilgilerinin yönetilebildiği, tıbbi özgeçmişe tek bir merkezden ulaşılabildiği sağlık kayıt sistemidir. </a:t>
            </a:r>
          </a:p>
          <a:p>
            <a:pPr marL="285750" indent="-28575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Bizzat hastaların verdiği süre ve sınırı belirli yetki sınırları içerisinde, sağlık kayıtlarının hekimlerce değerlendirilebildiği, böylelikle teşhis ve tedavideki kaliteyi ve de hızı arttıran, hasta ve hekim arasında güçlü bir iletişimin kurulmasını sağlayan, dünyadaki en geniş ve de kapsamlı, güvenli bir erişimi sunan bir sağlık bilişim altyapılarından biridir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Freeform 10"/>
          <p:cNvSpPr/>
          <p:nvPr/>
        </p:nvSpPr>
        <p:spPr>
          <a:xfrm flipV="1">
            <a:off x="16922066" y="-318249"/>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6710449" y="1747267"/>
            <a:ext cx="9698430" cy="5093189"/>
          </a:xfrm>
          <a:prstGeom prst="rect">
            <a:avLst/>
          </a:prstGeom>
        </p:spPr>
        <p:txBody>
          <a:bodyPr wrap="square" lIns="0" tIns="0" rIns="0" bIns="0" rtlCol="0" anchor="t">
            <a:spAutoFit/>
          </a:bodyPr>
          <a:lstStyle/>
          <a:p>
            <a:pPr marL="561339" lvl="1" indent="-280669" algn="just">
              <a:lnSpc>
                <a:spcPct val="150000"/>
              </a:lnSpc>
              <a:buAutoNum type="arabicPeriod"/>
            </a:pPr>
            <a:r>
              <a:rPr lang="tr-TR" sz="2800" dirty="0">
                <a:latin typeface="Times New Roman" panose="02020603050405020304" pitchFamily="18" charset="0"/>
                <a:cs typeface="Times New Roman" panose="02020603050405020304" pitchFamily="18" charset="0"/>
              </a:rPr>
              <a:t>Hastane Randevu Merkezi, vatandaşlarımızın ALO 182 hattını arayarak veya internet üzerinden, Sağlık Bakanlığına bağlı hastaneler ile Ağız ve Diş Sağlığı Merkezlerinden muayene randevusu almalarını sağlayan bir hizmettir. </a:t>
            </a:r>
          </a:p>
          <a:p>
            <a:pPr marL="561339" lvl="1" indent="-280669" algn="just">
              <a:lnSpc>
                <a:spcPct val="150000"/>
              </a:lnSpc>
              <a:buAutoNum type="arabicPeriod"/>
            </a:pPr>
            <a:r>
              <a:rPr lang="tr-TR" sz="2800" dirty="0">
                <a:latin typeface="Times New Roman" panose="02020603050405020304" pitchFamily="18" charset="0"/>
                <a:cs typeface="Times New Roman" panose="02020603050405020304" pitchFamily="18" charset="0"/>
              </a:rPr>
              <a:t>Vatandaşlar sisteme kayıt yaptırdıktan sonra randevu alabilecek, istediği hastaneyi, istediği doktoru seçme hakkına sahip olacak, doktorun dolu olup olmadığını, izinli olup olmadığını görerek ona göre kendine uygun zamanı seçebilecektir. </a:t>
            </a:r>
            <a:endParaRPr lang="en-US" sz="2599"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3" name="TextBox 13"/>
          <p:cNvSpPr txBox="1"/>
          <p:nvPr/>
        </p:nvSpPr>
        <p:spPr>
          <a:xfrm>
            <a:off x="7058913" y="808796"/>
            <a:ext cx="8823748" cy="525785"/>
          </a:xfrm>
          <a:prstGeom prst="rect">
            <a:avLst/>
          </a:prstGeom>
        </p:spPr>
        <p:txBody>
          <a:bodyPr lIns="0" tIns="0" rIns="0" bIns="0" rtlCol="0" anchor="t">
            <a:spAutoFit/>
          </a:bodyPr>
          <a:lstStyle/>
          <a:p>
            <a:pPr algn="ctr">
              <a:lnSpc>
                <a:spcPts val="4080"/>
              </a:lnSpc>
            </a:pPr>
            <a:r>
              <a:rPr lang="tr-TR" sz="3600" b="1" dirty="0">
                <a:latin typeface="Times New Roman" panose="02020603050405020304" pitchFamily="18" charset="0"/>
                <a:cs typeface="Times New Roman" panose="02020603050405020304" pitchFamily="18" charset="0"/>
              </a:rPr>
              <a:t>HASTANE RANDEVU MERKEZİ </a:t>
            </a:r>
            <a:endParaRPr lang="en-US" sz="34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4" name="TextBox 14"/>
          <p:cNvSpPr txBox="1"/>
          <p:nvPr/>
        </p:nvSpPr>
        <p:spPr>
          <a:xfrm>
            <a:off x="16718813" y="8886825"/>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17</a:t>
            </a:r>
          </a:p>
        </p:txBody>
      </p:sp>
      <p:pic>
        <p:nvPicPr>
          <p:cNvPr id="16" name="Resim 15" descr="metin, yazı tipi, grafik, logo içeren bir resim&#10;&#10;Yapay zeka tarafından oluşturulmuş içerik yanlış olabilir.">
            <a:extLst>
              <a:ext uri="{FF2B5EF4-FFF2-40B4-BE49-F238E27FC236}">
                <a16:creationId xmlns:a16="http://schemas.microsoft.com/office/drawing/2014/main" id="{36DE29A2-DC12-4618-7347-59EE0D7C0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71689"/>
            <a:ext cx="5578929" cy="3124200"/>
          </a:xfrm>
          <a:prstGeom prst="rect">
            <a:avLst/>
          </a:prstGeom>
        </p:spPr>
      </p:pic>
      <p:pic>
        <p:nvPicPr>
          <p:cNvPr id="18" name="Resim 17" descr="metin, yazı tipi, logo, grafik içeren bir resim&#10;&#10;Yapay zeka tarafından oluşturulmuş içerik yanlış olabilir.">
            <a:extLst>
              <a:ext uri="{FF2B5EF4-FFF2-40B4-BE49-F238E27FC236}">
                <a16:creationId xmlns:a16="http://schemas.microsoft.com/office/drawing/2014/main" id="{A186CB46-D7B2-2067-C098-D0996CD78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784" y="5099588"/>
            <a:ext cx="5957129" cy="33359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6652799" y="1409805"/>
            <a:ext cx="10720801" cy="4671920"/>
          </a:xfrm>
          <a:prstGeom prst="rect">
            <a:avLst/>
          </a:prstGeom>
        </p:spPr>
        <p:txBody>
          <a:bodyPr wrap="square" lIns="0" tIns="0" rIns="0" bIns="0" rtlCol="0" anchor="t">
            <a:spAutoFit/>
          </a:bodyPr>
          <a:lstStyle/>
          <a:p>
            <a:pPr algn="just">
              <a:lnSpc>
                <a:spcPts val="5330"/>
              </a:lnSpc>
            </a:pPr>
            <a:r>
              <a:rPr lang="tr-TR" sz="2800" dirty="0">
                <a:latin typeface="Times New Roman" panose="02020603050405020304" pitchFamily="18" charset="0"/>
                <a:cs typeface="Times New Roman" panose="02020603050405020304" pitchFamily="18" charset="0"/>
              </a:rPr>
              <a:t>Ulusal Sağlık Veri Sözlüğü (USVS); Türkiye’de sağlık kurumlarının kullandığı bilgi altyapılarını temel alarak, terminoloji bütünlüğü hususunda önemli kazanımlar sunacak bir sözlük uygulamasıdır. USVS, uygulanması amaçlanan e-sağlık vizyonunun önemli bir işaretini temsil etmektedir. Sözlük içeriği, farklı gruplardan oluşan veri tabanlarını içine alan hiyerarşik terimleri ve bu terimlerin birbirleriyle arasındaki ilişkiyi içermektedir. </a:t>
            </a:r>
            <a:endParaRPr lang="en-US" sz="26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TextBox 12"/>
          <p:cNvSpPr txBox="1"/>
          <p:nvPr/>
        </p:nvSpPr>
        <p:spPr>
          <a:xfrm>
            <a:off x="7231543" y="545904"/>
            <a:ext cx="8823748" cy="448841"/>
          </a:xfrm>
          <a:prstGeom prst="rect">
            <a:avLst/>
          </a:prstGeom>
        </p:spPr>
        <p:txBody>
          <a:bodyPr lIns="0" tIns="0" rIns="0" bIns="0" rtlCol="0" anchor="t">
            <a:spAutoFit/>
          </a:bodyPr>
          <a:lstStyle/>
          <a:p>
            <a:pPr algn="ctr">
              <a:lnSpc>
                <a:spcPts val="3480"/>
              </a:lnSpc>
            </a:pPr>
            <a:r>
              <a:rPr lang="tr-TR" sz="3600" b="1" dirty="0">
                <a:latin typeface="Times New Roman" panose="02020603050405020304" pitchFamily="18" charset="0"/>
                <a:cs typeface="Times New Roman" panose="02020603050405020304" pitchFamily="18" charset="0"/>
              </a:rPr>
              <a:t>Ulusal Sağlık Veri Sözlüğü</a:t>
            </a:r>
            <a:endParaRPr lang="en-US" sz="36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3" name="TextBox 13"/>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9</a:t>
            </a:r>
            <a:endParaRPr lang="en-US" sz="4899" b="1" dirty="0">
              <a:solidFill>
                <a:srgbClr val="FFFFFF"/>
              </a:solidFill>
              <a:latin typeface="Public Sans Bold"/>
              <a:ea typeface="Public Sans Bold"/>
              <a:cs typeface="Public Sans Bold"/>
              <a:sym typeface="Public Sans Bold"/>
            </a:endParaRPr>
          </a:p>
        </p:txBody>
      </p:sp>
      <p:sp>
        <p:nvSpPr>
          <p:cNvPr id="15" name="Metin kutusu 14">
            <a:extLst>
              <a:ext uri="{FF2B5EF4-FFF2-40B4-BE49-F238E27FC236}">
                <a16:creationId xmlns:a16="http://schemas.microsoft.com/office/drawing/2014/main" id="{A33E1D05-EA72-B7FD-EBE7-3CF96F5A74CE}"/>
              </a:ext>
            </a:extLst>
          </p:cNvPr>
          <p:cNvSpPr txBox="1"/>
          <p:nvPr/>
        </p:nvSpPr>
        <p:spPr>
          <a:xfrm>
            <a:off x="7417521" y="5910916"/>
            <a:ext cx="9144000" cy="646331"/>
          </a:xfrm>
          <a:prstGeom prst="rect">
            <a:avLst/>
          </a:prstGeom>
          <a:noFill/>
        </p:spPr>
        <p:txBody>
          <a:bodyPr wrap="square">
            <a:spAutoFit/>
          </a:bodyPr>
          <a:lstStyle/>
          <a:p>
            <a:pPr algn="ctr"/>
            <a:r>
              <a:rPr lang="tr-TR" sz="3600" b="1" dirty="0">
                <a:latin typeface="Times New Roman" panose="02020603050405020304" pitchFamily="18" charset="0"/>
                <a:cs typeface="Times New Roman" panose="02020603050405020304" pitchFamily="18" charset="0"/>
              </a:rPr>
              <a:t>Karar Destek Sistemi </a:t>
            </a:r>
          </a:p>
        </p:txBody>
      </p:sp>
      <p:sp>
        <p:nvSpPr>
          <p:cNvPr id="17" name="Metin kutusu 16">
            <a:extLst>
              <a:ext uri="{FF2B5EF4-FFF2-40B4-BE49-F238E27FC236}">
                <a16:creationId xmlns:a16="http://schemas.microsoft.com/office/drawing/2014/main" id="{319728F3-FBED-0154-82F1-07E7632AC56D}"/>
              </a:ext>
            </a:extLst>
          </p:cNvPr>
          <p:cNvSpPr txBox="1"/>
          <p:nvPr/>
        </p:nvSpPr>
        <p:spPr>
          <a:xfrm>
            <a:off x="5692661" y="6496785"/>
            <a:ext cx="10928656" cy="3246530"/>
          </a:xfrm>
          <a:prstGeom prst="rect">
            <a:avLst/>
          </a:prstGeom>
          <a:noFill/>
        </p:spPr>
        <p:txBody>
          <a:bodyPr wrap="square">
            <a:spAutoFit/>
          </a:bodyPr>
          <a:lstStyle/>
          <a:p>
            <a:pPr algn="just">
              <a:lnSpc>
                <a:spcPct val="150000"/>
              </a:lnSpc>
            </a:pPr>
            <a:r>
              <a:rPr lang="tr-TR" sz="2800" dirty="0">
                <a:latin typeface="Times New Roman" panose="02020603050405020304" pitchFamily="18" charset="0"/>
                <a:cs typeface="Times New Roman" panose="02020603050405020304" pitchFamily="18" charset="0"/>
              </a:rPr>
              <a:t>Karar destek sistemleri, kullanıcılara karar almalarında yardımcı olmak için karar model örneklerine ve gerekli verilere ulaşımı sağlayan birbirleri arasında etkileşimi olan sistemlerdir. Karar Destek Sistemi (KDS), karar vericinin </a:t>
            </a:r>
            <a:r>
              <a:rPr lang="tr-TR" sz="2800" dirty="0" err="1">
                <a:latin typeface="Times New Roman" panose="02020603050405020304" pitchFamily="18" charset="0"/>
                <a:cs typeface="Times New Roman" panose="02020603050405020304" pitchFamily="18" charset="0"/>
              </a:rPr>
              <a:t>tamamiyle</a:t>
            </a:r>
            <a:r>
              <a:rPr lang="tr-TR" sz="2800" dirty="0">
                <a:latin typeface="Times New Roman" panose="02020603050405020304" pitchFamily="18" charset="0"/>
                <a:cs typeface="Times New Roman" panose="02020603050405020304" pitchFamily="18" charset="0"/>
              </a:rPr>
              <a:t> yerine geçmez, karar vericinin kararlarını destekler yapısal veya yapısal olmayan problemlerde çözüme katkı sunar</a:t>
            </a:r>
          </a:p>
        </p:txBody>
      </p:sp>
      <p:pic>
        <p:nvPicPr>
          <p:cNvPr id="19" name="Resim 18" descr="metin, çocukların yaptığı resimler, ekran görüntüsü, tasarım içeren bir resim&#10;&#10;Yapay zeka tarafından oluşturulmuş içerik yanlış olabilir.">
            <a:extLst>
              <a:ext uri="{FF2B5EF4-FFF2-40B4-BE49-F238E27FC236}">
                <a16:creationId xmlns:a16="http://schemas.microsoft.com/office/drawing/2014/main" id="{7E6CE2BC-AA02-1BFD-EB37-11A6172D4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13" y="994745"/>
            <a:ext cx="6016370" cy="2693897"/>
          </a:xfrm>
          <a:prstGeom prst="rect">
            <a:avLst/>
          </a:prstGeom>
        </p:spPr>
      </p:pic>
      <p:pic>
        <p:nvPicPr>
          <p:cNvPr id="21" name="Resim 20" descr="metin, yazı tipi, ekran görüntüsü, tasarım içeren bir resim&#10;&#10;Yapay zeka tarafından oluşturulmuş içerik yanlış olabilir.">
            <a:extLst>
              <a:ext uri="{FF2B5EF4-FFF2-40B4-BE49-F238E27FC236}">
                <a16:creationId xmlns:a16="http://schemas.microsoft.com/office/drawing/2014/main" id="{D45C4828-D96B-0186-AB77-73E3191AD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4385691"/>
            <a:ext cx="4000262" cy="4000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Times New Roman" panose="02020603050405020304" pitchFamily="18" charset="0"/>
                  <a:cs typeface="Times New Roman" panose="02020603050405020304" pitchFamily="18" charset="0"/>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latin typeface="Times New Roman" panose="02020603050405020304" pitchFamily="18" charset="0"/>
                  <a:cs typeface="Times New Roman" panose="02020603050405020304" pitchFamily="18" charset="0"/>
                </a:endParaRP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Times New Roman" panose="02020603050405020304" pitchFamily="18" charset="0"/>
                  <a:cs typeface="Times New Roman" panose="02020603050405020304" pitchFamily="18" charset="0"/>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0" name="Freeform 10"/>
          <p:cNvSpPr/>
          <p:nvPr/>
        </p:nvSpPr>
        <p:spPr>
          <a:xfrm flipH="1" flipV="1">
            <a:off x="-3777" y="0"/>
            <a:ext cx="1346949" cy="2693898"/>
          </a:xfrm>
          <a:custGeom>
            <a:avLst/>
            <a:gdLst/>
            <a:ahLst/>
            <a:cxnLst/>
            <a:rect l="l" t="t" r="r" b="b"/>
            <a:pathLst>
              <a:path w="1346949" h="2693898">
                <a:moveTo>
                  <a:pt x="1346948" y="2693898"/>
                </a:moveTo>
                <a:lnTo>
                  <a:pt x="0" y="2693898"/>
                </a:lnTo>
                <a:lnTo>
                  <a:pt x="0" y="0"/>
                </a:lnTo>
                <a:lnTo>
                  <a:pt x="1346948" y="0"/>
                </a:lnTo>
                <a:lnTo>
                  <a:pt x="1346948"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12" name="AutoShape 12"/>
          <p:cNvSpPr/>
          <p:nvPr/>
        </p:nvSpPr>
        <p:spPr>
          <a:xfrm rot="-10800000">
            <a:off x="1029176" y="9403657"/>
            <a:ext cx="1947686"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3" name="AutoShape 13"/>
          <p:cNvSpPr/>
          <p:nvPr/>
        </p:nvSpPr>
        <p:spPr>
          <a:xfrm rot="5400000">
            <a:off x="80968" y="8455449"/>
            <a:ext cx="1942136"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5" name="TextBox 15"/>
          <p:cNvSpPr txBox="1"/>
          <p:nvPr/>
        </p:nvSpPr>
        <p:spPr>
          <a:xfrm>
            <a:off x="1600206" y="907779"/>
            <a:ext cx="8304857" cy="820609"/>
          </a:xfrm>
          <a:prstGeom prst="rect">
            <a:avLst/>
          </a:prstGeom>
        </p:spPr>
        <p:txBody>
          <a:bodyPr lIns="0" tIns="0" rIns="0" bIns="0" rtlCol="0" anchor="t">
            <a:spAutoFit/>
          </a:bodyPr>
          <a:lstStyle/>
          <a:p>
            <a:pPr algn="ctr">
              <a:lnSpc>
                <a:spcPts val="7000"/>
              </a:lnSpc>
            </a:pPr>
            <a:r>
              <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DERS</a:t>
            </a:r>
            <a:r>
              <a:rPr lang="tr-TR"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İ</a:t>
            </a:r>
            <a:r>
              <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N </a:t>
            </a:r>
            <a:r>
              <a:rPr lang="tr-TR"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KAZANIMLARI</a:t>
            </a:r>
            <a:endPar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7" name="TextBox 17"/>
          <p:cNvSpPr txBox="1"/>
          <p:nvPr/>
        </p:nvSpPr>
        <p:spPr>
          <a:xfrm>
            <a:off x="16718813" y="8886825"/>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Times New Roman" panose="02020603050405020304" pitchFamily="18" charset="0"/>
                <a:ea typeface="Public Sans Bold"/>
                <a:cs typeface="Times New Roman" panose="02020603050405020304" pitchFamily="18" charset="0"/>
                <a:sym typeface="Public Sans Bold"/>
              </a:rPr>
              <a:t>2</a:t>
            </a:r>
          </a:p>
        </p:txBody>
      </p:sp>
      <p:pic>
        <p:nvPicPr>
          <p:cNvPr id="18" name="Resim 17" descr="logo, metin, simge, sembol, yazı tipi içeren bir resim&#10;&#10;Yapay zeka tarafından oluşturulmuş içerik yanlış olabilir.">
            <a:extLst>
              <a:ext uri="{FF2B5EF4-FFF2-40B4-BE49-F238E27FC236}">
                <a16:creationId xmlns:a16="http://schemas.microsoft.com/office/drawing/2014/main" id="{65CCFA35-7684-21E5-3300-80BD8F5BD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800" y="225789"/>
            <a:ext cx="2857500" cy="1600200"/>
          </a:xfrm>
          <a:prstGeom prst="rect">
            <a:avLst/>
          </a:prstGeom>
        </p:spPr>
      </p:pic>
      <p:graphicFrame>
        <p:nvGraphicFramePr>
          <p:cNvPr id="20" name="TextBox 16">
            <a:extLst>
              <a:ext uri="{FF2B5EF4-FFF2-40B4-BE49-F238E27FC236}">
                <a16:creationId xmlns:a16="http://schemas.microsoft.com/office/drawing/2014/main" id="{C2F681A7-D84F-83AA-5BEA-1FC775BFCFB5}"/>
              </a:ext>
            </a:extLst>
          </p:cNvPr>
          <p:cNvGraphicFramePr/>
          <p:nvPr>
            <p:extLst>
              <p:ext uri="{D42A27DB-BD31-4B8C-83A1-F6EECF244321}">
                <p14:modId xmlns:p14="http://schemas.microsoft.com/office/powerpoint/2010/main" val="2227592287"/>
              </p:ext>
            </p:extLst>
          </p:nvPr>
        </p:nvGraphicFramePr>
        <p:xfrm>
          <a:off x="1600206" y="1728388"/>
          <a:ext cx="16005783" cy="60059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500" b="-9499"/>
            </a:stretch>
          </a:blipFill>
        </p:spPr>
        <p:txBody>
          <a:bodyPr/>
          <a:lstStyle/>
          <a:p>
            <a:endParaRPr lang="tr-TR"/>
          </a:p>
        </p:txBody>
      </p:sp>
      <p:sp>
        <p:nvSpPr>
          <p:cNvPr id="3" name="TextBox 3"/>
          <p:cNvSpPr txBox="1"/>
          <p:nvPr/>
        </p:nvSpPr>
        <p:spPr>
          <a:xfrm>
            <a:off x="1052036" y="4296918"/>
            <a:ext cx="16231552" cy="1407413"/>
          </a:xfrm>
          <a:prstGeom prst="rect">
            <a:avLst/>
          </a:prstGeom>
        </p:spPr>
        <p:txBody>
          <a:bodyPr lIns="0" tIns="0" rIns="0" bIns="0" rtlCol="0" anchor="t">
            <a:spAutoFit/>
          </a:bodyPr>
          <a:lstStyle/>
          <a:p>
            <a:pPr algn="ctr">
              <a:lnSpc>
                <a:spcPts val="10877"/>
              </a:lnSpc>
            </a:pPr>
            <a:r>
              <a:rPr lang="en-US" sz="9799" b="1">
                <a:solidFill>
                  <a:srgbClr val="060644"/>
                </a:solidFill>
                <a:latin typeface="Libre Franklin Bold"/>
                <a:ea typeface="Libre Franklin Bold"/>
                <a:cs typeface="Libre Franklin Bold"/>
                <a:sym typeface="Libre Franklin Bold"/>
              </a:rPr>
              <a:t>TEŞEKKÜRLER</a:t>
            </a:r>
          </a:p>
        </p:txBody>
      </p:sp>
      <p:sp>
        <p:nvSpPr>
          <p:cNvPr id="4" name="Freeform 4"/>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Freeform 5"/>
          <p:cNvSpPr/>
          <p:nvPr/>
        </p:nvSpPr>
        <p:spPr>
          <a:xfrm>
            <a:off x="16230600" y="6172200"/>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6" name="Group 6"/>
          <p:cNvGrpSpPr/>
          <p:nvPr/>
        </p:nvGrpSpPr>
        <p:grpSpPr>
          <a:xfrm>
            <a:off x="15453264" y="8626320"/>
            <a:ext cx="1554673" cy="1554673"/>
            <a:chOff x="0" y="0"/>
            <a:chExt cx="2072897" cy="2072897"/>
          </a:xfrm>
        </p:grpSpPr>
        <p:grpSp>
          <p:nvGrpSpPr>
            <p:cNvPr id="7" name="Group 7"/>
            <p:cNvGrpSpPr/>
            <p:nvPr/>
          </p:nvGrpSpPr>
          <p:grpSpPr>
            <a:xfrm rot="-2700000">
              <a:off x="483157" y="483157"/>
              <a:ext cx="1106584" cy="1106584"/>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2700000">
              <a:off x="303569" y="303569"/>
              <a:ext cx="1465759" cy="1465759"/>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3" name="AutoShape 13"/>
          <p:cNvSpPr/>
          <p:nvPr/>
        </p:nvSpPr>
        <p:spPr>
          <a:xfrm>
            <a:off x="14971262" y="835718"/>
            <a:ext cx="22875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4" name="AutoShape 14"/>
          <p:cNvSpPr/>
          <p:nvPr/>
        </p:nvSpPr>
        <p:spPr>
          <a:xfrm rot="-10800000">
            <a:off x="1029176" y="9403657"/>
            <a:ext cx="1947686" cy="0"/>
          </a:xfrm>
          <a:prstGeom prst="line">
            <a:avLst/>
          </a:prstGeom>
          <a:ln w="47625" cap="flat">
            <a:solidFill>
              <a:srgbClr val="02084B"/>
            </a:solidFill>
            <a:prstDash val="solid"/>
            <a:headEnd type="none" w="sm" len="sm"/>
            <a:tailEnd type="none" w="sm" len="sm"/>
          </a:ln>
        </p:spPr>
        <p:txBody>
          <a:bodyPr/>
          <a:lstStyle/>
          <a:p>
            <a:endParaRPr lang="tr-TR"/>
          </a:p>
        </p:txBody>
      </p:sp>
      <p:sp>
        <p:nvSpPr>
          <p:cNvPr id="15" name="AutoShape 15"/>
          <p:cNvSpPr/>
          <p:nvPr/>
        </p:nvSpPr>
        <p:spPr>
          <a:xfrm rot="-5354227">
            <a:off x="16076093" y="1957388"/>
            <a:ext cx="228926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6" name="AutoShape 16"/>
          <p:cNvSpPr/>
          <p:nvPr/>
        </p:nvSpPr>
        <p:spPr>
          <a:xfrm rot="5400000">
            <a:off x="80968" y="8455449"/>
            <a:ext cx="1942136" cy="0"/>
          </a:xfrm>
          <a:prstGeom prst="line">
            <a:avLst/>
          </a:prstGeom>
          <a:ln w="47625" cap="flat">
            <a:solidFill>
              <a:srgbClr val="02084B"/>
            </a:solidFill>
            <a:prstDash val="solid"/>
            <a:headEnd type="none" w="sm" len="sm"/>
            <a:tailEnd type="none" w="sm" len="sm"/>
          </a:ln>
        </p:spPr>
        <p:txBody>
          <a:bodyPr/>
          <a:lstStyle/>
          <a:p>
            <a:endParaRPr lang="tr-TR"/>
          </a:p>
        </p:txBody>
      </p:sp>
      <p:sp>
        <p:nvSpPr>
          <p:cNvPr id="17" name="Freeform 17"/>
          <p:cNvSpPr/>
          <p:nvPr/>
        </p:nvSpPr>
        <p:spPr>
          <a:xfrm>
            <a:off x="7530145" y="744988"/>
            <a:ext cx="2781774" cy="2781774"/>
          </a:xfrm>
          <a:custGeom>
            <a:avLst/>
            <a:gdLst/>
            <a:ahLst/>
            <a:cxnLst/>
            <a:rect l="l" t="t" r="r" b="b"/>
            <a:pathLst>
              <a:path w="2781774" h="2781774">
                <a:moveTo>
                  <a:pt x="0" y="0"/>
                </a:moveTo>
                <a:lnTo>
                  <a:pt x="2781773" y="0"/>
                </a:lnTo>
                <a:lnTo>
                  <a:pt x="2781773" y="2781774"/>
                </a:lnTo>
                <a:lnTo>
                  <a:pt x="0" y="2781774"/>
                </a:lnTo>
                <a:lnTo>
                  <a:pt x="0" y="0"/>
                </a:lnTo>
                <a:close/>
              </a:path>
            </a:pathLst>
          </a:custGeom>
          <a:blipFill>
            <a:blip r:embed="rId5"/>
            <a:stretch>
              <a:fillRect/>
            </a:stretch>
          </a:blipFill>
        </p:spPr>
        <p:txBody>
          <a:bodyPr/>
          <a:lstStyle/>
          <a:p>
            <a:endParaRPr lang="tr-TR"/>
          </a:p>
        </p:txBody>
      </p:sp>
      <p:sp>
        <p:nvSpPr>
          <p:cNvPr id="18" name="TextBox 18"/>
          <p:cNvSpPr txBox="1"/>
          <p:nvPr/>
        </p:nvSpPr>
        <p:spPr>
          <a:xfrm>
            <a:off x="2317953" y="7422468"/>
            <a:ext cx="13651141" cy="615950"/>
          </a:xfrm>
          <a:prstGeom prst="rect">
            <a:avLst/>
          </a:prstGeom>
        </p:spPr>
        <p:txBody>
          <a:bodyPr lIns="0" tIns="0" rIns="0" bIns="0" rtlCol="0" anchor="t">
            <a:spAutoFit/>
          </a:bodyPr>
          <a:lstStyle/>
          <a:p>
            <a:pPr algn="ctr">
              <a:lnSpc>
                <a:spcPts val="4900"/>
              </a:lnSpc>
            </a:pPr>
            <a:r>
              <a:rPr lang="en-US" sz="3500" spc="-5">
                <a:solidFill>
                  <a:srgbClr val="000000"/>
                </a:solidFill>
                <a:latin typeface="Public Sans"/>
                <a:ea typeface="Public Sans"/>
                <a:cs typeface="Public Sans"/>
                <a:sym typeface="Public Sans"/>
              </a:rPr>
              <a:t>seydacavmak@cag.edu.tr</a:t>
            </a:r>
          </a:p>
        </p:txBody>
      </p:sp>
      <p:sp>
        <p:nvSpPr>
          <p:cNvPr id="19" name="TextBox 19"/>
          <p:cNvSpPr txBox="1"/>
          <p:nvPr/>
        </p:nvSpPr>
        <p:spPr>
          <a:xfrm>
            <a:off x="15787009" y="9032182"/>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04960" y="8886825"/>
            <a:ext cx="1158592" cy="1158592"/>
            <a:chOff x="0" y="0"/>
            <a:chExt cx="1544789" cy="1544789"/>
          </a:xfrm>
        </p:grpSpPr>
        <p:grpSp>
          <p:nvGrpSpPr>
            <p:cNvPr id="3" name="Group 3"/>
            <p:cNvGrpSpPr/>
            <p:nvPr/>
          </p:nvGrpSpPr>
          <p:grpSpPr>
            <a:xfrm rot="-2700000">
              <a:off x="360064" y="360064"/>
              <a:ext cx="824662" cy="824662"/>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nvGrpSpPr>
            <p:cNvPr id="6" name="Group 6"/>
            <p:cNvGrpSpPr/>
            <p:nvPr/>
          </p:nvGrpSpPr>
          <p:grpSpPr>
            <a:xfrm rot="-2700000">
              <a:off x="226229" y="226229"/>
              <a:ext cx="1092331" cy="1092331"/>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sp>
        <p:nvSpPr>
          <p:cNvPr id="9" name="Freeform 9"/>
          <p:cNvSpPr/>
          <p:nvPr/>
        </p:nvSpPr>
        <p:spPr>
          <a:xfrm flipH="1" flipV="1">
            <a:off x="0" y="0"/>
            <a:ext cx="1346949" cy="2693898"/>
          </a:xfrm>
          <a:custGeom>
            <a:avLst/>
            <a:gdLst/>
            <a:ahLst/>
            <a:cxnLst/>
            <a:rect l="l" t="t" r="r" b="b"/>
            <a:pathLst>
              <a:path w="1346949" h="2693898">
                <a:moveTo>
                  <a:pt x="1346949" y="2693898"/>
                </a:moveTo>
                <a:lnTo>
                  <a:pt x="0" y="2693898"/>
                </a:lnTo>
                <a:lnTo>
                  <a:pt x="0" y="0"/>
                </a:lnTo>
                <a:lnTo>
                  <a:pt x="1346949" y="0"/>
                </a:lnTo>
                <a:lnTo>
                  <a:pt x="1346949"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TextBox 10"/>
          <p:cNvSpPr txBox="1"/>
          <p:nvPr/>
        </p:nvSpPr>
        <p:spPr>
          <a:xfrm>
            <a:off x="11886616" y="58483"/>
            <a:ext cx="5275788" cy="751103"/>
          </a:xfrm>
          <a:prstGeom prst="rect">
            <a:avLst/>
          </a:prstGeom>
        </p:spPr>
        <p:txBody>
          <a:bodyPr lIns="0" tIns="0" rIns="0" bIns="0" rtlCol="0" anchor="t">
            <a:spAutoFit/>
          </a:bodyPr>
          <a:lstStyle/>
          <a:p>
            <a:pPr algn="r">
              <a:lnSpc>
                <a:spcPts val="6440"/>
              </a:lnSpc>
            </a:pPr>
            <a:r>
              <a:rPr lang="tr-TR" sz="4600" b="1" dirty="0">
                <a:solidFill>
                  <a:srgbClr val="060644"/>
                </a:solidFill>
                <a:latin typeface="Public Sans Bold"/>
                <a:ea typeface="Public Sans Bold"/>
                <a:cs typeface="Public Sans Bold"/>
                <a:sym typeface="Public Sans Bold"/>
              </a:rPr>
              <a:t>E-SAĞLIK</a:t>
            </a:r>
            <a:endParaRPr lang="en-US" sz="4600" b="1" dirty="0">
              <a:solidFill>
                <a:srgbClr val="060644"/>
              </a:solidFill>
              <a:latin typeface="Public Sans Bold"/>
              <a:ea typeface="Public Sans Bold"/>
              <a:cs typeface="Public Sans Bold"/>
              <a:sym typeface="Public Sans Bold"/>
            </a:endParaRPr>
          </a:p>
        </p:txBody>
      </p:sp>
      <p:sp>
        <p:nvSpPr>
          <p:cNvPr id="11" name="TextBox 11"/>
          <p:cNvSpPr txBox="1"/>
          <p:nvPr/>
        </p:nvSpPr>
        <p:spPr>
          <a:xfrm>
            <a:off x="1346949" y="1194549"/>
            <a:ext cx="16333468" cy="7639464"/>
          </a:xfrm>
          <a:prstGeom prst="rect">
            <a:avLst/>
          </a:prstGeom>
        </p:spPr>
        <p:txBody>
          <a:bodyPr lIns="0" tIns="0" rIns="0" bIns="0" rtlCol="0" anchor="t">
            <a:spAutoFit/>
          </a:bodyPr>
          <a:lstStyle/>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e-Sağlık; “sağlık hizmetlerinde bilişim ve iletişim teknolojilerinin kullanılarak hastalıkların önlenmesi, teşhis ve tedavi edilmesi, izlenmesi ve sağlığın yönetilmesi” olarak tanımlanmıştır. </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Bu sistem, web tabanlı sağlık sistemidir. </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Sağlık Bakanlığı, Sağlıkta Dönüşüm Programıyla birlikte e-Sağlık vizyonunu da gündeme getirmiştir. </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Bu kapsamada; sağlık hizmeti veren kurumlar arası iletişim sağlanmış, kurumların standart tanımları, doktorların veri bankası, uluslararası kabul edilmiş hastalık sınıflaması, ilaç ve tıbbi malzeme kodlamaları gibi standart kodlama sistemleri belirlenmiş ve uyumlu şekle getirerek sektörde kullanılmaya başlanmıştır. </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Sağlık Bakanlığı’nın ‘Sağlıkta Dönüşüm Programında yer alan 8 bileşenden birisi “Karar Sürecinde Etkili Bilgiye Erişim; Sağlık Bilgi Sistemi’dir.</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“e-Sağlık” projesinin temelini, Sağlık Bilgi Sistemi oluşturmaktadır.</a:t>
            </a:r>
            <a:endParaRPr lang="en-US" sz="3035"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AutoShape 12"/>
          <p:cNvSpPr/>
          <p:nvPr/>
        </p:nvSpPr>
        <p:spPr>
          <a:xfrm flipH="1">
            <a:off x="11125200" y="419100"/>
            <a:ext cx="28296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TextBox 13"/>
          <p:cNvSpPr txBox="1"/>
          <p:nvPr/>
        </p:nvSpPr>
        <p:spPr>
          <a:xfrm>
            <a:off x="16940666" y="9094646"/>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3</a:t>
            </a:r>
          </a:p>
        </p:txBody>
      </p:sp>
      <p:pic>
        <p:nvPicPr>
          <p:cNvPr id="15" name="Resim 14" descr="metin, daire, tasarım içeren bir resim">
            <a:extLst>
              <a:ext uri="{FF2B5EF4-FFF2-40B4-BE49-F238E27FC236}">
                <a16:creationId xmlns:a16="http://schemas.microsoft.com/office/drawing/2014/main" id="{6E46E3C1-114D-9F1E-6051-75EDBB8FC67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431009" y="7886700"/>
            <a:ext cx="3202787" cy="2314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AFE3-B732-C9F8-1BCC-1F3E452A39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FDEAE2-C1C1-B9CF-60DF-D9AF14F625CD}"/>
              </a:ext>
            </a:extLst>
          </p:cNvPr>
          <p:cNvGrpSpPr/>
          <p:nvPr/>
        </p:nvGrpSpPr>
        <p:grpSpPr>
          <a:xfrm>
            <a:off x="16804960" y="8886825"/>
            <a:ext cx="1158592" cy="1158592"/>
            <a:chOff x="0" y="0"/>
            <a:chExt cx="1544789" cy="1544789"/>
          </a:xfrm>
        </p:grpSpPr>
        <p:grpSp>
          <p:nvGrpSpPr>
            <p:cNvPr id="3" name="Group 3">
              <a:extLst>
                <a:ext uri="{FF2B5EF4-FFF2-40B4-BE49-F238E27FC236}">
                  <a16:creationId xmlns:a16="http://schemas.microsoft.com/office/drawing/2014/main" id="{EF5AAC82-7EEE-6A56-9BE2-F81B9E4CAF00}"/>
                </a:ext>
              </a:extLst>
            </p:cNvPr>
            <p:cNvGrpSpPr/>
            <p:nvPr/>
          </p:nvGrpSpPr>
          <p:grpSpPr>
            <a:xfrm rot="-2700000">
              <a:off x="360064" y="360064"/>
              <a:ext cx="824662" cy="824662"/>
              <a:chOff x="0" y="0"/>
              <a:chExt cx="812800" cy="812800"/>
            </a:xfrm>
          </p:grpSpPr>
          <p:sp>
            <p:nvSpPr>
              <p:cNvPr id="4" name="Freeform 4">
                <a:extLst>
                  <a:ext uri="{FF2B5EF4-FFF2-40B4-BE49-F238E27FC236}">
                    <a16:creationId xmlns:a16="http://schemas.microsoft.com/office/drawing/2014/main" id="{ACCD8773-1BBB-95E2-1A59-0AA5B419C05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a:extLst>
                  <a:ext uri="{FF2B5EF4-FFF2-40B4-BE49-F238E27FC236}">
                    <a16:creationId xmlns:a16="http://schemas.microsoft.com/office/drawing/2014/main" id="{4DF560FC-8C61-9633-27F9-C6E717A5DA66}"/>
                  </a:ext>
                </a:extLst>
              </p:cNvPr>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nvGrpSpPr>
            <p:cNvPr id="6" name="Group 6">
              <a:extLst>
                <a:ext uri="{FF2B5EF4-FFF2-40B4-BE49-F238E27FC236}">
                  <a16:creationId xmlns:a16="http://schemas.microsoft.com/office/drawing/2014/main" id="{4F4F222B-FF98-B49D-484C-7BFCCF757BE0}"/>
                </a:ext>
              </a:extLst>
            </p:cNvPr>
            <p:cNvGrpSpPr/>
            <p:nvPr/>
          </p:nvGrpSpPr>
          <p:grpSpPr>
            <a:xfrm rot="-2700000">
              <a:off x="226229" y="226229"/>
              <a:ext cx="1092331" cy="1092331"/>
              <a:chOff x="0" y="0"/>
              <a:chExt cx="812800" cy="812800"/>
            </a:xfrm>
          </p:grpSpPr>
          <p:sp>
            <p:nvSpPr>
              <p:cNvPr id="7" name="Freeform 7">
                <a:extLst>
                  <a:ext uri="{FF2B5EF4-FFF2-40B4-BE49-F238E27FC236}">
                    <a16:creationId xmlns:a16="http://schemas.microsoft.com/office/drawing/2014/main" id="{2036DA8C-B7C1-81FA-6724-D68AD90BA8A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a:extLst>
                  <a:ext uri="{FF2B5EF4-FFF2-40B4-BE49-F238E27FC236}">
                    <a16:creationId xmlns:a16="http://schemas.microsoft.com/office/drawing/2014/main" id="{91BECA89-6128-61B4-373D-F0ED94E062E5}"/>
                  </a:ext>
                </a:extLst>
              </p:cNvPr>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sp>
        <p:nvSpPr>
          <p:cNvPr id="9" name="Freeform 9">
            <a:extLst>
              <a:ext uri="{FF2B5EF4-FFF2-40B4-BE49-F238E27FC236}">
                <a16:creationId xmlns:a16="http://schemas.microsoft.com/office/drawing/2014/main" id="{37135DB2-7D1E-AFC0-4F80-838A5129018C}"/>
              </a:ext>
            </a:extLst>
          </p:cNvPr>
          <p:cNvSpPr/>
          <p:nvPr/>
        </p:nvSpPr>
        <p:spPr>
          <a:xfrm flipH="1" flipV="1">
            <a:off x="0" y="0"/>
            <a:ext cx="1346949" cy="2693898"/>
          </a:xfrm>
          <a:custGeom>
            <a:avLst/>
            <a:gdLst/>
            <a:ahLst/>
            <a:cxnLst/>
            <a:rect l="l" t="t" r="r" b="b"/>
            <a:pathLst>
              <a:path w="1346949" h="2693898">
                <a:moveTo>
                  <a:pt x="1346949" y="2693898"/>
                </a:moveTo>
                <a:lnTo>
                  <a:pt x="0" y="2693898"/>
                </a:lnTo>
                <a:lnTo>
                  <a:pt x="0" y="0"/>
                </a:lnTo>
                <a:lnTo>
                  <a:pt x="1346949" y="0"/>
                </a:lnTo>
                <a:lnTo>
                  <a:pt x="1346949"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TextBox 10">
            <a:extLst>
              <a:ext uri="{FF2B5EF4-FFF2-40B4-BE49-F238E27FC236}">
                <a16:creationId xmlns:a16="http://schemas.microsoft.com/office/drawing/2014/main" id="{DCA4F050-0F7B-8E03-A07B-A7E66A231AF6}"/>
              </a:ext>
            </a:extLst>
          </p:cNvPr>
          <p:cNvSpPr txBox="1"/>
          <p:nvPr/>
        </p:nvSpPr>
        <p:spPr>
          <a:xfrm>
            <a:off x="11886616" y="58483"/>
            <a:ext cx="5275788" cy="751103"/>
          </a:xfrm>
          <a:prstGeom prst="rect">
            <a:avLst/>
          </a:prstGeom>
        </p:spPr>
        <p:txBody>
          <a:bodyPr lIns="0" tIns="0" rIns="0" bIns="0" rtlCol="0" anchor="t">
            <a:spAutoFit/>
          </a:bodyPr>
          <a:lstStyle/>
          <a:p>
            <a:pPr algn="r">
              <a:lnSpc>
                <a:spcPts val="6440"/>
              </a:lnSpc>
            </a:pPr>
            <a:r>
              <a:rPr lang="tr-TR" sz="4600" b="1" dirty="0">
                <a:solidFill>
                  <a:srgbClr val="060644"/>
                </a:solidFill>
                <a:latin typeface="Public Sans Bold"/>
                <a:ea typeface="Public Sans Bold"/>
                <a:cs typeface="Public Sans Bold"/>
                <a:sym typeface="Public Sans Bold"/>
              </a:rPr>
              <a:t>E-SAĞLIK</a:t>
            </a:r>
            <a:endParaRPr lang="en-US" sz="4600" b="1" dirty="0">
              <a:solidFill>
                <a:srgbClr val="060644"/>
              </a:solidFill>
              <a:latin typeface="Public Sans Bold"/>
              <a:ea typeface="Public Sans Bold"/>
              <a:cs typeface="Public Sans Bold"/>
              <a:sym typeface="Public Sans Bold"/>
            </a:endParaRPr>
          </a:p>
        </p:txBody>
      </p:sp>
      <p:sp>
        <p:nvSpPr>
          <p:cNvPr id="11" name="TextBox 11">
            <a:extLst>
              <a:ext uri="{FF2B5EF4-FFF2-40B4-BE49-F238E27FC236}">
                <a16:creationId xmlns:a16="http://schemas.microsoft.com/office/drawing/2014/main" id="{17D64DEA-BD02-A3E7-C74E-D82F6F4ED320}"/>
              </a:ext>
            </a:extLst>
          </p:cNvPr>
          <p:cNvSpPr txBox="1"/>
          <p:nvPr/>
        </p:nvSpPr>
        <p:spPr>
          <a:xfrm>
            <a:off x="1346949" y="1194549"/>
            <a:ext cx="16333468" cy="7661264"/>
          </a:xfrm>
          <a:prstGeom prst="rect">
            <a:avLst/>
          </a:prstGeom>
        </p:spPr>
        <p:txBody>
          <a:bodyPr lIns="0" tIns="0" rIns="0" bIns="0" rtlCol="0" anchor="t">
            <a:spAutoFit/>
          </a:bodyPr>
          <a:lstStyle/>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Sağlık sistemleri,  toplumsal altyapının vazgeçilmez unsurlarından biridir. </a:t>
            </a:r>
          </a:p>
          <a:p>
            <a:pPr marL="457200" indent="-457200" algn="just">
              <a:lnSpc>
                <a:spcPts val="5038"/>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Sağlıklarını korumak ve hasta olduklarında sağlıklarına yeniden kavuşmak, insanların en tabii önceliğidir. Bu bağlamda, e-sağlık,  tüm insanlara yarar sağlayacağına inanılan çözümleyici bir sistemdir.</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e-Sağlık, hızla gelişen bilişim teknolojileriyle birlikte Avrupa Birliği ve diğer gelişmiş ülkeler gibi Türkiye’de de, uygulanması kaçınılmaz olan birçok elektronik tabanlı devlet hizmetlerinden sadece bir tanesidir. </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Ülkemizde, sağlık ile ilgili verilerin toplanması ve çeşitli amaçlarda yararlanılması için kullanılan birkaç ulusal sistemler vardır. </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Bunlardan bazıları </a:t>
            </a: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Sağlık net, Aile Hekimliği Bilgi Sistemi (AHBS) ve Medula’dır</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Son zamanlarda Türkiye’de sağlık sektöründe yapısal ve teknolojik anlamda birçok değişiklik ve dönüşümün yaşanmasıyla E-nabız ve İlaç takip sistemlerinde önemli değişimler kat edilmiştir</a:t>
            </a:r>
          </a:p>
          <a:p>
            <a:pPr marL="457200" indent="-457200" algn="just">
              <a:lnSpc>
                <a:spcPts val="5038"/>
              </a:lnSpc>
              <a:buFont typeface="Arial" panose="020B0604020202020204" pitchFamily="34" charset="0"/>
              <a:buChar char="•"/>
            </a:pPr>
            <a:endParaRPr lang="en-US" sz="3035"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AutoShape 12">
            <a:extLst>
              <a:ext uri="{FF2B5EF4-FFF2-40B4-BE49-F238E27FC236}">
                <a16:creationId xmlns:a16="http://schemas.microsoft.com/office/drawing/2014/main" id="{E6662622-95BB-E1F5-1BBC-06F31403CCFB}"/>
              </a:ext>
            </a:extLst>
          </p:cNvPr>
          <p:cNvSpPr/>
          <p:nvPr/>
        </p:nvSpPr>
        <p:spPr>
          <a:xfrm flipH="1">
            <a:off x="11125200" y="419100"/>
            <a:ext cx="28296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TextBox 13">
            <a:extLst>
              <a:ext uri="{FF2B5EF4-FFF2-40B4-BE49-F238E27FC236}">
                <a16:creationId xmlns:a16="http://schemas.microsoft.com/office/drawing/2014/main" id="{08402064-845C-2853-3240-A7C44BAD2611}"/>
              </a:ext>
            </a:extLst>
          </p:cNvPr>
          <p:cNvSpPr txBox="1"/>
          <p:nvPr/>
        </p:nvSpPr>
        <p:spPr>
          <a:xfrm>
            <a:off x="16940666" y="9094646"/>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4</a:t>
            </a:r>
            <a:endParaRPr lang="en-US" sz="4899" b="1" dirty="0">
              <a:solidFill>
                <a:srgbClr val="FFFFFF"/>
              </a:solidFill>
              <a:latin typeface="Public Sans Bold"/>
              <a:ea typeface="Public Sans Bold"/>
              <a:cs typeface="Public Sans Bold"/>
              <a:sym typeface="Public Sans Bold"/>
            </a:endParaRPr>
          </a:p>
        </p:txBody>
      </p:sp>
      <p:pic>
        <p:nvPicPr>
          <p:cNvPr id="15" name="Resim 14" descr="metin, daire, tasarım içeren bir resim">
            <a:extLst>
              <a:ext uri="{FF2B5EF4-FFF2-40B4-BE49-F238E27FC236}">
                <a16:creationId xmlns:a16="http://schemas.microsoft.com/office/drawing/2014/main" id="{7F6348B4-EE90-FD09-5F27-1BE974173FB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431009" y="7886700"/>
            <a:ext cx="3202787" cy="2314014"/>
          </a:xfrm>
          <a:prstGeom prst="rect">
            <a:avLst/>
          </a:prstGeom>
        </p:spPr>
      </p:pic>
    </p:spTree>
    <p:extLst>
      <p:ext uri="{BB962C8B-B14F-4D97-AF65-F5344CB8AC3E}">
        <p14:creationId xmlns:p14="http://schemas.microsoft.com/office/powerpoint/2010/main" val="122479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78723-9CE7-71ED-11DF-17814C3A8C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8FBF02-3D3D-9275-F510-B6327F1DF3D2}"/>
              </a:ext>
            </a:extLst>
          </p:cNvPr>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a:extLst>
              <a:ext uri="{FF2B5EF4-FFF2-40B4-BE49-F238E27FC236}">
                <a16:creationId xmlns:a16="http://schemas.microsoft.com/office/drawing/2014/main" id="{C54EB18B-16C9-5E90-BFB7-17B750BD1000}"/>
              </a:ext>
            </a:extLst>
          </p:cNvPr>
          <p:cNvSpPr/>
          <p:nvPr/>
        </p:nvSpPr>
        <p:spPr>
          <a:xfrm>
            <a:off x="16230600" y="6172200"/>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4" name="Group 4">
            <a:extLst>
              <a:ext uri="{FF2B5EF4-FFF2-40B4-BE49-F238E27FC236}">
                <a16:creationId xmlns:a16="http://schemas.microsoft.com/office/drawing/2014/main" id="{11D21C12-8EBE-3A26-921D-4EC02B20B08D}"/>
              </a:ext>
            </a:extLst>
          </p:cNvPr>
          <p:cNvGrpSpPr/>
          <p:nvPr/>
        </p:nvGrpSpPr>
        <p:grpSpPr>
          <a:xfrm>
            <a:off x="15453264" y="8626320"/>
            <a:ext cx="1554673" cy="1554673"/>
            <a:chOff x="0" y="0"/>
            <a:chExt cx="2072897" cy="2072897"/>
          </a:xfrm>
        </p:grpSpPr>
        <p:grpSp>
          <p:nvGrpSpPr>
            <p:cNvPr id="5" name="Group 5">
              <a:extLst>
                <a:ext uri="{FF2B5EF4-FFF2-40B4-BE49-F238E27FC236}">
                  <a16:creationId xmlns:a16="http://schemas.microsoft.com/office/drawing/2014/main" id="{FD211A53-9745-8A22-1ABB-6475EE95CA86}"/>
                </a:ext>
              </a:extLst>
            </p:cNvPr>
            <p:cNvGrpSpPr/>
            <p:nvPr/>
          </p:nvGrpSpPr>
          <p:grpSpPr>
            <a:xfrm rot="-2700000">
              <a:off x="483157" y="483157"/>
              <a:ext cx="1106584" cy="1106584"/>
              <a:chOff x="0" y="0"/>
              <a:chExt cx="812800" cy="812800"/>
            </a:xfrm>
          </p:grpSpPr>
          <p:sp>
            <p:nvSpPr>
              <p:cNvPr id="6" name="Freeform 6">
                <a:extLst>
                  <a:ext uri="{FF2B5EF4-FFF2-40B4-BE49-F238E27FC236}">
                    <a16:creationId xmlns:a16="http://schemas.microsoft.com/office/drawing/2014/main" id="{0CF9A7A1-34DA-6FB2-FB6F-C9610964223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a:extLst>
                  <a:ext uri="{FF2B5EF4-FFF2-40B4-BE49-F238E27FC236}">
                    <a16:creationId xmlns:a16="http://schemas.microsoft.com/office/drawing/2014/main" id="{6782229B-AB3C-5B4E-D892-4349F56CC43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FF2B5EF4-FFF2-40B4-BE49-F238E27FC236}">
                  <a16:creationId xmlns:a16="http://schemas.microsoft.com/office/drawing/2014/main" id="{B1739857-BDE3-9ED8-498A-025F31AAD568}"/>
                </a:ext>
              </a:extLst>
            </p:cNvPr>
            <p:cNvGrpSpPr/>
            <p:nvPr/>
          </p:nvGrpSpPr>
          <p:grpSpPr>
            <a:xfrm rot="-2700000">
              <a:off x="303569" y="303569"/>
              <a:ext cx="1465759" cy="1465759"/>
              <a:chOff x="0" y="0"/>
              <a:chExt cx="812800" cy="812800"/>
            </a:xfrm>
          </p:grpSpPr>
          <p:sp>
            <p:nvSpPr>
              <p:cNvPr id="9" name="Freeform 9">
                <a:extLst>
                  <a:ext uri="{FF2B5EF4-FFF2-40B4-BE49-F238E27FC236}">
                    <a16:creationId xmlns:a16="http://schemas.microsoft.com/office/drawing/2014/main" id="{50853BDD-6286-A51F-9875-4093EA9F2EE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a:extLst>
                  <a:ext uri="{FF2B5EF4-FFF2-40B4-BE49-F238E27FC236}">
                    <a16:creationId xmlns:a16="http://schemas.microsoft.com/office/drawing/2014/main" id="{3285B803-059E-7D61-4268-F86E4885955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1" name="AutoShape 11">
            <a:extLst>
              <a:ext uri="{FF2B5EF4-FFF2-40B4-BE49-F238E27FC236}">
                <a16:creationId xmlns:a16="http://schemas.microsoft.com/office/drawing/2014/main" id="{90FC60D8-333F-4370-D9B5-4D391D2A1EE5}"/>
              </a:ext>
            </a:extLst>
          </p:cNvPr>
          <p:cNvSpPr/>
          <p:nvPr/>
        </p:nvSpPr>
        <p:spPr>
          <a:xfrm>
            <a:off x="13353773" y="835718"/>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2" name="AutoShape 12">
            <a:extLst>
              <a:ext uri="{FF2B5EF4-FFF2-40B4-BE49-F238E27FC236}">
                <a16:creationId xmlns:a16="http://schemas.microsoft.com/office/drawing/2014/main" id="{F56BC49B-A5A9-B914-BCDA-C44AFBA80FFB}"/>
              </a:ext>
            </a:extLst>
          </p:cNvPr>
          <p:cNvSpPr/>
          <p:nvPr/>
        </p:nvSpPr>
        <p:spPr>
          <a:xfrm rot="-10800000">
            <a:off x="1029176" y="9403657"/>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AutoShape 13">
            <a:extLst>
              <a:ext uri="{FF2B5EF4-FFF2-40B4-BE49-F238E27FC236}">
                <a16:creationId xmlns:a16="http://schemas.microsoft.com/office/drawing/2014/main" id="{732C7CD6-7FFA-A100-FB90-3E596CDDF218}"/>
              </a:ext>
            </a:extLst>
          </p:cNvPr>
          <p:cNvSpPr/>
          <p:nvPr/>
        </p:nvSpPr>
        <p:spPr>
          <a:xfrm rot="-5400000">
            <a:off x="15512315" y="2536508"/>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4" name="AutoShape 14">
            <a:extLst>
              <a:ext uri="{FF2B5EF4-FFF2-40B4-BE49-F238E27FC236}">
                <a16:creationId xmlns:a16="http://schemas.microsoft.com/office/drawing/2014/main" id="{1C4113FC-616A-CBBA-1455-E3B58E7A5267}"/>
              </a:ext>
            </a:extLst>
          </p:cNvPr>
          <p:cNvSpPr/>
          <p:nvPr/>
        </p:nvSpPr>
        <p:spPr>
          <a:xfrm rot="5400000">
            <a:off x="-671613" y="7702867"/>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7" name="TextBox 17">
            <a:extLst>
              <a:ext uri="{FF2B5EF4-FFF2-40B4-BE49-F238E27FC236}">
                <a16:creationId xmlns:a16="http://schemas.microsoft.com/office/drawing/2014/main" id="{8B6CA91F-1045-6AD4-1AF1-9020085ADA71}"/>
              </a:ext>
            </a:extLst>
          </p:cNvPr>
          <p:cNvSpPr txBox="1"/>
          <p:nvPr/>
        </p:nvSpPr>
        <p:spPr>
          <a:xfrm>
            <a:off x="15787009" y="9079807"/>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5</a:t>
            </a:r>
            <a:endParaRPr lang="en-US" sz="4899" b="1" dirty="0">
              <a:solidFill>
                <a:srgbClr val="FFFFFF"/>
              </a:solidFill>
              <a:latin typeface="Public Sans Bold"/>
              <a:ea typeface="Public Sans Bold"/>
              <a:cs typeface="Public Sans Bold"/>
              <a:sym typeface="Public Sans Bold"/>
            </a:endParaRPr>
          </a:p>
        </p:txBody>
      </p:sp>
      <p:sp>
        <p:nvSpPr>
          <p:cNvPr id="18" name="TextBox 18">
            <a:extLst>
              <a:ext uri="{FF2B5EF4-FFF2-40B4-BE49-F238E27FC236}">
                <a16:creationId xmlns:a16="http://schemas.microsoft.com/office/drawing/2014/main" id="{D4AADBDB-ADAD-BF34-21BA-08F94ED8694B}"/>
              </a:ext>
            </a:extLst>
          </p:cNvPr>
          <p:cNvSpPr txBox="1"/>
          <p:nvPr/>
        </p:nvSpPr>
        <p:spPr>
          <a:xfrm>
            <a:off x="2375640" y="480470"/>
            <a:ext cx="12559557" cy="982161"/>
          </a:xfrm>
          <a:prstGeom prst="rect">
            <a:avLst/>
          </a:prstGeom>
        </p:spPr>
        <p:txBody>
          <a:bodyPr wrap="square" lIns="0" tIns="0" rIns="0" bIns="0" rtlCol="0" anchor="t">
            <a:spAutoFit/>
          </a:bodyPr>
          <a:lstStyle/>
          <a:p>
            <a:pPr algn="ctr">
              <a:lnSpc>
                <a:spcPts val="8096"/>
              </a:lnSpc>
              <a:spcBef>
                <a:spcPct val="0"/>
              </a:spcBef>
            </a:pPr>
            <a:r>
              <a:rPr lang="tr-TR" sz="5783" dirty="0">
                <a:solidFill>
                  <a:srgbClr val="000000"/>
                </a:solidFill>
                <a:latin typeface="Public Sans"/>
                <a:ea typeface="Public Sans"/>
                <a:cs typeface="Public Sans"/>
                <a:sym typeface="Public Sans"/>
              </a:rPr>
              <a:t>E-Sağlık Sistemi</a:t>
            </a:r>
            <a:endParaRPr lang="en-US" sz="5783" dirty="0">
              <a:solidFill>
                <a:srgbClr val="000000"/>
              </a:solidFill>
              <a:latin typeface="Public Sans"/>
              <a:ea typeface="Public Sans"/>
              <a:cs typeface="Public Sans"/>
              <a:sym typeface="Public Sans"/>
            </a:endParaRPr>
          </a:p>
        </p:txBody>
      </p:sp>
      <p:sp>
        <p:nvSpPr>
          <p:cNvPr id="19" name="TextBox 19">
            <a:extLst>
              <a:ext uri="{FF2B5EF4-FFF2-40B4-BE49-F238E27FC236}">
                <a16:creationId xmlns:a16="http://schemas.microsoft.com/office/drawing/2014/main" id="{30A29127-914F-4D89-FF83-849DCB0651C8}"/>
              </a:ext>
            </a:extLst>
          </p:cNvPr>
          <p:cNvSpPr txBox="1"/>
          <p:nvPr/>
        </p:nvSpPr>
        <p:spPr>
          <a:xfrm>
            <a:off x="1835605" y="1415454"/>
            <a:ext cx="15400358" cy="7032181"/>
          </a:xfrm>
          <a:prstGeom prst="rect">
            <a:avLst/>
          </a:prstGeom>
        </p:spPr>
        <p:txBody>
          <a:bodyPr wrap="square" lIns="0" tIns="0" rIns="0" bIns="0" rtlCol="0" anchor="t">
            <a:spAutoFit/>
          </a:bodyPr>
          <a:lstStyle/>
          <a:p>
            <a:pPr algn="just">
              <a:lnSpc>
                <a:spcPct val="150000"/>
              </a:lnSpc>
            </a:pPr>
            <a:r>
              <a:rPr lang="tr-TR" sz="2800" dirty="0">
                <a:latin typeface="Times New Roman" panose="02020603050405020304" pitchFamily="18" charset="0"/>
                <a:cs typeface="Times New Roman" panose="02020603050405020304" pitchFamily="18" charset="0"/>
              </a:rPr>
              <a:t>Sağlık bakım hizmeti vermekte olan kurumlar;</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 verimliliği arttırmak,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maliyetleri düşürmek ve hasta bakımını geliştirmek,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hastalara en tabii hakları olan insancıl bakımı zamanında ve mümkün olan en az prosedür ve formalite kullanılarak vermek üzere bilgisayar tabanlı bilgi sistemlerine yönelmektedirler.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Sağlık kurumlarında verilerin kullanımı ve bilgiye dönüştürülmesinde, yoğun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olarak bilgisayar teknolojisinden yararlanılmaktadır.</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Sağlık kurumlarında bilgisayar otomasyonu, tıbbi ve finansal hizmetle ilgili çok miktardaki verinin bilgisayara dayalı bir enformasyon sistemi ile kayıt altına alınarak işlenmiş bilgiye dönüştürülmektedir.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otomasyon sisteminin en önemli bileşenleri, </a:t>
            </a:r>
            <a:r>
              <a:rPr lang="tr-TR" sz="2800" b="1" dirty="0">
                <a:latin typeface="Times New Roman" panose="02020603050405020304" pitchFamily="18" charset="0"/>
                <a:cs typeface="Times New Roman" panose="02020603050405020304" pitchFamily="18" charset="0"/>
              </a:rPr>
              <a:t>yönetimin karar desteği ve tıbbi hizmetler için kullanılan bir hastane otomasyon sistemidir.</a:t>
            </a:r>
            <a:endParaRPr lang="en-US" sz="2800" b="1"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pic>
        <p:nvPicPr>
          <p:cNvPr id="16" name="Resim 15" descr="yazı tipi, logo, grafik, metin içeren bir resim&#10;&#10;Yapay zeka tarafından oluşturulmuş içerik yanlış olabilir.">
            <a:extLst>
              <a:ext uri="{FF2B5EF4-FFF2-40B4-BE49-F238E27FC236}">
                <a16:creationId xmlns:a16="http://schemas.microsoft.com/office/drawing/2014/main" id="{EF43F24D-9020-B4B3-3888-8281514C6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3773" y="1367704"/>
            <a:ext cx="2381250" cy="1323975"/>
          </a:xfrm>
          <a:prstGeom prst="rect">
            <a:avLst/>
          </a:prstGeom>
        </p:spPr>
      </p:pic>
    </p:spTree>
    <p:extLst>
      <p:ext uri="{BB962C8B-B14F-4D97-AF65-F5344CB8AC3E}">
        <p14:creationId xmlns:p14="http://schemas.microsoft.com/office/powerpoint/2010/main" val="345380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descr="çocukların yaptığı resimler, çizgi film, grafik içeren bir resim&#10;&#10;Yapay zeka tarafından oluşturulmuş içerik yanlış olabilir.">
            <a:extLst>
              <a:ext uri="{FF2B5EF4-FFF2-40B4-BE49-F238E27FC236}">
                <a16:creationId xmlns:a16="http://schemas.microsoft.com/office/drawing/2014/main" id="{28B98366-67B1-B1F5-054C-F2A82BE1C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164" y="1174441"/>
            <a:ext cx="4368051" cy="3497921"/>
          </a:xfrm>
          <a:prstGeom prst="rect">
            <a:avLst/>
          </a:prstGeom>
        </p:spPr>
      </p:pic>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TextBox 13"/>
          <p:cNvSpPr txBox="1"/>
          <p:nvPr/>
        </p:nvSpPr>
        <p:spPr>
          <a:xfrm>
            <a:off x="891565" y="590121"/>
            <a:ext cx="16504870" cy="1399999"/>
          </a:xfrm>
          <a:prstGeom prst="rect">
            <a:avLst/>
          </a:prstGeom>
        </p:spPr>
        <p:txBody>
          <a:bodyPr wrap="square" lIns="0" tIns="0" rIns="0" bIns="0" rtlCol="0" anchor="t">
            <a:spAutoFit/>
          </a:bodyPr>
          <a:lstStyle/>
          <a:p>
            <a:pPr algn="ctr">
              <a:lnSpc>
                <a:spcPts val="5740"/>
              </a:lnSpc>
            </a:pPr>
            <a:r>
              <a:rPr lang="tr-TR" sz="4100" b="1" dirty="0">
                <a:solidFill>
                  <a:srgbClr val="060644"/>
                </a:solidFill>
                <a:latin typeface="Public Sans Bold"/>
                <a:ea typeface="Public Sans Bold"/>
                <a:cs typeface="Public Sans Bold"/>
                <a:sym typeface="Public Sans Bold"/>
              </a:rPr>
              <a:t>Sağlık Kurumlarında Otomasyonun Evrimi: BHKS (Bilgisayar Tabanlı Hasta Kayıt Sistemleri)</a:t>
            </a:r>
          </a:p>
        </p:txBody>
      </p:sp>
      <p:sp>
        <p:nvSpPr>
          <p:cNvPr id="14" name="TextBox 14"/>
          <p:cNvSpPr txBox="1"/>
          <p:nvPr/>
        </p:nvSpPr>
        <p:spPr>
          <a:xfrm>
            <a:off x="899418" y="2138385"/>
            <a:ext cx="16504875" cy="7298152"/>
          </a:xfrm>
          <a:prstGeom prst="rect">
            <a:avLst/>
          </a:prstGeom>
        </p:spPr>
        <p:txBody>
          <a:bodyPr wrap="square" lIns="0" tIns="0" rIns="0" bIns="0" rtlCol="0" anchor="t">
            <a:spAutoFit/>
          </a:bodyPr>
          <a:lstStyle/>
          <a:p>
            <a:pPr algn="just">
              <a:lnSpc>
                <a:spcPct val="150000"/>
              </a:lnSpc>
            </a:pPr>
            <a:r>
              <a:rPr lang="tr-TR" sz="3200" dirty="0">
                <a:latin typeface="Times New Roman" panose="02020603050405020304" pitchFamily="18" charset="0"/>
                <a:cs typeface="Times New Roman" panose="02020603050405020304" pitchFamily="18" charset="0"/>
              </a:rPr>
              <a:t>Başlangıçta hastane otomasyonu:</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Evrak işlerini azaltma</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Nakit akışını düzenleme</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Yönetsel kararları iyileştirme amacıyla kullanılırken zamanla odak değişimi yaşanmıştır. </a:t>
            </a:r>
          </a:p>
          <a:p>
            <a:pPr algn="just">
              <a:lnSpc>
                <a:spcPct val="150000"/>
              </a:lnSpc>
            </a:pPr>
            <a:r>
              <a:rPr lang="tr-TR" sz="3200" dirty="0">
                <a:latin typeface="Times New Roman" panose="02020603050405020304" pitchFamily="18" charset="0"/>
                <a:cs typeface="Times New Roman" panose="02020603050405020304" pitchFamily="18" charset="0"/>
              </a:rPr>
              <a:t>Hastanın tüm yaşamı boyunca oluşan sağlık verilerinin tek bir yapıda toplanması hedeflenmiştir.</a:t>
            </a:r>
          </a:p>
          <a:p>
            <a:pPr algn="just">
              <a:lnSpc>
                <a:spcPct val="150000"/>
              </a:lnSpc>
            </a:pPr>
            <a:r>
              <a:rPr lang="tr-TR" sz="3200" dirty="0">
                <a:latin typeface="Times New Roman" panose="02020603050405020304" pitchFamily="18" charset="0"/>
                <a:cs typeface="Times New Roman" panose="02020603050405020304" pitchFamily="18" charset="0"/>
              </a:rPr>
              <a:t>Bu amaçla </a:t>
            </a:r>
            <a:r>
              <a:rPr lang="tr-TR" sz="3200" dirty="0" err="1">
                <a:latin typeface="Times New Roman" panose="02020603050405020304" pitchFamily="18" charset="0"/>
                <a:cs typeface="Times New Roman" panose="02020603050405020304" pitchFamily="18" charset="0"/>
              </a:rPr>
              <a:t>BHKS’ye</a:t>
            </a:r>
            <a:r>
              <a:rPr lang="tr-TR" sz="3200" dirty="0">
                <a:latin typeface="Times New Roman" panose="02020603050405020304" pitchFamily="18" charset="0"/>
                <a:cs typeface="Times New Roman" panose="02020603050405020304" pitchFamily="18" charset="0"/>
              </a:rPr>
              <a:t> entegrasyon ön plana çıkmıştır</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Hasta kayıtları: Hastanın sağlık durumuna ilişkin temel bilgi deposudur</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Sağlık hizmeti sunan/alan tüm paydaşlar için kritik önemdedir</a:t>
            </a:r>
          </a:p>
          <a:p>
            <a:pPr marL="571500" indent="-5715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Temel hedef: Hastaya ait tüm verilere ihtiyaç duyulan her yerde elektronik ortamda erişim sağlamaktır.</a:t>
            </a:r>
            <a:endParaRPr lang="en-US" sz="32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6</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1028700" y="1478950"/>
            <a:ext cx="16040100" cy="4758482"/>
          </a:xfrm>
          <a:prstGeom prst="rect">
            <a:avLst/>
          </a:prstGeom>
        </p:spPr>
        <p:txBody>
          <a:bodyPr wrap="square" lIns="0" tIns="0" rIns="0" bIns="0" rtlCol="0" anchor="t">
            <a:spAutoFit/>
          </a:bodyPr>
          <a:lstStyle/>
          <a:p>
            <a:pPr marL="360785" lvl="1" algn="just">
              <a:lnSpc>
                <a:spcPts val="5380"/>
              </a:lnSpc>
            </a:pPr>
            <a:r>
              <a:rPr lang="tr-TR" sz="2800" dirty="0">
                <a:latin typeface="Times New Roman" panose="02020603050405020304" pitchFamily="18" charset="0"/>
                <a:cs typeface="Times New Roman" panose="02020603050405020304" pitchFamily="18" charset="0"/>
              </a:rPr>
              <a:t>Sağlık hizmeti kalitesinin iyileştirilmesinde, </a:t>
            </a:r>
            <a:r>
              <a:rPr lang="tr-TR" sz="2800" dirty="0" err="1">
                <a:latin typeface="Times New Roman" panose="02020603050405020304" pitchFamily="18" charset="0"/>
                <a:cs typeface="Times New Roman" panose="02020603050405020304" pitchFamily="18" charset="0"/>
              </a:rPr>
              <a:t>BHKS’nin</a:t>
            </a:r>
            <a:r>
              <a:rPr lang="tr-TR" sz="2800" dirty="0">
                <a:latin typeface="Times New Roman" panose="02020603050405020304" pitchFamily="18" charset="0"/>
                <a:cs typeface="Times New Roman" panose="02020603050405020304" pitchFamily="18" charset="0"/>
              </a:rPr>
              <a:t> çok büyük katkıları vardır. </a:t>
            </a:r>
          </a:p>
          <a:p>
            <a:pPr marL="360785" lvl="1" algn="just">
              <a:lnSpc>
                <a:spcPts val="5380"/>
              </a:lnSpc>
            </a:pPr>
            <a:r>
              <a:rPr lang="tr-TR" sz="2800" dirty="0">
                <a:latin typeface="Times New Roman" panose="02020603050405020304" pitchFamily="18" charset="0"/>
                <a:cs typeface="Times New Roman" panose="02020603050405020304" pitchFamily="18" charset="0"/>
              </a:rPr>
              <a:t>Bilgisayar Tabanlı Hasta kayıtlarının sağlık hizmetlerine katkısının, üç şekilde olduğu belirtilmiştir: </a:t>
            </a:r>
          </a:p>
          <a:p>
            <a:pPr marL="1103735" lvl="1" indent="-742950" algn="just">
              <a:lnSpc>
                <a:spcPts val="5380"/>
              </a:lnSpc>
              <a:buFont typeface="+mj-lt"/>
              <a:buAutoNum type="arabicPeriod"/>
            </a:pPr>
            <a:r>
              <a:rPr lang="tr-TR" sz="2800" dirty="0">
                <a:latin typeface="Times New Roman" panose="02020603050405020304" pitchFamily="18" charset="0"/>
                <a:cs typeface="Times New Roman" panose="02020603050405020304" pitchFamily="18" charset="0"/>
              </a:rPr>
              <a:t>Sağlık personelinin verilere erişimini kolaylaştırarak sunulan sağlık hizmetinin kalitesini arttırmaya ve hasta bakımı sırasında klinik hatırlatıcı olarak karar alma sürecine yardımcı olur. </a:t>
            </a:r>
          </a:p>
          <a:p>
            <a:pPr marL="1103735" lvl="1" indent="-742950" algn="just">
              <a:lnSpc>
                <a:spcPts val="5380"/>
              </a:lnSpc>
              <a:buFont typeface="+mj-lt"/>
              <a:buAutoNum type="arabicPeriod"/>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Sunulan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sağlık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hizmetlerinin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değerlendirilmesi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için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klinik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verilere</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elektronik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ortamda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erişime</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imkân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vererek</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araştırma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kolaylığı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sağlar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p>
          <a:p>
            <a:pPr marL="1103735" lvl="1" indent="-742950" algn="just">
              <a:lnSpc>
                <a:spcPts val="5380"/>
              </a:lnSpc>
              <a:buFont typeface="+mj-lt"/>
              <a:buAutoNum type="arabicPeriod"/>
            </a:pP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Maliyetleri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düşürmektedir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Aynı</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zamanda</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personelin</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üretkenliğini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ve </a:t>
            </a:r>
            <a:r>
              <a:rPr lang="tr-TR"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hastane</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verimliliğini</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 </a:t>
            </a:r>
            <a:r>
              <a:rPr lang="en-US" sz="2800" dirty="0" err="1">
                <a:solidFill>
                  <a:srgbClr val="000000"/>
                </a:solidFill>
                <a:latin typeface="Times New Roman" panose="02020603050405020304" pitchFamily="18" charset="0"/>
                <a:ea typeface="Public Sans"/>
                <a:cs typeface="Times New Roman" panose="02020603050405020304" pitchFamily="18" charset="0"/>
                <a:sym typeface="Public Sans"/>
              </a:rPr>
              <a:t>artırır</a:t>
            </a:r>
            <a:r>
              <a:rPr lang="en-US" sz="2800" dirty="0">
                <a:solidFill>
                  <a:srgbClr val="000000"/>
                </a:solidFill>
                <a:latin typeface="Times New Roman" panose="02020603050405020304" pitchFamily="18" charset="0"/>
                <a:ea typeface="Public Sans"/>
                <a:cs typeface="Times New Roman" panose="02020603050405020304" pitchFamily="18" charset="0"/>
                <a:sym typeface="Public Sans"/>
              </a:rPr>
              <a:t>.</a:t>
            </a:r>
          </a:p>
        </p:txBody>
      </p:sp>
      <p:sp>
        <p:nvSpPr>
          <p:cNvPr id="13" name="TextBox 13"/>
          <p:cNvSpPr txBox="1"/>
          <p:nvPr/>
        </p:nvSpPr>
        <p:spPr>
          <a:xfrm>
            <a:off x="1354807" y="604726"/>
            <a:ext cx="12474615" cy="657103"/>
          </a:xfrm>
          <a:prstGeom prst="rect">
            <a:avLst/>
          </a:prstGeom>
        </p:spPr>
        <p:txBody>
          <a:bodyPr lIns="0" tIns="0" rIns="0" bIns="0" rtlCol="0" anchor="t">
            <a:spAutoFit/>
          </a:bodyPr>
          <a:lstStyle/>
          <a:p>
            <a:pPr algn="l">
              <a:lnSpc>
                <a:spcPts val="5640"/>
              </a:lnSpc>
            </a:pPr>
            <a:r>
              <a:rPr kumimoji="0" lang="tr-T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Bilgisayar Tabanlı Hasta Kayıt Sistemleri (BHKS)</a:t>
            </a:r>
            <a:endParaRPr lang="en-US" sz="47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4" name="TextBox 14"/>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7</a:t>
            </a:r>
            <a:endParaRPr lang="en-US" sz="4899" b="1" dirty="0">
              <a:solidFill>
                <a:srgbClr val="FFFFFF"/>
              </a:solidFill>
              <a:latin typeface="Public Sans Bold"/>
              <a:ea typeface="Public Sans Bold"/>
              <a:cs typeface="Public Sans Bold"/>
              <a:sym typeface="Public Sans Bold"/>
            </a:endParaRPr>
          </a:p>
        </p:txBody>
      </p:sp>
      <p:pic>
        <p:nvPicPr>
          <p:cNvPr id="18" name="Resim 17" descr="metin, daire, ekran görüntüsü, diyagram içeren bir resim&#10;&#10;Yapay zeka tarafından oluşturulmuş içerik yanlış olabilir.">
            <a:extLst>
              <a:ext uri="{FF2B5EF4-FFF2-40B4-BE49-F238E27FC236}">
                <a16:creationId xmlns:a16="http://schemas.microsoft.com/office/drawing/2014/main" id="{3DA89DFB-8CB5-3793-3920-271DD698D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1" y="6216871"/>
            <a:ext cx="3914774" cy="38285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1051" y="8732327"/>
            <a:ext cx="1332434" cy="1332434"/>
            <a:chOff x="0" y="0"/>
            <a:chExt cx="1776579" cy="1776579"/>
          </a:xfrm>
        </p:grpSpPr>
        <p:grpSp>
          <p:nvGrpSpPr>
            <p:cNvPr id="3" name="Group 3"/>
            <p:cNvGrpSpPr/>
            <p:nvPr/>
          </p:nvGrpSpPr>
          <p:grpSpPr>
            <a:xfrm rot="-2700000">
              <a:off x="414090" y="414090"/>
              <a:ext cx="948399" cy="948399"/>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260174" y="260174"/>
              <a:ext cx="1256231" cy="1256231"/>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Freeform 10"/>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114097" y="1648358"/>
            <a:ext cx="17145203" cy="5982343"/>
          </a:xfrm>
          <a:prstGeom prst="rect">
            <a:avLst/>
          </a:prstGeom>
        </p:spPr>
        <p:txBody>
          <a:bodyPr lIns="0" tIns="0" rIns="0" bIns="0" rtlCol="0" anchor="t">
            <a:spAutoFit/>
          </a:bodyPr>
          <a:lstStyle/>
          <a:p>
            <a:pPr marL="647501" lvl="1" indent="-323750" algn="just">
              <a:lnSpc>
                <a:spcPts val="4708"/>
              </a:lnSpc>
              <a:buFont typeface="Arial"/>
              <a:buChar char="•"/>
            </a:pPr>
            <a:r>
              <a:rPr lang="tr-TR" sz="3200" dirty="0">
                <a:latin typeface="Times New Roman" panose="02020603050405020304" pitchFamily="18" charset="0"/>
                <a:cs typeface="Times New Roman" panose="02020603050405020304" pitchFamily="18" charset="0"/>
              </a:rPr>
              <a:t>e-Sağlık; enformasyon ve komünikasyon teknolojilerinin (ICT) tüm fonksiyonlarının sağlık sektörünü etkileyen tüm unsurlar kapsamında, vatandaşların ve hastaların sağlığını iyileştirmek ve sağlık hizmetlerine ulaşılabilirliğini arttırmak için kullanılmasını tanımlamak için kullanılan bir kavramdır.</a:t>
            </a:r>
          </a:p>
          <a:p>
            <a:pPr marL="647501" lvl="1" indent="-323750" algn="just">
              <a:lnSpc>
                <a:spcPts val="4708"/>
              </a:lnSpc>
              <a:buFont typeface="Arial"/>
              <a:buChar char="•"/>
            </a:pPr>
            <a:r>
              <a:rPr lang="tr-TR" sz="3200" dirty="0">
                <a:latin typeface="Times New Roman" panose="02020603050405020304" pitchFamily="18" charset="0"/>
                <a:cs typeface="Times New Roman" panose="02020603050405020304" pitchFamily="18" charset="0"/>
              </a:rPr>
              <a:t>e-Sağlık araştırmacısı olan </a:t>
            </a:r>
            <a:r>
              <a:rPr lang="tr-TR" sz="3200" dirty="0" err="1">
                <a:latin typeface="Times New Roman" panose="02020603050405020304" pitchFamily="18" charset="0"/>
                <a:cs typeface="Times New Roman" panose="02020603050405020304" pitchFamily="18" charset="0"/>
              </a:rPr>
              <a:t>Gunter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Eysenbach’a</a:t>
            </a:r>
            <a:r>
              <a:rPr lang="tr-TR" sz="3200" dirty="0">
                <a:latin typeface="Times New Roman" panose="02020603050405020304" pitchFamily="18" charset="0"/>
                <a:cs typeface="Times New Roman" panose="02020603050405020304" pitchFamily="18" charset="0"/>
              </a:rPr>
              <a:t> göre e-Sağlık, İnternet ve benzer teknolojilerin, hizmete ait verilerin elde edilmesi, aktarılması ve geliştirilmesi suretiyle sağlık hizmet kalitesinin geliştirilmesini sağlayan ve medikal informatik, sağlık hizmetleri ve süreçlerinin kesişim kümesini oluşturan önemli bir alandır.</a:t>
            </a:r>
          </a:p>
          <a:p>
            <a:pPr marL="647501" lvl="1" indent="-323750" algn="just">
              <a:lnSpc>
                <a:spcPts val="4708"/>
              </a:lnSpc>
              <a:buFont typeface="Arial"/>
              <a:buChar char="•"/>
            </a:pPr>
            <a:r>
              <a:rPr lang="tr-TR" sz="3200" dirty="0" err="1">
                <a:latin typeface="Times New Roman" panose="02020603050405020304" pitchFamily="18" charset="0"/>
                <a:cs typeface="Times New Roman" panose="02020603050405020304" pitchFamily="18" charset="0"/>
              </a:rPr>
              <a:t>Eysenbh’göre</a:t>
            </a:r>
            <a:r>
              <a:rPr lang="tr-TR" sz="3200" dirty="0">
                <a:latin typeface="Times New Roman" panose="02020603050405020304" pitchFamily="18" charset="0"/>
                <a:cs typeface="Times New Roman" panose="02020603050405020304" pitchFamily="18" charset="0"/>
              </a:rPr>
              <a:t>, e-Sağlık ifadesinde yer alan “e” harfi, sadece “elektronik” anlamında düşünülmemelidir.</a:t>
            </a:r>
            <a:endParaRPr lang="en-US" sz="32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TextBox 12"/>
          <p:cNvSpPr txBox="1"/>
          <p:nvPr/>
        </p:nvSpPr>
        <p:spPr>
          <a:xfrm>
            <a:off x="838200" y="704738"/>
            <a:ext cx="12474615" cy="628650"/>
          </a:xfrm>
          <a:prstGeom prst="rect">
            <a:avLst/>
          </a:prstGeom>
        </p:spPr>
        <p:txBody>
          <a:bodyPr lIns="0" tIns="0" rIns="0" bIns="0" rtlCol="0" anchor="t">
            <a:spAutoFit/>
          </a:bodyPr>
          <a:lstStyle/>
          <a:p>
            <a:pPr algn="l">
              <a:lnSpc>
                <a:spcPts val="4800"/>
              </a:lnSpc>
            </a:pPr>
            <a:r>
              <a:rPr lang="tr-TR" sz="4000" b="1" dirty="0">
                <a:solidFill>
                  <a:srgbClr val="060644"/>
                </a:solidFill>
                <a:latin typeface="Public Sans Bold"/>
                <a:ea typeface="Public Sans Bold"/>
                <a:cs typeface="Public Sans Bold"/>
                <a:sym typeface="Public Sans Bold"/>
              </a:rPr>
              <a:t>e-Sağlık</a:t>
            </a:r>
            <a:endParaRPr lang="en-US" sz="4000" b="1" dirty="0">
              <a:solidFill>
                <a:srgbClr val="060644"/>
              </a:solidFill>
              <a:latin typeface="Public Sans Bold"/>
              <a:ea typeface="Public Sans Bold"/>
              <a:cs typeface="Public Sans Bold"/>
              <a:sym typeface="Public Sans Bold"/>
            </a:endParaRPr>
          </a:p>
        </p:txBody>
      </p:sp>
      <p:sp>
        <p:nvSpPr>
          <p:cNvPr id="13" name="TextBox 13"/>
          <p:cNvSpPr txBox="1"/>
          <p:nvPr/>
        </p:nvSpPr>
        <p:spPr>
          <a:xfrm>
            <a:off x="17259300" y="9119139"/>
            <a:ext cx="680440" cy="588869"/>
          </a:xfrm>
          <a:prstGeom prst="rect">
            <a:avLst/>
          </a:prstGeom>
        </p:spPr>
        <p:txBody>
          <a:bodyPr lIns="0" tIns="0" rIns="0" bIns="0" rtlCol="0" anchor="t">
            <a:spAutoFit/>
          </a:bodyPr>
          <a:lstStyle/>
          <a:p>
            <a:pPr algn="ctr">
              <a:lnSpc>
                <a:spcPts val="4509"/>
              </a:lnSpc>
              <a:spcBef>
                <a:spcPct val="0"/>
              </a:spcBef>
            </a:pPr>
            <a:r>
              <a:rPr lang="tr-TR" sz="3758" b="1" dirty="0">
                <a:solidFill>
                  <a:srgbClr val="FFFFFF"/>
                </a:solidFill>
                <a:latin typeface="Public Sans Bold"/>
                <a:ea typeface="Public Sans Bold"/>
                <a:cs typeface="Public Sans Bold"/>
                <a:sym typeface="Public Sans Bold"/>
              </a:rPr>
              <a:t>8</a:t>
            </a:r>
            <a:endParaRPr lang="en-US" sz="3758" b="1" dirty="0">
              <a:solidFill>
                <a:srgbClr val="FFFFFF"/>
              </a:solidFill>
              <a:latin typeface="Public Sans Bold"/>
              <a:ea typeface="Public Sans Bold"/>
              <a:cs typeface="Public Sans Bold"/>
              <a:sym typeface="Public Sans Bold"/>
            </a:endParaRPr>
          </a:p>
        </p:txBody>
      </p:sp>
      <p:pic>
        <p:nvPicPr>
          <p:cNvPr id="15" name="Resim 14" descr="logo, yazı tipi, grafik, metin içeren bir resim&#10;&#10;Yapay zeka tarafından oluşturulmuş içerik yanlış olabilir.">
            <a:extLst>
              <a:ext uri="{FF2B5EF4-FFF2-40B4-BE49-F238E27FC236}">
                <a16:creationId xmlns:a16="http://schemas.microsoft.com/office/drawing/2014/main" id="{0B3F6411-2458-AAD3-DA66-3F352CFF3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60324" y="7381573"/>
            <a:ext cx="3048000" cy="203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grpSp>
        <p:nvGrpSpPr>
          <p:cNvPr id="10" name="Group 10"/>
          <p:cNvGrpSpPr/>
          <p:nvPr/>
        </p:nvGrpSpPr>
        <p:grpSpPr>
          <a:xfrm>
            <a:off x="6295396" y="1346949"/>
            <a:ext cx="740767" cy="4316575"/>
            <a:chOff x="0" y="0"/>
            <a:chExt cx="195099" cy="1136876"/>
          </a:xfrm>
        </p:grpSpPr>
        <p:sp>
          <p:nvSpPr>
            <p:cNvPr id="11" name="Freeform 11"/>
            <p:cNvSpPr/>
            <p:nvPr/>
          </p:nvSpPr>
          <p:spPr>
            <a:xfrm>
              <a:off x="0" y="0"/>
              <a:ext cx="195099" cy="1136876"/>
            </a:xfrm>
            <a:custGeom>
              <a:avLst/>
              <a:gdLst/>
              <a:ahLst/>
              <a:cxnLst/>
              <a:rect l="l" t="t" r="r" b="b"/>
              <a:pathLst>
                <a:path w="195099" h="1136876">
                  <a:moveTo>
                    <a:pt x="0" y="0"/>
                  </a:moveTo>
                  <a:lnTo>
                    <a:pt x="195099" y="0"/>
                  </a:lnTo>
                  <a:lnTo>
                    <a:pt x="195099" y="1136876"/>
                  </a:lnTo>
                  <a:lnTo>
                    <a:pt x="0" y="1136876"/>
                  </a:lnTo>
                  <a:close/>
                </a:path>
              </a:pathLst>
            </a:custGeom>
            <a:solidFill>
              <a:srgbClr val="02084B"/>
            </a:solidFill>
          </p:spPr>
          <p:txBody>
            <a:bodyPr/>
            <a:lstStyle/>
            <a:p>
              <a:endParaRPr lang="tr-TR"/>
            </a:p>
          </p:txBody>
        </p:sp>
        <p:sp>
          <p:nvSpPr>
            <p:cNvPr id="12" name="TextBox 12"/>
            <p:cNvSpPr txBox="1"/>
            <p:nvPr/>
          </p:nvSpPr>
          <p:spPr>
            <a:xfrm>
              <a:off x="0" y="-38100"/>
              <a:ext cx="195099" cy="117497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0" y="0"/>
            <a:ext cx="6689945" cy="10287000"/>
          </a:xfrm>
          <a:custGeom>
            <a:avLst/>
            <a:gdLst/>
            <a:ahLst/>
            <a:cxnLst/>
            <a:rect l="l" t="t" r="r" b="b"/>
            <a:pathLst>
              <a:path w="6689945" h="10287000">
                <a:moveTo>
                  <a:pt x="0" y="0"/>
                </a:moveTo>
                <a:lnTo>
                  <a:pt x="6689945" y="0"/>
                </a:lnTo>
                <a:lnTo>
                  <a:pt x="6689945" y="10287000"/>
                </a:lnTo>
                <a:lnTo>
                  <a:pt x="0" y="10287000"/>
                </a:lnTo>
                <a:lnTo>
                  <a:pt x="0" y="0"/>
                </a:lnTo>
                <a:close/>
              </a:path>
            </a:pathLst>
          </a:custGeom>
          <a:blipFill>
            <a:blip r:embed="rId2"/>
            <a:stretch>
              <a:fillRect l="-28211" r="-146374"/>
            </a:stretch>
          </a:blipFill>
        </p:spPr>
        <p:txBody>
          <a:bodyPr/>
          <a:lstStyle/>
          <a:p>
            <a:endParaRPr lang="tr-TR"/>
          </a:p>
        </p:txBody>
      </p:sp>
      <p:sp>
        <p:nvSpPr>
          <p:cNvPr id="14" name="Freeform 14"/>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5" name="TextBox 15"/>
          <p:cNvSpPr txBox="1"/>
          <p:nvPr/>
        </p:nvSpPr>
        <p:spPr>
          <a:xfrm>
            <a:off x="7237500" y="1745402"/>
            <a:ext cx="10563081" cy="7040197"/>
          </a:xfrm>
          <a:prstGeom prst="rect">
            <a:avLst/>
          </a:prstGeom>
        </p:spPr>
        <p:txBody>
          <a:bodyPr wrap="square" lIns="0" tIns="0" rIns="0" bIns="0" rtlCol="0" anchor="t">
            <a:spAutoFit/>
          </a:bodyPr>
          <a:lstStyle/>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Efficiency</a:t>
            </a:r>
            <a:r>
              <a:rPr lang="tr-TR" sz="2800" dirty="0">
                <a:latin typeface="Times New Roman" panose="02020603050405020304" pitchFamily="18" charset="0"/>
                <a:cs typeface="Times New Roman" panose="02020603050405020304" pitchFamily="18" charset="0"/>
              </a:rPr>
              <a:t> (Verimlilik)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Enhancing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quality</a:t>
            </a:r>
            <a:r>
              <a:rPr lang="tr-TR" sz="2800" dirty="0">
                <a:latin typeface="Times New Roman" panose="02020603050405020304" pitchFamily="18" charset="0"/>
                <a:cs typeface="Times New Roman" panose="02020603050405020304" pitchFamily="18" charset="0"/>
              </a:rPr>
              <a:t> (Kalitenin artırılması)</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Evidence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based</a:t>
            </a:r>
            <a:r>
              <a:rPr lang="tr-TR" sz="2800" dirty="0">
                <a:latin typeface="Times New Roman" panose="02020603050405020304" pitchFamily="18" charset="0"/>
                <a:cs typeface="Times New Roman" panose="02020603050405020304" pitchFamily="18" charset="0"/>
              </a:rPr>
              <a:t> (Kanıta dayalı) </a:t>
            </a:r>
          </a:p>
          <a:p>
            <a:pPr marL="892176" lvl="1" indent="-514350" algn="just">
              <a:lnSpc>
                <a:spcPct val="150000"/>
              </a:lnSpc>
              <a:buFont typeface="+mj-lt"/>
              <a:buAutoNum type="arabicPeriod"/>
            </a:pPr>
            <a:r>
              <a:rPr lang="tr-TR" sz="2800" dirty="0">
                <a:latin typeface="Times New Roman" panose="02020603050405020304" pitchFamily="18" charset="0"/>
                <a:cs typeface="Times New Roman" panose="02020603050405020304" pitchFamily="18" charset="0"/>
              </a:rPr>
              <a:t>Empowerment (Güçlendirme)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Encouragement</a:t>
            </a:r>
            <a:r>
              <a:rPr lang="tr-TR" sz="2800" dirty="0">
                <a:latin typeface="Times New Roman" panose="02020603050405020304" pitchFamily="18" charset="0"/>
                <a:cs typeface="Times New Roman" panose="02020603050405020304" pitchFamily="18" charset="0"/>
              </a:rPr>
              <a:t> (Teşvik etme)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Education</a:t>
            </a:r>
            <a:r>
              <a:rPr lang="tr-TR" sz="2800" dirty="0">
                <a:latin typeface="Times New Roman" panose="02020603050405020304" pitchFamily="18" charset="0"/>
                <a:cs typeface="Times New Roman" panose="02020603050405020304" pitchFamily="18" charset="0"/>
              </a:rPr>
              <a:t> (Eğitim)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Enabling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information</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exchange</a:t>
            </a:r>
            <a:r>
              <a:rPr lang="tr-TR" sz="2800" dirty="0">
                <a:latin typeface="Times New Roman" panose="02020603050405020304" pitchFamily="18" charset="0"/>
                <a:cs typeface="Times New Roman" panose="02020603050405020304" pitchFamily="18" charset="0"/>
              </a:rPr>
              <a:t> (Bilgi alış-verişine imkân tanıyan)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Extending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scope</a:t>
            </a:r>
            <a:r>
              <a:rPr lang="tr-TR" sz="2800" dirty="0">
                <a:latin typeface="Times New Roman" panose="02020603050405020304" pitchFamily="18" charset="0"/>
                <a:cs typeface="Times New Roman" panose="02020603050405020304" pitchFamily="18" charset="0"/>
              </a:rPr>
              <a:t> of </a:t>
            </a:r>
            <a:r>
              <a:rPr lang="tr-TR" sz="2800" dirty="0" err="1">
                <a:latin typeface="Times New Roman" panose="02020603050405020304" pitchFamily="18" charset="0"/>
                <a:cs typeface="Times New Roman" panose="02020603050405020304" pitchFamily="18" charset="0"/>
              </a:rPr>
              <a:t>health</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care</a:t>
            </a:r>
            <a:r>
              <a:rPr lang="tr-TR" sz="2800" dirty="0">
                <a:latin typeface="Times New Roman" panose="02020603050405020304" pitchFamily="18" charset="0"/>
                <a:cs typeface="Times New Roman" panose="02020603050405020304" pitchFamily="18" charset="0"/>
              </a:rPr>
              <a:t> (Sağlık hizmet kapsamını genişleten) </a:t>
            </a:r>
          </a:p>
          <a:p>
            <a:pPr marL="892176" lvl="1" indent="-514350" algn="just">
              <a:lnSpc>
                <a:spcPct val="150000"/>
              </a:lnSpc>
              <a:buFont typeface="+mj-lt"/>
              <a:buAutoNum type="arabicPeriod"/>
            </a:pPr>
            <a:r>
              <a:rPr lang="tr-TR" sz="2800" dirty="0" err="1">
                <a:latin typeface="Times New Roman" panose="02020603050405020304" pitchFamily="18" charset="0"/>
                <a:cs typeface="Times New Roman" panose="02020603050405020304" pitchFamily="18" charset="0"/>
              </a:rPr>
              <a:t>Ethics</a:t>
            </a:r>
            <a:r>
              <a:rPr lang="tr-TR" sz="2800" dirty="0">
                <a:latin typeface="Times New Roman" panose="02020603050405020304" pitchFamily="18" charset="0"/>
                <a:cs typeface="Times New Roman" panose="02020603050405020304" pitchFamily="18" charset="0"/>
              </a:rPr>
              <a:t> (Etik)</a:t>
            </a:r>
          </a:p>
          <a:p>
            <a:pPr marL="892176" lvl="1" indent="-514350" algn="just">
              <a:lnSpc>
                <a:spcPct val="150000"/>
              </a:lnSpc>
              <a:buFont typeface="+mj-lt"/>
              <a:buAutoNum type="arabicPeriod"/>
            </a:pP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Equity</a:t>
            </a:r>
            <a:r>
              <a:rPr lang="tr-TR" sz="2800" dirty="0">
                <a:latin typeface="Times New Roman" panose="02020603050405020304" pitchFamily="18" charset="0"/>
                <a:cs typeface="Times New Roman" panose="02020603050405020304" pitchFamily="18" charset="0"/>
              </a:rPr>
              <a:t> (Özkaynak/değer)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6" name="TextBox 16"/>
          <p:cNvSpPr txBox="1"/>
          <p:nvPr/>
        </p:nvSpPr>
        <p:spPr>
          <a:xfrm>
            <a:off x="7304312" y="436629"/>
            <a:ext cx="9414501" cy="1272336"/>
          </a:xfrm>
          <a:prstGeom prst="rect">
            <a:avLst/>
          </a:prstGeom>
        </p:spPr>
        <p:txBody>
          <a:bodyPr lIns="0" tIns="0" rIns="0" bIns="0" rtlCol="0" anchor="t">
            <a:spAutoFit/>
          </a:bodyPr>
          <a:lstStyle/>
          <a:p>
            <a:pPr algn="ctr">
              <a:lnSpc>
                <a:spcPts val="5173"/>
              </a:lnSpc>
            </a:pPr>
            <a:r>
              <a:rPr lang="tr-TR" sz="3200" b="1" dirty="0">
                <a:latin typeface="Times New Roman" panose="02020603050405020304" pitchFamily="18" charset="0"/>
                <a:cs typeface="Times New Roman" panose="02020603050405020304" pitchFamily="18" charset="0"/>
              </a:rPr>
              <a:t>“e” ile başlayan 10 önemli özellikli kavram ön plana çıkmıştır: </a:t>
            </a:r>
            <a:endParaRPr lang="en-US" sz="3061"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7" name="TextBox 17"/>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9</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1682</Words>
  <Application>Microsoft Office PowerPoint</Application>
  <PresentationFormat>Özel</PresentationFormat>
  <Paragraphs>166</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Times New Roman</vt:lpstr>
      <vt:lpstr>Arial</vt:lpstr>
      <vt:lpstr>Calibri</vt:lpstr>
      <vt:lpstr>Libre Franklin Bold</vt:lpstr>
      <vt:lpstr>Public Sans Bold</vt:lpstr>
      <vt:lpstr>Public Sans</vt:lpstr>
      <vt:lpstr>Libre Franklin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 ÜNİVERSİTESİ</dc:title>
  <cp:lastModifiedBy>oğuzhan çavuşoğlu</cp:lastModifiedBy>
  <cp:revision>5</cp:revision>
  <dcterms:created xsi:type="dcterms:W3CDTF">2006-08-16T00:00:00Z</dcterms:created>
  <dcterms:modified xsi:type="dcterms:W3CDTF">2026-02-21T08:18:48Z</dcterms:modified>
  <dc:identifier>DAHBUn5Quj0</dc:identifier>
</cp:coreProperties>
</file>