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57" r:id="rId4"/>
    <p:sldId id="269" r:id="rId5"/>
    <p:sldId id="258" r:id="rId6"/>
    <p:sldId id="259" r:id="rId7"/>
    <p:sldId id="270" r:id="rId8"/>
    <p:sldId id="260" r:id="rId9"/>
    <p:sldId id="261" r:id="rId10"/>
    <p:sldId id="276" r:id="rId11"/>
    <p:sldId id="262" r:id="rId12"/>
    <p:sldId id="263" r:id="rId13"/>
    <p:sldId id="271" r:id="rId14"/>
    <p:sldId id="280" r:id="rId15"/>
    <p:sldId id="264" r:id="rId16"/>
    <p:sldId id="272" r:id="rId17"/>
    <p:sldId id="281" r:id="rId18"/>
    <p:sldId id="287" r:id="rId19"/>
    <p:sldId id="282" r:id="rId20"/>
    <p:sldId id="283" r:id="rId21"/>
    <p:sldId id="284" r:id="rId22"/>
    <p:sldId id="285" r:id="rId23"/>
    <p:sldId id="265" r:id="rId24"/>
    <p:sldId id="266" r:id="rId25"/>
    <p:sldId id="273" r:id="rId26"/>
    <p:sldId id="267" r:id="rId27"/>
    <p:sldId id="279" r:id="rId28"/>
    <p:sldId id="274" r:id="rId29"/>
    <p:sldId id="268" r:id="rId30"/>
    <p:sldId id="278" r:id="rId31"/>
    <p:sldId id="275" r:id="rId32"/>
    <p:sldId id="277" r:id="rId33"/>
    <p:sldId id="289"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5"/>
  </p:normalViewPr>
  <p:slideViewPr>
    <p:cSldViewPr>
      <p:cViewPr varScale="1">
        <p:scale>
          <a:sx n="66" d="100"/>
          <a:sy n="66" d="100"/>
        </p:scale>
        <p:origin x="-1458"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Dik Üçgen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Başlık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17" name="Alt Başlık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grpSp>
        <p:nvGrpSpPr>
          <p:cNvPr id="2" name="Grup 1"/>
          <p:cNvGrpSpPr/>
          <p:nvPr/>
        </p:nvGrpSpPr>
        <p:grpSpPr>
          <a:xfrm>
            <a:off x="-3765" y="4953000"/>
            <a:ext cx="9147765" cy="1912088"/>
            <a:chOff x="-3765" y="4832896"/>
            <a:chExt cx="9147765" cy="2032192"/>
          </a:xfrm>
        </p:grpSpPr>
        <p:sp>
          <p:nvSpPr>
            <p:cNvPr id="7" name="Serbest 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erbest 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Düz Bağlayıcı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Veri Yer Tutucusu 29"/>
          <p:cNvSpPr>
            <a:spLocks noGrp="1"/>
          </p:cNvSpPr>
          <p:nvPr>
            <p:ph type="dt" sz="half" idx="10"/>
          </p:nvPr>
        </p:nvSpPr>
        <p:spPr/>
        <p:txBody>
          <a:bodyPr/>
          <a:lstStyle>
            <a:lvl1pPr>
              <a:defRPr>
                <a:solidFill>
                  <a:srgbClr val="FFFFFF"/>
                </a:solidFill>
              </a:defRPr>
            </a:lvl1pPr>
            <a:extLst/>
          </a:lstStyle>
          <a:p>
            <a:fld id="{43DCC6A7-16D9-4F85-81E1-B461438309B4}" type="datetimeFigureOut">
              <a:rPr lang="tr-TR" smtClean="0"/>
              <a:t>02.11.2021</a:t>
            </a:fld>
            <a:endParaRPr lang="tr-TR"/>
          </a:p>
        </p:txBody>
      </p:sp>
      <p:sp>
        <p:nvSpPr>
          <p:cNvPr id="19" name="Altbilgi Yer Tutucusu 18"/>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Slayt Numarası Yer Tutucusu 26"/>
          <p:cNvSpPr>
            <a:spLocks noGrp="1"/>
          </p:cNvSpPr>
          <p:nvPr>
            <p:ph type="sldNum" sz="quarter" idx="12"/>
          </p:nvPr>
        </p:nvSpPr>
        <p:spPr/>
        <p:txBody>
          <a:bodyPr/>
          <a:lstStyle>
            <a:lvl1pPr>
              <a:defRPr>
                <a:solidFill>
                  <a:srgbClr val="FFFFFF"/>
                </a:solidFill>
              </a:defRPr>
            </a:lvl1pPr>
            <a:extLst/>
          </a:lstStyle>
          <a:p>
            <a:fld id="{DF66D10A-0DAB-4191-B365-FE201151E59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1481329"/>
            <a:ext cx="8229600" cy="4386071"/>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3DCC6A7-16D9-4F85-81E1-B461438309B4}" type="datetimeFigureOut">
              <a:rPr lang="tr-TR" smtClean="0"/>
              <a:t>02.11.2021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6D10A-0DAB-4191-B365-FE201151E59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44013" y="274640"/>
            <a:ext cx="1777470" cy="5592761"/>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457200" y="274641"/>
            <a:ext cx="6324600" cy="5592760"/>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3DCC6A7-16D9-4F85-81E1-B461438309B4}" type="datetimeFigureOut">
              <a:rPr lang="tr-TR" smtClean="0"/>
              <a:t>02.11.2021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6D10A-0DAB-4191-B365-FE201151E59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43DCC6A7-16D9-4F85-81E1-B461438309B4}" type="datetimeFigureOut">
              <a:rPr lang="tr-TR" smtClean="0"/>
              <a:t>02.11.2021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6D10A-0DAB-4191-B365-FE201151E596}" type="slidenum">
              <a:rPr lang="tr-TR" smtClean="0"/>
              <a:t>‹#›</a:t>
            </a:fld>
            <a:endParaRPr lang="tr-TR"/>
          </a:p>
        </p:txBody>
      </p:sp>
      <p:sp>
        <p:nvSpPr>
          <p:cNvPr id="7" name="Başlık 6"/>
          <p:cNvSpPr>
            <a:spLocks noGrp="1"/>
          </p:cNvSpPr>
          <p:nvPr>
            <p:ph type="title"/>
          </p:nvPr>
        </p:nvSpPr>
        <p:spPr/>
        <p:txBody>
          <a:bodyPr rtlCol="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p:txBody>
          <a:bodyPr/>
          <a:lstStyle/>
          <a:p>
            <a:fld id="{43DCC6A7-16D9-4F85-81E1-B461438309B4}" type="datetimeFigureOut">
              <a:rPr lang="tr-TR" smtClean="0"/>
              <a:t>02.11.2021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66D10A-0DAB-4191-B365-FE201151E596}" type="slidenum">
              <a:rPr lang="tr-TR" smtClean="0"/>
              <a:t>‹#›</a:t>
            </a:fld>
            <a:endParaRPr lang="tr-TR"/>
          </a:p>
        </p:txBody>
      </p:sp>
      <p:sp>
        <p:nvSpPr>
          <p:cNvPr id="7" name="Köşeli Çift Ayraç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Köşeli Çift Ayraç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43DCC6A7-16D9-4F85-81E1-B461438309B4}" type="datetimeFigureOut">
              <a:rPr lang="tr-TR" smtClean="0"/>
              <a:t>02.11.2021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66D10A-0DAB-4191-B365-FE201151E596}" type="slidenum">
              <a:rPr lang="tr-TR" smtClean="0"/>
              <a:t>‹#›</a:t>
            </a:fld>
            <a:endParaRPr lang="tr-TR"/>
          </a:p>
        </p:txBody>
      </p:sp>
      <p:sp>
        <p:nvSpPr>
          <p:cNvPr id="8" name="Başlık 7"/>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43DCC6A7-16D9-4F85-81E1-B461438309B4}" type="datetimeFigureOut">
              <a:rPr lang="tr-TR" smtClean="0"/>
              <a:t>02.11.2021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66D10A-0DAB-4191-B365-FE201151E59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43DCC6A7-16D9-4F85-81E1-B461438309B4}" type="datetimeFigureOut">
              <a:rPr lang="tr-TR" smtClean="0"/>
              <a:t>02.11.2021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66D10A-0DAB-4191-B365-FE201151E596}" type="slidenum">
              <a:rPr lang="tr-TR" smtClean="0"/>
              <a:t>‹#›</a:t>
            </a:fld>
            <a:endParaRPr lang="tr-TR"/>
          </a:p>
        </p:txBody>
      </p:sp>
      <p:sp>
        <p:nvSpPr>
          <p:cNvPr id="6" name="Başlık 5"/>
          <p:cNvSpPr>
            <a:spLocks noGrp="1"/>
          </p:cNvSpPr>
          <p:nvPr>
            <p:ph type="title"/>
          </p:nvPr>
        </p:nvSpPr>
        <p:spPr/>
        <p:txBody>
          <a:bodyPr rtlCol="0"/>
          <a:lstStyle/>
          <a:p>
            <a:r>
              <a:rPr kumimoji="0" lang="tr-TR"/>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DCC6A7-16D9-4F85-81E1-B461438309B4}" type="datetimeFigureOut">
              <a:rPr lang="tr-TR" smtClean="0"/>
              <a:t>02.11.2021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66D10A-0DAB-4191-B365-FE201151E59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a:xfrm>
            <a:off x="6727032" y="6407944"/>
            <a:ext cx="1920240" cy="365760"/>
          </a:xfrm>
        </p:spPr>
        <p:txBody>
          <a:bodyPr/>
          <a:lstStyle/>
          <a:p>
            <a:fld id="{43DCC6A7-16D9-4F85-81E1-B461438309B4}" type="datetimeFigureOut">
              <a:rPr lang="tr-TR" smtClean="0"/>
              <a:t>02.11.2021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66D10A-0DAB-4191-B365-FE201151E59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
        <p:nvSpPr>
          <p:cNvPr id="3" name="Resim Yer Tutucusu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a:t>Resim eklemek için simgeyi tıklatın</a:t>
            </a:r>
            <a:endParaRPr kumimoji="0" lang="en-US" dirty="0"/>
          </a:p>
        </p:txBody>
      </p:sp>
      <p:sp>
        <p:nvSpPr>
          <p:cNvPr id="5" name="Veri Yer Tutucusu 4"/>
          <p:cNvSpPr>
            <a:spLocks noGrp="1"/>
          </p:cNvSpPr>
          <p:nvPr>
            <p:ph type="dt" sz="half" idx="10"/>
          </p:nvPr>
        </p:nvSpPr>
        <p:spPr/>
        <p:txBody>
          <a:bodyPr/>
          <a:lstStyle>
            <a:lvl1pPr>
              <a:defRPr>
                <a:solidFill>
                  <a:schemeClr val="tx1"/>
                </a:solidFill>
              </a:defRPr>
            </a:lvl1pPr>
            <a:extLst/>
          </a:lstStyle>
          <a:p>
            <a:fld id="{43DCC6A7-16D9-4F85-81E1-B461438309B4}" type="datetimeFigureOut">
              <a:rPr lang="tr-TR" smtClean="0"/>
              <a:t>02.11.2021</a:t>
            </a:fld>
            <a:endParaRPr lang="tr-TR"/>
          </a:p>
        </p:txBody>
      </p:sp>
      <p:sp>
        <p:nvSpPr>
          <p:cNvPr id="6" name="Altbilgi Yer Tutucusu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Slayt Numarası Yer Tutucusu 6"/>
          <p:cNvSpPr>
            <a:spLocks noGrp="1"/>
          </p:cNvSpPr>
          <p:nvPr>
            <p:ph type="sldNum" sz="quarter" idx="12"/>
          </p:nvPr>
        </p:nvSpPr>
        <p:spPr/>
        <p:txBody>
          <a:bodyPr/>
          <a:lstStyle>
            <a:lvl1pPr>
              <a:defRPr>
                <a:solidFill>
                  <a:schemeClr val="tx1"/>
                </a:solidFill>
              </a:defRPr>
            </a:lvl1pPr>
            <a:extLst/>
          </a:lstStyle>
          <a:p>
            <a:fld id="{DF66D10A-0DAB-4191-B365-FE201151E596}" type="slidenum">
              <a:rPr lang="tr-TR" smtClean="0"/>
              <a:t>‹#›</a:t>
            </a:fld>
            <a:endParaRPr lang="tr-TR"/>
          </a:p>
        </p:txBody>
      </p:sp>
      <p:sp>
        <p:nvSpPr>
          <p:cNvPr id="2" name="Başlık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a:t>Asıl başlık stili için tıklatın</a:t>
            </a:r>
            <a:endParaRPr kumimoji="0" lang="en-US"/>
          </a:p>
        </p:txBody>
      </p:sp>
      <p:sp>
        <p:nvSpPr>
          <p:cNvPr id="8" name="Serbest 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 Üçgen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Düz Bağlayıcı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Köşeli Çift Ayraç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Köşeli Çift Ayraç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Serbest 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erbest 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ik Üçgen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Düz Bağlayıcı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Başlık Yer Tutucusu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tr-TR"/>
              <a:t>Asıl başlık stili için tıklatın</a:t>
            </a:r>
            <a:endParaRPr kumimoji="0" lang="en-US"/>
          </a:p>
        </p:txBody>
      </p:sp>
      <p:sp>
        <p:nvSpPr>
          <p:cNvPr id="30" name="Metin Yer Tutucusu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Veri Yer Tutucusu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3DCC6A7-16D9-4F85-81E1-B461438309B4}" type="datetimeFigureOut">
              <a:rPr lang="tr-TR" smtClean="0"/>
              <a:t>02.11.2021</a:t>
            </a:fld>
            <a:endParaRPr lang="tr-TR"/>
          </a:p>
        </p:txBody>
      </p:sp>
      <p:sp>
        <p:nvSpPr>
          <p:cNvPr id="22" name="Altbilgi Yer Tutucusu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Slayt Numarası Yer Tutucusu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F66D10A-0DAB-4191-B365-FE201151E59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764705"/>
            <a:ext cx="7772400" cy="2835746"/>
          </a:xfrm>
        </p:spPr>
        <p:txBody>
          <a:bodyPr>
            <a:normAutofit fontScale="90000"/>
          </a:bodyPr>
          <a:lstStyle/>
          <a:p>
            <a:r>
              <a:rPr lang="tr-TR" dirty="0"/>
              <a:t>ÇAĞ ÜNİVERSİTESİ MESLEK YÜKSEKOKULU SOSYAL HİZMET ve DANIŞMANLIK BÖLÜMÜ</a:t>
            </a:r>
          </a:p>
        </p:txBody>
      </p:sp>
      <p:sp>
        <p:nvSpPr>
          <p:cNvPr id="3" name="Alt Başlık 2"/>
          <p:cNvSpPr>
            <a:spLocks noGrp="1"/>
          </p:cNvSpPr>
          <p:nvPr>
            <p:ph type="subTitle" idx="1"/>
          </p:nvPr>
        </p:nvSpPr>
        <p:spPr/>
        <p:txBody>
          <a:bodyPr/>
          <a:lstStyle/>
          <a:p>
            <a:r>
              <a:rPr lang="tr-TR" dirty="0"/>
              <a:t>Ders: GÖRÜŞME İLKE ve TEKNİKLERİ</a:t>
            </a:r>
          </a:p>
          <a:p>
            <a:r>
              <a:rPr lang="tr-TR" dirty="0"/>
              <a:t>KONU: SONLANDIRMA AŞAMASI </a:t>
            </a:r>
          </a:p>
        </p:txBody>
      </p:sp>
    </p:spTree>
    <p:extLst>
      <p:ext uri="{BB962C8B-B14F-4D97-AF65-F5344CB8AC3E}">
        <p14:creationId xmlns:p14="http://schemas.microsoft.com/office/powerpoint/2010/main" val="3646422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Sosyal hizmet uzmanı ile müracaatçı arasındaki yakınlık, bazen mülakatın sonlandırılması konusundaki müracaatçının direncini kırma konusunda başarı sağlar</a:t>
            </a:r>
            <a:r>
              <a:rPr lang="tr-TR" b="1"/>
              <a:t>. </a:t>
            </a:r>
          </a:p>
          <a:p>
            <a:r>
              <a:rPr lang="tr-TR" b="1"/>
              <a:t>Böyle </a:t>
            </a:r>
            <a:r>
              <a:rPr lang="tr-TR" b="1" dirty="0"/>
              <a:t>durumlarda müracaatçı ile sosyal hizmet uzmanı arasında güven ilişkisi oluştuğundan sonlandırma daha kolay olabilir.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850472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normAutofit/>
          </a:bodyPr>
          <a:lstStyle/>
          <a:p>
            <a:r>
              <a:rPr lang="tr-TR" b="1" dirty="0"/>
              <a:t>Sosyal hizmet uzmanı tüm bu önerileri toleranslı bir şekilde uygulamalı ve müracaatçının bireyselliğini ön planda tutarak hassas, fedakâr ve sağduyulu davranmalıdır. </a:t>
            </a:r>
          </a:p>
          <a:p>
            <a:r>
              <a:rPr lang="tr-TR" b="1" dirty="0"/>
              <a:t>Müracaatçının sonlandırmaya doğru gereksinimlerinin karşılanmasına yönelik çalışmalıdır. </a:t>
            </a:r>
          </a:p>
          <a:p>
            <a:r>
              <a:rPr lang="tr-TR" b="1" dirty="0"/>
              <a:t>Sosyal hizmet uzmanı, müracaatçının sahip olduğu gereksinimleriyle ilgilenmelidir. Çünkü bu gereksinimler mülakat sürecinde müracaatçıyı dolaylı olarak etkileyebilir. </a:t>
            </a:r>
            <a:endParaRPr lang="tr-TR" dirty="0"/>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310780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6120680"/>
          </a:xfrm>
        </p:spPr>
        <p:txBody>
          <a:bodyPr>
            <a:normAutofit/>
          </a:bodyPr>
          <a:lstStyle/>
          <a:p>
            <a:r>
              <a:rPr lang="tr-TR" b="1" dirty="0"/>
              <a:t>Mülakatlar amaca ulaşılması ya da tartışılan konunun bitmesiyle sona erer. </a:t>
            </a:r>
          </a:p>
          <a:p>
            <a:r>
              <a:rPr lang="tr-TR" b="1" dirty="0"/>
              <a:t>Ancak bazı mülakatlarda amaca ulaşmadan süre dolabilir. Bu durumlarda tamamlanamayan konu bir sonraki mülakata bırakılmalıdır.</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894841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620688"/>
            <a:ext cx="8229600" cy="6120680"/>
          </a:xfrm>
        </p:spPr>
        <p:txBody>
          <a:bodyPr/>
          <a:lstStyle/>
          <a:p>
            <a:r>
              <a:rPr lang="tr-TR" b="1" dirty="0"/>
              <a:t>Sonlandırma aşamasında yeni bir materyal veya tartışılacak yeni bir konu getirilmemelidir. </a:t>
            </a:r>
          </a:p>
          <a:p>
            <a:r>
              <a:rPr lang="tr-TR" b="1" dirty="0"/>
              <a:t>Mülakatın son aşamasında yeni bir materyal veya tartışılacak bir konu getirilecek ise mutlaka bir sonraki mülakata getirilmesi için zaman ve yer ayarlanmalıdır. </a:t>
            </a:r>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734736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Sosyal hizmet uzmanı ve müracaatçı, sonlandırma gerçeğinin farkında olmalı ve mülakatın bir şekilde sonlanabileceğini kabullenmelidirler.</a:t>
            </a:r>
          </a:p>
          <a:p>
            <a:r>
              <a:rPr lang="tr-TR" b="1" dirty="0"/>
              <a:t>Müracaatçının da sosyal hizmet uzmanı gibi mülakatı sonlandırma özgürlüğü vardır. </a:t>
            </a:r>
            <a:endParaRPr lang="tr-TR" dirty="0"/>
          </a:p>
          <a:p>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922291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6120680"/>
          </a:xfrm>
        </p:spPr>
        <p:txBody>
          <a:bodyPr>
            <a:normAutofit/>
          </a:bodyPr>
          <a:lstStyle/>
          <a:p>
            <a:r>
              <a:rPr lang="tr-TR" b="1" dirty="0"/>
              <a:t>Mülakat çok süreli olmaması gerekir. Uzun süren mülakatlar hem sosyal hizmet uzmanını ve hem de müracaatçıyı yorar ve sağlıklı kararlar almalarını güçleştirebilir.</a:t>
            </a:r>
          </a:p>
          <a:p>
            <a:r>
              <a:rPr lang="tr-TR" b="1" dirty="0"/>
              <a:t>Ayrıca sosyal hizmet uzmanın diğer müracaatçılar yapması gereken görüşmeleri de engelleyebilir, onların ertelenmesine neden olabilir veya sürelerini uzatabilir. </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029950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548680"/>
            <a:ext cx="8229600" cy="5458611"/>
          </a:xfrm>
        </p:spPr>
        <p:txBody>
          <a:bodyPr/>
          <a:lstStyle/>
          <a:p>
            <a:r>
              <a:rPr lang="tr-TR" b="1" dirty="0"/>
              <a:t>Sonlandırma aşamasında sosyal hizmet uzmanı mülakatı bitirmek amacıyla bir konuşma yapmalıdır. Bu konuşma mülakatın akışına, müracaatçının durumuna ve ihtiyaçlarına, mülakat sonrası gereken şeylere göre değişebilir. </a:t>
            </a:r>
          </a:p>
          <a:p>
            <a:r>
              <a:rPr lang="tr-TR" b="1" dirty="0"/>
              <a:t>Bu konuşmalar kısa ve doğal olmalı. Ayrılırken, “güle güle, </a:t>
            </a:r>
            <a:r>
              <a:rPr lang="tr-TR" b="1" dirty="0" err="1"/>
              <a:t>hoşçakalın</a:t>
            </a:r>
            <a:r>
              <a:rPr lang="tr-TR" b="1" dirty="0"/>
              <a:t>, tekrar görüşmek üzere” gibi ifadeler kullanılmalıdır.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2586781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C017A754-9BAB-6E42-8251-3E1FCDD97051}"/>
              </a:ext>
            </a:extLst>
          </p:cNvPr>
          <p:cNvSpPr>
            <a:spLocks noGrp="1"/>
          </p:cNvSpPr>
          <p:nvPr>
            <p:ph idx="1"/>
          </p:nvPr>
        </p:nvSpPr>
        <p:spPr>
          <a:xfrm>
            <a:off x="457200" y="692696"/>
            <a:ext cx="8229600" cy="5314595"/>
          </a:xfrm>
        </p:spPr>
        <p:txBody>
          <a:bodyPr>
            <a:normAutofit fontScale="92500" lnSpcReduction="20000"/>
          </a:bodyPr>
          <a:lstStyle/>
          <a:p>
            <a:pPr marL="109728" indent="0">
              <a:buNone/>
            </a:pPr>
            <a:r>
              <a:rPr lang="tr-TR" b="1" dirty="0"/>
              <a:t>SHU: </a:t>
            </a:r>
            <a:r>
              <a:rPr lang="tr-TR" dirty="0"/>
              <a:t>Evet (saate </a:t>
            </a:r>
            <a:r>
              <a:rPr lang="tr-TR" dirty="0" err="1"/>
              <a:t>göz</a:t>
            </a:r>
            <a:r>
              <a:rPr lang="tr-TR" dirty="0"/>
              <a:t> atarak), zamanımızın sonuna </a:t>
            </a:r>
            <a:r>
              <a:rPr lang="tr-TR" dirty="0" err="1"/>
              <a:t>doğru</a:t>
            </a:r>
            <a:r>
              <a:rPr lang="tr-TR" dirty="0"/>
              <a:t> </a:t>
            </a:r>
            <a:r>
              <a:rPr lang="tr-TR" dirty="0" err="1"/>
              <a:t>yaklaştık</a:t>
            </a:r>
            <a:r>
              <a:rPr lang="tr-TR" dirty="0"/>
              <a:t> (</a:t>
            </a:r>
            <a:r>
              <a:rPr lang="tr-TR" dirty="0" err="1"/>
              <a:t>sanadalyenin</a:t>
            </a:r>
            <a:r>
              <a:rPr lang="tr-TR" dirty="0"/>
              <a:t> kenarına gelerek) ve biz (sandalyeden kalkarak </a:t>
            </a:r>
            <a:r>
              <a:rPr lang="tr-TR" dirty="0" err="1"/>
              <a:t>müracaatçının</a:t>
            </a:r>
            <a:r>
              <a:rPr lang="tr-TR" dirty="0"/>
              <a:t> sandalyesinin arkasından dolanarak) bunu bir sonraki </a:t>
            </a:r>
            <a:r>
              <a:rPr lang="tr-TR" dirty="0" err="1"/>
              <a:t>görüşmedeki</a:t>
            </a:r>
            <a:r>
              <a:rPr lang="tr-TR" dirty="0"/>
              <a:t> zamanda </a:t>
            </a:r>
            <a:r>
              <a:rPr lang="tr-TR" dirty="0" err="1"/>
              <a:t>tartışmaya</a:t>
            </a:r>
            <a:r>
              <a:rPr lang="tr-TR" dirty="0"/>
              <a:t> devam edebiliriz. </a:t>
            </a:r>
          </a:p>
          <a:p>
            <a:pPr marL="109728" indent="0">
              <a:buNone/>
            </a:pPr>
            <a:r>
              <a:rPr lang="tr-TR" b="1" dirty="0"/>
              <a:t>SHU:</a:t>
            </a:r>
            <a:r>
              <a:rPr lang="tr-TR" dirty="0"/>
              <a:t> Sanırım (</a:t>
            </a:r>
            <a:r>
              <a:rPr lang="tr-TR" dirty="0" err="1"/>
              <a:t>görüşme</a:t>
            </a:r>
            <a:r>
              <a:rPr lang="tr-TR" dirty="0"/>
              <a:t> formlarını toplayarak dosyayı yanındaki rafa koyduktan sonra) bu </a:t>
            </a:r>
            <a:r>
              <a:rPr lang="tr-TR" dirty="0" err="1"/>
              <a:t>görüşmenin</a:t>
            </a:r>
            <a:r>
              <a:rPr lang="tr-TR" dirty="0"/>
              <a:t> sonuna geldik, artık bitirme zamanı geldi (</a:t>
            </a:r>
            <a:r>
              <a:rPr lang="tr-TR" dirty="0" err="1"/>
              <a:t>ayağa</a:t>
            </a:r>
            <a:r>
              <a:rPr lang="tr-TR" dirty="0"/>
              <a:t> kalkarak elini </a:t>
            </a:r>
            <a:r>
              <a:rPr lang="tr-TR" dirty="0" err="1"/>
              <a:t>müracaatçıya</a:t>
            </a:r>
            <a:r>
              <a:rPr lang="tr-TR" dirty="0"/>
              <a:t> uzatarak), bir sonraki </a:t>
            </a:r>
            <a:r>
              <a:rPr lang="tr-TR" dirty="0" err="1"/>
              <a:t>görüşmede</a:t>
            </a:r>
            <a:r>
              <a:rPr lang="tr-TR" dirty="0"/>
              <a:t> </a:t>
            </a:r>
            <a:r>
              <a:rPr lang="tr-TR" dirty="0" err="1"/>
              <a:t>buluşmak</a:t>
            </a:r>
            <a:r>
              <a:rPr lang="tr-TR" dirty="0"/>
              <a:t> </a:t>
            </a:r>
            <a:r>
              <a:rPr lang="tr-TR" dirty="0" err="1"/>
              <a:t>üzere</a:t>
            </a:r>
            <a:r>
              <a:rPr lang="tr-TR" dirty="0"/>
              <a:t>. </a:t>
            </a:r>
          </a:p>
          <a:p>
            <a:pPr marL="109728" indent="0">
              <a:buNone/>
            </a:pPr>
            <a:r>
              <a:rPr lang="tr-TR" b="1" dirty="0"/>
              <a:t>SHU</a:t>
            </a:r>
            <a:r>
              <a:rPr lang="tr-TR" dirty="0"/>
              <a:t>: Artık </a:t>
            </a:r>
            <a:r>
              <a:rPr lang="tr-TR" dirty="0" err="1"/>
              <a:t>yaptığımız</a:t>
            </a:r>
            <a:r>
              <a:rPr lang="tr-TR" dirty="0"/>
              <a:t> bir dizi </a:t>
            </a:r>
            <a:r>
              <a:rPr lang="tr-TR" dirty="0" err="1"/>
              <a:t>görüşmenin</a:t>
            </a:r>
            <a:r>
              <a:rPr lang="tr-TR" dirty="0"/>
              <a:t> sonuna geldik. Bu son </a:t>
            </a:r>
            <a:r>
              <a:rPr lang="tr-TR" dirty="0" err="1"/>
              <a:t>görüşmemizin</a:t>
            </a:r>
            <a:r>
              <a:rPr lang="tr-TR" dirty="0"/>
              <a:t> sonucunda </a:t>
            </a:r>
            <a:r>
              <a:rPr lang="tr-TR" dirty="0" err="1"/>
              <a:t>başta</a:t>
            </a:r>
            <a:r>
              <a:rPr lang="tr-TR" dirty="0"/>
              <a:t> </a:t>
            </a:r>
            <a:r>
              <a:rPr lang="tr-TR" dirty="0" err="1"/>
              <a:t>hedeflediğimiz</a:t>
            </a:r>
            <a:r>
              <a:rPr lang="tr-TR" dirty="0"/>
              <a:t> </a:t>
            </a:r>
            <a:r>
              <a:rPr lang="tr-TR" dirty="0" err="1"/>
              <a:t>amaçlara</a:t>
            </a:r>
            <a:r>
              <a:rPr lang="tr-TR" dirty="0"/>
              <a:t> </a:t>
            </a:r>
            <a:r>
              <a:rPr lang="tr-TR" dirty="0" err="1"/>
              <a:t>ulaştık</a:t>
            </a:r>
            <a:r>
              <a:rPr lang="tr-TR" dirty="0"/>
              <a:t> sanırım (</a:t>
            </a:r>
            <a:r>
              <a:rPr lang="tr-TR" dirty="0" err="1"/>
              <a:t>başını</a:t>
            </a:r>
            <a:r>
              <a:rPr lang="tr-TR" dirty="0"/>
              <a:t> sallayarak, ellerini yana </a:t>
            </a:r>
            <a:r>
              <a:rPr lang="tr-TR" dirty="0" err="1"/>
              <a:t>açarak</a:t>
            </a:r>
            <a:r>
              <a:rPr lang="tr-TR" dirty="0"/>
              <a:t>) ,ne dersin. </a:t>
            </a:r>
          </a:p>
          <a:p>
            <a:endParaRPr lang="tr-TR" dirty="0"/>
          </a:p>
        </p:txBody>
      </p:sp>
      <p:sp>
        <p:nvSpPr>
          <p:cNvPr id="3" name="Unvan 2">
            <a:extLst>
              <a:ext uri="{FF2B5EF4-FFF2-40B4-BE49-F238E27FC236}">
                <a16:creationId xmlns="" xmlns:a16="http://schemas.microsoft.com/office/drawing/2014/main" id="{26FA1D23-FAEB-3C4C-BAFF-F8FC0029128B}"/>
              </a:ext>
            </a:extLst>
          </p:cNvPr>
          <p:cNvSpPr>
            <a:spLocks noGrp="1"/>
          </p:cNvSpPr>
          <p:nvPr>
            <p:ph type="title"/>
          </p:nvPr>
        </p:nvSpPr>
        <p:spPr/>
        <p:txBody>
          <a:bodyPr/>
          <a:lstStyle/>
          <a:p>
            <a:endParaRPr lang="tr-TR" dirty="0"/>
          </a:p>
        </p:txBody>
      </p:sp>
    </p:spTree>
    <p:extLst>
      <p:ext uri="{BB962C8B-B14F-4D97-AF65-F5344CB8AC3E}">
        <p14:creationId xmlns:p14="http://schemas.microsoft.com/office/powerpoint/2010/main" val="4110488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9AB05336-0718-9345-8AAA-C43851DD2479}"/>
              </a:ext>
            </a:extLst>
          </p:cNvPr>
          <p:cNvSpPr>
            <a:spLocks noGrp="1"/>
          </p:cNvSpPr>
          <p:nvPr>
            <p:ph idx="1"/>
          </p:nvPr>
        </p:nvSpPr>
        <p:spPr>
          <a:xfrm>
            <a:off x="457200" y="1481328"/>
            <a:ext cx="8229600" cy="5376672"/>
          </a:xfrm>
        </p:spPr>
        <p:txBody>
          <a:bodyPr>
            <a:normAutofit fontScale="85000" lnSpcReduction="20000"/>
          </a:bodyPr>
          <a:lstStyle/>
          <a:p>
            <a:r>
              <a:rPr lang="tr-TR" dirty="0" err="1"/>
              <a:t>Mülakatın</a:t>
            </a:r>
            <a:r>
              <a:rPr lang="tr-TR" dirty="0"/>
              <a:t> </a:t>
            </a:r>
            <a:r>
              <a:rPr lang="tr-TR" dirty="0" err="1"/>
              <a:t>başlangıcından</a:t>
            </a:r>
            <a:r>
              <a:rPr lang="tr-TR" dirty="0"/>
              <a:t> itibaren sonlandırma </a:t>
            </a:r>
            <a:r>
              <a:rPr lang="tr-TR" dirty="0" err="1"/>
              <a:t>için</a:t>
            </a:r>
            <a:r>
              <a:rPr lang="tr-TR" dirty="0"/>
              <a:t> </a:t>
            </a:r>
            <a:r>
              <a:rPr lang="tr-TR" dirty="0" err="1"/>
              <a:t>küçük</a:t>
            </a:r>
            <a:r>
              <a:rPr lang="tr-TR" dirty="0"/>
              <a:t> </a:t>
            </a:r>
            <a:r>
              <a:rPr lang="tr-TR" dirty="0" err="1"/>
              <a:t>küçük</a:t>
            </a:r>
            <a:r>
              <a:rPr lang="tr-TR" dirty="0"/>
              <a:t> hazırlıklar yap. </a:t>
            </a:r>
          </a:p>
          <a:p>
            <a:r>
              <a:rPr lang="tr-TR" dirty="0"/>
              <a:t>Hedefleri ve </a:t>
            </a:r>
            <a:r>
              <a:rPr lang="tr-TR" dirty="0" err="1"/>
              <a:t>amaçları</a:t>
            </a:r>
            <a:r>
              <a:rPr lang="tr-TR" dirty="0"/>
              <a:t> belirle ve bunlara </a:t>
            </a:r>
            <a:r>
              <a:rPr lang="tr-TR" dirty="0" err="1"/>
              <a:t>ulaşmak</a:t>
            </a:r>
            <a:r>
              <a:rPr lang="tr-TR" dirty="0"/>
              <a:t> </a:t>
            </a:r>
            <a:r>
              <a:rPr lang="tr-TR" dirty="0" err="1"/>
              <a:t>için</a:t>
            </a:r>
            <a:r>
              <a:rPr lang="tr-TR" dirty="0"/>
              <a:t> belirlenen zaman diliminde </a:t>
            </a:r>
            <a:r>
              <a:rPr lang="tr-TR" dirty="0" err="1"/>
              <a:t>gerçekleştirmeye</a:t>
            </a:r>
            <a:r>
              <a:rPr lang="tr-TR" dirty="0"/>
              <a:t> </a:t>
            </a:r>
            <a:r>
              <a:rPr lang="tr-TR" dirty="0" err="1"/>
              <a:t>çalıs</a:t>
            </a:r>
            <a:r>
              <a:rPr lang="tr-TR" dirty="0"/>
              <a:t>̧. </a:t>
            </a:r>
          </a:p>
          <a:p>
            <a:r>
              <a:rPr lang="tr-TR" dirty="0" err="1"/>
              <a:t>Müracaatçıyı</a:t>
            </a:r>
            <a:r>
              <a:rPr lang="tr-TR" dirty="0"/>
              <a:t> zaman sınırı konusunda </a:t>
            </a:r>
            <a:r>
              <a:rPr lang="tr-TR" dirty="0" err="1"/>
              <a:t>açık</a:t>
            </a:r>
            <a:r>
              <a:rPr lang="tr-TR" dirty="0"/>
              <a:t> bir </a:t>
            </a:r>
            <a:r>
              <a:rPr lang="tr-TR" dirty="0" err="1"/>
              <a:t>şekilde</a:t>
            </a:r>
            <a:r>
              <a:rPr lang="tr-TR" dirty="0"/>
              <a:t> bilgilendir.</a:t>
            </a:r>
          </a:p>
          <a:p>
            <a:r>
              <a:rPr lang="tr-TR" dirty="0" err="1"/>
              <a:t>Mülakat</a:t>
            </a:r>
            <a:r>
              <a:rPr lang="tr-TR" dirty="0"/>
              <a:t> </a:t>
            </a:r>
            <a:r>
              <a:rPr lang="tr-TR" dirty="0" err="1"/>
              <a:t>sürecinde</a:t>
            </a:r>
            <a:r>
              <a:rPr lang="tr-TR" dirty="0"/>
              <a:t> hedeflere </a:t>
            </a:r>
            <a:r>
              <a:rPr lang="tr-TR" dirty="0" err="1"/>
              <a:t>ulaşıldığını</a:t>
            </a:r>
            <a:r>
              <a:rPr lang="tr-TR" dirty="0"/>
              <a:t> fark edersen bunun </a:t>
            </a:r>
            <a:r>
              <a:rPr lang="tr-TR" dirty="0" err="1"/>
              <a:t>için</a:t>
            </a:r>
            <a:r>
              <a:rPr lang="tr-TR" dirty="0"/>
              <a:t> </a:t>
            </a:r>
            <a:r>
              <a:rPr lang="tr-TR" dirty="0" err="1"/>
              <a:t>müracaatçıyı</a:t>
            </a:r>
            <a:r>
              <a:rPr lang="tr-TR" dirty="0"/>
              <a:t> sonlandırma </a:t>
            </a:r>
            <a:r>
              <a:rPr lang="tr-TR" dirty="0" err="1"/>
              <a:t>için</a:t>
            </a:r>
            <a:r>
              <a:rPr lang="tr-TR" dirty="0"/>
              <a:t> </a:t>
            </a:r>
            <a:r>
              <a:rPr lang="tr-TR" dirty="0" err="1"/>
              <a:t>sözel</a:t>
            </a:r>
            <a:r>
              <a:rPr lang="tr-TR" dirty="0"/>
              <a:t> ve </a:t>
            </a:r>
            <a:r>
              <a:rPr lang="tr-TR" dirty="0" err="1"/>
              <a:t>sözel</a:t>
            </a:r>
            <a:r>
              <a:rPr lang="tr-TR" dirty="0"/>
              <a:t> olmayan </a:t>
            </a:r>
            <a:r>
              <a:rPr lang="tr-TR" dirty="0" err="1"/>
              <a:t>ileşim</a:t>
            </a:r>
            <a:r>
              <a:rPr lang="tr-TR" dirty="0"/>
              <a:t> </a:t>
            </a:r>
            <a:r>
              <a:rPr lang="tr-TR" dirty="0" err="1"/>
              <a:t>şekillerinin</a:t>
            </a:r>
            <a:r>
              <a:rPr lang="tr-TR" dirty="0"/>
              <a:t> kullanarak onu hazırlamaya </a:t>
            </a:r>
            <a:r>
              <a:rPr lang="tr-TR" dirty="0" err="1"/>
              <a:t>çalıs</a:t>
            </a:r>
            <a:r>
              <a:rPr lang="tr-TR" dirty="0"/>
              <a:t>̧. </a:t>
            </a:r>
          </a:p>
          <a:p>
            <a:r>
              <a:rPr lang="tr-TR" dirty="0"/>
              <a:t>Hangi </a:t>
            </a:r>
            <a:r>
              <a:rPr lang="tr-TR" dirty="0" err="1"/>
              <a:t>sürecin</a:t>
            </a:r>
            <a:r>
              <a:rPr lang="tr-TR" dirty="0"/>
              <a:t> </a:t>
            </a:r>
            <a:r>
              <a:rPr lang="tr-TR" dirty="0" err="1"/>
              <a:t>başarıldığını</a:t>
            </a:r>
            <a:r>
              <a:rPr lang="tr-TR" dirty="0"/>
              <a:t> </a:t>
            </a:r>
            <a:r>
              <a:rPr lang="tr-TR" dirty="0" err="1"/>
              <a:t>özetle</a:t>
            </a:r>
            <a:r>
              <a:rPr lang="tr-TR" dirty="0"/>
              <a:t> ve bununla ilgili olarak </a:t>
            </a:r>
            <a:r>
              <a:rPr lang="tr-TR" dirty="0" err="1"/>
              <a:t>müracaatçının</a:t>
            </a:r>
            <a:r>
              <a:rPr lang="tr-TR" dirty="0"/>
              <a:t> talep ve isteklerinin </a:t>
            </a:r>
            <a:r>
              <a:rPr lang="tr-TR" dirty="0" err="1"/>
              <a:t>özetlemesine</a:t>
            </a:r>
            <a:r>
              <a:rPr lang="tr-TR" dirty="0"/>
              <a:t> fırsat ver.</a:t>
            </a:r>
          </a:p>
          <a:p>
            <a:r>
              <a:rPr lang="tr-TR" dirty="0" err="1"/>
              <a:t>Müracaatçının</a:t>
            </a:r>
            <a:r>
              <a:rPr lang="tr-TR" dirty="0"/>
              <a:t> sonlandırma ve devam etmeye karar verme hakkının </a:t>
            </a:r>
            <a:r>
              <a:rPr lang="tr-TR" dirty="0" err="1"/>
              <a:t>olduğunu</a:t>
            </a:r>
            <a:r>
              <a:rPr lang="tr-TR" dirty="0"/>
              <a:t> ona hatırlat. </a:t>
            </a:r>
          </a:p>
          <a:p>
            <a:r>
              <a:rPr lang="tr-TR" dirty="0"/>
              <a:t>Sonlandırma </a:t>
            </a:r>
            <a:r>
              <a:rPr lang="tr-TR" dirty="0" err="1"/>
              <a:t>sürecini</a:t>
            </a:r>
            <a:r>
              <a:rPr lang="tr-TR" dirty="0"/>
              <a:t> pozitif bir </a:t>
            </a:r>
            <a:r>
              <a:rPr lang="tr-TR" dirty="0" err="1"/>
              <a:t>ilişki</a:t>
            </a:r>
            <a:r>
              <a:rPr lang="tr-TR" dirty="0"/>
              <a:t> ortamında yap. </a:t>
            </a:r>
          </a:p>
          <a:p>
            <a:r>
              <a:rPr lang="tr-TR" dirty="0"/>
              <a:t>Uygunsa, sonraki </a:t>
            </a:r>
            <a:r>
              <a:rPr lang="tr-TR" dirty="0" err="1"/>
              <a:t>ilişki</a:t>
            </a:r>
            <a:r>
              <a:rPr lang="tr-TR" dirty="0"/>
              <a:t> </a:t>
            </a:r>
            <a:r>
              <a:rPr lang="tr-TR" dirty="0" err="1"/>
              <a:t>için</a:t>
            </a:r>
            <a:r>
              <a:rPr lang="tr-TR" dirty="0"/>
              <a:t> </a:t>
            </a:r>
            <a:r>
              <a:rPr lang="tr-TR" dirty="0" err="1"/>
              <a:t>köprüler</a:t>
            </a:r>
            <a:r>
              <a:rPr lang="tr-TR" dirty="0"/>
              <a:t> kur. </a:t>
            </a:r>
          </a:p>
          <a:p>
            <a:endParaRPr lang="tr-TR" dirty="0"/>
          </a:p>
        </p:txBody>
      </p:sp>
      <p:sp>
        <p:nvSpPr>
          <p:cNvPr id="3" name="Unvan 2">
            <a:extLst>
              <a:ext uri="{FF2B5EF4-FFF2-40B4-BE49-F238E27FC236}">
                <a16:creationId xmlns="" xmlns:a16="http://schemas.microsoft.com/office/drawing/2014/main" id="{B47F407D-A703-1845-A3C2-2229024FE109}"/>
              </a:ext>
            </a:extLst>
          </p:cNvPr>
          <p:cNvSpPr>
            <a:spLocks noGrp="1"/>
          </p:cNvSpPr>
          <p:nvPr>
            <p:ph type="title"/>
          </p:nvPr>
        </p:nvSpPr>
        <p:spPr/>
        <p:txBody>
          <a:bodyPr/>
          <a:lstStyle/>
          <a:p>
            <a:r>
              <a:rPr lang="tr-TR" dirty="0"/>
              <a:t>SONLANDIRMA İÇİN ÖNERİLER</a:t>
            </a:r>
          </a:p>
        </p:txBody>
      </p:sp>
    </p:spTree>
    <p:extLst>
      <p:ext uri="{BB962C8B-B14F-4D97-AF65-F5344CB8AC3E}">
        <p14:creationId xmlns:p14="http://schemas.microsoft.com/office/powerpoint/2010/main" val="344663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6E2CA5A7-34EB-9D45-A14C-1E9C6811170D}"/>
              </a:ext>
            </a:extLst>
          </p:cNvPr>
          <p:cNvSpPr>
            <a:spLocks noGrp="1"/>
          </p:cNvSpPr>
          <p:nvPr>
            <p:ph idx="1"/>
          </p:nvPr>
        </p:nvSpPr>
        <p:spPr>
          <a:xfrm>
            <a:off x="457200" y="1196752"/>
            <a:ext cx="8229600" cy="5328592"/>
          </a:xfrm>
        </p:spPr>
        <p:txBody>
          <a:bodyPr>
            <a:normAutofit fontScale="85000" lnSpcReduction="20000"/>
          </a:bodyPr>
          <a:lstStyle/>
          <a:p>
            <a:r>
              <a:rPr lang="tr-TR" dirty="0" err="1"/>
              <a:t>Mülakatın</a:t>
            </a:r>
            <a:r>
              <a:rPr lang="tr-TR" dirty="0"/>
              <a:t> sonlandırma </a:t>
            </a:r>
            <a:r>
              <a:rPr lang="tr-TR" dirty="0" err="1"/>
              <a:t>aşaması</a:t>
            </a:r>
            <a:r>
              <a:rPr lang="tr-TR" dirty="0"/>
              <a:t>, </a:t>
            </a:r>
            <a:r>
              <a:rPr lang="tr-TR" dirty="0" err="1"/>
              <a:t>mülakat</a:t>
            </a:r>
            <a:r>
              <a:rPr lang="tr-TR" dirty="0"/>
              <a:t> </a:t>
            </a:r>
            <a:r>
              <a:rPr lang="tr-TR" dirty="0" err="1"/>
              <a:t>sürecinde</a:t>
            </a:r>
            <a:r>
              <a:rPr lang="tr-TR" dirty="0"/>
              <a:t> yapılan bir dizi </a:t>
            </a:r>
            <a:r>
              <a:rPr lang="tr-TR" dirty="0" err="1"/>
              <a:t>görüşmenin</a:t>
            </a:r>
            <a:r>
              <a:rPr lang="tr-TR" dirty="0"/>
              <a:t> son </a:t>
            </a:r>
            <a:r>
              <a:rPr lang="tr-TR" dirty="0" err="1"/>
              <a:t>aşamasıdır</a:t>
            </a:r>
            <a:r>
              <a:rPr lang="tr-TR" dirty="0"/>
              <a:t>. </a:t>
            </a:r>
            <a:endParaRPr lang="tr-TR" dirty="0" smtClean="0"/>
          </a:p>
          <a:p>
            <a:r>
              <a:rPr lang="tr-TR" dirty="0" smtClean="0"/>
              <a:t>Sosyal </a:t>
            </a:r>
            <a:r>
              <a:rPr lang="tr-TR" dirty="0"/>
              <a:t>hizmet uzmanı tarafından </a:t>
            </a:r>
            <a:r>
              <a:rPr lang="tr-TR" dirty="0" err="1"/>
              <a:t>müracaatçıya</a:t>
            </a:r>
            <a:r>
              <a:rPr lang="tr-TR" dirty="0"/>
              <a:t> sonlandırma </a:t>
            </a:r>
            <a:r>
              <a:rPr lang="tr-TR" dirty="0" err="1"/>
              <a:t>aşamasının</a:t>
            </a:r>
            <a:r>
              <a:rPr lang="tr-TR" dirty="0"/>
              <a:t> </a:t>
            </a:r>
            <a:r>
              <a:rPr lang="tr-TR" dirty="0" err="1"/>
              <a:t>başlangıcında</a:t>
            </a:r>
            <a:r>
              <a:rPr lang="tr-TR" dirty="0"/>
              <a:t> bunun son </a:t>
            </a:r>
            <a:r>
              <a:rPr lang="tr-TR" dirty="0" err="1"/>
              <a:t>görüşme</a:t>
            </a:r>
            <a:r>
              <a:rPr lang="tr-TR" dirty="0"/>
              <a:t> </a:t>
            </a:r>
            <a:r>
              <a:rPr lang="tr-TR" dirty="0" err="1"/>
              <a:t>olduğunu</a:t>
            </a:r>
            <a:r>
              <a:rPr lang="tr-TR" dirty="0"/>
              <a:t> ve ne kadar </a:t>
            </a:r>
            <a:r>
              <a:rPr lang="tr-TR" dirty="0" err="1"/>
              <a:t>süreceğini</a:t>
            </a:r>
            <a:r>
              <a:rPr lang="tr-TR" dirty="0"/>
              <a:t> </a:t>
            </a:r>
            <a:r>
              <a:rPr lang="tr-TR" dirty="0" err="1"/>
              <a:t>söylemelidir</a:t>
            </a:r>
            <a:r>
              <a:rPr lang="tr-TR" dirty="0"/>
              <a:t>. </a:t>
            </a:r>
            <a:endParaRPr lang="tr-TR" dirty="0" smtClean="0"/>
          </a:p>
          <a:p>
            <a:r>
              <a:rPr lang="tr-TR" dirty="0" smtClean="0"/>
              <a:t>Sosyal </a:t>
            </a:r>
            <a:r>
              <a:rPr lang="tr-TR" dirty="0"/>
              <a:t>hizmet uzmanı, </a:t>
            </a:r>
            <a:r>
              <a:rPr lang="tr-TR" dirty="0" err="1"/>
              <a:t>mülakat</a:t>
            </a:r>
            <a:r>
              <a:rPr lang="tr-TR" dirty="0"/>
              <a:t> </a:t>
            </a:r>
            <a:r>
              <a:rPr lang="tr-TR" dirty="0" err="1"/>
              <a:t>için</a:t>
            </a:r>
            <a:r>
              <a:rPr lang="tr-TR" dirty="0"/>
              <a:t> ayrılan </a:t>
            </a:r>
            <a:r>
              <a:rPr lang="tr-TR" dirty="0" err="1"/>
              <a:t>süre</a:t>
            </a:r>
            <a:r>
              <a:rPr lang="tr-TR" dirty="0"/>
              <a:t> zarfında hedeflenen amaca </a:t>
            </a:r>
            <a:r>
              <a:rPr lang="tr-TR" dirty="0" err="1"/>
              <a:t>ulaşmak</a:t>
            </a:r>
            <a:r>
              <a:rPr lang="tr-TR" dirty="0"/>
              <a:t> amacıyla </a:t>
            </a:r>
            <a:r>
              <a:rPr lang="tr-TR" dirty="0" err="1"/>
              <a:t>sürecin</a:t>
            </a:r>
            <a:r>
              <a:rPr lang="tr-TR" dirty="0"/>
              <a:t> hızlanmasından sorumludur. Aynı </a:t>
            </a:r>
            <a:r>
              <a:rPr lang="tr-TR" dirty="0" err="1"/>
              <a:t>şekilde</a:t>
            </a:r>
            <a:r>
              <a:rPr lang="tr-TR" dirty="0"/>
              <a:t> sosyal hizmet uzmanı, sonlandırma </a:t>
            </a:r>
            <a:r>
              <a:rPr lang="tr-TR" dirty="0" err="1"/>
              <a:t>için</a:t>
            </a:r>
            <a:r>
              <a:rPr lang="tr-TR" dirty="0"/>
              <a:t> </a:t>
            </a:r>
            <a:r>
              <a:rPr lang="tr-TR" dirty="0" err="1"/>
              <a:t>müraccatçıya</a:t>
            </a:r>
            <a:r>
              <a:rPr lang="tr-TR" dirty="0"/>
              <a:t> </a:t>
            </a:r>
            <a:r>
              <a:rPr lang="tr-TR" dirty="0" err="1"/>
              <a:t>sözel</a:t>
            </a:r>
            <a:r>
              <a:rPr lang="tr-TR" dirty="0"/>
              <a:t> veya </a:t>
            </a:r>
            <a:r>
              <a:rPr lang="tr-TR" dirty="0" err="1"/>
              <a:t>sözel</a:t>
            </a:r>
            <a:r>
              <a:rPr lang="tr-TR" dirty="0"/>
              <a:t> olmayan </a:t>
            </a:r>
            <a:r>
              <a:rPr lang="tr-TR" dirty="0" err="1"/>
              <a:t>konuşmalar</a:t>
            </a:r>
            <a:r>
              <a:rPr lang="tr-TR" dirty="0"/>
              <a:t> </a:t>
            </a:r>
            <a:r>
              <a:rPr lang="tr-TR" dirty="0" err="1"/>
              <a:t>için</a:t>
            </a:r>
            <a:r>
              <a:rPr lang="tr-TR" dirty="0"/>
              <a:t> </a:t>
            </a:r>
            <a:r>
              <a:rPr lang="tr-TR" dirty="0" err="1"/>
              <a:t>ipuçları</a:t>
            </a:r>
            <a:r>
              <a:rPr lang="tr-TR" dirty="0"/>
              <a:t> vererek </a:t>
            </a:r>
            <a:r>
              <a:rPr lang="tr-TR" dirty="0" err="1"/>
              <a:t>konusmasını</a:t>
            </a:r>
            <a:r>
              <a:rPr lang="tr-TR" dirty="0"/>
              <a:t> </a:t>
            </a:r>
            <a:r>
              <a:rPr lang="tr-TR" dirty="0" err="1"/>
              <a:t>sağlar</a:t>
            </a:r>
            <a:r>
              <a:rPr lang="tr-TR" dirty="0"/>
              <a:t>. </a:t>
            </a:r>
          </a:p>
          <a:p>
            <a:r>
              <a:rPr lang="tr-TR" dirty="0"/>
              <a:t>Bazı durumlarda </a:t>
            </a:r>
            <a:r>
              <a:rPr lang="tr-TR" dirty="0" err="1"/>
              <a:t>müracaatçı</a:t>
            </a:r>
            <a:r>
              <a:rPr lang="tr-TR" dirty="0"/>
              <a:t> </a:t>
            </a:r>
            <a:r>
              <a:rPr lang="tr-TR" dirty="0" err="1"/>
              <a:t>hic</a:t>
            </a:r>
            <a:r>
              <a:rPr lang="tr-TR" dirty="0"/>
              <a:t>̧ </a:t>
            </a:r>
            <a:r>
              <a:rPr lang="tr-TR" dirty="0" err="1"/>
              <a:t>konuşmamayı</a:t>
            </a:r>
            <a:r>
              <a:rPr lang="tr-TR" dirty="0"/>
              <a:t> tercih ederek kendisini kapatır. Bu vakalarda sosyal hizmet uzmanı </a:t>
            </a:r>
            <a:r>
              <a:rPr lang="tr-TR" dirty="0" err="1"/>
              <a:t>görüşmeyi</a:t>
            </a:r>
            <a:r>
              <a:rPr lang="tr-TR" dirty="0"/>
              <a:t> hemen sonlandırmamalı ve onlarla </a:t>
            </a:r>
            <a:r>
              <a:rPr lang="tr-TR" dirty="0" err="1"/>
              <a:t>iletişim</a:t>
            </a:r>
            <a:r>
              <a:rPr lang="tr-TR" dirty="0"/>
              <a:t> kurmaya </a:t>
            </a:r>
            <a:r>
              <a:rPr lang="tr-TR" dirty="0" err="1"/>
              <a:t>çalışarak</a:t>
            </a:r>
            <a:r>
              <a:rPr lang="tr-TR" dirty="0"/>
              <a:t> onları </a:t>
            </a:r>
            <a:r>
              <a:rPr lang="tr-TR" dirty="0" err="1"/>
              <a:t>konuşmaya</a:t>
            </a:r>
            <a:r>
              <a:rPr lang="tr-TR" dirty="0"/>
              <a:t> cesaretlendirmelidir. </a:t>
            </a:r>
          </a:p>
          <a:p>
            <a:endParaRPr lang="tr-TR" dirty="0"/>
          </a:p>
        </p:txBody>
      </p:sp>
      <p:sp>
        <p:nvSpPr>
          <p:cNvPr id="3" name="Unvan 2">
            <a:extLst>
              <a:ext uri="{FF2B5EF4-FFF2-40B4-BE49-F238E27FC236}">
                <a16:creationId xmlns="" xmlns:a16="http://schemas.microsoft.com/office/drawing/2014/main" id="{F061D305-A18D-1946-A07E-9E99AFA75603}"/>
              </a:ext>
            </a:extLst>
          </p:cNvPr>
          <p:cNvSpPr>
            <a:spLocks noGrp="1"/>
          </p:cNvSpPr>
          <p:nvPr>
            <p:ph type="title"/>
          </p:nvPr>
        </p:nvSpPr>
        <p:spPr/>
        <p:txBody>
          <a:bodyPr>
            <a:normAutofit fontScale="90000"/>
          </a:bodyPr>
          <a:lstStyle/>
          <a:p>
            <a:r>
              <a:rPr lang="es-ES" dirty="0">
                <a:effectLst/>
              </a:rPr>
              <a:t>ÖZETLEME ve SON KONUŞMA </a:t>
            </a:r>
            <a:br>
              <a:rPr lang="es-ES" dirty="0">
                <a:effectLst/>
              </a:rPr>
            </a:br>
            <a:endParaRPr lang="tr-TR" dirty="0"/>
          </a:p>
        </p:txBody>
      </p:sp>
    </p:spTree>
    <p:extLst>
      <p:ext uri="{BB962C8B-B14F-4D97-AF65-F5344CB8AC3E}">
        <p14:creationId xmlns:p14="http://schemas.microsoft.com/office/powerpoint/2010/main" val="3733012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1541AA64-F406-4E46-A99A-C2C9A8772FDA}"/>
              </a:ext>
            </a:extLst>
          </p:cNvPr>
          <p:cNvSpPr>
            <a:spLocks noGrp="1"/>
          </p:cNvSpPr>
          <p:nvPr>
            <p:ph idx="1"/>
          </p:nvPr>
        </p:nvSpPr>
        <p:spPr>
          <a:xfrm>
            <a:off x="457200" y="764704"/>
            <a:ext cx="8229600" cy="5242587"/>
          </a:xfrm>
        </p:spPr>
        <p:txBody>
          <a:bodyPr>
            <a:normAutofit fontScale="92500" lnSpcReduction="10000"/>
          </a:bodyPr>
          <a:lstStyle/>
          <a:p>
            <a:r>
              <a:rPr lang="tr-TR" dirty="0"/>
              <a:t>Sosyal hizmet </a:t>
            </a:r>
            <a:r>
              <a:rPr lang="tr-TR" dirty="0" err="1"/>
              <a:t>mülakatının</a:t>
            </a:r>
            <a:r>
              <a:rPr lang="tr-TR" dirty="0"/>
              <a:t> son </a:t>
            </a:r>
            <a:r>
              <a:rPr lang="tr-TR" dirty="0" err="1"/>
              <a:t>aşaması</a:t>
            </a:r>
            <a:r>
              <a:rPr lang="tr-TR" dirty="0"/>
              <a:t> sonlandırmadır. </a:t>
            </a:r>
            <a:endParaRPr lang="tr-TR" dirty="0" smtClean="0"/>
          </a:p>
          <a:p>
            <a:r>
              <a:rPr lang="tr-TR" dirty="0" smtClean="0"/>
              <a:t>Sonlandırma </a:t>
            </a:r>
            <a:r>
              <a:rPr lang="tr-TR" dirty="0" err="1"/>
              <a:t>aşaması</a:t>
            </a:r>
            <a:r>
              <a:rPr lang="tr-TR" dirty="0"/>
              <a:t>, </a:t>
            </a:r>
            <a:r>
              <a:rPr lang="tr-TR" dirty="0" err="1"/>
              <a:t>mülakatın</a:t>
            </a:r>
            <a:r>
              <a:rPr lang="tr-TR" dirty="0"/>
              <a:t> </a:t>
            </a:r>
            <a:r>
              <a:rPr lang="tr-TR" dirty="0" err="1"/>
              <a:t>bitis</a:t>
            </a:r>
            <a:r>
              <a:rPr lang="tr-TR" dirty="0"/>
              <a:t>̧ </a:t>
            </a:r>
            <a:r>
              <a:rPr lang="tr-TR" dirty="0" err="1"/>
              <a:t>aşaması</a:t>
            </a:r>
            <a:r>
              <a:rPr lang="tr-TR" dirty="0"/>
              <a:t> olarak adlandırılır. </a:t>
            </a:r>
            <a:endParaRPr lang="tr-TR" dirty="0" smtClean="0"/>
          </a:p>
          <a:p>
            <a:r>
              <a:rPr lang="tr-TR" dirty="0" err="1" smtClean="0"/>
              <a:t>Bas</a:t>
            </a:r>
            <a:r>
              <a:rPr lang="tr-TR" dirty="0" err="1"/>
              <a:t>̧langıc</a:t>
            </a:r>
            <a:r>
              <a:rPr lang="tr-TR" dirty="0"/>
              <a:t>̧ ve </a:t>
            </a:r>
            <a:r>
              <a:rPr lang="tr-TR" dirty="0" err="1"/>
              <a:t>gelişme</a:t>
            </a:r>
            <a:r>
              <a:rPr lang="tr-TR" dirty="0"/>
              <a:t> </a:t>
            </a:r>
            <a:r>
              <a:rPr lang="tr-TR" dirty="0" err="1"/>
              <a:t>aşamaları</a:t>
            </a:r>
            <a:r>
              <a:rPr lang="tr-TR" dirty="0"/>
              <a:t> </a:t>
            </a:r>
            <a:r>
              <a:rPr lang="tr-TR" dirty="0" err="1"/>
              <a:t>ulaşılmak</a:t>
            </a:r>
            <a:r>
              <a:rPr lang="tr-TR" dirty="0"/>
              <a:t> istenen </a:t>
            </a:r>
            <a:r>
              <a:rPr lang="tr-TR" dirty="0" err="1"/>
              <a:t>amac</a:t>
            </a:r>
            <a:r>
              <a:rPr lang="tr-TR" dirty="0"/>
              <a:t>̧ </a:t>
            </a:r>
            <a:r>
              <a:rPr lang="tr-TR" dirty="0" err="1"/>
              <a:t>doğrultusunda</a:t>
            </a:r>
            <a:r>
              <a:rPr lang="tr-TR" dirty="0"/>
              <a:t> atılan ilk ve </a:t>
            </a:r>
            <a:r>
              <a:rPr lang="tr-TR" dirty="0" err="1"/>
              <a:t>önemli</a:t>
            </a:r>
            <a:r>
              <a:rPr lang="tr-TR" dirty="0"/>
              <a:t> adımlardır. </a:t>
            </a:r>
            <a:endParaRPr lang="tr-TR" dirty="0" smtClean="0"/>
          </a:p>
          <a:p>
            <a:r>
              <a:rPr lang="tr-TR" dirty="0" smtClean="0"/>
              <a:t>Ancak </a:t>
            </a:r>
            <a:r>
              <a:rPr lang="tr-TR" dirty="0"/>
              <a:t>sonlandırma </a:t>
            </a:r>
            <a:r>
              <a:rPr lang="tr-TR" dirty="0" err="1"/>
              <a:t>aşaması</a:t>
            </a:r>
            <a:r>
              <a:rPr lang="tr-TR" dirty="0"/>
              <a:t> mesleki </a:t>
            </a:r>
            <a:r>
              <a:rPr lang="tr-TR" dirty="0" err="1"/>
              <a:t>amac</a:t>
            </a:r>
            <a:r>
              <a:rPr lang="tr-TR" dirty="0"/>
              <a:t>̧ </a:t>
            </a:r>
            <a:r>
              <a:rPr lang="tr-TR" dirty="0" err="1"/>
              <a:t>doğrultusunda</a:t>
            </a:r>
            <a:r>
              <a:rPr lang="tr-TR" dirty="0"/>
              <a:t> yapılan </a:t>
            </a:r>
            <a:r>
              <a:rPr lang="tr-TR" dirty="0" err="1"/>
              <a:t>görüşmelerin</a:t>
            </a:r>
            <a:r>
              <a:rPr lang="tr-TR" dirty="0"/>
              <a:t> artık sonunun </a:t>
            </a:r>
            <a:r>
              <a:rPr lang="tr-TR" dirty="0" err="1"/>
              <a:t>geldiğini</a:t>
            </a:r>
            <a:r>
              <a:rPr lang="tr-TR" dirty="0"/>
              <a:t> </a:t>
            </a:r>
            <a:r>
              <a:rPr lang="tr-TR" dirty="0" err="1"/>
              <a:t>göstermektedir</a:t>
            </a:r>
            <a:r>
              <a:rPr lang="tr-TR" dirty="0"/>
              <a:t>. </a:t>
            </a:r>
          </a:p>
          <a:p>
            <a:r>
              <a:rPr lang="tr-TR" dirty="0"/>
              <a:t>Bu </a:t>
            </a:r>
            <a:r>
              <a:rPr lang="tr-TR" dirty="0" err="1"/>
              <a:t>aşamayı</a:t>
            </a:r>
            <a:r>
              <a:rPr lang="tr-TR" dirty="0"/>
              <a:t> sosyal hizmet uzmanı ve </a:t>
            </a:r>
            <a:r>
              <a:rPr lang="tr-TR" dirty="0" err="1"/>
              <a:t>müracaatçı</a:t>
            </a:r>
            <a:r>
              <a:rPr lang="tr-TR" dirty="0"/>
              <a:t> birlikte </a:t>
            </a:r>
            <a:r>
              <a:rPr lang="tr-TR" dirty="0" err="1"/>
              <a:t>değerlendirerek</a:t>
            </a:r>
            <a:r>
              <a:rPr lang="tr-TR" dirty="0"/>
              <a:t> sonlandırırlar. Sosyal hizmet </a:t>
            </a:r>
            <a:r>
              <a:rPr lang="tr-TR" dirty="0" err="1"/>
              <a:t>mülakatı</a:t>
            </a:r>
            <a:r>
              <a:rPr lang="tr-TR" dirty="0"/>
              <a:t> amaca </a:t>
            </a:r>
            <a:r>
              <a:rPr lang="tr-TR" dirty="0" err="1"/>
              <a:t>ulaşılması</a:t>
            </a:r>
            <a:r>
              <a:rPr lang="tr-TR" dirty="0"/>
              <a:t> veya </a:t>
            </a:r>
            <a:r>
              <a:rPr lang="tr-TR" dirty="0" err="1"/>
              <a:t>tartışılan</a:t>
            </a:r>
            <a:r>
              <a:rPr lang="tr-TR" dirty="0"/>
              <a:t> konunun sona ermesiyle sona erer. </a:t>
            </a:r>
          </a:p>
          <a:p>
            <a:endParaRPr lang="tr-TR" dirty="0"/>
          </a:p>
        </p:txBody>
      </p:sp>
      <p:sp>
        <p:nvSpPr>
          <p:cNvPr id="3" name="Unvan 2">
            <a:extLst>
              <a:ext uri="{FF2B5EF4-FFF2-40B4-BE49-F238E27FC236}">
                <a16:creationId xmlns="" xmlns:a16="http://schemas.microsoft.com/office/drawing/2014/main" id="{D1D2B8CE-C3F2-EF49-96CB-9A3FB11CFA30}"/>
              </a:ext>
            </a:extLst>
          </p:cNvPr>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614510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8B2DF62B-F4A3-864E-9442-E395F491C607}"/>
              </a:ext>
            </a:extLst>
          </p:cNvPr>
          <p:cNvSpPr>
            <a:spLocks noGrp="1"/>
          </p:cNvSpPr>
          <p:nvPr>
            <p:ph idx="1"/>
          </p:nvPr>
        </p:nvSpPr>
        <p:spPr/>
        <p:txBody>
          <a:bodyPr/>
          <a:lstStyle/>
          <a:p>
            <a:r>
              <a:rPr lang="tr-TR" dirty="0" err="1"/>
              <a:t>Özetleme</a:t>
            </a:r>
            <a:r>
              <a:rPr lang="tr-TR" dirty="0"/>
              <a:t>, daima </a:t>
            </a:r>
            <a:r>
              <a:rPr lang="tr-TR" dirty="0" err="1"/>
              <a:t>isteğe</a:t>
            </a:r>
            <a:r>
              <a:rPr lang="tr-TR" dirty="0"/>
              <a:t> </a:t>
            </a:r>
            <a:r>
              <a:rPr lang="tr-TR" dirty="0" err="1"/>
              <a:t>bağlı</a:t>
            </a:r>
            <a:r>
              <a:rPr lang="tr-TR" dirty="0"/>
              <a:t> bir </a:t>
            </a:r>
            <a:r>
              <a:rPr lang="tr-TR" dirty="0" err="1"/>
              <a:t>süreçtir</a:t>
            </a:r>
            <a:r>
              <a:rPr lang="tr-TR" dirty="0"/>
              <a:t>. </a:t>
            </a:r>
            <a:r>
              <a:rPr lang="tr-TR" dirty="0" err="1"/>
              <a:t>Özetlemede</a:t>
            </a:r>
            <a:r>
              <a:rPr lang="tr-TR" dirty="0"/>
              <a:t> sosyal hizmet uzmanı, </a:t>
            </a:r>
            <a:r>
              <a:rPr lang="tr-TR" dirty="0" err="1"/>
              <a:t>müracaatçının</a:t>
            </a:r>
            <a:r>
              <a:rPr lang="tr-TR" dirty="0"/>
              <a:t> taleplerinin belirgin bir </a:t>
            </a:r>
            <a:r>
              <a:rPr lang="tr-TR" dirty="0" err="1"/>
              <a:t>şekilde</a:t>
            </a:r>
            <a:r>
              <a:rPr lang="tr-TR" dirty="0"/>
              <a:t> yani </a:t>
            </a:r>
            <a:r>
              <a:rPr lang="tr-TR" dirty="0" err="1"/>
              <a:t>açıkça</a:t>
            </a:r>
            <a:r>
              <a:rPr lang="tr-TR" dirty="0"/>
              <a:t> vurgulamalıdır. </a:t>
            </a:r>
            <a:r>
              <a:rPr lang="tr-TR" dirty="0" err="1"/>
              <a:t>Eğer</a:t>
            </a:r>
            <a:r>
              <a:rPr lang="tr-TR" dirty="0"/>
              <a:t> </a:t>
            </a:r>
            <a:r>
              <a:rPr lang="tr-TR" dirty="0" err="1"/>
              <a:t>müracaatçı</a:t>
            </a:r>
            <a:r>
              <a:rPr lang="tr-TR" dirty="0"/>
              <a:t> beklentilerinin </a:t>
            </a:r>
            <a:r>
              <a:rPr lang="tr-TR" dirty="0" err="1"/>
              <a:t>karşılanmadığını</a:t>
            </a:r>
            <a:r>
              <a:rPr lang="tr-TR" dirty="0"/>
              <a:t> ve bu konuda sosyal hizmet uzmanı ile aynı kanıda </a:t>
            </a:r>
            <a:r>
              <a:rPr lang="tr-TR" dirty="0" err="1"/>
              <a:t>olmadığını</a:t>
            </a:r>
            <a:r>
              <a:rPr lang="tr-TR" dirty="0"/>
              <a:t> fark ederse, sosyal hizmet uzmanı bu durumda </a:t>
            </a:r>
            <a:r>
              <a:rPr lang="tr-TR" dirty="0" err="1"/>
              <a:t>müracaatçının</a:t>
            </a:r>
            <a:r>
              <a:rPr lang="tr-TR" dirty="0"/>
              <a:t> bunları dile getirmesine olanak </a:t>
            </a:r>
            <a:r>
              <a:rPr lang="tr-TR" dirty="0" err="1"/>
              <a:t>sağlamalıdır</a:t>
            </a:r>
            <a:r>
              <a:rPr lang="tr-TR" dirty="0"/>
              <a:t>. </a:t>
            </a:r>
          </a:p>
          <a:p>
            <a:endParaRPr lang="tr-TR" dirty="0"/>
          </a:p>
        </p:txBody>
      </p:sp>
      <p:sp>
        <p:nvSpPr>
          <p:cNvPr id="3" name="Unvan 2">
            <a:extLst>
              <a:ext uri="{FF2B5EF4-FFF2-40B4-BE49-F238E27FC236}">
                <a16:creationId xmlns="" xmlns:a16="http://schemas.microsoft.com/office/drawing/2014/main" id="{9B2C3394-041F-B447-852E-D672EE23B388}"/>
              </a:ext>
            </a:extLst>
          </p:cNvPr>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746200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859C221A-B164-C74B-BE69-4BBA5D0F29FF}"/>
              </a:ext>
            </a:extLst>
          </p:cNvPr>
          <p:cNvSpPr>
            <a:spLocks noGrp="1"/>
          </p:cNvSpPr>
          <p:nvPr>
            <p:ph idx="1"/>
          </p:nvPr>
        </p:nvSpPr>
        <p:spPr/>
        <p:txBody>
          <a:bodyPr>
            <a:normAutofit fontScale="92500" lnSpcReduction="20000"/>
          </a:bodyPr>
          <a:lstStyle/>
          <a:p>
            <a:r>
              <a:rPr lang="tr-TR" dirty="0" err="1"/>
              <a:t>Özetleme</a:t>
            </a:r>
            <a:r>
              <a:rPr lang="tr-TR" dirty="0"/>
              <a:t>, hem </a:t>
            </a:r>
            <a:r>
              <a:rPr lang="tr-TR" dirty="0" err="1"/>
              <a:t>müracatçı</a:t>
            </a:r>
            <a:r>
              <a:rPr lang="tr-TR" dirty="0"/>
              <a:t> hem de sosyal hizmet uzmanına </a:t>
            </a:r>
            <a:r>
              <a:rPr lang="tr-TR" dirty="0" err="1"/>
              <a:t>mülakat</a:t>
            </a:r>
            <a:r>
              <a:rPr lang="tr-TR" dirty="0"/>
              <a:t> ile ilgili bir perspektif kazanmalarına olanak verir. </a:t>
            </a:r>
          </a:p>
          <a:p>
            <a:r>
              <a:rPr lang="tr-TR" dirty="0" err="1"/>
              <a:t>Özetleme</a:t>
            </a:r>
            <a:r>
              <a:rPr lang="tr-TR" dirty="0"/>
              <a:t>, </a:t>
            </a:r>
            <a:r>
              <a:rPr lang="tr-TR" dirty="0" err="1"/>
              <a:t>mülakat</a:t>
            </a:r>
            <a:r>
              <a:rPr lang="tr-TR" dirty="0"/>
              <a:t> </a:t>
            </a:r>
            <a:r>
              <a:rPr lang="tr-TR" dirty="0" err="1"/>
              <a:t>sürecinde</a:t>
            </a:r>
            <a:r>
              <a:rPr lang="tr-TR" dirty="0"/>
              <a:t> meydana gelen ve </a:t>
            </a:r>
            <a:r>
              <a:rPr lang="tr-TR" dirty="0" err="1"/>
              <a:t>gelişen</a:t>
            </a:r>
            <a:r>
              <a:rPr lang="tr-TR" dirty="0"/>
              <a:t> olaylara ve durumlara </a:t>
            </a:r>
            <a:r>
              <a:rPr lang="tr-TR" dirty="0" err="1"/>
              <a:t>ilişkin</a:t>
            </a:r>
            <a:r>
              <a:rPr lang="tr-TR" dirty="0"/>
              <a:t> bir tutarlı </a:t>
            </a:r>
            <a:r>
              <a:rPr lang="tr-TR" dirty="0" err="1"/>
              <a:t>düşünceye</a:t>
            </a:r>
            <a:r>
              <a:rPr lang="tr-TR" dirty="0"/>
              <a:t> de sahip olma fırsatıdır. </a:t>
            </a:r>
          </a:p>
          <a:p>
            <a:r>
              <a:rPr lang="tr-TR" dirty="0"/>
              <a:t>Kısa bir </a:t>
            </a:r>
            <a:r>
              <a:rPr lang="tr-TR" dirty="0" err="1"/>
              <a:t>özetleme</a:t>
            </a:r>
            <a:r>
              <a:rPr lang="tr-TR" dirty="0"/>
              <a:t>, duygu </a:t>
            </a:r>
            <a:r>
              <a:rPr lang="tr-TR" dirty="0" err="1"/>
              <a:t>yüklu</a:t>
            </a:r>
            <a:r>
              <a:rPr lang="tr-TR" dirty="0"/>
              <a:t>̈ bir </a:t>
            </a:r>
            <a:r>
              <a:rPr lang="tr-TR" dirty="0" err="1"/>
              <a:t>mülakat</a:t>
            </a:r>
            <a:r>
              <a:rPr lang="tr-TR" dirty="0"/>
              <a:t> </a:t>
            </a:r>
            <a:r>
              <a:rPr lang="tr-TR" dirty="0" err="1"/>
              <a:t>sürecinin</a:t>
            </a:r>
            <a:r>
              <a:rPr lang="tr-TR" dirty="0"/>
              <a:t> sonunda, </a:t>
            </a:r>
            <a:r>
              <a:rPr lang="tr-TR" dirty="0" err="1"/>
              <a:t>mürcaatçının</a:t>
            </a:r>
            <a:r>
              <a:rPr lang="tr-TR" dirty="0"/>
              <a:t> duygu </a:t>
            </a:r>
            <a:r>
              <a:rPr lang="tr-TR" dirty="0" err="1"/>
              <a:t>yüklu</a:t>
            </a:r>
            <a:r>
              <a:rPr lang="tr-TR" dirty="0"/>
              <a:t>̈ durumunu kontrol etmeye yarayan bir fonksiyona sahiptir. </a:t>
            </a:r>
            <a:r>
              <a:rPr lang="tr-TR" dirty="0" err="1"/>
              <a:t>Özetleme</a:t>
            </a:r>
            <a:r>
              <a:rPr lang="tr-TR" dirty="0"/>
              <a:t>, </a:t>
            </a:r>
            <a:r>
              <a:rPr lang="tr-TR" dirty="0" err="1"/>
              <a:t>mülakat</a:t>
            </a:r>
            <a:r>
              <a:rPr lang="tr-TR" dirty="0"/>
              <a:t> </a:t>
            </a:r>
            <a:r>
              <a:rPr lang="tr-TR" dirty="0" err="1"/>
              <a:t>sürecinde</a:t>
            </a:r>
            <a:r>
              <a:rPr lang="tr-TR" dirty="0"/>
              <a:t> </a:t>
            </a:r>
            <a:r>
              <a:rPr lang="tr-TR" dirty="0" err="1"/>
              <a:t>müracaatçının</a:t>
            </a:r>
            <a:r>
              <a:rPr lang="tr-TR" dirty="0"/>
              <a:t> </a:t>
            </a:r>
            <a:r>
              <a:rPr lang="tr-TR" dirty="0" err="1"/>
              <a:t>hırplanmıs</a:t>
            </a:r>
            <a:r>
              <a:rPr lang="tr-TR" dirty="0"/>
              <a:t>̧, </a:t>
            </a:r>
            <a:r>
              <a:rPr lang="tr-TR" dirty="0" err="1"/>
              <a:t>yorulmus</a:t>
            </a:r>
            <a:r>
              <a:rPr lang="tr-TR" dirty="0"/>
              <a:t>̧ veya </a:t>
            </a:r>
            <a:r>
              <a:rPr lang="tr-TR" dirty="0" err="1"/>
              <a:t>kırılmıs</a:t>
            </a:r>
            <a:r>
              <a:rPr lang="tr-TR" dirty="0"/>
              <a:t>̧ olan duygularının ve egosunun restore edilmesine ve yeniden </a:t>
            </a:r>
            <a:r>
              <a:rPr lang="tr-TR" dirty="0" err="1"/>
              <a:t>sakinleşmesine</a:t>
            </a:r>
            <a:r>
              <a:rPr lang="tr-TR" dirty="0"/>
              <a:t> izin veren bir </a:t>
            </a:r>
            <a:r>
              <a:rPr lang="tr-TR" dirty="0" err="1"/>
              <a:t>süreçtir</a:t>
            </a:r>
            <a:r>
              <a:rPr lang="tr-TR" dirty="0"/>
              <a:t>. </a:t>
            </a:r>
          </a:p>
          <a:p>
            <a:endParaRPr lang="tr-TR" dirty="0"/>
          </a:p>
        </p:txBody>
      </p:sp>
      <p:sp>
        <p:nvSpPr>
          <p:cNvPr id="3" name="Unvan 2">
            <a:extLst>
              <a:ext uri="{FF2B5EF4-FFF2-40B4-BE49-F238E27FC236}">
                <a16:creationId xmlns="" xmlns:a16="http://schemas.microsoft.com/office/drawing/2014/main" id="{B9556DB0-C31B-8549-89BA-F14F18E45F1A}"/>
              </a:ext>
            </a:extLst>
          </p:cNvPr>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289322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a:extLst>
              <a:ext uri="{FF2B5EF4-FFF2-40B4-BE49-F238E27FC236}">
                <a16:creationId xmlns="" xmlns:a16="http://schemas.microsoft.com/office/drawing/2014/main" id="{D1AF0958-1325-D346-994C-ED02A6CF8192}"/>
              </a:ext>
            </a:extLst>
          </p:cNvPr>
          <p:cNvSpPr>
            <a:spLocks noGrp="1"/>
          </p:cNvSpPr>
          <p:nvPr>
            <p:ph idx="1"/>
          </p:nvPr>
        </p:nvSpPr>
        <p:spPr>
          <a:xfrm>
            <a:off x="457200" y="548680"/>
            <a:ext cx="8229600" cy="5458611"/>
          </a:xfrm>
        </p:spPr>
        <p:txBody>
          <a:bodyPr>
            <a:normAutofit fontScale="92500" lnSpcReduction="20000"/>
          </a:bodyPr>
          <a:lstStyle/>
          <a:p>
            <a:r>
              <a:rPr lang="tr-TR" dirty="0"/>
              <a:t>Titiz bir sosyal hizmet uzmanı, </a:t>
            </a:r>
            <a:r>
              <a:rPr lang="tr-TR" dirty="0" err="1"/>
              <a:t>mülakatın</a:t>
            </a:r>
            <a:r>
              <a:rPr lang="tr-TR" dirty="0"/>
              <a:t> sonuna </a:t>
            </a:r>
            <a:r>
              <a:rPr lang="tr-TR" dirty="0" err="1"/>
              <a:t>doğru</a:t>
            </a:r>
            <a:r>
              <a:rPr lang="tr-TR" dirty="0"/>
              <a:t> </a:t>
            </a:r>
            <a:r>
              <a:rPr lang="tr-TR" dirty="0" err="1"/>
              <a:t>müracatçı</a:t>
            </a:r>
            <a:r>
              <a:rPr lang="tr-TR" dirty="0"/>
              <a:t> ile en </a:t>
            </a:r>
            <a:r>
              <a:rPr lang="tr-TR" dirty="0" err="1"/>
              <a:t>önemli</a:t>
            </a:r>
            <a:r>
              <a:rPr lang="tr-TR" dirty="0"/>
              <a:t> noktaları </a:t>
            </a:r>
            <a:r>
              <a:rPr lang="tr-TR" dirty="0" err="1"/>
              <a:t>tartışır</a:t>
            </a:r>
            <a:r>
              <a:rPr lang="tr-TR" dirty="0"/>
              <a:t>. </a:t>
            </a:r>
            <a:r>
              <a:rPr lang="tr-TR" dirty="0" err="1"/>
              <a:t>Örneğin</a:t>
            </a:r>
            <a:r>
              <a:rPr lang="tr-TR" dirty="0"/>
              <a:t>, sosyal hizmet uzmanının </a:t>
            </a:r>
            <a:r>
              <a:rPr lang="tr-TR" dirty="0" err="1"/>
              <a:t>almıs</a:t>
            </a:r>
            <a:r>
              <a:rPr lang="tr-TR" dirty="0"/>
              <a:t>̧ </a:t>
            </a:r>
            <a:r>
              <a:rPr lang="tr-TR" dirty="0" err="1"/>
              <a:t>olduğu</a:t>
            </a:r>
            <a:r>
              <a:rPr lang="tr-TR" dirty="0"/>
              <a:t> notlar ve teyp kayıtlarını dinleyerek birlikte </a:t>
            </a:r>
            <a:r>
              <a:rPr lang="tr-TR" dirty="0" err="1"/>
              <a:t>tartışabilirler</a:t>
            </a:r>
            <a:r>
              <a:rPr lang="tr-TR" dirty="0"/>
              <a:t>. </a:t>
            </a:r>
          </a:p>
          <a:p>
            <a:r>
              <a:rPr lang="tr-TR" dirty="0"/>
              <a:t>Ancak bu tip </a:t>
            </a:r>
            <a:r>
              <a:rPr lang="tr-TR" dirty="0" err="1"/>
              <a:t>konuşmalar</a:t>
            </a:r>
            <a:r>
              <a:rPr lang="tr-TR" dirty="0"/>
              <a:t> ve </a:t>
            </a:r>
            <a:r>
              <a:rPr lang="tr-TR" dirty="0" err="1"/>
              <a:t>tartışmalar</a:t>
            </a:r>
            <a:r>
              <a:rPr lang="tr-TR" dirty="0"/>
              <a:t> </a:t>
            </a:r>
            <a:r>
              <a:rPr lang="tr-TR" dirty="0" err="1"/>
              <a:t>eğer</a:t>
            </a:r>
            <a:r>
              <a:rPr lang="tr-TR" dirty="0"/>
              <a:t> </a:t>
            </a:r>
            <a:r>
              <a:rPr lang="tr-TR" dirty="0" err="1"/>
              <a:t>çok</a:t>
            </a:r>
            <a:r>
              <a:rPr lang="tr-TR" dirty="0"/>
              <a:t> uzarsa, </a:t>
            </a:r>
            <a:r>
              <a:rPr lang="tr-TR" dirty="0" err="1"/>
              <a:t>sürec</a:t>
            </a:r>
            <a:r>
              <a:rPr lang="tr-TR" dirty="0"/>
              <a:t>̧ profesyonel bir </a:t>
            </a:r>
            <a:r>
              <a:rPr lang="tr-TR" dirty="0" err="1"/>
              <a:t>süreçten</a:t>
            </a:r>
            <a:r>
              <a:rPr lang="tr-TR" dirty="0"/>
              <a:t> sosyal bir </a:t>
            </a:r>
            <a:r>
              <a:rPr lang="tr-TR" dirty="0" err="1"/>
              <a:t>görüşme</a:t>
            </a:r>
            <a:r>
              <a:rPr lang="tr-TR" dirty="0"/>
              <a:t> </a:t>
            </a:r>
            <a:r>
              <a:rPr lang="tr-TR" dirty="0" err="1"/>
              <a:t>hâline</a:t>
            </a:r>
            <a:r>
              <a:rPr lang="tr-TR" dirty="0"/>
              <a:t> </a:t>
            </a:r>
            <a:r>
              <a:rPr lang="tr-TR" dirty="0" err="1"/>
              <a:t>dönüşebilir</a:t>
            </a:r>
            <a:r>
              <a:rPr lang="tr-TR" dirty="0"/>
              <a:t>. </a:t>
            </a:r>
          </a:p>
          <a:p>
            <a:r>
              <a:rPr lang="tr-TR" dirty="0" err="1"/>
              <a:t>Çünku</a:t>
            </a:r>
            <a:r>
              <a:rPr lang="tr-TR" dirty="0"/>
              <a:t>̈ profesyonel bir </a:t>
            </a:r>
            <a:r>
              <a:rPr lang="tr-TR" dirty="0" err="1"/>
              <a:t>mülakat</a:t>
            </a:r>
            <a:r>
              <a:rPr lang="tr-TR" dirty="0"/>
              <a:t> ortamın kuralları ile sosyal bir </a:t>
            </a:r>
            <a:r>
              <a:rPr lang="tr-TR" dirty="0" err="1"/>
              <a:t>mülakat</a:t>
            </a:r>
            <a:r>
              <a:rPr lang="tr-TR" dirty="0"/>
              <a:t> ortamının kuralları farklıdır. Bu durumda </a:t>
            </a:r>
            <a:r>
              <a:rPr lang="tr-TR" dirty="0" err="1"/>
              <a:t>müracaatçı</a:t>
            </a:r>
            <a:r>
              <a:rPr lang="tr-TR" dirty="0"/>
              <a:t>, hangi kurallara </a:t>
            </a:r>
            <a:r>
              <a:rPr lang="tr-TR" dirty="0" err="1"/>
              <a:t>göre</a:t>
            </a:r>
            <a:r>
              <a:rPr lang="tr-TR" dirty="0"/>
              <a:t> </a:t>
            </a:r>
            <a:r>
              <a:rPr lang="tr-TR" dirty="0" err="1"/>
              <a:t>davranacağı</a:t>
            </a:r>
            <a:r>
              <a:rPr lang="tr-TR" dirty="0"/>
              <a:t> konusunda </a:t>
            </a:r>
            <a:r>
              <a:rPr lang="tr-TR" dirty="0" err="1"/>
              <a:t>şaşırabilir</a:t>
            </a:r>
            <a:r>
              <a:rPr lang="tr-TR" dirty="0"/>
              <a:t>. </a:t>
            </a:r>
          </a:p>
          <a:p>
            <a:r>
              <a:rPr lang="tr-TR" dirty="0"/>
              <a:t>Bu tip </a:t>
            </a:r>
            <a:r>
              <a:rPr lang="tr-TR" dirty="0" err="1"/>
              <a:t>konuşmalar</a:t>
            </a:r>
            <a:r>
              <a:rPr lang="tr-TR" dirty="0"/>
              <a:t> </a:t>
            </a:r>
            <a:r>
              <a:rPr lang="tr-TR" dirty="0" err="1"/>
              <a:t>süreci</a:t>
            </a:r>
            <a:r>
              <a:rPr lang="tr-TR" dirty="0"/>
              <a:t> uzatabilir ve ilgiyi </a:t>
            </a:r>
            <a:r>
              <a:rPr lang="tr-TR" dirty="0" err="1"/>
              <a:t>başka</a:t>
            </a:r>
            <a:r>
              <a:rPr lang="tr-TR" dirty="0"/>
              <a:t> </a:t>
            </a:r>
            <a:r>
              <a:rPr lang="tr-TR" dirty="0" err="1"/>
              <a:t>yönlere</a:t>
            </a:r>
            <a:r>
              <a:rPr lang="tr-TR" dirty="0"/>
              <a:t> </a:t>
            </a:r>
            <a:r>
              <a:rPr lang="tr-TR" dirty="0" err="1"/>
              <a:t>çekebilir</a:t>
            </a:r>
            <a:r>
              <a:rPr lang="tr-TR" dirty="0"/>
              <a:t>. Bu nedenle sosyal hizmet uzmanı bu </a:t>
            </a:r>
            <a:r>
              <a:rPr lang="tr-TR" dirty="0" err="1"/>
              <a:t>konuşmaları</a:t>
            </a:r>
            <a:r>
              <a:rPr lang="tr-TR" dirty="0"/>
              <a:t> bir sohbete </a:t>
            </a:r>
            <a:r>
              <a:rPr lang="tr-TR" dirty="0" err="1"/>
              <a:t>dönüştürmeden</a:t>
            </a:r>
            <a:r>
              <a:rPr lang="tr-TR" dirty="0"/>
              <a:t> profesyonelce yerinde ve zamanında bitirebilmelidir. </a:t>
            </a:r>
          </a:p>
          <a:p>
            <a:endParaRPr lang="tr-TR" dirty="0"/>
          </a:p>
        </p:txBody>
      </p:sp>
      <p:sp>
        <p:nvSpPr>
          <p:cNvPr id="3" name="Unvan 2">
            <a:extLst>
              <a:ext uri="{FF2B5EF4-FFF2-40B4-BE49-F238E27FC236}">
                <a16:creationId xmlns="" xmlns:a16="http://schemas.microsoft.com/office/drawing/2014/main" id="{D946F457-0EA4-2945-A4BD-5703CC810CC8}"/>
              </a:ext>
            </a:extLst>
          </p:cNvPr>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0019132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81328"/>
            <a:ext cx="8229600" cy="5116024"/>
          </a:xfrm>
        </p:spPr>
        <p:txBody>
          <a:bodyPr/>
          <a:lstStyle/>
          <a:p>
            <a:r>
              <a:rPr lang="tr-TR" dirty="0"/>
              <a:t>Sosyal hizmet uzmanları, müracaatçının sonraki mülakat süreci için hazırlık yapmaları ve bunu yapmaları için mülakatlar arasında serbest zamanlarını programını yapmalıdır. Bunun mülakatın başlangıcında yapılmasında fayda vardır. </a:t>
            </a:r>
          </a:p>
          <a:p>
            <a:r>
              <a:rPr lang="tr-TR" dirty="0"/>
              <a:t>Bu süreçte sosyal hizmet uzmanının sağlıklı bir görüşme değerlendirme yapması için onun da zamana ihtiyacı vardır. </a:t>
            </a:r>
          </a:p>
        </p:txBody>
      </p:sp>
      <p:sp>
        <p:nvSpPr>
          <p:cNvPr id="2" name="Başlık 1"/>
          <p:cNvSpPr>
            <a:spLocks noGrp="1"/>
          </p:cNvSpPr>
          <p:nvPr>
            <p:ph type="title"/>
          </p:nvPr>
        </p:nvSpPr>
        <p:spPr/>
        <p:txBody>
          <a:bodyPr>
            <a:normAutofit fontScale="90000"/>
          </a:bodyPr>
          <a:lstStyle/>
          <a:p>
            <a:r>
              <a:rPr lang="tr-TR" b="1" dirty="0"/>
              <a:t>MÜLAKATI YENİDEN GÖZDEN GEÇİRME ve DEĞERLENDİRME </a:t>
            </a:r>
            <a:endParaRPr lang="tr-TR" dirty="0"/>
          </a:p>
        </p:txBody>
      </p:sp>
    </p:spTree>
    <p:extLst>
      <p:ext uri="{BB962C8B-B14F-4D97-AF65-F5344CB8AC3E}">
        <p14:creationId xmlns:p14="http://schemas.microsoft.com/office/powerpoint/2010/main" val="18723837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741368"/>
          </a:xfrm>
        </p:spPr>
        <p:txBody>
          <a:bodyPr>
            <a:normAutofit/>
          </a:bodyPr>
          <a:lstStyle/>
          <a:p>
            <a:r>
              <a:rPr lang="tr-TR" dirty="0"/>
              <a:t>Sosyal hizmet uzmanı, her mülakatın sonunda, mülakatı yeniden gözden geçirerek değerlendirme yapması önemli ve yararlıdır. </a:t>
            </a:r>
            <a:r>
              <a:rPr lang="tr-TR" dirty="0" err="1"/>
              <a:t>Kadushin</a:t>
            </a:r>
            <a:r>
              <a:rPr lang="tr-TR" dirty="0"/>
              <a:t> (1997), sosyal hizmet uzmanının mülakatın yeniden gözden geçirilmesi ve değerlendirilmesi için kendisine aşağıdaki soruları sorması gerektiğini belirtmektedir. Bu sorular: </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3877474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836712"/>
            <a:ext cx="8229600" cy="5170579"/>
          </a:xfrm>
        </p:spPr>
        <p:txBody>
          <a:bodyPr/>
          <a:lstStyle/>
          <a:p>
            <a:r>
              <a:rPr lang="tr-TR" b="1" dirty="0"/>
              <a:t>Bu mülakatın amacı ne idi (hem kurum hem de müracaatçı açısından)? </a:t>
            </a:r>
          </a:p>
          <a:p>
            <a:r>
              <a:rPr lang="tr-TR" b="1" dirty="0"/>
              <a:t>Başta saptanan amaç veya amaçlara hangi düzeyde ulaşıldı? </a:t>
            </a:r>
          </a:p>
          <a:p>
            <a:r>
              <a:rPr lang="tr-TR" b="1" dirty="0"/>
              <a:t>Hangi amaçlar gerçekleştirilmedi? </a:t>
            </a:r>
          </a:p>
          <a:p>
            <a:r>
              <a:rPr lang="tr-TR" b="1" dirty="0"/>
              <a:t>Saptanan hedeflere ulaşıldı mı?</a:t>
            </a:r>
          </a:p>
          <a:p>
            <a:r>
              <a:rPr lang="tr-TR" b="1" dirty="0"/>
              <a:t> Saptanan hedeflerden hangisi veya hangilerine ulaşıldı?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681250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60648"/>
            <a:ext cx="8229600" cy="5865515"/>
          </a:xfrm>
        </p:spPr>
        <p:txBody>
          <a:bodyPr>
            <a:normAutofit/>
          </a:bodyPr>
          <a:lstStyle/>
          <a:p>
            <a:r>
              <a:rPr lang="tr-TR" b="1" dirty="0"/>
              <a:t>Hangi müdahaleler başarıyı engelledi? </a:t>
            </a:r>
          </a:p>
          <a:p>
            <a:r>
              <a:rPr lang="tr-TR" b="1" dirty="0"/>
              <a:t>Hangi müdahaleler amaca ulaşmada yardımcı oldu?</a:t>
            </a:r>
          </a:p>
          <a:p>
            <a:r>
              <a:rPr lang="tr-TR" b="1" dirty="0"/>
              <a:t> Mülakat sürecinde zayıf yönlerim hangileriydi? </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66836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Güçlü yönlerim hangileriydi? Hangi durumlarda duygularım çok olumlu idi? </a:t>
            </a:r>
          </a:p>
          <a:p>
            <a:r>
              <a:rPr lang="tr-TR" b="1" dirty="0"/>
              <a:t>Hangi durumlarda duygularım çok olumsuzdu? </a:t>
            </a:r>
          </a:p>
          <a:p>
            <a:r>
              <a:rPr lang="tr-TR" b="1" dirty="0"/>
              <a:t>Müracaatçıya ilişkin duygularım nelerdir?</a:t>
            </a:r>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42244580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buClr>
                <a:srgbClr val="2DA2BF"/>
              </a:buClr>
            </a:pPr>
            <a:r>
              <a:rPr lang="tr-TR" sz="2300" b="1" dirty="0">
                <a:solidFill>
                  <a:prstClr val="black"/>
                </a:solidFill>
              </a:rPr>
              <a:t>Ne söyledim ya da ne yaptım? </a:t>
            </a:r>
          </a:p>
          <a:p>
            <a:pPr lvl="0">
              <a:buClr>
                <a:srgbClr val="2DA2BF"/>
              </a:buClr>
            </a:pPr>
            <a:r>
              <a:rPr lang="tr-TR" sz="2300" b="1" dirty="0">
                <a:solidFill>
                  <a:prstClr val="black"/>
                </a:solidFill>
              </a:rPr>
              <a:t>Boyutuna ilişkin duygular nasıl gösterilmiş olabilirdi?</a:t>
            </a:r>
          </a:p>
          <a:p>
            <a:pPr lvl="0">
              <a:buClr>
                <a:srgbClr val="2DA2BF"/>
              </a:buClr>
            </a:pPr>
            <a:r>
              <a:rPr lang="tr-TR" sz="2300" b="1" dirty="0">
                <a:solidFill>
                  <a:prstClr val="black"/>
                </a:solidFill>
              </a:rPr>
              <a:t>Şayet müracaatçıya karşı </a:t>
            </a:r>
            <a:r>
              <a:rPr lang="tr-TR" sz="2300" b="1" dirty="0" err="1">
                <a:solidFill>
                  <a:prstClr val="black"/>
                </a:solidFill>
              </a:rPr>
              <a:t>empatik</a:t>
            </a:r>
            <a:r>
              <a:rPr lang="tr-TR" sz="2300" b="1" dirty="0">
                <a:solidFill>
                  <a:prstClr val="black"/>
                </a:solidFill>
              </a:rPr>
              <a:t> davrandıysam müracaatçı bunu nasıl algıladı ve bu ilişkin olarak mülakata karşı tepkisi ne oldu?</a:t>
            </a:r>
          </a:p>
          <a:p>
            <a:pPr lvl="0">
              <a:buClr>
                <a:srgbClr val="2DA2BF"/>
              </a:buClr>
            </a:pPr>
            <a:r>
              <a:rPr lang="tr-TR" sz="2300" b="1" dirty="0">
                <a:solidFill>
                  <a:prstClr val="black"/>
                </a:solidFill>
              </a:rPr>
              <a:t>Mülakat ne zaman akıcılık kazanıyordu? </a:t>
            </a:r>
          </a:p>
          <a:p>
            <a:pPr lvl="0">
              <a:buClr>
                <a:srgbClr val="2DA2BF"/>
              </a:buClr>
            </a:pPr>
            <a:r>
              <a:rPr lang="tr-TR" sz="2300" b="1" dirty="0">
                <a:solidFill>
                  <a:prstClr val="black"/>
                </a:solidFill>
              </a:rPr>
              <a:t>Mülakatta ne zaman tutukluk oluyordu? </a:t>
            </a:r>
          </a:p>
          <a:p>
            <a:pPr lvl="0">
              <a:buClr>
                <a:srgbClr val="2DA2BF"/>
              </a:buClr>
            </a:pPr>
            <a:r>
              <a:rPr lang="tr-TR" sz="2300" b="1" dirty="0">
                <a:solidFill>
                  <a:prstClr val="black"/>
                </a:solidFill>
              </a:rPr>
              <a:t>Müracaatçı hangi durumlarda rezistans gösterdi ve direnç noktaları hangileriydi? </a:t>
            </a:r>
            <a:endParaRPr lang="tr-TR" sz="2300" dirty="0">
              <a:solidFill>
                <a:prstClr val="black"/>
              </a:solidFill>
            </a:endParaRPr>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777530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16632"/>
            <a:ext cx="8229600" cy="6552728"/>
          </a:xfrm>
        </p:spPr>
        <p:txBody>
          <a:bodyPr>
            <a:normAutofit/>
          </a:bodyPr>
          <a:lstStyle/>
          <a:p>
            <a:r>
              <a:rPr lang="tr-TR" b="1" dirty="0"/>
              <a:t>Müracaatçı hangi durumlarda sessiz olmayı seçti?</a:t>
            </a:r>
          </a:p>
          <a:p>
            <a:r>
              <a:rPr lang="tr-TR" b="1" dirty="0"/>
              <a:t>Hangi sözlerim veya davranışlarım müracaatçıyı sinirlendirdi ve direnç göstermesine neden oldu? </a:t>
            </a:r>
          </a:p>
          <a:p>
            <a:r>
              <a:rPr lang="tr-TR" b="1" dirty="0"/>
              <a:t>Hangi durumlarda mülakat kesildi, aksadı, sohbete veya tartışmaya dönüştü? </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936744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40768"/>
            <a:ext cx="8229600" cy="5256584"/>
          </a:xfrm>
        </p:spPr>
        <p:txBody>
          <a:bodyPr>
            <a:normAutofit/>
          </a:bodyPr>
          <a:lstStyle/>
          <a:p>
            <a:r>
              <a:rPr lang="tr-TR" b="1" dirty="0"/>
              <a:t>Sosyal hizmet uzmanı, mülakat boyunca belirlenen süre ve bu sürenin kullanımı konusundan sorumludur ve bunun farkında olmalıdır. </a:t>
            </a:r>
          </a:p>
          <a:p>
            <a:r>
              <a:rPr lang="tr-TR" b="1" dirty="0"/>
              <a:t>Çünkü sosyal hizmet uzmanı, hedeflenen amaca ulaşmak için belirlenen sürede ulaşma konusunda süreyi iyi ayarlamalıdır. </a:t>
            </a:r>
          </a:p>
        </p:txBody>
      </p:sp>
      <p:sp>
        <p:nvSpPr>
          <p:cNvPr id="2" name="Başlık 1"/>
          <p:cNvSpPr>
            <a:spLocks noGrp="1"/>
          </p:cNvSpPr>
          <p:nvPr>
            <p:ph type="title"/>
          </p:nvPr>
        </p:nvSpPr>
        <p:spPr/>
        <p:txBody>
          <a:bodyPr/>
          <a:lstStyle/>
          <a:p>
            <a:r>
              <a:rPr lang="tr-TR" b="1" dirty="0"/>
              <a:t>SONLANDIRMA TEKNİKLERİ </a:t>
            </a:r>
            <a:endParaRPr lang="tr-TR" dirty="0"/>
          </a:p>
        </p:txBody>
      </p:sp>
    </p:spTree>
    <p:extLst>
      <p:ext uri="{BB962C8B-B14F-4D97-AF65-F5344CB8AC3E}">
        <p14:creationId xmlns:p14="http://schemas.microsoft.com/office/powerpoint/2010/main" val="28832606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620688"/>
            <a:ext cx="8229600" cy="5386603"/>
          </a:xfrm>
        </p:spPr>
        <p:txBody>
          <a:bodyPr/>
          <a:lstStyle/>
          <a:p>
            <a:r>
              <a:rPr lang="tr-TR" b="1" dirty="0"/>
              <a:t>Mülakatı profesyonel bir havada sürdürebildim mi? </a:t>
            </a:r>
            <a:endParaRPr lang="tr-TR" dirty="0"/>
          </a:p>
          <a:p>
            <a:r>
              <a:rPr lang="tr-TR" b="1" dirty="0"/>
              <a:t>Mülakat sürecini iyi yönetebildim mi? </a:t>
            </a:r>
          </a:p>
          <a:p>
            <a:r>
              <a:rPr lang="tr-TR" b="1" dirty="0"/>
              <a:t>Gerektiği yerlerde müracaatçıya söz hakkı verdim mi? </a:t>
            </a:r>
          </a:p>
          <a:p>
            <a:r>
              <a:rPr lang="tr-TR" b="1" dirty="0"/>
              <a:t>Müracaatçının kendi problemi veya gereksinimini iyice tanımlamasına fırsat verdim mi? </a:t>
            </a:r>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344654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548680"/>
            <a:ext cx="8229600" cy="5458611"/>
          </a:xfrm>
        </p:spPr>
        <p:txBody>
          <a:bodyPr>
            <a:normAutofit/>
          </a:bodyPr>
          <a:lstStyle/>
          <a:p>
            <a:r>
              <a:rPr lang="tr-TR" b="1" dirty="0"/>
              <a:t>Müracaatçının problem veya gereksinimlerini anlayabilmek için yeterince çaba gösterdim mi? </a:t>
            </a:r>
          </a:p>
          <a:p>
            <a:r>
              <a:rPr lang="tr-TR" b="1" dirty="0"/>
              <a:t>Sonlandırma sürecini tekniklerine uygun mu yaptım? </a:t>
            </a:r>
          </a:p>
          <a:p>
            <a:r>
              <a:rPr lang="tr-TR" b="1" dirty="0"/>
              <a:t>Mülakat tek </a:t>
            </a:r>
            <a:r>
              <a:rPr lang="tr-TR" b="1" dirty="0" err="1"/>
              <a:t>görüşmelik</a:t>
            </a:r>
            <a:r>
              <a:rPr lang="tr-TR" b="1" dirty="0"/>
              <a:t> ise müracaatçıyı yeterli düzeyde bilgilendirdim mi? Bu mülakat genel olarak müracaatçıyı memnun etti mi? </a:t>
            </a:r>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42084795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908720"/>
            <a:ext cx="8229600" cy="5098571"/>
          </a:xfrm>
        </p:spPr>
        <p:txBody>
          <a:bodyPr/>
          <a:lstStyle/>
          <a:p>
            <a:r>
              <a:rPr lang="tr-TR" b="1" dirty="0"/>
              <a:t>Mülakat sürecinde mülakat tekniklerini başarılı bir şekilde uygulayabildim mi? </a:t>
            </a:r>
          </a:p>
          <a:p>
            <a:r>
              <a:rPr lang="tr-TR" b="1" dirty="0"/>
              <a:t>Gerekli yerlerde uygun sorular sorabildim mi?</a:t>
            </a:r>
          </a:p>
          <a:p>
            <a:r>
              <a:rPr lang="tr-TR" b="1" dirty="0"/>
              <a:t> Müracaatçının tanısını başarılı bir şekilde koyabildim mi? Genel olarak bu mülakat bana neler öğretti?</a:t>
            </a:r>
          </a:p>
          <a:p>
            <a:r>
              <a:rPr lang="tr-TR" b="1" dirty="0"/>
              <a:t> Eğer bu mülakatı yeniden tekrar etmem gerekseydi, hangi değişiklikleri yapardım?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9878133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109728" indent="0">
              <a:buNone/>
            </a:pPr>
            <a:r>
              <a:rPr lang="tr-TR" dirty="0"/>
              <a:t>https://www.youtube.com/watch?v=B4Cmt1C3CrA</a:t>
            </a:r>
          </a:p>
        </p:txBody>
      </p:sp>
      <p:sp>
        <p:nvSpPr>
          <p:cNvPr id="3" name="Başlık 2"/>
          <p:cNvSpPr>
            <a:spLocks noGrp="1"/>
          </p:cNvSpPr>
          <p:nvPr>
            <p:ph type="title"/>
          </p:nvPr>
        </p:nvSpPr>
        <p:spPr/>
        <p:txBody>
          <a:bodyPr/>
          <a:lstStyle/>
          <a:p>
            <a:r>
              <a:rPr lang="tr-TR" dirty="0" smtClean="0"/>
              <a:t> </a:t>
            </a:r>
            <a:endParaRPr lang="tr-TR" dirty="0"/>
          </a:p>
        </p:txBody>
      </p:sp>
    </p:spTree>
    <p:extLst>
      <p:ext uri="{BB962C8B-B14F-4D97-AF65-F5344CB8AC3E}">
        <p14:creationId xmlns:p14="http://schemas.microsoft.com/office/powerpoint/2010/main" val="640383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476672"/>
            <a:ext cx="8229600" cy="6120680"/>
          </a:xfrm>
        </p:spPr>
        <p:txBody>
          <a:bodyPr>
            <a:normAutofit/>
          </a:bodyPr>
          <a:lstStyle/>
          <a:p>
            <a:r>
              <a:rPr lang="tr-TR" b="1" dirty="0"/>
              <a:t>Sosyal hizmet uzmanı, sonlandırma aşamasında, bazı geçişleri hızlı ve bazılarına ise daha az zaman harcamalıdır. </a:t>
            </a:r>
          </a:p>
          <a:p>
            <a:r>
              <a:rPr lang="tr-TR" b="1" dirty="0"/>
              <a:t>Eğer süreç </a:t>
            </a:r>
            <a:r>
              <a:rPr lang="tr-TR" b="1" dirty="0" err="1"/>
              <a:t>beklenden</a:t>
            </a:r>
            <a:r>
              <a:rPr lang="tr-TR" b="1" dirty="0"/>
              <a:t> daha hızlı gelişiyorsa, sosyal hizmet uzmanı burada müracaatçının zamanını koruma adına görüşmeyi sonlandırmaya yönelik hazırlık yapmalıdır.</a:t>
            </a:r>
          </a:p>
          <a:p>
            <a:r>
              <a:rPr lang="tr-TR" b="1" dirty="0"/>
              <a:t>Sonlandırma sürecini müracaatçı ile birlikte kontrol etmenin faydası vardır. Müracaatçının da sosyal hizmet uzmanı gibi görüşme sürecinin sonlandırılması konusunda özgür olduğu belirtilmelidir.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105974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b="1" dirty="0"/>
              <a:t>Sonlandırma için hazırlık yapmada içeriği etkileyen bir başka faktör ise hızlanmadır. Sonlandırmaya doğru duyguların yoğunluğu rahatlıkla gözlenebilir.</a:t>
            </a:r>
          </a:p>
          <a:p>
            <a:r>
              <a:rPr lang="tr-TR" b="1" dirty="0"/>
              <a:t>Sosyal hizmet uzmanı, müracaatçı ile içerik tartışmasına girmemeli; çünkü bu onu yoğun bir şekilde duygulandırabilir. Bu aşamada sosyal hizmet uzmanı müracaatçıyı duygusal yönden rahatlatmalı. </a:t>
            </a:r>
            <a:endParaRPr lang="tr-TR" dirty="0"/>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713074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08720"/>
            <a:ext cx="8229600" cy="5217443"/>
          </a:xfrm>
        </p:spPr>
        <p:txBody>
          <a:bodyPr>
            <a:normAutofit/>
          </a:bodyPr>
          <a:lstStyle/>
          <a:p>
            <a:r>
              <a:rPr lang="tr-TR" b="1" dirty="0"/>
              <a:t>Eğer müracaatçı mülakatın süresinin sınırının farkında değilse veya unuttuysa sosyal hizmet uzmanı bunu nazik bir şekilde ona hatırlatmalı veya uyarmalıdır.</a:t>
            </a:r>
          </a:p>
          <a:p>
            <a:r>
              <a:rPr lang="tr-TR" b="1" dirty="0"/>
              <a:t>Görüşmenin sonlandırılması konusunda sosyal hizmet uzmanı müracaatçıya bazı işaretler vermelidir. Bu işaretler sözel ve sözel olmayan (mimik, jest) şekilde olabilir.</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4164407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b="1" dirty="0"/>
              <a:t>Ayrıca sonlandırma ile ilgili olarak bunu dış bir nedene bağlayarak da müracaatçıya gösterebiliriz. Aynı şekilde sosyal hizmet uzmanı, görüşmenin sonlandırılma aşamasına gelindiğini ortaya koyan sözel ve sözel olmayan birtakım hareketleri birlikte de yapabilir. </a:t>
            </a:r>
            <a:endParaRPr lang="tr-TR" dirty="0"/>
          </a:p>
          <a:p>
            <a:endParaRPr lang="tr-TR" dirty="0"/>
          </a:p>
        </p:txBody>
      </p:sp>
      <p:sp>
        <p:nvSpPr>
          <p:cNvPr id="3" name="Başlık 2"/>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3697737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8229600" cy="5361459"/>
          </a:xfrm>
        </p:spPr>
        <p:txBody>
          <a:bodyPr>
            <a:normAutofit/>
          </a:bodyPr>
          <a:lstStyle/>
          <a:p>
            <a:r>
              <a:rPr lang="tr-TR" b="1" dirty="0"/>
              <a:t>Sosyal hizmet uzmanı görüşmeyi aniden ve müracaatçıyı bilgilendirmeden bitirirse, müracaatçı bu durumda kendinin reddedildiğini ve sosyal hizmet uzmanının kendisine karşı saygısızca davrandığını, görüşmek istemediğini ve bu nedenle sosyal hizmet uzmanını saygısız biri olarak algılamasına neden olabilir. </a:t>
            </a:r>
          </a:p>
          <a:p>
            <a:r>
              <a:rPr lang="tr-TR" b="1" dirty="0"/>
              <a:t>Bu nedenle sosyal hizmet uzmanı görüşmeyi aniden ve müracaatçıyı bilgilendirmeden sonlandırmamalıdır. </a:t>
            </a:r>
            <a:endParaRPr lang="tr-TR" dirty="0"/>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1981934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904656"/>
          </a:xfrm>
        </p:spPr>
        <p:txBody>
          <a:bodyPr>
            <a:normAutofit/>
          </a:bodyPr>
          <a:lstStyle/>
          <a:p>
            <a:r>
              <a:rPr lang="tr-TR" b="1" dirty="0"/>
              <a:t>Sosyal hizmet uzmanının mülakatı sürdürmeye devam etmesi için hangi sebebi olursa olsun, müracaatçının gereksinimleri sonlandırma sürecinde etkili olmaktadır.</a:t>
            </a:r>
          </a:p>
          <a:p>
            <a:r>
              <a:rPr lang="tr-TR" b="1" dirty="0"/>
              <a:t>Sosyal hizmet uzmanı mülakatı sonlandırma konusunda kaçamak bir açıklama yapmamalıdır. İletişime devam etmek istediğine dair bir açıklama yapmasında fayda var.</a:t>
            </a:r>
          </a:p>
        </p:txBody>
      </p:sp>
      <p:sp>
        <p:nvSpPr>
          <p:cNvPr id="2" name="Başlık 1"/>
          <p:cNvSpPr>
            <a:spLocks noGrp="1"/>
          </p:cNvSpPr>
          <p:nvPr>
            <p:ph type="title"/>
          </p:nvPr>
        </p:nvSpPr>
        <p:spPr/>
        <p:txBody>
          <a:bodyPr/>
          <a:lstStyle/>
          <a:p>
            <a:r>
              <a:rPr lang="tr-TR" dirty="0"/>
              <a:t> </a:t>
            </a:r>
          </a:p>
        </p:txBody>
      </p:sp>
    </p:spTree>
    <p:extLst>
      <p:ext uri="{BB962C8B-B14F-4D97-AF65-F5344CB8AC3E}">
        <p14:creationId xmlns:p14="http://schemas.microsoft.com/office/powerpoint/2010/main" val="6322771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272</TotalTime>
  <Words>2134</Words>
  <Application>Microsoft Office PowerPoint</Application>
  <PresentationFormat>Ekran Gösterisi (4:3)</PresentationFormat>
  <Paragraphs>126</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Kalabalık</vt:lpstr>
      <vt:lpstr>ÇAĞ ÜNİVERSİTESİ MESLEK YÜKSEKOKULU SOSYAL HİZMET ve DANIŞMANLIK BÖLÜMÜ</vt:lpstr>
      <vt:lpstr> </vt:lpstr>
      <vt:lpstr>SONLANDIRMA TEKNİKLERİ </vt:lpstr>
      <vt:lpstr> </vt:lpstr>
      <vt:lpstr> </vt:lpstr>
      <vt:lpstr> </vt:lpstr>
      <vt:lpstr> </vt:lpstr>
      <vt:lpstr> </vt:lpstr>
      <vt:lpstr> </vt:lpstr>
      <vt:lpstr> </vt:lpstr>
      <vt:lpstr> </vt:lpstr>
      <vt:lpstr> </vt:lpstr>
      <vt:lpstr> </vt:lpstr>
      <vt:lpstr> </vt:lpstr>
      <vt:lpstr> </vt:lpstr>
      <vt:lpstr> </vt:lpstr>
      <vt:lpstr>PowerPoint Sunusu</vt:lpstr>
      <vt:lpstr>SONLANDIRMA İÇİN ÖNERİLER</vt:lpstr>
      <vt:lpstr>ÖZETLEME ve SON KONUŞMA  </vt:lpstr>
      <vt:lpstr> </vt:lpstr>
      <vt:lpstr> </vt:lpstr>
      <vt:lpstr> </vt:lpstr>
      <vt:lpstr>MÜLAKATI YENİDEN GÖZDEN GEÇİRME ve DEĞERLENDİRME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Emine Sarac</dc:creator>
  <cp:lastModifiedBy>Emine Sarac</cp:lastModifiedBy>
  <cp:revision>15</cp:revision>
  <dcterms:created xsi:type="dcterms:W3CDTF">2019-09-12T08:38:05Z</dcterms:created>
  <dcterms:modified xsi:type="dcterms:W3CDTF">2021-11-02T10:11:47Z</dcterms:modified>
</cp:coreProperties>
</file>