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sldIdLst>
    <p:sldId id="256" r:id="rId2"/>
    <p:sldId id="258" r:id="rId3"/>
    <p:sldId id="328" r:id="rId4"/>
    <p:sldId id="262" r:id="rId5"/>
    <p:sldId id="259" r:id="rId6"/>
    <p:sldId id="260" r:id="rId7"/>
    <p:sldId id="261" r:id="rId8"/>
    <p:sldId id="321" r:id="rId9"/>
    <p:sldId id="263" r:id="rId10"/>
    <p:sldId id="264" r:id="rId11"/>
    <p:sldId id="265" r:id="rId12"/>
    <p:sldId id="266" r:id="rId13"/>
    <p:sldId id="267" r:id="rId14"/>
    <p:sldId id="329" r:id="rId15"/>
    <p:sldId id="330" r:id="rId16"/>
    <p:sldId id="331" r:id="rId17"/>
    <p:sldId id="332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2" r:id="rId27"/>
    <p:sldId id="277" r:id="rId28"/>
    <p:sldId id="292" r:id="rId29"/>
    <p:sldId id="293" r:id="rId30"/>
    <p:sldId id="294" r:id="rId31"/>
    <p:sldId id="285" r:id="rId32"/>
    <p:sldId id="322" r:id="rId33"/>
    <p:sldId id="286" r:id="rId34"/>
    <p:sldId id="287" r:id="rId35"/>
    <p:sldId id="288" r:id="rId36"/>
    <p:sldId id="290" r:id="rId37"/>
    <p:sldId id="311" r:id="rId38"/>
    <p:sldId id="312" r:id="rId39"/>
    <p:sldId id="291" r:id="rId40"/>
    <p:sldId id="313" r:id="rId41"/>
    <p:sldId id="314" r:id="rId42"/>
    <p:sldId id="299" r:id="rId43"/>
    <p:sldId id="289" r:id="rId44"/>
    <p:sldId id="327" r:id="rId45"/>
    <p:sldId id="323" r:id="rId46"/>
    <p:sldId id="297" r:id="rId47"/>
    <p:sldId id="298" r:id="rId48"/>
    <p:sldId id="300" r:id="rId49"/>
    <p:sldId id="301" r:id="rId50"/>
    <p:sldId id="302" r:id="rId51"/>
    <p:sldId id="303" r:id="rId52"/>
    <p:sldId id="304" r:id="rId53"/>
    <p:sldId id="324" r:id="rId54"/>
    <p:sldId id="325" r:id="rId55"/>
    <p:sldId id="326" r:id="rId56"/>
    <p:sldId id="307" r:id="rId57"/>
    <p:sldId id="305" r:id="rId58"/>
    <p:sldId id="306" r:id="rId59"/>
    <p:sldId id="278" r:id="rId60"/>
    <p:sldId id="279" r:id="rId61"/>
    <p:sldId id="280" r:id="rId62"/>
    <p:sldId id="281" r:id="rId63"/>
    <p:sldId id="283" r:id="rId64"/>
    <p:sldId id="284" r:id="rId65"/>
    <p:sldId id="315" r:id="rId66"/>
    <p:sldId id="316" r:id="rId67"/>
    <p:sldId id="317" r:id="rId68"/>
    <p:sldId id="310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DC91-86EA-49FB-841E-B62B96459755}" type="datetimeFigureOut">
              <a:rPr lang="tr-TR" smtClean="0"/>
              <a:t>28.12.2025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D24A7-C126-4941-A3DD-4385DA54BC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129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5555-35E0-4CE7-92B1-9C26648D3939}" type="datetime1">
              <a:rPr lang="tr-TR" smtClean="0"/>
              <a:t>28.12.2025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91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A2D0-17B4-4F50-80AF-DD7555878DB5}" type="datetime1">
              <a:rPr lang="tr-TR" smtClean="0"/>
              <a:t>28.12.2025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782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C2BE-78BD-4350-8214-FEEBFA29F799}" type="datetime1">
              <a:rPr lang="tr-TR" smtClean="0"/>
              <a:t>28.12.2025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0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8469-8715-48A8-91E7-ABBAE3DCD508}" type="datetime1">
              <a:rPr lang="tr-TR" smtClean="0"/>
              <a:t>28.12.2025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246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C2FE4-F553-41C9-85AE-A0C19E286605}" type="datetime1">
              <a:rPr lang="tr-TR" smtClean="0"/>
              <a:t>28.12.2025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604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7059-FE66-4D91-9E0D-94AE0DBB7B8E}" type="datetime1">
              <a:rPr lang="tr-TR" smtClean="0"/>
              <a:t>28.12.2025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838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2BD-D78A-4DB8-ABE2-2F4A1B511B08}" type="datetime1">
              <a:rPr lang="tr-TR" smtClean="0"/>
              <a:t>28.12.2025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92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1B03-644E-4602-A771-41039945346A}" type="datetime1">
              <a:rPr lang="tr-TR" smtClean="0"/>
              <a:t>28.12.2025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1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F5FB-F1CF-4040-984D-07510727465E}" type="datetime1">
              <a:rPr lang="tr-TR" smtClean="0"/>
              <a:t>28.12.2025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62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F558-24CD-42D3-90CE-DD0827E0455A}" type="datetime1">
              <a:rPr lang="tr-TR" smtClean="0"/>
              <a:t>28.12.2025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10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F4DC-1364-48AC-A37D-8FF1D5F975AF}" type="datetime1">
              <a:rPr lang="tr-TR" smtClean="0"/>
              <a:t>28.12.2025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67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B4542-E372-429E-84C7-9BB0A0B5323B}" type="datetime1">
              <a:rPr lang="tr-TR" smtClean="0"/>
              <a:t>28.12.2025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02EA2-513C-41D7-A6BF-5DBF8E303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69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" y="142240"/>
            <a:ext cx="12192001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391171" y="496201"/>
            <a:ext cx="7409657" cy="120032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tr-TR" sz="36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KAPALI-KISITLI ALANLARDA</a:t>
            </a:r>
          </a:p>
          <a:p>
            <a:pPr algn="ctr"/>
            <a:r>
              <a:rPr lang="tr-TR" sz="36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 ÇALIŞMA 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5752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2856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97880" y="265271"/>
            <a:ext cx="463804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PİS HAVA KAVRAMI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33160" y="1856105"/>
            <a:ext cx="59588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/>
              <a:t>• % 19’dan daha az oksijen bulunan ortama yani yetersiz oksijen bulunan kapalı hacimli yere denir. </a:t>
            </a:r>
          </a:p>
          <a:p>
            <a:pPr marL="0" indent="0">
              <a:buNone/>
            </a:pPr>
            <a:r>
              <a:rPr lang="tr-TR" sz="3200" dirty="0"/>
              <a:t>• Bu tip hava karışımı bulunan yerlerdeki çalışmalarda çalışanda kısa zaman içinde yorgunluk belirtileri görülür.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606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ZEHİRLİ HAVA KAVRAMI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İnsan hayatını tehlikeye düşüren zararlı ve zehirli gazlardan oluşan havadır. </a:t>
            </a:r>
          </a:p>
          <a:p>
            <a:r>
              <a:rPr lang="tr-TR" dirty="0"/>
              <a:t>Bu şekildeki hava, insan organizmasına kimyasal etkisi nedeniyle zararlı olur ve hatta ölümle sonuçlanır. </a:t>
            </a:r>
          </a:p>
          <a:p>
            <a:r>
              <a:rPr lang="tr-TR" dirty="0"/>
              <a:t>Zehirli havada boğucu gazlar bulunmaktadır.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500" y="3393440"/>
            <a:ext cx="3600300" cy="3184424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843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03" y="0"/>
            <a:ext cx="9337058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BOĞUCU GAZLAR GENEL OLARAK 2 GRUPTA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2240"/>
            <a:ext cx="10515600" cy="5273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Basit boğucu gazlar :</a:t>
            </a:r>
            <a:r>
              <a:rPr lang="tr-TR" dirty="0"/>
              <a:t> </a:t>
            </a:r>
          </a:p>
          <a:p>
            <a:r>
              <a:rPr lang="tr-TR" dirty="0"/>
              <a:t>Karbondioksit (CO2)</a:t>
            </a:r>
          </a:p>
          <a:p>
            <a:r>
              <a:rPr lang="tr-TR" dirty="0"/>
              <a:t>Metan (CH4)</a:t>
            </a:r>
          </a:p>
          <a:p>
            <a:r>
              <a:rPr lang="tr-TR" dirty="0" err="1"/>
              <a:t>Etan</a:t>
            </a:r>
            <a:r>
              <a:rPr lang="tr-TR" dirty="0"/>
              <a:t> (C2H6)</a:t>
            </a:r>
          </a:p>
          <a:p>
            <a:r>
              <a:rPr lang="tr-TR" dirty="0" err="1"/>
              <a:t>Propan</a:t>
            </a:r>
            <a:r>
              <a:rPr lang="tr-TR" dirty="0"/>
              <a:t> (C3H8)</a:t>
            </a:r>
          </a:p>
          <a:p>
            <a:r>
              <a:rPr lang="tr-TR" dirty="0"/>
              <a:t>Bütan (C4H10)</a:t>
            </a:r>
          </a:p>
          <a:p>
            <a:r>
              <a:rPr lang="tr-TR" dirty="0"/>
              <a:t>Hidrojen (H2), Azot (N2) 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Kimyasal boğucu gazlar :</a:t>
            </a:r>
          </a:p>
          <a:p>
            <a:r>
              <a:rPr lang="tr-TR" dirty="0" err="1"/>
              <a:t>Karbonmonoksit</a:t>
            </a:r>
            <a:r>
              <a:rPr lang="tr-TR" dirty="0"/>
              <a:t> (CO)</a:t>
            </a:r>
          </a:p>
          <a:p>
            <a:r>
              <a:rPr lang="tr-TR" dirty="0"/>
              <a:t>Hidrojen sülfür (H2S)</a:t>
            </a:r>
          </a:p>
          <a:p>
            <a:r>
              <a:rPr lang="tr-TR" dirty="0"/>
              <a:t>Hidrojen siyanür (HCN), vb. </a:t>
            </a:r>
            <a:r>
              <a:rPr lang="tr-TR" dirty="0" err="1"/>
              <a:t>dir</a:t>
            </a:r>
            <a:r>
              <a:rPr lang="tr-TR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KARBONDİOKSİT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Maden ocaklarında, gemilerde, eski kuyularda, kanalizasyonda, çöplüklerde alt kısımlarda toplanır. </a:t>
            </a:r>
          </a:p>
          <a:p>
            <a:r>
              <a:rPr lang="tr-TR" dirty="0"/>
              <a:t>%10 CO2 </a:t>
            </a:r>
            <a:r>
              <a:rPr lang="tr-TR" dirty="0" err="1"/>
              <a:t>inhalasyonu</a:t>
            </a:r>
            <a:r>
              <a:rPr lang="tr-TR" dirty="0"/>
              <a:t> ile </a:t>
            </a:r>
            <a:r>
              <a:rPr lang="tr-TR" dirty="0" err="1"/>
              <a:t>toksik</a:t>
            </a:r>
            <a:r>
              <a:rPr lang="tr-TR" dirty="0"/>
              <a:t> etki gözlenir. %25-30 CO2 </a:t>
            </a:r>
            <a:r>
              <a:rPr lang="tr-TR" dirty="0" err="1"/>
              <a:t>inhalasyonu</a:t>
            </a:r>
            <a:r>
              <a:rPr lang="tr-TR" dirty="0"/>
              <a:t> ise solunum yavaşlaması, kan basıncının düşmesi, anestezi ve ölüme yol açar.</a:t>
            </a:r>
          </a:p>
        </p:txBody>
      </p:sp>
      <p:pic>
        <p:nvPicPr>
          <p:cNvPr id="6146" name="Picture 2" descr="https://img.flaticon.com/icons/png/512/103/103705.png?size=1200x630f&amp;pad=10,10,10,10&amp;ext=png&amp;bg=FFFFFF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47" y="3881120"/>
            <a:ext cx="5208905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612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4041AE-EEA8-44FA-8A9C-43A42707D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708"/>
            <a:ext cx="10515600" cy="5614255"/>
          </a:xfrm>
        </p:spPr>
        <p:txBody>
          <a:bodyPr>
            <a:normAutofit/>
          </a:bodyPr>
          <a:lstStyle/>
          <a:p>
            <a:pPr lvl="0"/>
            <a:r>
              <a:rPr lang="tr-TR" sz="3600" u="heavy" dirty="0">
                <a:solidFill>
                  <a:srgbClr val="FF0000"/>
                </a:solidFill>
              </a:rPr>
              <a:t>Metan gazı</a:t>
            </a:r>
            <a:r>
              <a:rPr lang="tr-TR" sz="3600" dirty="0"/>
              <a:t>, sulu ortamda biriken bitkisel maddeler ve bataklıklarda biriken bitkisel ve hayvansal organik maddelerin kimyasal </a:t>
            </a:r>
            <a:r>
              <a:rPr lang="tr-TR" sz="3600" dirty="0" err="1"/>
              <a:t>bozunmaya</a:t>
            </a:r>
            <a:r>
              <a:rPr lang="tr-TR" sz="3600" dirty="0"/>
              <a:t> maruz kalması sonucunda oluşan ve bataklık gazı da denilen bir gazdır.</a:t>
            </a:r>
          </a:p>
          <a:p>
            <a:pPr lvl="0"/>
            <a:r>
              <a:rPr lang="tr-TR" sz="3600" dirty="0"/>
              <a:t>Havadan hafif, renksiz, kokusuz ve parlayıcı bir gazdır.</a:t>
            </a:r>
          </a:p>
          <a:p>
            <a:pPr lvl="0"/>
            <a:r>
              <a:rPr lang="tr-TR" sz="3600" dirty="0"/>
              <a:t>Havaya oranla daha hafif olduğundan dolayı, bulunduğu kapalı ortamın tavan kısımlarında toplanır.</a:t>
            </a:r>
          </a:p>
          <a:p>
            <a:r>
              <a:rPr lang="tr-TR" sz="3600" dirty="0"/>
              <a:t>Havada, % 4-15 oranlarında bulunduğunda patlayıcıdır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C02F25B-BB93-473D-9F9E-9B6612FE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10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AE2071-0822-4471-B30F-34A017107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3"/>
            <a:ext cx="10515600" cy="6040438"/>
          </a:xfrm>
        </p:spPr>
        <p:txBody>
          <a:bodyPr/>
          <a:lstStyle/>
          <a:p>
            <a:pPr marL="0" indent="0">
              <a:buNone/>
            </a:pPr>
            <a:endParaRPr lang="tr-TR" sz="4000" dirty="0"/>
          </a:p>
          <a:p>
            <a:pPr lvl="0"/>
            <a:r>
              <a:rPr lang="tr-TR" sz="4000" b="1" dirty="0">
                <a:solidFill>
                  <a:srgbClr val="FF0000"/>
                </a:solidFill>
              </a:rPr>
              <a:t>Metan, </a:t>
            </a:r>
            <a:r>
              <a:rPr lang="tr-TR" sz="4000" dirty="0"/>
              <a:t>esas itibariyle zehirli bir gaz değildir. Dokular üzerinde bir etkisi yoktur. Ancak, fazla miktarda metan bulunan havada oksijen oranı düşük olacağından, konsantrasyonun %10’u geçmesi durumunda oksijen yüzdesi %16’nın altına düşeceğinden, havasız (oksijensiz) kalma sonucu ölüm meydana gelebilir.</a:t>
            </a:r>
          </a:p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BF7427D-BA79-44A6-A448-F0C32A73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7336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566D9F-7DFC-4B8E-9817-90B1CD08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4" y="407963"/>
            <a:ext cx="10515600" cy="5948387"/>
          </a:xfrm>
        </p:spPr>
        <p:txBody>
          <a:bodyPr>
            <a:normAutofit/>
          </a:bodyPr>
          <a:lstStyle/>
          <a:p>
            <a:pPr lvl="1"/>
            <a:r>
              <a:rPr lang="tr-TR" sz="5400" b="1" u="heavy" dirty="0" err="1">
                <a:solidFill>
                  <a:srgbClr val="FF0000"/>
                </a:solidFill>
              </a:rPr>
              <a:t>Lpg</a:t>
            </a:r>
            <a:endParaRPr lang="tr-TR" sz="5400" dirty="0">
              <a:solidFill>
                <a:srgbClr val="FF0000"/>
              </a:solidFill>
            </a:endParaRPr>
          </a:p>
          <a:p>
            <a:pPr lvl="0"/>
            <a:r>
              <a:rPr lang="tr-TR" sz="3600" dirty="0"/>
              <a:t>	Ülkemizde kullanıma sunulduğu şekliyle (</a:t>
            </a:r>
            <a:r>
              <a:rPr lang="tr-TR" sz="3600" dirty="0" err="1"/>
              <a:t>tüpgaz</a:t>
            </a:r>
            <a:r>
              <a:rPr lang="tr-TR" sz="3600" dirty="0"/>
              <a:t> ve </a:t>
            </a:r>
            <a:r>
              <a:rPr lang="tr-TR" sz="3600" dirty="0" err="1"/>
              <a:t>otogaz</a:t>
            </a:r>
            <a:r>
              <a:rPr lang="tr-TR" sz="3600" dirty="0"/>
              <a:t> olarak) LPG (sıvılaştırılmış petrol gazı) hacimce % 30 </a:t>
            </a:r>
            <a:r>
              <a:rPr lang="tr-TR" sz="3600" dirty="0" err="1"/>
              <a:t>propan</a:t>
            </a:r>
            <a:r>
              <a:rPr lang="tr-TR" sz="3600" dirty="0"/>
              <a:t> (C3H8)	ve % 70 bütan (C4H10) içerir.</a:t>
            </a:r>
          </a:p>
          <a:p>
            <a:pPr lvl="0"/>
            <a:r>
              <a:rPr lang="tr-TR" sz="3600" dirty="0"/>
              <a:t>	LPG havadan daha yoğundur ve basınç altında sıvı halde depolanır. LPG yüksek derecede yanıcı bir maddedir ve atmosferik koşullara maruz kaldığında hızla patlayıcı hava ve hidrokarbon karışımı oluşturur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DCBE53-BEA6-4692-B8CA-BFFC4B81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31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C72AC5-2A39-49B0-8DA2-335D09712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3262"/>
            <a:ext cx="10515600" cy="5853088"/>
          </a:xfrm>
        </p:spPr>
        <p:txBody>
          <a:bodyPr>
            <a:normAutofit/>
          </a:bodyPr>
          <a:lstStyle/>
          <a:p>
            <a:pPr lvl="0"/>
            <a:r>
              <a:rPr lang="tr-TR" sz="3600" dirty="0"/>
              <a:t>	LPG buharı havadan ağırdır. Yoğunluk farkı ve hava hareketi ile açık alanlarda düşük kodlu bölgelerde, evlerde ise alt katlarda birikebilir.</a:t>
            </a:r>
          </a:p>
          <a:p>
            <a:r>
              <a:rPr lang="tr-TR" sz="3600" dirty="0"/>
              <a:t>	LPG sıvısı deri veya göz ile temas ettiğinde soğuk yanıkları </a:t>
            </a:r>
            <a:r>
              <a:rPr lang="tr-TR" sz="3600" dirty="0" err="1"/>
              <a:t>oluşur.Yüksek</a:t>
            </a:r>
            <a:r>
              <a:rPr lang="tr-TR" sz="3600" dirty="0"/>
              <a:t> konsantrasyonda LPG buharını solumak baygınlığa ve/veya ölüme sebep olabilir</a:t>
            </a:r>
          </a:p>
          <a:p>
            <a:r>
              <a:rPr lang="tr-TR" sz="3600" dirty="0"/>
              <a:t>LPG buharının solunması burun ve boğazda tahrişe, baş ağrısı ve mide bulantısına, baş dönmesine ve bilincin bulanmasına sebep olabilir.</a:t>
            </a:r>
          </a:p>
          <a:p>
            <a:endParaRPr lang="tr-TR" sz="3600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09676B1-9F31-4348-9162-765439A0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6824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Metan, </a:t>
            </a:r>
            <a:r>
              <a:rPr lang="tr-TR" b="1" dirty="0" err="1"/>
              <a:t>Etan</a:t>
            </a:r>
            <a:r>
              <a:rPr lang="tr-TR" b="1" dirty="0"/>
              <a:t>, </a:t>
            </a:r>
            <a:r>
              <a:rPr lang="tr-TR" b="1" dirty="0" err="1"/>
              <a:t>Propan</a:t>
            </a:r>
            <a:r>
              <a:rPr lang="tr-TR" b="1" dirty="0"/>
              <a:t>, Bütan, Metil bromür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927080" cy="4351338"/>
          </a:xfrm>
        </p:spPr>
        <p:txBody>
          <a:bodyPr/>
          <a:lstStyle/>
          <a:p>
            <a:r>
              <a:rPr lang="tr-TR" dirty="0"/>
              <a:t>Bu maddelerle metal kapların içinde temizleme ve </a:t>
            </a:r>
            <a:r>
              <a:rPr lang="tr-TR" dirty="0" err="1"/>
              <a:t>yağsızlaştırma</a:t>
            </a:r>
            <a:r>
              <a:rPr lang="tr-TR" dirty="0"/>
              <a:t>, boyama işlerinin yapılması, kapalı mekanlarda </a:t>
            </a:r>
            <a:r>
              <a:rPr lang="tr-TR" dirty="0" err="1"/>
              <a:t>ensektisit</a:t>
            </a:r>
            <a:r>
              <a:rPr lang="tr-TR" dirty="0"/>
              <a:t> ve </a:t>
            </a:r>
            <a:r>
              <a:rPr lang="tr-TR" dirty="0" err="1"/>
              <a:t>rodensitlere</a:t>
            </a:r>
            <a:r>
              <a:rPr lang="tr-TR" dirty="0"/>
              <a:t> karşı ilaçlama yapılması,</a:t>
            </a:r>
          </a:p>
          <a:p>
            <a:r>
              <a:rPr lang="tr-TR" dirty="0" err="1"/>
              <a:t>Konjonktivalarda</a:t>
            </a:r>
            <a:r>
              <a:rPr lang="tr-TR" dirty="0"/>
              <a:t> ve solunum yollarında </a:t>
            </a:r>
            <a:r>
              <a:rPr lang="tr-TR" dirty="0" err="1"/>
              <a:t>irritasyon</a:t>
            </a:r>
            <a:r>
              <a:rPr lang="tr-TR" dirty="0"/>
              <a:t>, Baş dönmesi, ışığa karşı </a:t>
            </a:r>
            <a:r>
              <a:rPr lang="tr-TR" dirty="0" err="1"/>
              <a:t>pupilla</a:t>
            </a:r>
            <a:r>
              <a:rPr lang="tr-TR" dirty="0"/>
              <a:t> refleksi, Konuşma bozuklukları, yürüme bozuklukları,</a:t>
            </a:r>
          </a:p>
          <a:p>
            <a:r>
              <a:rPr lang="tr-TR" dirty="0"/>
              <a:t>Kas krampları, Jackson tipi epilepsi, Böbrek zararları, beyin ödemi, akut akciğer ödemi, </a:t>
            </a:r>
            <a:r>
              <a:rPr lang="tr-TR" dirty="0" err="1"/>
              <a:t>İntestinal</a:t>
            </a:r>
            <a:r>
              <a:rPr lang="tr-TR" dirty="0"/>
              <a:t> bozukluklar (bulantı, kusma, kolik, </a:t>
            </a:r>
            <a:r>
              <a:rPr lang="tr-TR" dirty="0" err="1"/>
              <a:t>diyare</a:t>
            </a:r>
            <a:r>
              <a:rPr lang="tr-TR" dirty="0"/>
              <a:t>), Nörolojik belirtiler (baş ağrısı, koordinasyon bozukluğu, felçler).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1867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HİDROJEN (Kükürtlü)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WC ve fosseptik temizlemeleri, boşaltma sırasında ve boşaltmadan sonraki çalışma ve kontrollerde oluşur.</a:t>
            </a:r>
          </a:p>
          <a:p>
            <a:r>
              <a:rPr lang="tr-TR" dirty="0"/>
              <a:t>Baş ağrısı, baş dönmesi, titreme, kas krampları, Göz ve solunum yolları mukozasında </a:t>
            </a:r>
            <a:r>
              <a:rPr lang="tr-TR" dirty="0" err="1"/>
              <a:t>irritasyon</a:t>
            </a:r>
            <a:r>
              <a:rPr lang="tr-TR" dirty="0"/>
              <a:t>, Bilinç kaybı, solunum felci, ağızda madeni tat, bulantı, ishal- </a:t>
            </a:r>
            <a:r>
              <a:rPr lang="tr-TR" dirty="0" err="1"/>
              <a:t>Keratokonjonktivit</a:t>
            </a:r>
            <a:r>
              <a:rPr lang="tr-TR" dirty="0"/>
              <a:t>, Görme bozuklukları göz kapa </a:t>
            </a:r>
            <a:r>
              <a:rPr lang="tr-TR" dirty="0" err="1"/>
              <a:t>ğı</a:t>
            </a:r>
            <a:r>
              <a:rPr lang="tr-TR" dirty="0"/>
              <a:t> kasları krampları, Solunum yollarında </a:t>
            </a:r>
            <a:r>
              <a:rPr lang="tr-TR" dirty="0" err="1"/>
              <a:t>irritasyon</a:t>
            </a:r>
            <a:r>
              <a:rPr lang="tr-TR" dirty="0"/>
              <a:t>, bronşit, kanlı balgam. Solunum ve sindirim sisteminde karakteristik olmayan belirtiler 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672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3311877/pub_60408155b899d26c511e6ce7_604086f5afc00e4c6542d3be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58" y="1283856"/>
            <a:ext cx="4989342" cy="557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KAPALI ALAN KAVRAMI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0127" y="1406769"/>
            <a:ext cx="6851855" cy="5314705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Kapalı Alan;</a:t>
            </a:r>
          </a:p>
          <a:p>
            <a:r>
              <a:rPr lang="tr-TR" dirty="0"/>
              <a:t>Bir işçinin içine girebileceği ve çalışabileceği kadar büyük, </a:t>
            </a:r>
          </a:p>
          <a:p>
            <a:r>
              <a:rPr lang="tr-TR" dirty="0"/>
              <a:t>Sınırlı giriş ve çıkışı olan, </a:t>
            </a:r>
          </a:p>
          <a:p>
            <a:r>
              <a:rPr lang="tr-TR" dirty="0"/>
              <a:t>Sürekli insan bulunması için dizayn edilmemiş</a:t>
            </a:r>
          </a:p>
          <a:p>
            <a:r>
              <a:rPr lang="tr-TR" dirty="0"/>
              <a:t>Normal şartlardan az ya da fazla oksijene sahip, </a:t>
            </a:r>
          </a:p>
          <a:p>
            <a:r>
              <a:rPr lang="tr-TR" dirty="0"/>
              <a:t>Zararlı ölçülerde kirlilik içeren bir atmosfer ortamına sahip, </a:t>
            </a:r>
          </a:p>
          <a:p>
            <a:r>
              <a:rPr lang="tr-TR" dirty="0"/>
              <a:t>İçerisinde kişiye zarar verebilecek mekanik ekipmanlar bulunan, </a:t>
            </a:r>
          </a:p>
          <a:p>
            <a:r>
              <a:rPr lang="tr-TR" dirty="0"/>
              <a:t>Kişilerin içine çekilerek yutulmasına neden olabilecek tehlikeleri hepsini yada birini içeren alanlardır. 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33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NİTROZ GAZLARI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Kapalı mekanlarda kaynak işleri, arkla kesme işlemlerinde oluşur.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BELİRTİ VE ETKİLERİ</a:t>
            </a:r>
          </a:p>
          <a:p>
            <a:r>
              <a:rPr lang="es-ES" dirty="0"/>
              <a:t>Gözde ve solunum yollarında irritasyon</a:t>
            </a:r>
            <a:endParaRPr lang="tr-TR" dirty="0"/>
          </a:p>
          <a:p>
            <a:r>
              <a:rPr lang="tr-TR" dirty="0"/>
              <a:t>Kusma, ishal, </a:t>
            </a:r>
            <a:r>
              <a:rPr lang="tr-TR" dirty="0" err="1"/>
              <a:t>siyanoz</a:t>
            </a:r>
            <a:endParaRPr lang="tr-TR" dirty="0"/>
          </a:p>
          <a:p>
            <a:r>
              <a:rPr lang="tr-TR" dirty="0"/>
              <a:t>El, saç, diş ve ciltte sarı renk, Dişlerde çürüme,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5677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ngio.com/clip-art-portable-network-graphics-cemetery-transparency-scalable-grave-art-png-1600_11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1919145"/>
            <a:ext cx="6529705" cy="46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KARBONMONOKSİT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8200" cy="4351338"/>
          </a:xfrm>
        </p:spPr>
        <p:txBody>
          <a:bodyPr/>
          <a:lstStyle/>
          <a:p>
            <a:r>
              <a:rPr lang="tr-TR" dirty="0"/>
              <a:t>Kötü havalandırılan, kapalı yerlerde Garaj, depo ve tamirhanelerde motor çalıştırılması, Özellikle, yeraltı, kapalı yer ve tünellerdeki yangın ve patlamalarda oluşur.</a:t>
            </a:r>
          </a:p>
          <a:p>
            <a:r>
              <a:rPr lang="tr-TR" dirty="0"/>
              <a:t>Bilinç kaybı, kaslarda kramp, kalpte </a:t>
            </a:r>
            <a:r>
              <a:rPr lang="tr-TR" dirty="0" err="1"/>
              <a:t>ritm</a:t>
            </a:r>
            <a:r>
              <a:rPr lang="tr-TR" dirty="0"/>
              <a:t> bozukluğu, solunum yetmezliği,</a:t>
            </a:r>
          </a:p>
          <a:p>
            <a:r>
              <a:rPr lang="tr-TR" dirty="0"/>
              <a:t>Görme ve konuşma bozuklukları, kalp </a:t>
            </a:r>
          </a:p>
          <a:p>
            <a:pPr marL="0" indent="0">
              <a:buNone/>
            </a:pPr>
            <a:r>
              <a:rPr lang="tr-TR" dirty="0"/>
              <a:t>ve dolaşım bozuklukları. </a:t>
            </a:r>
          </a:p>
          <a:p>
            <a:pPr marL="0" indent="0">
              <a:buNone/>
            </a:pPr>
            <a:r>
              <a:rPr lang="tr-TR" dirty="0"/>
              <a:t>Havada 1000 </a:t>
            </a:r>
            <a:r>
              <a:rPr lang="tr-TR" dirty="0" err="1"/>
              <a:t>ppm</a:t>
            </a:r>
            <a:r>
              <a:rPr lang="tr-TR" dirty="0"/>
              <a:t> CO bulunduğunda </a:t>
            </a:r>
          </a:p>
          <a:p>
            <a:pPr marL="0" indent="0">
              <a:buNone/>
            </a:pPr>
            <a:r>
              <a:rPr lang="tr-TR" dirty="0"/>
              <a:t>öldürücüdür.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921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VANADYUM VE BİLEŞİKLERİ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/>
          </a:bodyPr>
          <a:lstStyle/>
          <a:p>
            <a:r>
              <a:rPr lang="tr-TR" sz="3600" dirty="0"/>
              <a:t> Akaryakıt; Özellikle ağır yağ ile çalışan kazan, ocak, baca ve türbinlerin temizlenme ve onarımında oluşur. </a:t>
            </a:r>
          </a:p>
          <a:p>
            <a:r>
              <a:rPr lang="tr-TR" sz="3600" dirty="0"/>
              <a:t>Solunum yolları </a:t>
            </a:r>
            <a:r>
              <a:rPr lang="tr-TR" sz="3600" dirty="0" err="1"/>
              <a:t>iritasyonu</a:t>
            </a:r>
            <a:r>
              <a:rPr lang="tr-TR" sz="3600" dirty="0"/>
              <a:t>, ses kısıklığı, yutakta kuruluk, kuru öksürük, göğüste daralma duygusu)</a:t>
            </a:r>
          </a:p>
          <a:p>
            <a:r>
              <a:rPr lang="tr-TR" sz="3600" dirty="0"/>
              <a:t>Kalpte fonksiyon bozuklukları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934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6" y="3397885"/>
            <a:ext cx="3460115" cy="346011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PATLAYICI HAVA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Yanıcı gazları bileşiminde bulunduran ve ısı, kıvılcım veya sürtünme nedeniyle patlayan havadır. </a:t>
            </a:r>
          </a:p>
          <a:p>
            <a:pPr marL="0" indent="0">
              <a:buNone/>
            </a:pPr>
            <a:r>
              <a:rPr lang="tr-TR" dirty="0"/>
              <a:t>• Bu gazlar, özellikle metan, </a:t>
            </a:r>
            <a:r>
              <a:rPr lang="tr-TR" dirty="0" err="1"/>
              <a:t>etan</a:t>
            </a:r>
            <a:r>
              <a:rPr lang="tr-TR" dirty="0"/>
              <a:t>, </a:t>
            </a:r>
            <a:r>
              <a:rPr lang="tr-TR" dirty="0" err="1"/>
              <a:t>propan</a:t>
            </a:r>
            <a:r>
              <a:rPr lang="tr-TR" dirty="0"/>
              <a:t>, bütan gibi hidrokarbonlar ve hidrojen gibi gazlardır. 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540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dailymail.co.uk/i/pix/2017/08/02/06/42E3EBFE00000578-0-image-a-34_1501651769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0" y="1899946"/>
            <a:ext cx="9052330" cy="49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96080" y="257175"/>
            <a:ext cx="3906520" cy="760095"/>
          </a:xfrm>
        </p:spPr>
        <p:txBody>
          <a:bodyPr/>
          <a:lstStyle/>
          <a:p>
            <a:pPr algn="ctr"/>
            <a:r>
              <a:rPr lang="tr-TR" b="1" dirty="0"/>
              <a:t>TOZLU HAVA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1540" y="922941"/>
            <a:ext cx="10515600" cy="1130935"/>
          </a:xfrm>
        </p:spPr>
        <p:txBody>
          <a:bodyPr/>
          <a:lstStyle/>
          <a:p>
            <a:r>
              <a:rPr lang="tr-TR" dirty="0"/>
              <a:t>İçerisinde belli konsantrasyonda toz ihtiva eden havayı belirtir. </a:t>
            </a:r>
          </a:p>
          <a:p>
            <a:pPr marL="0" indent="0">
              <a:buNone/>
            </a:pPr>
            <a:r>
              <a:rPr lang="tr-TR" dirty="0"/>
              <a:t>• Kömür tozları, tahıl tozları, çimento vb.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24</a:t>
            </a:fld>
            <a:endParaRPr lang="tr-TR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8376690" y="5590540"/>
            <a:ext cx="3916680" cy="1130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</a:rPr>
              <a:t>ÖNEMLİ:</a:t>
            </a:r>
          </a:p>
          <a:p>
            <a:pPr marL="0" indent="0">
              <a:buNone/>
            </a:pPr>
            <a:r>
              <a:rPr lang="tr-TR" dirty="0"/>
              <a:t>TOZLARDA PATLAYICIDIR</a:t>
            </a:r>
          </a:p>
        </p:txBody>
      </p:sp>
    </p:spTree>
    <p:extLst>
      <p:ext uri="{BB962C8B-B14F-4D97-AF65-F5344CB8AC3E}">
        <p14:creationId xmlns:p14="http://schemas.microsoft.com/office/powerpoint/2010/main" val="2183746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151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TEHLİKELER NASIL OLUŞUYOR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56640"/>
            <a:ext cx="10515600" cy="5120323"/>
          </a:xfrm>
        </p:spPr>
        <p:txBody>
          <a:bodyPr>
            <a:normAutofit lnSpcReduction="10000"/>
          </a:bodyPr>
          <a:lstStyle/>
          <a:p>
            <a:r>
              <a:rPr lang="tr-TR" dirty="0"/>
              <a:t>Çoğu kapalı alanlar yapısı gereği tehlike oluşumuna açıktır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>
                <a:solidFill>
                  <a:srgbClr val="FF0000"/>
                </a:solidFill>
              </a:rPr>
              <a:t>Örneğin, </a:t>
            </a:r>
          </a:p>
          <a:p>
            <a:pPr marL="0" indent="0">
              <a:buNone/>
            </a:pPr>
            <a:r>
              <a:rPr lang="tr-TR" dirty="0"/>
              <a:t>• </a:t>
            </a:r>
            <a:r>
              <a:rPr lang="tr-TR" dirty="0" err="1"/>
              <a:t>Menhol</a:t>
            </a:r>
            <a:r>
              <a:rPr lang="tr-TR" dirty="0"/>
              <a:t> ve çukurlardaki kanalizasyon hatlarından gaz açığa çıkması, </a:t>
            </a:r>
          </a:p>
          <a:p>
            <a:pPr marL="0" indent="0">
              <a:buNone/>
            </a:pPr>
            <a:r>
              <a:rPr lang="tr-TR" dirty="0"/>
              <a:t>• Eski atıklarının ve gaz boru tesisatlarının bulunduğu kirli (</a:t>
            </a:r>
            <a:r>
              <a:rPr lang="tr-TR" dirty="0" err="1"/>
              <a:t>kontamine</a:t>
            </a:r>
            <a:r>
              <a:rPr lang="tr-TR" dirty="0"/>
              <a:t>) bir toprakta açılan hendekler ve çukurların içine gaz sızıntısı ve toplanması, </a:t>
            </a:r>
          </a:p>
          <a:p>
            <a:pPr marL="0" indent="0">
              <a:buNone/>
            </a:pPr>
            <a:r>
              <a:rPr lang="tr-TR" dirty="0"/>
              <a:t>• Tankların veya kanalların içinde oksijen tüketimine neden olan pas bulunması,</a:t>
            </a:r>
          </a:p>
          <a:p>
            <a:r>
              <a:rPr lang="tr-TR" dirty="0"/>
              <a:t>Kapalı alanda aniden dolan sıvılar ve çamurlar veya açığa çıkan gazlar</a:t>
            </a:r>
          </a:p>
          <a:p>
            <a:r>
              <a:rPr lang="tr-TR" dirty="0"/>
              <a:t>Toprak içerisindeki boşluklarda oluşan ve alandaki oksijenin tükenmesine yol açan kimyasallar ve kireç tabakaları karbondioksit üretmesi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7050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2440" y="352425"/>
            <a:ext cx="1144524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Arial Black" panose="020B0A04020102020204" pitchFamily="34" charset="0"/>
              </a:rPr>
              <a:t>ÖNEMLİ: </a:t>
            </a:r>
            <a:r>
              <a:rPr lang="tr-TR" b="1" dirty="0">
                <a:latin typeface="Arial Black" panose="020B0A04020102020204" pitchFamily="34" charset="0"/>
              </a:rPr>
              <a:t>Paslanma gibi kimyasal reaksiyonlar içeride bulunan oksijeni tüketebilir / tüketmiş olabilir.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26</a:t>
            </a:fld>
            <a:endParaRPr lang="tr-TR"/>
          </a:p>
        </p:txBody>
      </p:sp>
      <p:pic>
        <p:nvPicPr>
          <p:cNvPr id="5122" name="Picture 2" descr="https://cdn.hipwallpaper.com/i/32/19/j68xp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960"/>
            <a:ext cx="6522085" cy="48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orage.needpix.com/rsynced_images/screw-476570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85" y="1330960"/>
            <a:ext cx="5669915" cy="48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09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esource2.ultdb.net/res/org0011/Y2017/M11/201711223U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3"/>
            <a:ext cx="12192000" cy="68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2920" y="16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6000" b="1" dirty="0">
                <a:solidFill>
                  <a:srgbClr val="FFFF00"/>
                </a:solidFill>
                <a:latin typeface="Arial Black" panose="020B0A04020102020204" pitchFamily="34" charset="0"/>
              </a:rPr>
              <a:t>GÜVENLİ ÇALIŞMA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740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KAPALI ALANLARIN TANIMLANMASI VE LİSTELENMESİ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İŞYERİNDE BULUNAN VE ÇALIŞMAK İÇİN İZİN GEREKTİREN TÜM KAPALI ALANLAR BELİRLENMELİ VE LİSTELENMELİDİR.</a:t>
            </a:r>
          </a:p>
          <a:p>
            <a:r>
              <a:rPr lang="tr-TR" dirty="0"/>
              <a:t>BELİRLENEN VE LİSTELENEN TÜM ALANLARA İZİNSİZ GİRİŞLER ÖNLENMESİ İÇİN UYARI YAZILARI ASILMALI  VE GİRMEYİ ENGELLEYİCİ ÖNLEMLER ALINMALIDIR.</a:t>
            </a:r>
          </a:p>
          <a:p>
            <a:r>
              <a:rPr lang="tr-TR" dirty="0"/>
              <a:t>İZİNSİZ GİRİŞLERİN ÖNLENMESİ İÇİN KAPAKLAR, KİLİTLER VB.LERİ KULLANILMALIDIR.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298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4" y="3149939"/>
            <a:ext cx="5710006" cy="3464520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29</a:t>
            </a:fld>
            <a:endParaRPr lang="tr-TR"/>
          </a:p>
        </p:txBody>
      </p:sp>
      <p:pic>
        <p:nvPicPr>
          <p:cNvPr id="9218" name="Picture 2" descr="https://www.uyaritabelasi.com/9318/zy2976-dikkat-kapali-alan-is-izni-almadan-girmek-tehlikeli-ve-yasaktir-kilitli-tut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4" y="193040"/>
            <a:ext cx="5710006" cy="295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İçerik Yer Tutucusu 2"/>
          <p:cNvSpPr>
            <a:spLocks noGrp="1"/>
          </p:cNvSpPr>
          <p:nvPr>
            <p:ph idx="1"/>
          </p:nvPr>
        </p:nvSpPr>
        <p:spPr>
          <a:xfrm>
            <a:off x="7045960" y="1390501"/>
            <a:ext cx="3601720" cy="561975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ÖRNEK UYARI LEVHASI</a:t>
            </a: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7208520" y="4472157"/>
            <a:ext cx="3601720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b="1" dirty="0"/>
              <a:t>ÖRNEK LİSTE</a:t>
            </a:r>
          </a:p>
        </p:txBody>
      </p:sp>
    </p:spTree>
    <p:extLst>
      <p:ext uri="{BB962C8B-B14F-4D97-AF65-F5344CB8AC3E}">
        <p14:creationId xmlns:p14="http://schemas.microsoft.com/office/powerpoint/2010/main" val="378745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78D7BA-136D-41E2-8A92-B020063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984377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Kapalı alan olarak tanımlanan alanlarda aşağıda verilen güvenlik uyarı levhasının olması zorunludur. Bu etiketin yer aldığı tüm alanlar “İş İzni Gerektiren Kapalı Alan” olarak tanımlanır</a:t>
            </a:r>
            <a:endParaRPr lang="tr-TR" dirty="0"/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AFDE5C63-537D-46DF-B942-90ABE26E9D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91" y="2440267"/>
            <a:ext cx="6672360" cy="3572494"/>
          </a:xfrm>
        </p:spPr>
      </p:pic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id="{919CA477-22C7-4023-8710-3C203230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</a:t>
            </a:fld>
            <a:endParaRPr lang="tr-TR"/>
          </a:p>
        </p:txBody>
      </p:sp>
      <p:pic>
        <p:nvPicPr>
          <p:cNvPr id="11" name="image26.png" descr="düşünen adam2">
            <a:extLst>
              <a:ext uri="{FF2B5EF4-FFF2-40B4-BE49-F238E27FC236}">
                <a16:creationId xmlns:a16="http://schemas.microsoft.com/office/drawing/2014/main" id="{E13C4A19-53FC-44D7-8C86-6C5C672F8A47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839789" y="3021188"/>
            <a:ext cx="2691202" cy="2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0" y="2559680"/>
            <a:ext cx="5400040" cy="1013143"/>
          </a:xfrm>
        </p:spPr>
        <p:txBody>
          <a:bodyPr/>
          <a:lstStyle/>
          <a:p>
            <a:pPr marL="0" indent="0" algn="ctr">
              <a:buNone/>
            </a:pPr>
            <a:r>
              <a:rPr lang="tr-TR" dirty="0"/>
              <a:t>ÖRNEK İZİNSİZ GİRİŞE KAPATILMIŞ KAPALI ALANLAR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30</a:t>
            </a:fld>
            <a:endParaRPr lang="tr-TR"/>
          </a:p>
        </p:txBody>
      </p:sp>
      <p:pic>
        <p:nvPicPr>
          <p:cNvPr id="10242" name="Picture 2" descr="https://flatrockenergy.net/wp-content/uploads/2017/05/industry-2147420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1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anklocks.com/_common/img/devices/19_20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252"/>
            <a:ext cx="6096000" cy="32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21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.wixstatic.com/media/422abf_43f8ec51f5e64679be39b3f7033acc28~mv2_d_7360_3680_s_4_2.jpg/v1/fill/w_2500,h_1250,al_c/422abf_43f8ec51f5e64679be39b3f7033acc28~mv2_d_7360_3680_s_4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15260" y="272256"/>
            <a:ext cx="6761480" cy="1281113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bg1"/>
                </a:solidFill>
                <a:latin typeface="Arial Black" panose="020B0A04020102020204" pitchFamily="34" charset="0"/>
              </a:rPr>
              <a:t>GÜVENLİK ADIMLARI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EĞİTİM</a:t>
            </a:r>
          </a:p>
          <a:p>
            <a:r>
              <a:rPr lang="tr-TR" dirty="0">
                <a:solidFill>
                  <a:schemeClr val="bg1"/>
                </a:solidFill>
              </a:rPr>
              <a:t>İŞE ÖZGÜ RİSK DEGERLENDİRMESİ</a:t>
            </a:r>
          </a:p>
          <a:p>
            <a:r>
              <a:rPr lang="tr-TR" dirty="0">
                <a:solidFill>
                  <a:schemeClr val="bg1"/>
                </a:solidFill>
              </a:rPr>
              <a:t>TEHLİKELERİN İZOLE EDİLMESİ (EKED PROSEDÜRÜ)</a:t>
            </a:r>
          </a:p>
          <a:p>
            <a:r>
              <a:rPr lang="tr-TR" dirty="0">
                <a:solidFill>
                  <a:schemeClr val="bg1"/>
                </a:solidFill>
              </a:rPr>
              <a:t>İÇ ATMOSFERİN TEST EDİLMESİ</a:t>
            </a:r>
          </a:p>
          <a:p>
            <a:r>
              <a:rPr lang="tr-TR" dirty="0">
                <a:solidFill>
                  <a:schemeClr val="bg1"/>
                </a:solidFill>
              </a:rPr>
              <a:t>ALANIN HAVALANDIRILMASI VE TEMİZLENMESİ</a:t>
            </a:r>
          </a:p>
          <a:p>
            <a:r>
              <a:rPr lang="tr-TR" dirty="0">
                <a:solidFill>
                  <a:schemeClr val="bg1"/>
                </a:solidFill>
              </a:rPr>
              <a:t>İŞ İZNİ ONAYI</a:t>
            </a:r>
          </a:p>
          <a:p>
            <a:r>
              <a:rPr lang="tr-TR" dirty="0">
                <a:solidFill>
                  <a:schemeClr val="bg1"/>
                </a:solidFill>
              </a:rPr>
              <a:t>KAPALI ALANA GİRİŞ VE ÇALIŞMA</a:t>
            </a:r>
          </a:p>
          <a:p>
            <a:r>
              <a:rPr lang="tr-TR" dirty="0">
                <a:solidFill>
                  <a:schemeClr val="bg1"/>
                </a:solidFill>
              </a:rPr>
              <a:t>İŞ İZNİ KAPATILMASI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31</a:t>
            </a:fld>
            <a:endParaRPr lang="tr-TR"/>
          </a:p>
        </p:txBody>
      </p:sp>
      <p:sp>
        <p:nvSpPr>
          <p:cNvPr id="6" name="Aşağı Ok 5"/>
          <p:cNvSpPr/>
          <p:nvPr/>
        </p:nvSpPr>
        <p:spPr>
          <a:xfrm>
            <a:off x="203200" y="1747520"/>
            <a:ext cx="721360" cy="410464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6878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APALI VE KISITLI ALANLARDA ÇALIŞMA KURALLARI-480p">
            <a:hlinkClick r:id="" action="ppaction://media"/>
            <a:extLst>
              <a:ext uri="{FF2B5EF4-FFF2-40B4-BE49-F238E27FC236}">
                <a16:creationId xmlns:a16="http://schemas.microsoft.com/office/drawing/2014/main" id="{FE3DE667-D003-41F7-B07D-B9F770156E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692" y="376017"/>
            <a:ext cx="11254154" cy="5769000"/>
          </a:xfr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0348745-80B5-4EE9-86E7-58450F4C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54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440" y="3104047"/>
            <a:ext cx="3246862" cy="343486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EĞİTİM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TÜM SORUMLU PERSONELLER ÇALIŞMA ÖNCESİNDE KAPALI-KISITLI ALANLARDA ÇALIŞMA EĞİTİMİ ALMIŞ OLMALIDIR.</a:t>
            </a:r>
          </a:p>
          <a:p>
            <a:r>
              <a:rPr lang="tr-TR" dirty="0"/>
              <a:t>TÜM EĞİTİMLER GİBİ BU EĞİTİMDE KAYIT ALTINA ALINIP BELGELENDİRİLMELİDİR.</a:t>
            </a:r>
          </a:p>
          <a:p>
            <a:r>
              <a:rPr lang="tr-TR" dirty="0"/>
              <a:t>AYRICA GİRİLECEK ALANA ÖZEL HER ÇALIŞMA ÖNCESİ KISA BİLGİLENDİRİLMELER YAPILMALIDIR.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45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İŞE ÖZGÜ RİSK DEĞERLENDİRMESİ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YAPILACAK İŞE ÖZEL VE ÇALIŞMA SAHASININ ÖZELLİKLERİNE GÖRE TEHLİKE VE RİSKLER BELİRLENMELİDİR.</a:t>
            </a:r>
          </a:p>
          <a:p>
            <a:r>
              <a:rPr lang="tr-TR" dirty="0"/>
              <a:t>BELİRLENEN TEHLİKE VE RİSKLERE KARŞI ALINACAK AKSİYONLAR BELİRLENMELİDİR.</a:t>
            </a:r>
          </a:p>
          <a:p>
            <a:r>
              <a:rPr lang="tr-TR" dirty="0"/>
              <a:t>ÇALIŞMA SIRASINDA KULLANILMASI GEREKEN KİŞİSEL KORUYUCU DONANIMLAR BELİRLENMELİDİR.</a:t>
            </a:r>
          </a:p>
          <a:p>
            <a:r>
              <a:rPr lang="tr-TR" dirty="0"/>
              <a:t>İŞE ÖZGÜ DEĞERLENDİRME SAHADA YAPILMALIDIR.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350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solutions.borderstates.com/wp-content/uploads/2017/10/Lockout-tagou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38" y="3248120"/>
            <a:ext cx="2004061" cy="3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atic.webshopapp.com/shops/034658/files/026197921/900x900x2/master-lock-padlock-labels-with-barcode-100-pcs-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99" y="1483360"/>
            <a:ext cx="3431540" cy="523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TEHLİKELERİN İZOLE EDİLMESİ</a:t>
            </a:r>
            <a:br>
              <a:rPr lang="tr-TR" b="1" dirty="0"/>
            </a:br>
            <a:r>
              <a:rPr lang="tr-TR" sz="2400" b="1" dirty="0"/>
              <a:t>(EKED PROSEDÜRÜ)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253480" cy="4351338"/>
          </a:xfrm>
        </p:spPr>
        <p:txBody>
          <a:bodyPr/>
          <a:lstStyle/>
          <a:p>
            <a:r>
              <a:rPr lang="tr-TR" dirty="0"/>
              <a:t>ÇALIŞMA ALANINA ETKİ EDEBİLECEK TÜM FAKTÖRLER İZOLE EDİLMELİDİR.</a:t>
            </a:r>
          </a:p>
          <a:p>
            <a:r>
              <a:rPr lang="tr-TR" dirty="0"/>
              <a:t>TÜM ELEKTRİK, MEKANİK, ISI, BASINÇ, KİMYASAL, SIVI, GAZ VB. KAYNAKLAR ETİKETLEME VE KİLİTLEME YAPILMALIDIR.</a:t>
            </a:r>
          </a:p>
          <a:p>
            <a:r>
              <a:rPr lang="tr-TR" dirty="0"/>
              <a:t>KAÇAK İHTİMALİ OLAN TÜM ALANLAR KAPATILMALIDIR.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35</a:t>
            </a:fld>
            <a:endParaRPr lang="tr-TR"/>
          </a:p>
        </p:txBody>
      </p:sp>
      <p:pic>
        <p:nvPicPr>
          <p:cNvPr id="7170" name="Picture 2" descr="https://bedam.baskent.edu.tr/wp-content/uploads/2019/06/etiketleme-ve-kilitleme-egitici-egitimi-eked-kap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39" y="447040"/>
            <a:ext cx="2004061" cy="280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275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İÇ ATMOSFERİN TEST EDİLMESİ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560" y="1825625"/>
            <a:ext cx="6736080" cy="4351338"/>
          </a:xfrm>
        </p:spPr>
        <p:txBody>
          <a:bodyPr>
            <a:normAutofit/>
          </a:bodyPr>
          <a:lstStyle/>
          <a:p>
            <a:r>
              <a:rPr lang="tr-TR" dirty="0"/>
              <a:t>GAZ ÖLÇÜM CİHAZLARI İLE İÇ ATMOSFER TEST EDİLMELİDİR.</a:t>
            </a:r>
          </a:p>
          <a:p>
            <a:r>
              <a:rPr lang="tr-TR" dirty="0"/>
              <a:t>TEST SIRASINDA ORTAMIN EN ÜST,ORTA VE ALT KISIMLARINDAN ÖLÇÜM YAPILMALIDIR.</a:t>
            </a:r>
          </a:p>
          <a:p>
            <a:r>
              <a:rPr lang="tr-TR" dirty="0"/>
              <a:t>ÖLÇÜM CİHAZLARININ KALİBRASYONLARI GÜNCEL OLMALIDIR.</a:t>
            </a:r>
          </a:p>
          <a:p>
            <a:r>
              <a:rPr lang="tr-TR" dirty="0"/>
              <a:t>ELDE EDİLEN SONUÇLAR MUTLAKA KAYIT ALTINA ALINMALIDIR.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36</a:t>
            </a:fld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1" y="1110296"/>
            <a:ext cx="2518786" cy="542861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319" y="1239520"/>
            <a:ext cx="2772162" cy="52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0369" cy="6858000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37</a:t>
            </a:fld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7244080" y="568960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/>
              <a:t>ÖRNEK ÇALIŞMA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0659" t="-1327" r="-1777" b="1327"/>
          <a:stretch/>
        </p:blipFill>
        <p:spPr>
          <a:xfrm>
            <a:off x="6096000" y="2184768"/>
            <a:ext cx="2921798" cy="38295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-6044" t="2123" r="55513" b="-2123"/>
          <a:stretch/>
        </p:blipFill>
        <p:spPr>
          <a:xfrm>
            <a:off x="9017798" y="2083168"/>
            <a:ext cx="2888256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75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54800" y="1979611"/>
            <a:ext cx="544068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KALİBRASYON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4" y="254001"/>
            <a:ext cx="6512560" cy="6102349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8159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2860"/>
            <a:ext cx="10515600" cy="1325563"/>
          </a:xfrm>
        </p:spPr>
        <p:txBody>
          <a:bodyPr/>
          <a:lstStyle/>
          <a:p>
            <a:pPr algn="ctr"/>
            <a:r>
              <a:rPr lang="tr-TR" b="1" dirty="0"/>
              <a:t>GAZLARIN KONUMLARI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3091816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METAN (Doğalgaz): </a:t>
            </a:r>
            <a:r>
              <a:rPr lang="tr-TR" dirty="0"/>
              <a:t>ÜST KISIMLARDA TOPLANIR</a:t>
            </a:r>
          </a:p>
          <a:p>
            <a:r>
              <a:rPr lang="tr-TR" dirty="0">
                <a:solidFill>
                  <a:srgbClr val="FF0000"/>
                </a:solidFill>
              </a:rPr>
              <a:t>HİDROJEN SÜLFÜR: </a:t>
            </a:r>
            <a:r>
              <a:rPr lang="tr-TR" dirty="0"/>
              <a:t>HAVADAN AĞIRDIR YER SEVİYESİNDE TOPLANIR.</a:t>
            </a:r>
          </a:p>
          <a:p>
            <a:r>
              <a:rPr lang="tr-TR" dirty="0">
                <a:solidFill>
                  <a:srgbClr val="FF0000"/>
                </a:solidFill>
              </a:rPr>
              <a:t>LPG: </a:t>
            </a:r>
            <a:r>
              <a:rPr lang="tr-TR" dirty="0"/>
              <a:t>HAVADAN AĞIR YER SEVİYESİNDE TOPLANIR.</a:t>
            </a:r>
          </a:p>
          <a:p>
            <a:r>
              <a:rPr lang="tr-TR" dirty="0">
                <a:solidFill>
                  <a:srgbClr val="FF0000"/>
                </a:solidFill>
              </a:rPr>
              <a:t>KARBONMONOKSİT: </a:t>
            </a:r>
            <a:r>
              <a:rPr lang="tr-TR" dirty="0"/>
              <a:t>HAVAYLA ORTALAMA AYNI AĞIRLIKTA VE SEVİYELERDE BULUNUR.</a:t>
            </a:r>
          </a:p>
          <a:p>
            <a:r>
              <a:rPr lang="tr-TR" dirty="0">
                <a:solidFill>
                  <a:srgbClr val="FF0000"/>
                </a:solidFill>
              </a:rPr>
              <a:t>KARBONDİOKSİT: </a:t>
            </a:r>
            <a:r>
              <a:rPr lang="tr-TR" dirty="0"/>
              <a:t>HAVADAN AĞIRDIR YER SEVİYESİNDE TOPLANIR.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39</a:t>
            </a:fld>
            <a:endParaRPr lang="tr-TR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838200" y="5144134"/>
            <a:ext cx="10515600" cy="850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</a:rPr>
              <a:t>ÖNEMLİ</a:t>
            </a:r>
          </a:p>
          <a:p>
            <a:pPr marL="0" indent="0" algn="ctr">
              <a:buNone/>
            </a:pPr>
            <a:r>
              <a:rPr lang="tr-TR" dirty="0"/>
              <a:t>GAZ ÖLÇÜM CİHAZLARI ÇALIŞMA BOYUNCA AÇIK BULUNDURULUR VE PERSONEL ÜZERİNDE TAŞIR</a:t>
            </a:r>
          </a:p>
          <a:p>
            <a:pPr marL="0" indent="0" algn="ctr">
              <a:buNone/>
            </a:pPr>
            <a:r>
              <a:rPr lang="tr-TR" dirty="0"/>
              <a:t>KAPALI ALAN KONTROL EDİLİRKEN ASLA BAŞ SOKULARAK YAPILMAZ. İÇERDEKİ ATMOSFER SOLUNMAZ.</a:t>
            </a:r>
          </a:p>
        </p:txBody>
      </p:sp>
    </p:spTree>
    <p:extLst>
      <p:ext uri="{BB962C8B-B14F-4D97-AF65-F5344CB8AC3E}">
        <p14:creationId xmlns:p14="http://schemas.microsoft.com/office/powerpoint/2010/main" val="81613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KAPALI ALANLARIN ÖZELLİKLERİ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Giriş-Çıkış imkanları kısıtlı</a:t>
            </a:r>
          </a:p>
          <a:p>
            <a:r>
              <a:rPr lang="tr-TR" dirty="0"/>
              <a:t>Tamamen veya kısmen kapalı</a:t>
            </a:r>
          </a:p>
          <a:p>
            <a:r>
              <a:rPr lang="tr-TR" dirty="0"/>
              <a:t>Sınırlı bir hacme sahip</a:t>
            </a:r>
          </a:p>
          <a:p>
            <a:r>
              <a:rPr lang="tr-TR" dirty="0"/>
              <a:t>Rahat hareket alanı bulunmayan</a:t>
            </a:r>
          </a:p>
          <a:p>
            <a:r>
              <a:rPr lang="tr-TR" dirty="0"/>
              <a:t>Doğal hava akımı bulunmayan</a:t>
            </a:r>
          </a:p>
          <a:p>
            <a:r>
              <a:rPr lang="tr-TR" dirty="0"/>
              <a:t>Sınırlı hava bulunan</a:t>
            </a:r>
          </a:p>
          <a:p>
            <a:endParaRPr lang="tr-TR" dirty="0"/>
          </a:p>
        </p:txBody>
      </p:sp>
      <p:pic>
        <p:nvPicPr>
          <p:cNvPr id="4098" name="Picture 2" descr="https://www.ambientesicurezzaweb.it/wp-content/uploads/sites/5/2019/09/SPAZI-CONFINA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18" y="1320799"/>
            <a:ext cx="5911273" cy="52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8058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2469"/>
            <a:ext cx="10515600" cy="1325563"/>
          </a:xfrm>
        </p:spPr>
        <p:txBody>
          <a:bodyPr/>
          <a:lstStyle/>
          <a:p>
            <a:pPr algn="ctr"/>
            <a:r>
              <a:rPr lang="tr-TR" dirty="0"/>
              <a:t>OKSİJEN SEVİYELERİNİN ETKİLERİ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40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9180"/>
            <a:ext cx="10058400" cy="469158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729674" y="5604223"/>
            <a:ext cx="1054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2060"/>
                </a:solidFill>
              </a:rPr>
              <a:t>19.5 % , oksijen tüpü kullanımını gerektirmeyen en düşük seviyedir. Bu seviyenin altındaki oksijenli kapalı alanlara kesinlikle harici oksijen desteği zorunludur.</a:t>
            </a:r>
          </a:p>
        </p:txBody>
      </p:sp>
    </p:spTree>
    <p:extLst>
      <p:ext uri="{BB962C8B-B14F-4D97-AF65-F5344CB8AC3E}">
        <p14:creationId xmlns:p14="http://schemas.microsoft.com/office/powerpoint/2010/main" val="637142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OKSİJEN FAZLALIĞININ ETKİLERİ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64484"/>
          </a:xfrm>
        </p:spPr>
        <p:txBody>
          <a:bodyPr/>
          <a:lstStyle/>
          <a:p>
            <a:r>
              <a:rPr lang="tr-TR" dirty="0"/>
              <a:t>%23 SEVİYESİNİN ÜZERİNDE OLAN OKSİJEN SEVİYESİ TEHLİKELİDİR.</a:t>
            </a:r>
          </a:p>
          <a:p>
            <a:r>
              <a:rPr lang="tr-TR" dirty="0"/>
              <a:t>YANGIN VE PATLAMA RİSKİ YÜKSEKTİR.</a:t>
            </a:r>
          </a:p>
          <a:p>
            <a:r>
              <a:rPr lang="tr-TR" dirty="0"/>
              <a:t>HAVALANDIRMADA SAF OKSİJEN KULLANILMAMALIDIR.</a:t>
            </a:r>
          </a:p>
          <a:p>
            <a:r>
              <a:rPr lang="tr-TR" dirty="0"/>
              <a:t>MADDELERİN YANMA İHTİMALLARINİ ARTIRIR.</a:t>
            </a:r>
          </a:p>
          <a:p>
            <a:endParaRPr lang="tr-TR" i="1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41</a:t>
            </a:fld>
            <a:endParaRPr lang="tr-TR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624840" y="5052492"/>
            <a:ext cx="8346440" cy="1043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dirty="0">
                <a:solidFill>
                  <a:srgbClr val="FF0000"/>
                </a:solidFill>
              </a:rPr>
              <a:t>ÖNEMLİ: </a:t>
            </a:r>
            <a:r>
              <a:rPr lang="tr-TR" dirty="0"/>
              <a:t>KULLANILAN EKİPMANLAR EXPROOF (patlamaya karşı korunmuş) ÖZELLİKLİ OLMALIDIR.</a:t>
            </a:r>
          </a:p>
        </p:txBody>
      </p:sp>
    </p:spTree>
    <p:extLst>
      <p:ext uri="{BB962C8B-B14F-4D97-AF65-F5344CB8AC3E}">
        <p14:creationId xmlns:p14="http://schemas.microsoft.com/office/powerpoint/2010/main" val="1287534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71" y="1239520"/>
            <a:ext cx="5946530" cy="511683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BOĞUCU ORTAMLAR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080760" cy="4351338"/>
          </a:xfrm>
        </p:spPr>
        <p:txBody>
          <a:bodyPr>
            <a:normAutofit lnSpcReduction="10000"/>
          </a:bodyPr>
          <a:lstStyle/>
          <a:p>
            <a:r>
              <a:rPr lang="tr-TR" dirty="0"/>
              <a:t>Tüketim yada başka gazların yerini alması sonucu Oksijen miktarının azalması</a:t>
            </a:r>
          </a:p>
          <a:p>
            <a:r>
              <a:rPr lang="tr-TR" dirty="0"/>
              <a:t>Kaynak, ısıtma, kesme ve lehimleme yaparken Yanıcı maddelerin tutuşması ve kendi yapılarından kaynaklı oluşan gazlar</a:t>
            </a:r>
          </a:p>
          <a:p>
            <a:r>
              <a:rPr lang="tr-TR" dirty="0"/>
              <a:t> Fermantasyon(Mayalanma) sürecinde Bakteriyel Faaliyetlerin oluşması</a:t>
            </a:r>
          </a:p>
          <a:p>
            <a:r>
              <a:rPr lang="tr-TR" dirty="0"/>
              <a:t> Pas oluşumu esnasında Kimyasal reaksiyon oluşması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472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/>
              <a:t>ALANIN TEMİZLENMESİ VE HAVALANDIRILMASI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ALANDA TEHLİKE OLUŞTURAN (ZARARLI GAZ OLUŞTURAN) ÇAMUR, ATIK, MADDE VB. VARSA TEMİZLENEREK UZAKLAŞTIRILIR.</a:t>
            </a:r>
          </a:p>
          <a:p>
            <a:r>
              <a:rPr lang="tr-TR" dirty="0"/>
              <a:t>HAVALANDIRMA KAPAKLARI VARSA HEPSİ AÇILIR.</a:t>
            </a:r>
          </a:p>
          <a:p>
            <a:r>
              <a:rPr lang="tr-TR" dirty="0"/>
              <a:t>ASPİRATÖR VE VENTİLATÖR SİSTEMLERİNDEN FAYDALANILIR.</a:t>
            </a:r>
          </a:p>
          <a:p>
            <a:r>
              <a:rPr lang="tr-TR" dirty="0"/>
              <a:t>GAZ ÖLÇÜM SONUÇLARINA GÖRE ALINACAK TEDBİRLER BELİRLENİR.</a:t>
            </a:r>
          </a:p>
          <a:p>
            <a:r>
              <a:rPr lang="tr-TR" dirty="0"/>
              <a:t>ÇALIŞMA BOYUNCADA TEHLİKELİ GAZ, TOZ, KİMYASAL VB. ORTAYA ÇIKACAKSA ÖRNEĞİN KAYNAK GİBİ BU GİBİ DURUMLAR İÇİNDE GELİŞTİRİLMİŞ SİSTEMLERDEN FAYDALANILMALIDIR.</a:t>
            </a:r>
          </a:p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289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1BCFD609-BACE-47FA-A05D-B591B7288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843" y="281354"/>
            <a:ext cx="10902462" cy="5895609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D5F604-3A9D-4A76-B7EA-C8E6907E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64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ydın da metan gazı faciası-480p">
            <a:hlinkClick r:id="" action="ppaction://media"/>
            <a:extLst>
              <a:ext uri="{FF2B5EF4-FFF2-40B4-BE49-F238E27FC236}">
                <a16:creationId xmlns:a16="http://schemas.microsoft.com/office/drawing/2014/main" id="{8BDB5B31-2F16-4BA6-BBD3-BB1F240964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603" y="534572"/>
            <a:ext cx="9791113" cy="5642391"/>
          </a:xfr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43AF875-A9D0-4934-B6AF-26742E95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DOĞRU HAVALANDIRMA NASIL OLMALIDIR?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Öncelikle çalışma alanı açılabilir tüm hava yolları açılmalı ve bir süre beklenmelidir.</a:t>
            </a:r>
          </a:p>
          <a:p>
            <a:r>
              <a:rPr lang="tr-TR" dirty="0"/>
              <a:t>Ölçüm farklı noktalardan alınarak yapılmalı ve değerlendirilmelidir.</a:t>
            </a:r>
          </a:p>
          <a:p>
            <a:r>
              <a:rPr lang="tr-TR" dirty="0"/>
              <a:t>Yapıla değerlendirme sonucunda aspiratör veya </a:t>
            </a:r>
            <a:r>
              <a:rPr lang="tr-TR" dirty="0" err="1"/>
              <a:t>ventilatör</a:t>
            </a:r>
            <a:r>
              <a:rPr lang="tr-TR" dirty="0"/>
              <a:t> sistemlerine karar verilmelidir.</a:t>
            </a:r>
          </a:p>
          <a:p>
            <a:r>
              <a:rPr lang="tr-TR" dirty="0"/>
              <a:t>Tespit edilen gazların durumuna göre hava çekme veya hava üfleme sistemi uygulanmalıdır.</a:t>
            </a:r>
          </a:p>
          <a:p>
            <a:r>
              <a:rPr lang="tr-TR" dirty="0"/>
              <a:t>Ortam tehlikeli hava ortamından arındığından yapılan ölçümler sonucu emin olunduktan sonra giriş yapılmalıdır.</a:t>
            </a:r>
          </a:p>
          <a:p>
            <a:r>
              <a:rPr lang="tr-TR" dirty="0"/>
              <a:t>Nezaretçinin izni olmadan ve çalışan insanlar dışarı çıkarılmadan kapalı ortamın havalandırma sisteminde esaslı herhangi bir değişiklik yapılamaz.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6806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284263"/>
            <a:ext cx="10058400" cy="543721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Ne yapılmalı?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800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YANLIŞ HAVALANDIRMA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48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83615"/>
            <a:ext cx="10058400" cy="48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6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İYİ HAVALANDIRMA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49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49587"/>
            <a:ext cx="10058400" cy="48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geomatix.us/static/images/blog-images/180813-A-DR075-560_4x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771"/>
            <a:ext cx="12191999" cy="68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Arial Black" panose="020B0A04020102020204" pitchFamily="34" charset="0"/>
              </a:rPr>
              <a:t>KAPALI-KISITLI ORTAMLAR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4855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Depolama tankları, Silolar</a:t>
            </a:r>
          </a:p>
          <a:p>
            <a:r>
              <a:rPr lang="tr-TR" b="1" dirty="0">
                <a:solidFill>
                  <a:schemeClr val="bg1"/>
                </a:solidFill>
              </a:rPr>
              <a:t>Petrol tankları, Borular</a:t>
            </a:r>
          </a:p>
          <a:p>
            <a:r>
              <a:rPr lang="tr-TR" b="1" dirty="0">
                <a:solidFill>
                  <a:schemeClr val="bg1"/>
                </a:solidFill>
              </a:rPr>
              <a:t>Gemi inşasında hücreler ve depolar</a:t>
            </a:r>
          </a:p>
          <a:p>
            <a:r>
              <a:rPr lang="tr-TR" b="1" dirty="0">
                <a:solidFill>
                  <a:schemeClr val="bg1"/>
                </a:solidFill>
              </a:rPr>
              <a:t>Kanalizasyon tesisleri</a:t>
            </a:r>
          </a:p>
          <a:p>
            <a:r>
              <a:rPr lang="tr-TR" b="1" dirty="0">
                <a:solidFill>
                  <a:schemeClr val="bg1"/>
                </a:solidFill>
              </a:rPr>
              <a:t>Basınçlı kaplar</a:t>
            </a:r>
          </a:p>
          <a:p>
            <a:r>
              <a:rPr lang="tr-TR" b="1" dirty="0">
                <a:solidFill>
                  <a:schemeClr val="bg1"/>
                </a:solidFill>
              </a:rPr>
              <a:t>Atık tankları</a:t>
            </a:r>
          </a:p>
          <a:p>
            <a:r>
              <a:rPr lang="tr-TR" b="1" dirty="0">
                <a:solidFill>
                  <a:schemeClr val="bg1"/>
                </a:solidFill>
              </a:rPr>
              <a:t>Kazanlar</a:t>
            </a:r>
          </a:p>
          <a:p>
            <a:r>
              <a:rPr lang="tr-TR" b="1" dirty="0">
                <a:solidFill>
                  <a:schemeClr val="bg1"/>
                </a:solidFill>
              </a:rPr>
              <a:t>Kuyular, </a:t>
            </a:r>
          </a:p>
          <a:p>
            <a:r>
              <a:rPr lang="tr-TR" b="1" dirty="0">
                <a:solidFill>
                  <a:schemeClr val="bg1"/>
                </a:solidFill>
              </a:rPr>
              <a:t>Tüneller, </a:t>
            </a:r>
          </a:p>
          <a:p>
            <a:r>
              <a:rPr lang="tr-TR" b="1" dirty="0">
                <a:solidFill>
                  <a:schemeClr val="bg1"/>
                </a:solidFill>
              </a:rPr>
              <a:t>Madenler</a:t>
            </a:r>
          </a:p>
          <a:p>
            <a:endParaRPr lang="tr-TR" b="1" dirty="0">
              <a:solidFill>
                <a:schemeClr val="bg1"/>
              </a:solidFill>
            </a:endParaRPr>
          </a:p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985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KÖTÜ HAVALANDIRMA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50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78741"/>
            <a:ext cx="11470640" cy="5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3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İYİ HAVALANDIRMA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51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290320"/>
            <a:ext cx="11379200" cy="50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25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 İZNİ ALINMASI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900225" cy="4351338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İş İzni Gereksinimlerden birisi olup yetkili bir kişinin onayı ile Kapalı Alana Girişi sağlayan bir dokümandır. </a:t>
            </a:r>
          </a:p>
          <a:p>
            <a:r>
              <a:rPr lang="tr-TR" dirty="0"/>
              <a:t>Bu doküman aynı zamanda Risk Değerlendirmesine katılan ilgililer tarafından da imzalanması gerekmektedir. </a:t>
            </a:r>
          </a:p>
          <a:p>
            <a:r>
              <a:rPr lang="tr-TR" dirty="0"/>
              <a:t>İş İzni yetkilendirilmiş kişinin imzası ile geçerli olur ve iş başlatılabilir. </a:t>
            </a:r>
          </a:p>
          <a:p>
            <a:r>
              <a:rPr lang="tr-TR" dirty="0"/>
              <a:t>İş İzninin onaylanıp etkinleştirilebilmesi için formun üzerindeki tüm hususların eksiksiz uygun olması gerekir. </a:t>
            </a:r>
          </a:p>
          <a:p>
            <a:r>
              <a:rPr lang="tr-TR" dirty="0"/>
              <a:t>İş İzni olmaksızın Kapalı Alanlara Giriş kesinlikle yasaktır.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52</a:t>
            </a:fld>
            <a:endParaRPr lang="tr-TR"/>
          </a:p>
        </p:txBody>
      </p:sp>
      <p:pic>
        <p:nvPicPr>
          <p:cNvPr id="6" name="image113.png">
            <a:extLst>
              <a:ext uri="{FF2B5EF4-FFF2-40B4-BE49-F238E27FC236}">
                <a16:creationId xmlns:a16="http://schemas.microsoft.com/office/drawing/2014/main" id="{E5EA4D47-A145-4C3B-B8F1-49D46AC967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6545" y="1701068"/>
            <a:ext cx="4680316" cy="44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5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8FFCDD-45B4-42AB-A9C2-73FE2D015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9"/>
            <a:ext cx="10515600" cy="6176963"/>
          </a:xfrm>
        </p:spPr>
        <p:txBody>
          <a:bodyPr>
            <a:normAutofit fontScale="92500" lnSpcReduction="20000"/>
          </a:bodyPr>
          <a:lstStyle/>
          <a:p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Çalışma İzni Talimat Detayı </a:t>
            </a:r>
          </a:p>
          <a:p>
            <a:r>
              <a:rPr lang="tr-TR" dirty="0"/>
              <a:t>1. Çalışma izni formu sorumlu kişilerce eksiksiz doldurulur. İşin tüm potansiyel tehlikeleri göz önünde bulundurularak tüm önlemler alındıktan sonra form imzalanacaktır. </a:t>
            </a:r>
          </a:p>
          <a:p>
            <a:r>
              <a:rPr lang="tr-TR" dirty="0"/>
              <a:t>2.Yenileme yapılmadığı sürece izin sadece 8 saat için geçerlidir. Yenileme yapılabilmesi için ön taraftaki soruların güncelliklerini korudukları kontrol edilir. Her şart altında bu form en fazla bir hafta süreyle kullanılabilir.</a:t>
            </a:r>
          </a:p>
          <a:p>
            <a:r>
              <a:rPr lang="tr-TR" dirty="0"/>
              <a:t> 3. Çalışma iş izin formunun revizyonu İSG yönetim temsilcisi tarafından yapılacak olup, formun uygulanmasından ve takibinden işi yapan kısım amiri sorumlu olacaktır. </a:t>
            </a:r>
          </a:p>
          <a:p>
            <a:r>
              <a:rPr lang="tr-TR" dirty="0"/>
              <a:t>4. </a:t>
            </a:r>
            <a:r>
              <a:rPr lang="tr-TR" dirty="0" err="1"/>
              <a:t>Izin</a:t>
            </a:r>
            <a:r>
              <a:rPr lang="tr-TR" dirty="0"/>
              <a:t> gerektiren işlerin bitiminde işi başlatan sorumlular son kez saha kontrolü yaparak çalışma iznini kapatır. </a:t>
            </a:r>
          </a:p>
          <a:p>
            <a:r>
              <a:rPr lang="tr-TR" dirty="0"/>
              <a:t>5. Yapılacak olan işin riskleri sorumlularca değerlendirilerek işin yapılmasında çalışacak eleman sayısı belirlenir.</a:t>
            </a:r>
          </a:p>
          <a:p>
            <a:r>
              <a:rPr lang="tr-TR" dirty="0"/>
              <a:t> 6. Tank ve kapalı alanlarda yapılacak olan çalışmalarda, içeri giriş çıkışları kontrol etmek amacıyla mutlaka dışarıda bir gözcü bırakılacaktır. 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DE032C7-0966-49DA-AE2A-30264D13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7044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174F9E8-8455-4D32-A179-02C6E20F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Çalışma İzin Formunun Düzenlenmesinden ve Uygulanmasından Sorumlu Kişiler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FE5090-F0FB-409B-8360-C43B884F2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İşi yaptıran kısım amiri</a:t>
            </a:r>
            <a:r>
              <a:rPr lang="tr-TR" dirty="0"/>
              <a:t>: Yapılacak çalışmayı yeri ve zamanıyla birlikte İSG mühendisine- işletme içinde yapılan işlerde işin yapılacağı ünite amirine- haber vermekten, kısıtlı alan sorumlusunu atamaktan, işin emniyetli olarak yapılmasını sağlayacak gerekli ekipmanın temininden, kısıtlı alanda çalışacak ekibin koordinasyonundan ve talimatlardan haberdar olmasını sağlamaktan sorumludur. </a:t>
            </a:r>
          </a:p>
          <a:p>
            <a:r>
              <a:rPr lang="tr-TR" dirty="0">
                <a:solidFill>
                  <a:srgbClr val="FF0000"/>
                </a:solidFill>
              </a:rPr>
              <a:t>İşi yapacak kişi/kişiler: </a:t>
            </a:r>
            <a:r>
              <a:rPr lang="tr-TR" dirty="0"/>
              <a:t>Kullanılacak olan ekipmanların kontrollü ve sağlam olmasından, çalıştığı sahanın çalışmaya uygunluğunun kontrolü ve gerekli güvenlik önlemlerinin alınmasından, kişisel koruyucu malzemelerini kullanmaktan sorumludur.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620A6DC-5F53-4FDA-82DA-6B7D5D7D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8420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BDB8CDA-30BB-4533-958E-3709BA07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Çalışma İzin Formunun Düzenlenmesinden ve Uygulanmasından Sorumlu Kişiler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E200E4-78FD-4173-9722-FF8E1A70E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dirty="0">
                <a:solidFill>
                  <a:srgbClr val="FF0000"/>
                </a:solidFill>
              </a:rPr>
              <a:t> İSG Sorumlusu: </a:t>
            </a:r>
            <a:r>
              <a:rPr lang="tr-TR" sz="3200" dirty="0"/>
              <a:t>Yapılacak işin ve kullanılacak ekipmanların kontrol edilmesinden, kişisel koruyucuların uygun olarak kullanıldığının kontrolünden ve çalışma yapılacak olan sahada tüm güvenlik önlemlerinin alındığının kontrolünden sorumludur.</a:t>
            </a:r>
          </a:p>
          <a:p>
            <a:r>
              <a:rPr lang="tr-TR" sz="3200" dirty="0">
                <a:solidFill>
                  <a:srgbClr val="FF0000"/>
                </a:solidFill>
              </a:rPr>
              <a:t> Kısıtlı alan sorumlusu: </a:t>
            </a:r>
            <a:r>
              <a:rPr lang="tr-TR" sz="3200" dirty="0"/>
              <a:t>Çalışma yapılacak sahanın ya da sistemin hazırlanmasından, temizliğinden ve güvenlik önlemlerinin alınarak etiketlenmesinden, kontrol listesinin doldurulmasından sorumludur.</a:t>
            </a:r>
          </a:p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82802B6-6972-4FEB-8AAB-75AE3DC1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1848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" y="0"/>
            <a:ext cx="7653215" cy="6858000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56</a:t>
            </a:fld>
            <a:endParaRPr lang="tr-TR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5866228" y="979534"/>
            <a:ext cx="635508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ÖRNEK İŞ İZNİ</a:t>
            </a:r>
          </a:p>
        </p:txBody>
      </p:sp>
      <p:sp>
        <p:nvSpPr>
          <p:cNvPr id="8" name="Sağ Ok 7"/>
          <p:cNvSpPr/>
          <p:nvPr/>
        </p:nvSpPr>
        <p:spPr>
          <a:xfrm rot="10800000">
            <a:off x="8001000" y="3103489"/>
            <a:ext cx="3241040" cy="16560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406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ÇALIŞIRKEN 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Kapalı Alanda yürütülecek iş süresince çalışmaları ve içerdeki kişiyi izleyecek bir Güvenlik Gözlemcisi muhakkak atanmalıdır. Bu kişi çalışma boyunca sürekli olarak içerdeki kişiyle iletişim kurmalıdır.</a:t>
            </a:r>
          </a:p>
          <a:p>
            <a:r>
              <a:rPr lang="tr-TR" dirty="0"/>
              <a:t>Gözlemcinin görev yerini terk etmesi yasaktır. Ancak aynı yeterliliğe sahip başka bir arkadaş onun görevi üstlendiği taktirde alandan ayrılabilir. </a:t>
            </a:r>
          </a:p>
          <a:p>
            <a:r>
              <a:rPr lang="tr-TR" dirty="0"/>
              <a:t>Kapalı alana giren personel içerde yürüttüğü çalışma esnasında hissettiği en küçük problemle birlikte hemen dışarıya çıkmakla yükümlüdür. </a:t>
            </a:r>
          </a:p>
          <a:p>
            <a:r>
              <a:rPr lang="tr-TR" dirty="0"/>
              <a:t>İş bitimi sonrasında durum İş İznini veren yetkiliye bildirilir.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8604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İŞ İZNİ KAPATILMASI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HER İŞ İZNİ BİR VARDİYA İÇİN GEÇERLİDİR.</a:t>
            </a:r>
          </a:p>
          <a:p>
            <a:r>
              <a:rPr lang="tr-TR" dirty="0"/>
              <a:t>Faaliyet tamamlanmış ise: Kapalı Alan etrafındaki tüm insanları, araçları ve varsa kapalı alandan çıkan atıkları, enkazları uzaklaştırın.</a:t>
            </a:r>
          </a:p>
          <a:p>
            <a:r>
              <a:rPr lang="tr-TR" dirty="0"/>
              <a:t> Kapalı Alanı kapatın / kilitleyin. Kapatılmış tüm enerji kaynaklarını açın. İş iznini imzalayarak kapatın. </a:t>
            </a:r>
          </a:p>
          <a:p>
            <a:r>
              <a:rPr lang="tr-TR" dirty="0"/>
              <a:t>İlgili tüm personel ile karşılaşılan problemleri ve tehlikeleri gözden geçirin. Kapatılan iş izni formu saklanması için İSG BİRİMİ ne iletilmelidir.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559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SORUMLULUKLAR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YETKİ VEREN: </a:t>
            </a:r>
            <a:r>
              <a:rPr lang="tr-TR" dirty="0"/>
              <a:t>Kapalı-Kısıtlı alanlarda güvenli çalışma konularında eğitilmiş, İş izni vermeye yetkili kişidir.</a:t>
            </a:r>
          </a:p>
          <a:p>
            <a:r>
              <a:rPr lang="tr-TR" dirty="0">
                <a:solidFill>
                  <a:srgbClr val="FF0000"/>
                </a:solidFill>
              </a:rPr>
              <a:t>GÖZLEMCİ: </a:t>
            </a:r>
            <a:r>
              <a:rPr lang="tr-TR" dirty="0"/>
              <a:t>Kapalı-Kısıtlı alanlarda çalışma konusunda eğitilmiş ve bu alanlarda çalışan personele gözlemcilik yapan personeldir.</a:t>
            </a:r>
          </a:p>
          <a:p>
            <a:r>
              <a:rPr lang="tr-TR" dirty="0">
                <a:solidFill>
                  <a:srgbClr val="FF0000"/>
                </a:solidFill>
              </a:rPr>
              <a:t>ÇALIŞAN (Giriş Yapan): </a:t>
            </a:r>
            <a:r>
              <a:rPr lang="tr-TR" dirty="0"/>
              <a:t>Kapalı- Kısıtlı alanlarda güvenli çalışma konularında eğitim almış ve çalışma alanı risk ve tehlikeleri konusunda bilgilendirilmiş personeldir. Kapalı alanlara giriş izni bulunan ve çalışma için yeterli personeldir.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809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MEVCUT TEHLİKE KAYNAKLARI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YETERSİZ HAVA, OKSİJEN YETERSİZLİĞİ, FAZLALIĞI</a:t>
            </a:r>
          </a:p>
          <a:p>
            <a:r>
              <a:rPr lang="tr-TR" dirty="0"/>
              <a:t>YETERSİZ AYDINLATMA</a:t>
            </a:r>
          </a:p>
          <a:p>
            <a:r>
              <a:rPr lang="tr-TR" dirty="0"/>
              <a:t>TEHLİKELİ VE ZARARLI GAZLAR VE BUHARLAR</a:t>
            </a:r>
          </a:p>
          <a:p>
            <a:r>
              <a:rPr lang="tr-TR" dirty="0"/>
              <a:t>TOZLAR</a:t>
            </a:r>
          </a:p>
          <a:p>
            <a:r>
              <a:rPr lang="tr-TR" dirty="0"/>
              <a:t>YÜKSEKLİK</a:t>
            </a:r>
          </a:p>
          <a:p>
            <a:r>
              <a:rPr lang="tr-TR" dirty="0"/>
              <a:t>ACİL DURUMLAR, YANGIN</a:t>
            </a:r>
          </a:p>
          <a:p>
            <a:r>
              <a:rPr lang="tr-TR" dirty="0"/>
              <a:t>ELEKTRİK</a:t>
            </a:r>
          </a:p>
          <a:p>
            <a:r>
              <a:rPr lang="tr-TR" dirty="0"/>
              <a:t>PATLAYICI ORTAM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040" y="2001520"/>
            <a:ext cx="8081440" cy="4856480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4934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ÇALIŞAN (Giriş Yapan) IN SORUMLULUKLARI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Mutlaka faaliyet öncesi  Kapalı-Kısıtlı alanlarda çalışma konularında eğitim almış olmalıdır.</a:t>
            </a:r>
          </a:p>
          <a:p>
            <a:r>
              <a:rPr lang="tr-TR" dirty="0"/>
              <a:t>Çalışacağı alanın tehlike ve riskleri konusunda bilgilendirilmiş ve bu tehlike ve riskleri tanımlayabilecek seviyede olmalıdır.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Kapalı alanın güvenli giriş için;</a:t>
            </a:r>
          </a:p>
          <a:p>
            <a:r>
              <a:rPr lang="tr-TR" dirty="0"/>
              <a:t>İzole etmeli</a:t>
            </a:r>
          </a:p>
          <a:p>
            <a:r>
              <a:rPr lang="tr-TR" dirty="0"/>
              <a:t>Havalandırmalı</a:t>
            </a:r>
          </a:p>
          <a:p>
            <a:r>
              <a:rPr lang="tr-TR" dirty="0"/>
              <a:t>Boşaltmalıdır.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3386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Gözlemcinin komutlarına uymalı ve isteği halinde kapalı alanı tahliye etmelidir.</a:t>
            </a:r>
          </a:p>
          <a:p>
            <a:r>
              <a:rPr lang="tr-TR" dirty="0"/>
              <a:t>İlgili prosedür ve talimatlara uymalıdır.</a:t>
            </a:r>
          </a:p>
          <a:p>
            <a:r>
              <a:rPr lang="tr-TR" dirty="0"/>
              <a:t>Gerekli olan tüm kişisel koruyucu donanımları kullanmalıdır.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767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GÖZLEMCİLERİN SORUMLULUKLARI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Kapalı alana giren çalışanı;</a:t>
            </a:r>
          </a:p>
          <a:p>
            <a:r>
              <a:rPr lang="tr-TR" dirty="0"/>
              <a:t>Giriş, Çalışma boyunca ve Çıkış süresince takip etmek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İçerideki atmosferi takip etmek;</a:t>
            </a:r>
          </a:p>
          <a:p>
            <a:r>
              <a:rPr lang="tr-TR" dirty="0"/>
              <a:t>Girişten önce ve çalışma boyunca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Acil durumlarda destek çağırmak, yardım sağlamak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Her daim içerdeki ve dışardaki tehlikeleri tespit etmek, gereğini yapmak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Prosedür ve talimatlara uygun çalışıldığını takip etmek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9701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YETKİ VERENİN SORUMLULUKLARI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Güvenlik prosedürlerinin tam olarak yerine getirildiğinden emin olmak</a:t>
            </a:r>
          </a:p>
          <a:p>
            <a:pPr marL="514350" indent="-514350">
              <a:buFont typeface="+mj-lt"/>
              <a:buAutoNum type="alphaLcParenR"/>
            </a:pPr>
            <a:r>
              <a:rPr lang="tr-TR" dirty="0"/>
              <a:t>Tehlikelerin izole edildiğinden</a:t>
            </a:r>
          </a:p>
          <a:p>
            <a:pPr marL="514350" indent="-514350">
              <a:buFont typeface="+mj-lt"/>
              <a:buAutoNum type="alphaLcParenR"/>
            </a:pPr>
            <a:r>
              <a:rPr lang="tr-TR" dirty="0"/>
              <a:t>EKED prosedürünün uygulandığından</a:t>
            </a:r>
          </a:p>
          <a:p>
            <a:pPr marL="514350" indent="-514350">
              <a:buFont typeface="+mj-lt"/>
              <a:buAutoNum type="alphaLcParenR"/>
            </a:pPr>
            <a:r>
              <a:rPr lang="tr-TR" dirty="0"/>
              <a:t>Kullanılması gereken KKD </a:t>
            </a:r>
            <a:r>
              <a:rPr lang="tr-TR" dirty="0" err="1"/>
              <a:t>lerin</a:t>
            </a:r>
            <a:r>
              <a:rPr lang="tr-TR" dirty="0"/>
              <a:t> belirlenmesi</a:t>
            </a:r>
          </a:p>
          <a:p>
            <a:r>
              <a:rPr lang="tr-TR" dirty="0"/>
              <a:t>Kapalı alana girecek çalışanı ve gözlemciyi yetkilendirmek, izin vermek</a:t>
            </a:r>
          </a:p>
          <a:p>
            <a:r>
              <a:rPr lang="tr-TR" dirty="0"/>
              <a:t>İş bitiminde alanın tamamen terk edildiğinden ve güvenli hale getirildiğinden emin olmak</a:t>
            </a:r>
          </a:p>
          <a:p>
            <a:r>
              <a:rPr lang="tr-TR" dirty="0"/>
              <a:t>Kapalı alanda bulunan tehlike ve risklerin tebliğ</a:t>
            </a:r>
          </a:p>
          <a:p>
            <a:r>
              <a:rPr lang="tr-TR" dirty="0"/>
              <a:t>Kapalı alan çalışması için kurtarma ve acil durum ekiplerini koordine etmek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7908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KİŞİSEL KORUYUCU DONANIMLAR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184094"/>
            <a:ext cx="11663680" cy="4992869"/>
          </a:xfr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476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scue2.co.uk/wp-content/uploads/2017/07/170706-DCOOL-SWATEREastbourne-3-of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6" y="1700416"/>
            <a:ext cx="7272289" cy="48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KURTARMA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27636" y="1822449"/>
            <a:ext cx="4592782" cy="4351338"/>
          </a:xfrm>
        </p:spPr>
        <p:txBody>
          <a:bodyPr/>
          <a:lstStyle/>
          <a:p>
            <a:r>
              <a:rPr lang="tr-TR" dirty="0"/>
              <a:t>HER DAİM EĞİTİMLİ KURTARMA EKİBİ BULUNDURULMALIDIR.</a:t>
            </a:r>
          </a:p>
          <a:p>
            <a:r>
              <a:rPr lang="tr-TR" dirty="0"/>
              <a:t>EKİPLERİN TEÇHİZATLARI TAM VE BAKIMLI OLMALIDIR.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İlker YÜCE / B Sınıfı İş Güvenliği Uzmanı / Asbest Söküm Uzmanı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91605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313218" cy="4351338"/>
          </a:xfrm>
        </p:spPr>
        <p:txBody>
          <a:bodyPr/>
          <a:lstStyle/>
          <a:p>
            <a:r>
              <a:rPr lang="tr-TR" dirty="0"/>
              <a:t>KAPALI ALANLARDA ÇALIŞMA İLE İLGİLİ ACİL DURUM PLANI MUTLAKA HAZIRLANMALI VE MEVCUT PLANLARDADA YER VERİLMELİDİR.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66</a:t>
            </a:fld>
            <a:endParaRPr lang="tr-TR"/>
          </a:p>
        </p:txBody>
      </p:sp>
      <p:pic>
        <p:nvPicPr>
          <p:cNvPr id="2050" name="Picture 2" descr="https://i.ytimg.com/vi/_In0qbqEKQ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09" y="1870075"/>
            <a:ext cx="5595794" cy="4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3176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80" y="1395411"/>
            <a:ext cx="6238240" cy="51435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490" y="1056322"/>
            <a:ext cx="5143500" cy="582168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GİRİŞ- ÇIKIŞ KAYITLARI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8520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907598"/>
            <a:ext cx="10515600" cy="1325563"/>
          </a:xfrm>
        </p:spPr>
        <p:txBody>
          <a:bodyPr/>
          <a:lstStyle/>
          <a:p>
            <a:pPr algn="ctr"/>
            <a:r>
              <a:rPr lang="tr-TR" b="1" dirty="0">
                <a:latin typeface="Arial Black" panose="020B0A04020102020204" pitchFamily="34" charset="0"/>
              </a:rPr>
              <a:t>KAZASIZ GÜNLER DİLERİM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3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orage.myseldon.com/news_pict_04/0476062E921BF8C2E4612D04CAC528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Arial Black" panose="020B0A04020102020204" pitchFamily="34" charset="0"/>
              </a:rPr>
              <a:t>RİSKLER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06855" y="2601480"/>
            <a:ext cx="4685145" cy="4351338"/>
          </a:xfrm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</a:rPr>
              <a:t>ÖLÜM</a:t>
            </a:r>
          </a:p>
          <a:p>
            <a:r>
              <a:rPr lang="tr-TR" b="1" dirty="0">
                <a:solidFill>
                  <a:schemeClr val="bg1"/>
                </a:solidFill>
              </a:rPr>
              <a:t>YARALANMA</a:t>
            </a:r>
          </a:p>
          <a:p>
            <a:r>
              <a:rPr lang="tr-TR" b="1" dirty="0">
                <a:solidFill>
                  <a:schemeClr val="bg1"/>
                </a:solidFill>
              </a:rPr>
              <a:t>BOĞULMA</a:t>
            </a:r>
          </a:p>
          <a:p>
            <a:r>
              <a:rPr lang="tr-TR" b="1" dirty="0">
                <a:solidFill>
                  <a:schemeClr val="bg1"/>
                </a:solidFill>
              </a:rPr>
              <a:t>MESLEK HASTALIKLARI</a:t>
            </a:r>
          </a:p>
          <a:p>
            <a:r>
              <a:rPr lang="tr-TR" b="1" dirty="0">
                <a:solidFill>
                  <a:schemeClr val="bg1"/>
                </a:solidFill>
              </a:rPr>
              <a:t>BİLİNÇ KAYBI</a:t>
            </a:r>
          </a:p>
          <a:p>
            <a:r>
              <a:rPr lang="tr-TR" b="1" dirty="0">
                <a:solidFill>
                  <a:schemeClr val="bg1"/>
                </a:solidFill>
              </a:rPr>
              <a:t>UZUV KAYBI</a:t>
            </a:r>
          </a:p>
          <a:p>
            <a:r>
              <a:rPr lang="tr-TR" b="1" dirty="0">
                <a:solidFill>
                  <a:schemeClr val="bg1"/>
                </a:solidFill>
              </a:rPr>
              <a:t>YANIKLAR</a:t>
            </a:r>
          </a:p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473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fined Space Safety-720p">
            <a:hlinkClick r:id="" action="ppaction://media"/>
            <a:extLst>
              <a:ext uri="{FF2B5EF4-FFF2-40B4-BE49-F238E27FC236}">
                <a16:creationId xmlns:a16="http://schemas.microsoft.com/office/drawing/2014/main" id="{0297B550-0EF9-4388-AFE7-5EA6CA8D6D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895" y="323557"/>
            <a:ext cx="11437033" cy="5164089"/>
          </a:xfr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3193108-3FE5-43AA-BF32-5AE6C2D2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89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i="1" dirty="0"/>
              <a:t>KAPALI ALANLARDA KONTAMİNE KİRLİ HAVA BULUNUR</a:t>
            </a:r>
            <a:br>
              <a:rPr lang="tr-TR" sz="3200" i="1" dirty="0"/>
            </a:br>
            <a:br>
              <a:rPr lang="tr-TR" sz="3200" i="1" dirty="0"/>
            </a:br>
            <a:r>
              <a:rPr lang="tr-TR" sz="3200" b="1" dirty="0"/>
              <a:t>KİRLİ HAVA KAVRAMI: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PİS (KİRLİ) HAVA</a:t>
            </a:r>
          </a:p>
          <a:p>
            <a:r>
              <a:rPr lang="tr-TR" dirty="0"/>
              <a:t>TOZLU HAVA </a:t>
            </a:r>
          </a:p>
          <a:p>
            <a:r>
              <a:rPr lang="tr-TR" dirty="0"/>
              <a:t>ZEHİRLİ HAVA</a:t>
            </a:r>
          </a:p>
          <a:p>
            <a:r>
              <a:rPr lang="tr-TR" dirty="0"/>
              <a:t>PATLAYICI HAVA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                               Olmak üzere 4 grupta incelenir.</a:t>
            </a:r>
          </a:p>
        </p:txBody>
      </p:sp>
      <p:pic>
        <p:nvPicPr>
          <p:cNvPr id="5122" name="Picture 2" descr="https://www.solucoesindustriais.com.br/images/produtos/imagens_10234/p_centro-de-treinamento-espaco-confinado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89" y="1381760"/>
            <a:ext cx="3786426" cy="504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2EA2-513C-41D7-A6BF-5DBF8E30332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2024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2594</Words>
  <Application>Microsoft Office PowerPoint</Application>
  <PresentationFormat>Geniş ekran</PresentationFormat>
  <Paragraphs>345</Paragraphs>
  <Slides>68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3" baseType="lpstr">
      <vt:lpstr>Arial</vt:lpstr>
      <vt:lpstr>Arial Black</vt:lpstr>
      <vt:lpstr>Calibri</vt:lpstr>
      <vt:lpstr>Calibri Light</vt:lpstr>
      <vt:lpstr>Office Teması</vt:lpstr>
      <vt:lpstr>PowerPoint Sunusu</vt:lpstr>
      <vt:lpstr>KAPALI ALAN KAVRAMI</vt:lpstr>
      <vt:lpstr>Kapalı alan olarak tanımlanan alanlarda aşağıda verilen güvenlik uyarı levhasının olması zorunludur. Bu etiketin yer aldığı tüm alanlar “İş İzni Gerektiren Kapalı Alan” olarak tanımlanır</vt:lpstr>
      <vt:lpstr>KAPALI ALANLARIN ÖZELLİKLERİ</vt:lpstr>
      <vt:lpstr>KAPALI-KISITLI ORTAMLAR</vt:lpstr>
      <vt:lpstr>MEVCUT TEHLİKE KAYNAKLARI</vt:lpstr>
      <vt:lpstr>RİSKLER</vt:lpstr>
      <vt:lpstr>PowerPoint Sunusu</vt:lpstr>
      <vt:lpstr>KAPALI ALANLARDA KONTAMİNE KİRLİ HAVA BULUNUR  KİRLİ HAVA KAVRAMI:</vt:lpstr>
      <vt:lpstr>PİS HAVA KAVRAMI</vt:lpstr>
      <vt:lpstr>ZEHİRLİ HAVA KAVRAMI</vt:lpstr>
      <vt:lpstr>BOĞUCU GAZLAR GENEL OLARAK 2 GRUPTA</vt:lpstr>
      <vt:lpstr>KARBONDİOKSİT</vt:lpstr>
      <vt:lpstr>PowerPoint Sunusu</vt:lpstr>
      <vt:lpstr>PowerPoint Sunusu</vt:lpstr>
      <vt:lpstr>PowerPoint Sunusu</vt:lpstr>
      <vt:lpstr>PowerPoint Sunusu</vt:lpstr>
      <vt:lpstr>Metan, Etan, Propan, Bütan, Metil bromür</vt:lpstr>
      <vt:lpstr>HİDROJEN (Kükürtlü)</vt:lpstr>
      <vt:lpstr>NİTROZ GAZLARI</vt:lpstr>
      <vt:lpstr>KARBONMONOKSİT</vt:lpstr>
      <vt:lpstr>VANADYUM VE BİLEŞİKLERİ</vt:lpstr>
      <vt:lpstr>PATLAYICI HAVA</vt:lpstr>
      <vt:lpstr>TOZLU HAVA</vt:lpstr>
      <vt:lpstr>TEHLİKELER NASIL OLUŞUYOR</vt:lpstr>
      <vt:lpstr>PowerPoint Sunusu</vt:lpstr>
      <vt:lpstr>GÜVENLİ ÇALIŞMA</vt:lpstr>
      <vt:lpstr>KAPALI ALANLARIN TANIMLANMASI VE LİSTELENMESİ</vt:lpstr>
      <vt:lpstr>PowerPoint Sunusu</vt:lpstr>
      <vt:lpstr>PowerPoint Sunusu</vt:lpstr>
      <vt:lpstr>GÜVENLİK ADIMLARI</vt:lpstr>
      <vt:lpstr>PowerPoint Sunusu</vt:lpstr>
      <vt:lpstr>EĞİTİM</vt:lpstr>
      <vt:lpstr>İŞE ÖZGÜ RİSK DEĞERLENDİRMESİ</vt:lpstr>
      <vt:lpstr>TEHLİKELERİN İZOLE EDİLMESİ (EKED PROSEDÜRÜ)</vt:lpstr>
      <vt:lpstr>İÇ ATMOSFERİN TEST EDİLMESİ</vt:lpstr>
      <vt:lpstr>PowerPoint Sunusu</vt:lpstr>
      <vt:lpstr>KALİBRASYON</vt:lpstr>
      <vt:lpstr>GAZLARIN KONUMLARI</vt:lpstr>
      <vt:lpstr>OKSİJEN SEVİYELERİNİN ETKİLERİ</vt:lpstr>
      <vt:lpstr>OKSİJEN FAZLALIĞININ ETKİLERİ</vt:lpstr>
      <vt:lpstr>BOĞUCU ORTAMLAR</vt:lpstr>
      <vt:lpstr>ALANIN TEMİZLENMESİ VE HAVALANDIRILMASI</vt:lpstr>
      <vt:lpstr>PowerPoint Sunusu</vt:lpstr>
      <vt:lpstr>PowerPoint Sunusu</vt:lpstr>
      <vt:lpstr>DOĞRU HAVALANDIRMA NASIL OLMALIDIR?</vt:lpstr>
      <vt:lpstr>Ne yapılmalı?</vt:lpstr>
      <vt:lpstr>YANLIŞ HAVALANDIRMA</vt:lpstr>
      <vt:lpstr>İYİ HAVALANDIRMA</vt:lpstr>
      <vt:lpstr>KÖTÜ HAVALANDIRMA</vt:lpstr>
      <vt:lpstr>İYİ HAVALANDIRMA</vt:lpstr>
      <vt:lpstr>İŞ İZNİ ALINMASI</vt:lpstr>
      <vt:lpstr>PowerPoint Sunusu</vt:lpstr>
      <vt:lpstr>Çalışma İzin Formunun Düzenlenmesinden ve Uygulanmasından Sorumlu Kişiler </vt:lpstr>
      <vt:lpstr>Çalışma İzin Formunun Düzenlenmesinden ve Uygulanmasından Sorumlu Kişiler </vt:lpstr>
      <vt:lpstr>ÖRNEK İŞ İZNİ</vt:lpstr>
      <vt:lpstr>ÇALIŞIRKEN DİKKAT EDİLECEK HUSUSLAR</vt:lpstr>
      <vt:lpstr>İŞ İZNİ KAPATILMASI</vt:lpstr>
      <vt:lpstr>SORUMLULUKLAR</vt:lpstr>
      <vt:lpstr>ÇALIŞAN (Giriş Yapan) IN SORUMLULUKLARI</vt:lpstr>
      <vt:lpstr>PowerPoint Sunusu</vt:lpstr>
      <vt:lpstr>GÖZLEMCİLERİN SORUMLULUKLARI</vt:lpstr>
      <vt:lpstr>YETKİ VERENİN SORUMLULUKLARI</vt:lpstr>
      <vt:lpstr>KİŞİSEL KORUYUCU DONANIMLAR</vt:lpstr>
      <vt:lpstr>KURTARMA </vt:lpstr>
      <vt:lpstr>PowerPoint Sunusu</vt:lpstr>
      <vt:lpstr>GİRİŞ- ÇIKIŞ KAYITLARI</vt:lpstr>
      <vt:lpstr>KAZASIZ GÜNLER DİLERİM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GOLMAK</dc:creator>
  <cp:lastModifiedBy>Ayse Tazegul</cp:lastModifiedBy>
  <cp:revision>86</cp:revision>
  <dcterms:created xsi:type="dcterms:W3CDTF">2021-04-10T16:59:37Z</dcterms:created>
  <dcterms:modified xsi:type="dcterms:W3CDTF">2025-12-28T20:45:35Z</dcterms:modified>
</cp:coreProperties>
</file>