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4"/>
  </p:notesMasterIdLst>
  <p:handoutMasterIdLst>
    <p:handoutMasterId r:id="rId25"/>
  </p:handoutMasterIdLst>
  <p:sldIdLst>
    <p:sldId id="805" r:id="rId3"/>
    <p:sldId id="823" r:id="rId4"/>
    <p:sldId id="789" r:id="rId5"/>
    <p:sldId id="806" r:id="rId6"/>
    <p:sldId id="807" r:id="rId7"/>
    <p:sldId id="808" r:id="rId8"/>
    <p:sldId id="809" r:id="rId9"/>
    <p:sldId id="810" r:id="rId10"/>
    <p:sldId id="811" r:id="rId11"/>
    <p:sldId id="812" r:id="rId12"/>
    <p:sldId id="813" r:id="rId13"/>
    <p:sldId id="814" r:id="rId14"/>
    <p:sldId id="815" r:id="rId15"/>
    <p:sldId id="816" r:id="rId16"/>
    <p:sldId id="817" r:id="rId17"/>
    <p:sldId id="818" r:id="rId18"/>
    <p:sldId id="819" r:id="rId19"/>
    <p:sldId id="820" r:id="rId20"/>
    <p:sldId id="821" r:id="rId21"/>
    <p:sldId id="822" r:id="rId22"/>
    <p:sldId id="784" r:id="rId23"/>
  </p:sldIdLst>
  <p:sldSz cx="9144000" cy="6858000" type="screen4x3"/>
  <p:notesSz cx="6858000" cy="9144000"/>
  <p:defaultTextStyle>
    <a:defPPr>
      <a:defRPr lang="en-US"/>
    </a:defPPr>
    <a:lvl1pPr marL="0" lvl="0"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sz="2400" b="1"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xmlns="">
        <p15:guide id="1" orient="horz" pos="2432"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38E2"/>
    <a:srgbClr val="1747CF"/>
    <a:srgbClr val="20207C"/>
    <a:srgbClr val="1D41F3"/>
    <a:srgbClr val="1750CF"/>
    <a:srgbClr val="FFFF00"/>
    <a:srgbClr val="FF3300"/>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97"/>
    <p:restoredTop sz="94718"/>
  </p:normalViewPr>
  <p:slideViewPr>
    <p:cSldViewPr showGuides="1">
      <p:cViewPr varScale="1">
        <p:scale>
          <a:sx n="69" d="100"/>
          <a:sy n="69" d="100"/>
        </p:scale>
        <p:origin x="-1386" y="-90"/>
      </p:cViewPr>
      <p:guideLst>
        <p:guide orient="horz" pos="2432"/>
        <p:guide pos="2880"/>
      </p:guideLst>
    </p:cSldViewPr>
  </p:slideViewPr>
  <p:outlineViewPr>
    <p:cViewPr>
      <p:scale>
        <a:sx n="33" d="100"/>
        <a:sy n="33" d="100"/>
      </p:scale>
      <p:origin x="0" y="0"/>
    </p:cViewPr>
  </p:outlineViewPr>
  <p:notesTextViewPr>
    <p:cViewPr>
      <p:scale>
        <a:sx n="100" d="100"/>
        <a:sy n="100" d="100"/>
      </p:scale>
      <p:origin x="0" y="0"/>
    </p:cViewPr>
  </p:notesTextViewPr>
  <p:sorterViewPr showFormatting="0">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2 Veri Yer Tutucusu"/>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1B532013-0D82-4E69-BA48-B83B87A1617A}" type="datetimeFigureOut">
              <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18.09.2025</a:t>
            </a:fld>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4" name="3 Altbilgi Yer Tutucusu"/>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5" name="4 Slayt Numarası Yer Tutucusu"/>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lstStyle/>
          <a:p>
            <a:pPr lvl="0" algn="r" eaLnBrk="1" hangingPunct="1">
              <a:buNone/>
            </a:pPr>
            <a:fld id="{9A0DB2DC-4C9A-4742-B13C-FB6460FD3503}" type="slidenum">
              <a:rPr lang="tr-TR" altLang="tr-TR" sz="1200" dirty="0"/>
              <a:t>‹#›</a:t>
            </a:fld>
            <a:endParaRPr lang="tr-TR" altLang="tr-TR" sz="1200" dirty="0"/>
          </a:p>
        </p:txBody>
      </p:sp>
    </p:spTree>
    <p:extLst>
      <p:ext uri="{BB962C8B-B14F-4D97-AF65-F5344CB8AC3E}">
        <p14:creationId xmlns:p14="http://schemas.microsoft.com/office/powerpoint/2010/main" val="20254967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b="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5843" name="Rectangle 3"/>
          <p:cNvSpPr>
            <a:spLocks noGrp="1" noChangeArrowheads="1"/>
          </p:cNvSpPr>
          <p:nvPr>
            <p:ph type="dt" idx="1"/>
          </p:nvPr>
        </p:nvSpPr>
        <p:spPr bwMode="auto">
          <a:xfrm>
            <a:off x="3886200"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b="0">
                <a:latin typeface="Arial" panose="020B0604020202020204" pitchFamily="34" charset="0"/>
                <a:cs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fld id="{A9AE0360-88B4-49F2-8A19-38BF39235ABE}" type="datetimeFigureOut">
              <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18.09.2025</a:t>
            </a:fld>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2772"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35845" name="Rectangle 5"/>
          <p:cNvSpPr>
            <a:spLocks noGrp="1" noChangeArrowheads="1"/>
          </p:cNvSpPr>
          <p:nvPr>
            <p:ph type="body" sz="quarter" idx="3"/>
          </p:nvPr>
        </p:nvSpPr>
        <p:spPr bwMode="auto">
          <a:xfrm>
            <a:off x="914400" y="4343400"/>
            <a:ext cx="50292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Asıl metin stillerini düzenlemek için tıklatın</a:t>
            </a: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İkinci düzey</a:t>
            </a: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Üçüncü düzey</a:t>
            </a: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Dördüncü düzey</a:t>
            </a: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tr-TR" sz="1200" b="0" i="0" u="none" strike="noStrike" kern="1200" cap="none" spc="0" normalizeH="0" baseline="0" noProof="0">
                <a:ln>
                  <a:noFill/>
                </a:ln>
                <a:solidFill>
                  <a:schemeClr val="tx1"/>
                </a:solidFill>
                <a:effectLst/>
                <a:uLnTx/>
                <a:uFillTx/>
                <a:latin typeface="Calibri" panose="020F0502020204030204" pitchFamily="34" charset="0"/>
                <a:ea typeface="+mn-ea"/>
                <a:cs typeface="+mn-cs"/>
              </a:rPr>
              <a:t>Beşinci düzey</a:t>
            </a:r>
          </a:p>
        </p:txBody>
      </p:sp>
      <p:sp>
        <p:nvSpPr>
          <p:cNvPr id="35846" name="Rectangle 6"/>
          <p:cNvSpPr>
            <a:spLocks noGrp="1" noChangeArrowheads="1"/>
          </p:cNvSpPr>
          <p:nvPr>
            <p:ph type="ftr" sz="quarter" idx="4"/>
          </p:nvPr>
        </p:nvSpPr>
        <p:spPr bwMode="auto">
          <a:xfrm>
            <a:off x="0" y="8686800"/>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b="0">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sz="12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5847"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a:effectLst/>
        </p:spPr>
        <p:txBody>
          <a:bodyPr vert="horz" wrap="square" lIns="91440" tIns="45720" rIns="91440" bIns="45720" numCol="1" anchor="b" anchorCtr="0" compatLnSpc="1"/>
          <a:lstStyle/>
          <a:p>
            <a:pPr lvl="0" algn="r" eaLnBrk="1" hangingPunct="1">
              <a:buNone/>
            </a:pPr>
            <a:fld id="{9A0DB2DC-4C9A-4742-B13C-FB6460FD3503}" type="slidenum">
              <a:rPr lang="tr-TR" altLang="tr-TR" sz="1200" b="0" dirty="0"/>
              <a:t>‹#›</a:t>
            </a:fld>
            <a:endParaRPr lang="tr-TR" altLang="tr-TR" sz="1200" b="0" dirty="0"/>
          </a:p>
        </p:txBody>
      </p:sp>
    </p:spTree>
    <p:extLst>
      <p:ext uri="{BB962C8B-B14F-4D97-AF65-F5344CB8AC3E}">
        <p14:creationId xmlns:p14="http://schemas.microsoft.com/office/powerpoint/2010/main" val="198286095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bg>
      <p:bgPr>
        <a:solidFill>
          <a:schemeClr val="bg1"/>
        </a:solidFill>
        <a:effectLst/>
      </p:bgPr>
    </p:bg>
    <p:spTree>
      <p:nvGrpSpPr>
        <p:cNvPr id="1" name=""/>
        <p:cNvGrpSpPr/>
        <p:nvPr/>
      </p:nvGrpSpPr>
      <p:grpSpPr>
        <a:xfrm>
          <a:off x="0" y="0"/>
          <a:ext cx="0" cy="0"/>
          <a:chOff x="0" y="0"/>
          <a:chExt cx="0" cy="0"/>
        </a:xfrm>
      </p:grpSpPr>
      <p:grpSp>
        <p:nvGrpSpPr>
          <p:cNvPr id="2050" name="Group 2"/>
          <p:cNvGrpSpPr/>
          <p:nvPr/>
        </p:nvGrpSpPr>
        <p:grpSpPr>
          <a:xfrm>
            <a:off x="0" y="2438400"/>
            <a:ext cx="9009063" cy="1052513"/>
            <a:chOff x="0" y="1536"/>
            <a:chExt cx="5675" cy="663"/>
          </a:xfrm>
        </p:grpSpPr>
        <p:grpSp>
          <p:nvGrpSpPr>
            <p:cNvPr id="2056" name="Group 3"/>
            <p:cNvGrpSpPr/>
            <p:nvPr/>
          </p:nvGrpSpPr>
          <p:grpSpPr>
            <a:xfrm>
              <a:off x="183" y="1604"/>
              <a:ext cx="448" cy="299"/>
              <a:chOff x="720" y="336"/>
              <a:chExt cx="624" cy="432"/>
            </a:xfrm>
          </p:grpSpPr>
          <p:sp>
            <p:nvSpPr>
              <p:cNvPr id="2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2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grpSp>
          <p:nvGrpSpPr>
            <p:cNvPr id="2057" name="Group 6"/>
            <p:cNvGrpSpPr/>
            <p:nvPr/>
          </p:nvGrpSpPr>
          <p:grpSpPr>
            <a:xfrm>
              <a:off x="261" y="1870"/>
              <a:ext cx="465" cy="299"/>
              <a:chOff x="912" y="2640"/>
              <a:chExt cx="672" cy="432"/>
            </a:xfrm>
          </p:grpSpPr>
          <p:sp>
            <p:nvSpPr>
              <p:cNvPr id="2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2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sp>
          <p:nvSpPr>
            <p:cNvPr id="1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8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grpSp>
      <p:sp>
        <p:nvSpPr>
          <p:cNvPr id="6156" name="Rectangle 12"/>
          <p:cNvSpPr>
            <a:spLocks noGrp="1" noChangeArrowheads="1"/>
          </p:cNvSpPr>
          <p:nvPr>
            <p:ph type="ctrTitle"/>
          </p:nvPr>
        </p:nvSpPr>
        <p:spPr>
          <a:xfrm>
            <a:off x="990600" y="1676400"/>
            <a:ext cx="7772400" cy="1462088"/>
          </a:xfrm>
        </p:spPr>
        <p:txBody>
          <a:bodyPr/>
          <a:lstStyle>
            <a:lvl1pPr>
              <a:defRPr/>
            </a:lvl1pPr>
          </a:lstStyle>
          <a:p>
            <a:pPr lvl="0"/>
            <a:r>
              <a:rPr lang="tr-TR" altLang="tr-TR" noProof="0" smtClean="0"/>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tr-TR" altLang="tr-TR" noProof="0" smtClean="0"/>
              <a:t>Click to edit Master subtitle style</a:t>
            </a:r>
          </a:p>
        </p:txBody>
      </p:sp>
      <p:sp>
        <p:nvSpPr>
          <p:cNvPr id="24" name="Rectangle 14"/>
          <p:cNvSpPr>
            <a:spLocks noGrp="1" noChangeArrowheads="1"/>
          </p:cNvSpPr>
          <p:nvPr>
            <p:ph type="dt" sz="half" idx="2"/>
          </p:nvPr>
        </p:nvSpPr>
        <p:spPr bwMode="auto">
          <a:xfrm>
            <a:off x="9906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solidFill>
                  <a:srgbClr val="1C1C1C"/>
                </a:solidFill>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25" name="Rectangle 15"/>
          <p:cNvSpPr>
            <a:spLocks noGrp="1" noChangeArrowheads="1"/>
          </p:cNvSpPr>
          <p:nvPr>
            <p:ph type="ftr" sz="quarter" idx="3"/>
          </p:nvPr>
        </p:nvSpPr>
        <p:spPr bwMode="auto">
          <a:xfrm>
            <a:off x="3429000" y="6248400"/>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solidFill>
                  <a:srgbClr val="1C1C1C"/>
                </a:solidFill>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1C1C1C"/>
              </a:solidFill>
              <a:effectLst/>
              <a:uLnTx/>
              <a:uFillTx/>
              <a:latin typeface="Arial" panose="020B0604020202020204" pitchFamily="34" charset="0"/>
              <a:ea typeface="+mn-ea"/>
              <a:cs typeface="Arial" panose="020B0604020202020204" pitchFamily="34" charset="0"/>
            </a:endParaRPr>
          </a:p>
        </p:txBody>
      </p:sp>
      <p:sp>
        <p:nvSpPr>
          <p:cNvPr id="26" name="Rectangle 16"/>
          <p:cNvSpPr>
            <a:spLocks noGrp="1" noChangeArrowheads="1"/>
          </p:cNvSpPr>
          <p:nvPr>
            <p:ph type="sldNum" sz="quarter" idx="4"/>
          </p:nvPr>
        </p:nvSpPr>
        <p:spPr bwMode="auto">
          <a:xfrm>
            <a:off x="6858000" y="6248400"/>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solidFill>
                  <a:srgbClr val="1C1C1C"/>
                </a:solidFill>
              </a:rPr>
              <a:t>‹#›</a:t>
            </a:fld>
            <a:endParaRPr lang="tr-TR" altLang="tr-TR" dirty="0">
              <a:solidFill>
                <a:srgbClr val="1C1C1C"/>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bg>
      <p:bgPr>
        <a:solidFill>
          <a:schemeClr val="bg1"/>
        </a:solidFill>
        <a:effectLst/>
      </p:bgPr>
    </p:bg>
    <p:spTree>
      <p:nvGrpSpPr>
        <p:cNvPr id="1" name=""/>
        <p:cNvGrpSpPr/>
        <p:nvPr/>
      </p:nvGrpSpPr>
      <p:grpSpPr>
        <a:xfrm>
          <a:off x="0" y="0"/>
          <a:ext cx="0" cy="0"/>
          <a:chOff x="0" y="0"/>
          <a:chExt cx="0" cy="0"/>
        </a:xfrm>
      </p:grpSpPr>
      <p:sp>
        <p:nvSpPr>
          <p:cNvPr id="2" name="Dikey Başlık 1"/>
          <p:cNvSpPr>
            <a:spLocks noGrp="1"/>
          </p:cNvSpPr>
          <p:nvPr>
            <p:ph type="title" orient="vert" hasCustomPrompt="1"/>
          </p:nvPr>
        </p:nvSpPr>
        <p:spPr>
          <a:xfrm>
            <a:off x="7004050" y="214313"/>
            <a:ext cx="1951038" cy="59182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hasCustomPrompt="1"/>
          </p:nvPr>
        </p:nvSpPr>
        <p:spPr>
          <a:xfrm>
            <a:off x="1150938" y="214313"/>
            <a:ext cx="5700712" cy="591820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11" name="Rectangle 8"/>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defRPr/>
              </a:pPr>
              <a:endParaRPr lang="tr-TR" altLang="tr-TR" sz="1800" b="0" smtClean="0">
                <a:solidFill>
                  <a:srgbClr val="000000"/>
                </a:solidFill>
                <a:cs typeface="Arial" pitchFamily="34" charset="0"/>
              </a:endParaRPr>
            </a:p>
          </p:txBody>
        </p:sp>
      </p:grpSp>
      <p:sp>
        <p:nvSpPr>
          <p:cNvPr id="6156" name="Rectangle 12"/>
          <p:cNvSpPr>
            <a:spLocks noGrp="1" noChangeArrowheads="1"/>
          </p:cNvSpPr>
          <p:nvPr>
            <p:ph type="ctrTitle"/>
          </p:nvPr>
        </p:nvSpPr>
        <p:spPr>
          <a:xfrm>
            <a:off x="990600" y="1676400"/>
            <a:ext cx="7772400" cy="1462088"/>
          </a:xfrm>
        </p:spPr>
        <p:txBody>
          <a:bodyPr/>
          <a:lstStyle>
            <a:lvl1pPr>
              <a:defRPr/>
            </a:lvl1pPr>
          </a:lstStyle>
          <a:p>
            <a:pPr lvl="0"/>
            <a:r>
              <a:rPr lang="tr-TR" altLang="tr-TR" noProof="0" smtClean="0"/>
              <a:t>Click to edit Master title style</a:t>
            </a:r>
          </a:p>
        </p:txBody>
      </p:sp>
      <p:sp>
        <p:nvSpPr>
          <p:cNvPr id="6157" name="Rectangle 13"/>
          <p:cNvSpPr>
            <a:spLocks noGrp="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tr-TR" altLang="tr-TR" noProof="0" smtClean="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b="1">
                <a:solidFill>
                  <a:srgbClr val="1C1C1C"/>
                </a:solidFill>
                <a:latin typeface="Arial" charset="0"/>
                <a:cs typeface="Arial" charset="0"/>
              </a:defRPr>
            </a:lvl1pPr>
          </a:lstStyle>
          <a:p>
            <a:pPr>
              <a:defRPr/>
            </a:pPr>
            <a:endParaRPr lang="tr-TR" altLang="tr-TR"/>
          </a:p>
        </p:txBody>
      </p:sp>
      <p:sp>
        <p:nvSpPr>
          <p:cNvPr id="15" name="Rectangle 15"/>
          <p:cNvSpPr>
            <a:spLocks noGrp="1" noChangeArrowheads="1"/>
          </p:cNvSpPr>
          <p:nvPr>
            <p:ph type="ftr" sz="quarter" idx="11"/>
          </p:nvPr>
        </p:nvSpPr>
        <p:spPr>
          <a:xfrm>
            <a:off x="3429000" y="6248400"/>
            <a:ext cx="2895600" cy="457200"/>
          </a:xfrm>
        </p:spPr>
        <p:txBody>
          <a:bodyPr/>
          <a:lstStyle>
            <a:lvl1pPr>
              <a:defRPr b="1">
                <a:solidFill>
                  <a:srgbClr val="1C1C1C"/>
                </a:solidFill>
                <a:latin typeface="Arial" charset="0"/>
                <a:cs typeface="Arial" charset="0"/>
              </a:defRPr>
            </a:lvl1pPr>
          </a:lstStyle>
          <a:p>
            <a:pPr>
              <a:defRPr/>
            </a:pPr>
            <a:endParaRPr lang="tr-TR" altLang="tr-TR"/>
          </a:p>
        </p:txBody>
      </p:sp>
      <p:sp>
        <p:nvSpPr>
          <p:cNvPr id="16" name="Rectangle 16"/>
          <p:cNvSpPr>
            <a:spLocks noGrp="1" noChangeArrowheads="1"/>
          </p:cNvSpPr>
          <p:nvPr>
            <p:ph type="sldNum" sz="quarter" idx="12"/>
          </p:nvPr>
        </p:nvSpPr>
        <p:spPr>
          <a:xfrm>
            <a:off x="6858000" y="6248400"/>
            <a:ext cx="1905000" cy="457200"/>
          </a:xfrm>
        </p:spPr>
        <p:txBody>
          <a:bodyPr/>
          <a:lstStyle>
            <a:lvl1pPr>
              <a:defRPr b="1">
                <a:solidFill>
                  <a:srgbClr val="1C1C1C"/>
                </a:solidFill>
                <a:latin typeface="Arial" charset="0"/>
                <a:cs typeface="Arial" charset="0"/>
              </a:defRPr>
            </a:lvl1pPr>
          </a:lstStyle>
          <a:p>
            <a:pPr>
              <a:defRPr/>
            </a:pPr>
            <a:fld id="{4021309D-F340-445E-A5BD-B0A67E158CF7}" type="slidenum">
              <a:rPr lang="tr-TR" altLang="tr-TR"/>
              <a:pPr>
                <a:defRPr/>
              </a:pPr>
              <a:t>‹#›</a:t>
            </a:fld>
            <a:endParaRPr lang="tr-TR" altLang="tr-TR"/>
          </a:p>
        </p:txBody>
      </p:sp>
    </p:spTree>
    <p:extLst>
      <p:ext uri="{BB962C8B-B14F-4D97-AF65-F5344CB8AC3E}">
        <p14:creationId xmlns:p14="http://schemas.microsoft.com/office/powerpoint/2010/main" val="3023258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5894B8B3-9F9A-4FBD-8C2F-14A5696BF434}" type="slidenum">
              <a:rPr lang="tr-TR" altLang="tr-TR"/>
              <a:pPr>
                <a:defRPr/>
              </a:pPr>
              <a:t>‹#›</a:t>
            </a:fld>
            <a:endParaRPr lang="tr-TR" altLang="tr-TR"/>
          </a:p>
        </p:txBody>
      </p:sp>
    </p:spTree>
    <p:extLst>
      <p:ext uri="{BB962C8B-B14F-4D97-AF65-F5344CB8AC3E}">
        <p14:creationId xmlns:p14="http://schemas.microsoft.com/office/powerpoint/2010/main" val="28155978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623888" y="1709738"/>
            <a:ext cx="7886700" cy="2852737"/>
          </a:xfrm>
        </p:spPr>
        <p:txBody>
          <a:bodyPr/>
          <a:lstStyle>
            <a:lvl1pPr>
              <a:defRPr sz="6000"/>
            </a:lvl1pPr>
          </a:lstStyle>
          <a:p>
            <a:r>
              <a:rPr lang="tr-TR" smtClean="0"/>
              <a:t>Asıl başlık stili için tıklatın</a:t>
            </a:r>
            <a:endParaRPr lang="tr-TR"/>
          </a:p>
        </p:txBody>
      </p:sp>
      <p:sp>
        <p:nvSpPr>
          <p:cNvPr id="3" name="Metin Yer Tutucusu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smtClean="0"/>
              <a:t>Asıl metin stillerini düzenle</a:t>
            </a: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64F554D1-CDBE-465C-A907-7B6CAFC55621}" type="slidenum">
              <a:rPr lang="tr-TR" altLang="tr-TR"/>
              <a:pPr>
                <a:defRPr/>
              </a:pPr>
              <a:t>‹#›</a:t>
            </a:fld>
            <a:endParaRPr lang="tr-TR" altLang="tr-TR"/>
          </a:p>
        </p:txBody>
      </p:sp>
    </p:spTree>
    <p:extLst>
      <p:ext uri="{BB962C8B-B14F-4D97-AF65-F5344CB8AC3E}">
        <p14:creationId xmlns:p14="http://schemas.microsoft.com/office/powerpoint/2010/main" val="13331263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11826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51450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8B2E71F0-E010-44E9-A41A-818A9291F794}" type="slidenum">
              <a:rPr lang="tr-TR" altLang="tr-TR"/>
              <a:pPr>
                <a:defRPr/>
              </a:pPr>
              <a:t>‹#›</a:t>
            </a:fld>
            <a:endParaRPr lang="tr-TR" altLang="tr-TR"/>
          </a:p>
        </p:txBody>
      </p:sp>
    </p:spTree>
    <p:extLst>
      <p:ext uri="{BB962C8B-B14F-4D97-AF65-F5344CB8AC3E}">
        <p14:creationId xmlns:p14="http://schemas.microsoft.com/office/powerpoint/2010/main" val="39685775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630238" y="365125"/>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p:nvPr>
        </p:nvSpPr>
        <p:spPr>
          <a:xfrm>
            <a:off x="630238" y="2505075"/>
            <a:ext cx="386873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p:nvPr>
        </p:nvSpPr>
        <p:spPr>
          <a:xfrm>
            <a:off x="4629150" y="2505075"/>
            <a:ext cx="388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8"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9"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724AABC4-6985-4F44-8811-A7E6A0E3A799}" type="slidenum">
              <a:rPr lang="tr-TR" altLang="tr-TR"/>
              <a:pPr>
                <a:defRPr/>
              </a:pPr>
              <a:t>‹#›</a:t>
            </a:fld>
            <a:endParaRPr lang="tr-TR" altLang="tr-TR"/>
          </a:p>
        </p:txBody>
      </p:sp>
    </p:spTree>
    <p:extLst>
      <p:ext uri="{BB962C8B-B14F-4D97-AF65-F5344CB8AC3E}">
        <p14:creationId xmlns:p14="http://schemas.microsoft.com/office/powerpoint/2010/main" val="2843169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4"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5"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CD8597E3-034F-4360-B873-0CD7213B1D58}" type="slidenum">
              <a:rPr lang="tr-TR" altLang="tr-TR"/>
              <a:pPr>
                <a:defRPr/>
              </a:pPr>
              <a:t>‹#›</a:t>
            </a:fld>
            <a:endParaRPr lang="tr-TR" altLang="tr-TR"/>
          </a:p>
        </p:txBody>
      </p:sp>
    </p:spTree>
    <p:extLst>
      <p:ext uri="{BB962C8B-B14F-4D97-AF65-F5344CB8AC3E}">
        <p14:creationId xmlns:p14="http://schemas.microsoft.com/office/powerpoint/2010/main" val="2599196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3"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4"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F1FC3927-234F-4B15-BE5B-10E0DD1FBDBD}" type="slidenum">
              <a:rPr lang="tr-TR" altLang="tr-TR"/>
              <a:pPr>
                <a:defRPr/>
              </a:pPr>
              <a:t>‹#›</a:t>
            </a:fld>
            <a:endParaRPr lang="tr-TR" altLang="tr-TR"/>
          </a:p>
        </p:txBody>
      </p:sp>
    </p:spTree>
    <p:extLst>
      <p:ext uri="{BB962C8B-B14F-4D97-AF65-F5344CB8AC3E}">
        <p14:creationId xmlns:p14="http://schemas.microsoft.com/office/powerpoint/2010/main" val="17261666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İçerik Yer Tutucusu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F0C98020-0328-47DC-9827-D4231BC86F5C}" type="slidenum">
              <a:rPr lang="tr-TR" altLang="tr-TR"/>
              <a:pPr>
                <a:defRPr/>
              </a:pPr>
              <a:t>‹#›</a:t>
            </a:fld>
            <a:endParaRPr lang="tr-TR" altLang="tr-TR"/>
          </a:p>
        </p:txBody>
      </p:sp>
    </p:spTree>
    <p:extLst>
      <p:ext uri="{BB962C8B-B14F-4D97-AF65-F5344CB8AC3E}">
        <p14:creationId xmlns:p14="http://schemas.microsoft.com/office/powerpoint/2010/main" val="1184821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idx="1" hasCustomPrompt="1"/>
          </p:nvPr>
        </p:nvSpPr>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tr-TR" noProof="0" smtClean="0"/>
          </a:p>
        </p:txBody>
      </p:sp>
      <p:sp>
        <p:nvSpPr>
          <p:cNvPr id="4" name="Metin Yer Tutucusu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5"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6"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7"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509A5B3C-78DA-491B-9575-EC9FC248A896}" type="slidenum">
              <a:rPr lang="tr-TR" altLang="tr-TR"/>
              <a:pPr>
                <a:defRPr/>
              </a:pPr>
              <a:t>‹#›</a:t>
            </a:fld>
            <a:endParaRPr lang="tr-TR" altLang="tr-TR"/>
          </a:p>
        </p:txBody>
      </p:sp>
    </p:spTree>
    <p:extLst>
      <p:ext uri="{BB962C8B-B14F-4D97-AF65-F5344CB8AC3E}">
        <p14:creationId xmlns:p14="http://schemas.microsoft.com/office/powerpoint/2010/main" val="251646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2E8C2578-9DF8-48C9-9206-3F12821093BE}" type="slidenum">
              <a:rPr lang="tr-TR" altLang="tr-TR"/>
              <a:pPr>
                <a:defRPr/>
              </a:pPr>
              <a:t>‹#›</a:t>
            </a:fld>
            <a:endParaRPr lang="tr-TR" altLang="tr-TR"/>
          </a:p>
        </p:txBody>
      </p:sp>
    </p:spTree>
    <p:extLst>
      <p:ext uri="{BB962C8B-B14F-4D97-AF65-F5344CB8AC3E}">
        <p14:creationId xmlns:p14="http://schemas.microsoft.com/office/powerpoint/2010/main" val="32234311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7004050" y="214313"/>
            <a:ext cx="1951038" cy="5918200"/>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1150938" y="214313"/>
            <a:ext cx="5700712" cy="5918200"/>
          </a:xfrm>
        </p:spPr>
        <p:txBody>
          <a:bodyPr vert="eaVert"/>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Rectangle 11"/>
          <p:cNvSpPr>
            <a:spLocks noGrp="1" noChangeArrowheads="1"/>
          </p:cNvSpPr>
          <p:nvPr>
            <p:ph type="dt" sz="half" idx="10"/>
          </p:nvPr>
        </p:nvSpPr>
        <p:spPr/>
        <p:txBody>
          <a:bodyPr/>
          <a:lstStyle>
            <a:lvl1pPr>
              <a:defRPr b="1">
                <a:latin typeface="Arial" charset="0"/>
                <a:cs typeface="Arial" charset="0"/>
              </a:defRPr>
            </a:lvl1pPr>
          </a:lstStyle>
          <a:p>
            <a:pPr>
              <a:defRPr/>
            </a:pPr>
            <a:endParaRPr lang="tr-TR" altLang="tr-TR"/>
          </a:p>
        </p:txBody>
      </p:sp>
      <p:sp>
        <p:nvSpPr>
          <p:cNvPr id="5" name="Rectangle 12"/>
          <p:cNvSpPr>
            <a:spLocks noGrp="1" noChangeArrowheads="1"/>
          </p:cNvSpPr>
          <p:nvPr>
            <p:ph type="ftr" sz="quarter" idx="11"/>
          </p:nvPr>
        </p:nvSpPr>
        <p:spPr/>
        <p:txBody>
          <a:bodyPr/>
          <a:lstStyle>
            <a:lvl1pPr>
              <a:defRPr b="1">
                <a:latin typeface="Arial" charset="0"/>
                <a:cs typeface="Arial" charset="0"/>
              </a:defRPr>
            </a:lvl1pPr>
          </a:lstStyle>
          <a:p>
            <a:pPr>
              <a:defRPr/>
            </a:pPr>
            <a:endParaRPr lang="tr-TR" altLang="tr-TR"/>
          </a:p>
        </p:txBody>
      </p:sp>
      <p:sp>
        <p:nvSpPr>
          <p:cNvPr id="6" name="Rectangle 13"/>
          <p:cNvSpPr>
            <a:spLocks noGrp="1" noChangeArrowheads="1"/>
          </p:cNvSpPr>
          <p:nvPr>
            <p:ph type="sldNum" sz="quarter" idx="12"/>
          </p:nvPr>
        </p:nvSpPr>
        <p:spPr/>
        <p:txBody>
          <a:bodyPr/>
          <a:lstStyle>
            <a:lvl1pPr>
              <a:defRPr b="1">
                <a:latin typeface="Arial" charset="0"/>
                <a:cs typeface="Arial" charset="0"/>
              </a:defRPr>
            </a:lvl1pPr>
          </a:lstStyle>
          <a:p>
            <a:pPr>
              <a:defRPr/>
            </a:pPr>
            <a:fld id="{3714B7AB-9BD3-41E4-B764-79488630FD3D}" type="slidenum">
              <a:rPr lang="tr-TR" altLang="tr-TR"/>
              <a:pPr>
                <a:defRPr/>
              </a:pPr>
              <a:t>‹#›</a:t>
            </a:fld>
            <a:endParaRPr lang="tr-TR" altLang="tr-TR"/>
          </a:p>
        </p:txBody>
      </p:sp>
    </p:spTree>
    <p:extLst>
      <p:ext uri="{BB962C8B-B14F-4D97-AF65-F5344CB8AC3E}">
        <p14:creationId xmlns:p14="http://schemas.microsoft.com/office/powerpoint/2010/main" val="3032058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23888" y="1709738"/>
            <a:ext cx="7886700" cy="2852737"/>
          </a:xfrm>
        </p:spPr>
        <p:txBody>
          <a:bodyPr/>
          <a:lstStyle>
            <a:lvl1pPr>
              <a:defRPr sz="6000"/>
            </a:lvl1pPr>
          </a:lstStyle>
          <a:p>
            <a:r>
              <a:rPr lang="tr-TR" smtClean="0"/>
              <a:t>Asıl başlık stili için tıklatın</a:t>
            </a:r>
            <a:endParaRPr lang="tr-TR"/>
          </a:p>
        </p:txBody>
      </p:sp>
      <p:sp>
        <p:nvSpPr>
          <p:cNvPr id="3" name="Metin Yer Tutucusu 2"/>
          <p:cNvSpPr>
            <a:spLocks noGrp="1"/>
          </p:cNvSpPr>
          <p:nvPr>
            <p:ph type="body" idx="1" hasCustomPrompt="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tr-TR" smtClean="0"/>
              <a:t>Asıl metin stillerini düzenle</a:t>
            </a: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3" name="İçerik Yer Tutucusu 2"/>
          <p:cNvSpPr>
            <a:spLocks noGrp="1"/>
          </p:cNvSpPr>
          <p:nvPr>
            <p:ph sz="half" idx="1" hasCustomPrompt="1"/>
          </p:nvPr>
        </p:nvSpPr>
        <p:spPr>
          <a:xfrm>
            <a:off x="11826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hasCustomPrompt="1"/>
          </p:nvPr>
        </p:nvSpPr>
        <p:spPr>
          <a:xfrm>
            <a:off x="5145088" y="2017713"/>
            <a:ext cx="3810000" cy="4114800"/>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365125"/>
            <a:ext cx="7886700" cy="1325563"/>
          </a:xfrm>
        </p:spPr>
        <p:txBody>
          <a:bodyPr/>
          <a:lstStyle/>
          <a:p>
            <a:r>
              <a:rPr lang="tr-TR" smtClean="0"/>
              <a:t>Asıl başlık stili için tıklatın</a:t>
            </a:r>
            <a:endParaRPr lang="tr-TR"/>
          </a:p>
        </p:txBody>
      </p:sp>
      <p:sp>
        <p:nvSpPr>
          <p:cNvPr id="3" name="Metin Yer Tutucusu 2"/>
          <p:cNvSpPr>
            <a:spLocks noGrp="1"/>
          </p:cNvSpPr>
          <p:nvPr>
            <p:ph type="body" idx="1" hasCustomPrompt="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4" name="İçerik Yer Tutucusu 3"/>
          <p:cNvSpPr>
            <a:spLocks noGrp="1"/>
          </p:cNvSpPr>
          <p:nvPr>
            <p:ph sz="half" idx="2" hasCustomPrompt="1"/>
          </p:nvPr>
        </p:nvSpPr>
        <p:spPr>
          <a:xfrm>
            <a:off x="630238" y="2505075"/>
            <a:ext cx="3868737"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hasCustomPrompt="1"/>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a:t>
            </a:r>
          </a:p>
        </p:txBody>
      </p:sp>
      <p:sp>
        <p:nvSpPr>
          <p:cNvPr id="6" name="İçerik Yer Tutucusu 5"/>
          <p:cNvSpPr>
            <a:spLocks noGrp="1"/>
          </p:cNvSpPr>
          <p:nvPr>
            <p:ph sz="quarter" idx="4" hasCustomPrompt="1"/>
          </p:nvPr>
        </p:nvSpPr>
        <p:spPr>
          <a:xfrm>
            <a:off x="4629150" y="2505075"/>
            <a:ext cx="3887788" cy="3684588"/>
          </a:xfrm>
        </p:spPr>
        <p:txBody>
          <a:body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1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1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p:txBody>
          <a:bodyPr/>
          <a:lstStyle/>
          <a:p>
            <a:r>
              <a:rPr lang="tr-TR" smtClean="0"/>
              <a:t>Asıl başlık stili için tıklatın</a:t>
            </a:r>
            <a:endParaRPr lang="tr-TR"/>
          </a:p>
        </p:txBody>
      </p:sp>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bg>
      <p:bgPr>
        <a:solidFill>
          <a:schemeClr val="bg1"/>
        </a:solidFill>
        <a:effectLst/>
      </p:bgPr>
    </p:bg>
    <p:spTree>
      <p:nvGrpSpPr>
        <p:cNvPr id="1" name=""/>
        <p:cNvGrpSpPr/>
        <p:nvPr/>
      </p:nvGrpSpPr>
      <p:grpSpPr>
        <a:xfrm>
          <a:off x="0" y="0"/>
          <a:ext cx="0" cy="0"/>
          <a:chOff x="0" y="0"/>
          <a:chExt cx="0" cy="0"/>
        </a:xfrm>
      </p:grpSpPr>
      <p:sp>
        <p:nvSpPr>
          <p:cNvPr id="14" name="Rectangle 11"/>
          <p:cNvSpPr>
            <a:spLocks noGrp="1" noChangeArrowheads="1"/>
          </p:cNvSpPr>
          <p:nvPr>
            <p:ph type="dt" sz="half" idx="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İçerik Yer Tutucusu 2"/>
          <p:cNvSpPr>
            <a:spLocks noGrp="1"/>
          </p:cNvSpPr>
          <p:nvPr>
            <p:ph idx="1" hasCustomPrompt="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bg>
      <p:bgPr>
        <a:solidFill>
          <a:schemeClr val="bg1"/>
        </a:solidFill>
        <a:effectLst/>
      </p:bgPr>
    </p:bg>
    <p:spTree>
      <p:nvGrpSpPr>
        <p:cNvPr id="1" name=""/>
        <p:cNvGrpSpPr/>
        <p:nvPr/>
      </p:nvGrpSpPr>
      <p:grpSpPr>
        <a:xfrm>
          <a:off x="0" y="0"/>
          <a:ext cx="0" cy="0"/>
          <a:chOff x="0" y="0"/>
          <a:chExt cx="0" cy="0"/>
        </a:xfrm>
      </p:grpSpPr>
      <p:sp>
        <p:nvSpPr>
          <p:cNvPr id="2" name="Unvan 1"/>
          <p:cNvSpPr>
            <a:spLocks noGrp="1"/>
          </p:cNvSpPr>
          <p:nvPr>
            <p:ph type="title" hasCustomPrompt="1"/>
          </p:nvPr>
        </p:nvSpPr>
        <p:spPr>
          <a:xfrm>
            <a:off x="630238" y="457200"/>
            <a:ext cx="2949575" cy="1600200"/>
          </a:xfrm>
        </p:spPr>
        <p:txBody>
          <a:bodyPr/>
          <a:lstStyle>
            <a:lvl1pPr>
              <a:defRPr sz="3200"/>
            </a:lvl1pPr>
          </a:lstStyle>
          <a:p>
            <a:r>
              <a:rPr lang="tr-TR" smtClean="0"/>
              <a:t>Asıl başlık stili için tıklatın</a:t>
            </a:r>
            <a:endParaRPr lang="tr-TR"/>
          </a:p>
        </p:txBody>
      </p:sp>
      <p:sp>
        <p:nvSpPr>
          <p:cNvPr id="3" name="Resim Yer Tutucusu 2"/>
          <p:cNvSpPr>
            <a:spLocks noGrp="1"/>
          </p:cNvSpPr>
          <p:nvPr>
            <p:ph type="pic" idx="1"/>
          </p:nvPr>
        </p:nvSpPr>
        <p:spPr>
          <a:xfrm>
            <a:off x="3887788" y="987425"/>
            <a:ext cx="4629150" cy="4873625"/>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tr-TR" sz="3200" b="0" i="0" u="none" strike="noStrike" kern="1200" cap="none" spc="0" normalizeH="0" baseline="0" noProof="0" smtClean="0">
              <a:ln>
                <a:noFill/>
              </a:ln>
              <a:solidFill>
                <a:schemeClr val="tx1"/>
              </a:solidFill>
              <a:effectLst/>
              <a:uLnTx/>
              <a:uFillTx/>
              <a:latin typeface="+mn-lt"/>
              <a:ea typeface="+mn-ea"/>
              <a:cs typeface="+mn-cs"/>
            </a:endParaRPr>
          </a:p>
        </p:txBody>
      </p:sp>
      <p:sp>
        <p:nvSpPr>
          <p:cNvPr id="4" name="Metin Yer Tutucusu 3"/>
          <p:cNvSpPr>
            <a:spLocks noGrp="1"/>
          </p:cNvSpPr>
          <p:nvPr>
            <p:ph type="body" sz="half" idx="2" hasCustomPrompt="1"/>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smtClean="0"/>
              <a:t>Asıl metin stillerini düzenle</a:t>
            </a:r>
          </a:p>
        </p:txBody>
      </p:sp>
      <p:sp>
        <p:nvSpPr>
          <p:cNvPr id="14" name="Rectangle 11"/>
          <p:cNvSpPr>
            <a:spLocks noGrp="1" noChangeArrowheads="1"/>
          </p:cNvSpPr>
          <p:nvPr>
            <p:ph type="dt" sz="half" idx="12"/>
          </p:nvPr>
        </p:nvSpPr>
        <p:spPr bwMode="auto">
          <a:xfrm>
            <a:off x="11620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5" name="Rectangle 12"/>
          <p:cNvSpPr>
            <a:spLocks noGrp="1" noChangeArrowheads="1"/>
          </p:cNvSpPr>
          <p:nvPr>
            <p:ph type="ftr" sz="quarter" idx="3"/>
          </p:nvPr>
        </p:nvSpPr>
        <p:spPr bwMode="auto">
          <a:xfrm>
            <a:off x="3657600" y="6243638"/>
            <a:ext cx="28956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b="1">
                <a:latin typeface="Arial" panose="020B0604020202020204" pitchFamily="34" charset="0"/>
                <a:cs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Rectangle 13"/>
          <p:cNvSpPr>
            <a:spLocks noGrp="1" noChangeArrowheads="1"/>
          </p:cNvSpPr>
          <p:nvPr>
            <p:ph type="sldNum" sz="quarter" idx="4"/>
          </p:nvPr>
        </p:nvSpPr>
        <p:spPr bwMode="auto">
          <a:xfrm>
            <a:off x="7042150" y="6243638"/>
            <a:ext cx="19050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algn="r" eaLnBrk="1" hangingPunct="1">
              <a:buNone/>
            </a:pPr>
            <a:fld id="{9A0DB2DC-4C9A-4742-B13C-FB6460FD3503}" type="slidenum">
              <a:rPr lang="tr-TR" altLang="tr-TR" dirty="0"/>
              <a:t>‹#›</a:t>
            </a:fld>
            <a:endParaRPr lang="tr-TR" altLang="tr-T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1" lang="tr-TR" altLang="tr-TR" sz="2400" b="0" i="0" u="none" strike="noStrike" kern="1200" cap="none" spc="0" normalizeH="0" baseline="0" noProof="0" smtClean="0">
              <a:ln>
                <a:noFill/>
              </a:ln>
              <a:solidFill>
                <a:srgbClr val="000000"/>
              </a:solidFill>
              <a:effectLst/>
              <a:uLnTx/>
              <a:uFillTx/>
              <a:latin typeface="Tahoma" panose="020B0604030504040204" pitchFamily="34" charset="0"/>
              <a:ea typeface="+mn-ea"/>
              <a:cs typeface="+mn-cs"/>
            </a:endParaRPr>
          </a:p>
        </p:txBody>
      </p:sp>
      <p:sp>
        <p:nvSpPr>
          <p:cNvPr id="1033" name="Rectangle 9"/>
          <p:cNvSpPr>
            <a:spLocks noGrp="1"/>
          </p:cNvSpPr>
          <p:nvPr>
            <p:ph type="title"/>
          </p:nvPr>
        </p:nvSpPr>
        <p:spPr>
          <a:xfrm>
            <a:off x="1150938" y="214313"/>
            <a:ext cx="7793037" cy="1462087"/>
          </a:xfrm>
          <a:prstGeom prst="rect">
            <a:avLst/>
          </a:prstGeom>
          <a:noFill/>
          <a:ln w="9525">
            <a:noFill/>
          </a:ln>
        </p:spPr>
        <p:txBody>
          <a:bodyPr anchor="b" anchorCtr="0"/>
          <a:lstStyle/>
          <a:p>
            <a:pPr lvl="0"/>
            <a:r>
              <a:rPr lang="tr-TR" altLang="tr-TR" dirty="0"/>
              <a:t>Click to edit Master title style</a:t>
            </a:r>
          </a:p>
        </p:txBody>
      </p:sp>
      <p:sp>
        <p:nvSpPr>
          <p:cNvPr id="1034" name="Rectangle 10"/>
          <p:cNvSpPr>
            <a:spLocks noGrp="1"/>
          </p:cNvSpPr>
          <p:nvPr>
            <p:ph type="body" idx="1"/>
          </p:nvPr>
        </p:nvSpPr>
        <p:spPr>
          <a:xfrm>
            <a:off x="1182688" y="2017713"/>
            <a:ext cx="7772400" cy="4114800"/>
          </a:xfrm>
          <a:prstGeom prst="rect">
            <a:avLst/>
          </a:prstGeom>
          <a:noFill/>
          <a:ln w="9525">
            <a:noFill/>
          </a:ln>
        </p:spPr>
        <p:txBody>
          <a:bodyPr/>
          <a:lstStyle/>
          <a:p>
            <a:pPr lvl="0"/>
            <a:r>
              <a:rPr lang="tr-TR" altLang="tr-TR" dirty="0"/>
              <a:t>Click to edit Master text styles</a:t>
            </a:r>
          </a:p>
          <a:p>
            <a:pPr lvl="1"/>
            <a:r>
              <a:rPr lang="tr-TR" altLang="tr-TR" dirty="0"/>
              <a:t>Second level</a:t>
            </a:r>
          </a:p>
          <a:p>
            <a:pPr lvl="2"/>
            <a:r>
              <a:rPr lang="tr-TR" altLang="tr-TR" dirty="0"/>
              <a:t>Third level</a:t>
            </a:r>
          </a:p>
          <a:p>
            <a:pPr lvl="3"/>
            <a:r>
              <a:rPr lang="tr-TR" altLang="tr-TR" dirty="0"/>
              <a:t>Fourth level</a:t>
            </a:r>
          </a:p>
          <a:p>
            <a:pPr lvl="4"/>
            <a:r>
              <a:rPr lang="tr-TR" altLang="tr-TR" dirty="0"/>
              <a:t>Fifth level</a:t>
            </a:r>
          </a:p>
        </p:txBody>
      </p:sp>
      <p:sp>
        <p:nvSpPr>
          <p:cNvPr id="5131"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eaLnBrk="1" hangingPunct="1">
              <a:defRPr sz="1400" b="0">
                <a:solidFill>
                  <a:srgbClr val="000000"/>
                </a:solidFill>
                <a:latin typeface="Tahoma" panose="020B0604030504040204" pitchFamily="34" charset="0"/>
                <a:cs typeface="+mn-cs"/>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tr-TR" altLang="tr-TR"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32"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ctr" eaLnBrk="1" hangingPunct="1">
              <a:defRPr sz="1400" b="0">
                <a:solidFill>
                  <a:srgbClr val="000000"/>
                </a:solidFill>
                <a:latin typeface="Tahoma" panose="020B0604030504040204" pitchFamily="34" charset="0"/>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tr-TR" altLang="tr-TR" sz="1400" b="0" i="0" u="none" strike="noStrike" kern="1200" cap="none" spc="0" normalizeH="0" baseline="0" noProof="0">
              <a:ln>
                <a:noFill/>
              </a:ln>
              <a:solidFill>
                <a:srgbClr val="000000"/>
              </a:solidFill>
              <a:effectLst/>
              <a:uLnTx/>
              <a:uFillTx/>
              <a:latin typeface="Tahoma" panose="020B0604030504040204" pitchFamily="34" charset="0"/>
              <a:ea typeface="+mn-ea"/>
              <a:cs typeface="+mn-cs"/>
            </a:endParaRPr>
          </a:p>
        </p:txBody>
      </p:sp>
      <p:sp>
        <p:nvSpPr>
          <p:cNvPr id="5133"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lgn="r">
              <a:defRPr sz="1400" b="0">
                <a:solidFill>
                  <a:srgbClr val="000000"/>
                </a:solidFill>
                <a:latin typeface="Tahoma" panose="020B0604030504040204" pitchFamily="34" charset="0"/>
              </a:defRPr>
            </a:lvl1pPr>
          </a:lstStyle>
          <a:p>
            <a:pPr lvl="0" eaLnBrk="1" hangingPunct="1">
              <a:buNone/>
            </a:pPr>
            <a:fld id="{9A0DB2DC-4C9A-4742-B13C-FB6460FD3503}" type="slidenum">
              <a:rPr lang="tr-TR" altLang="tr-TR" dirty="0"/>
              <a:t>‹#›</a:t>
            </a:fld>
            <a:endParaRPr lang="tr-TR" altLang="tr-TR"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lgn="ctr" eaLnBrk="1" hangingPunct="1">
              <a:defRPr/>
            </a:pPr>
            <a:endParaRPr kumimoji="1" lang="tr-TR" altLang="tr-TR" b="0" smtClean="0">
              <a:solidFill>
                <a:srgbClr val="000000"/>
              </a:solidFill>
              <a:cs typeface="Arial" pitchFamily="34" charset="0"/>
            </a:endParaRPr>
          </a:p>
        </p:txBody>
      </p:sp>
      <p:sp>
        <p:nvSpPr>
          <p:cNvPr id="2057"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tr-TR" altLang="tr-TR" smtClean="0"/>
              <a:t>Click to edit Master title style</a:t>
            </a:r>
          </a:p>
        </p:txBody>
      </p:sp>
      <p:sp>
        <p:nvSpPr>
          <p:cNvPr id="2058" name="Rectangle 10"/>
          <p:cNvSpPr>
            <a:spLocks noGrp="1" noChangeArrowheads="1"/>
          </p:cNvSpPr>
          <p:nvPr>
            <p:ph type="body" idx="1"/>
          </p:nvPr>
        </p:nvSpPr>
        <p:spPr bwMode="auto">
          <a:xfrm>
            <a:off x="1182688" y="2017713"/>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tr-TR" altLang="tr-TR" smtClean="0"/>
              <a:t>Click to edit Master text styles</a:t>
            </a:r>
          </a:p>
          <a:p>
            <a:pPr lvl="1"/>
            <a:r>
              <a:rPr lang="tr-TR" altLang="tr-TR" smtClean="0"/>
              <a:t>Second level</a:t>
            </a:r>
          </a:p>
          <a:p>
            <a:pPr lvl="2"/>
            <a:r>
              <a:rPr lang="tr-TR" altLang="tr-TR" smtClean="0"/>
              <a:t>Third level</a:t>
            </a:r>
          </a:p>
          <a:p>
            <a:pPr lvl="3"/>
            <a:r>
              <a:rPr lang="tr-TR" altLang="tr-TR" smtClean="0"/>
              <a:t>Fourth level</a:t>
            </a:r>
          </a:p>
          <a:p>
            <a:pPr lvl="4"/>
            <a:r>
              <a:rPr lang="tr-TR" altLang="tr-TR" smtClean="0"/>
              <a:t>Fifth level</a:t>
            </a:r>
          </a:p>
        </p:txBody>
      </p:sp>
      <p:sp>
        <p:nvSpPr>
          <p:cNvPr id="5131"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b="0">
                <a:solidFill>
                  <a:srgbClr val="000000"/>
                </a:solidFill>
                <a:latin typeface="Tahoma" pitchFamily="34" charset="0"/>
                <a:cs typeface="+mn-cs"/>
              </a:defRPr>
            </a:lvl1pPr>
          </a:lstStyle>
          <a:p>
            <a:pPr>
              <a:defRPr/>
            </a:pPr>
            <a:endParaRPr lang="tr-TR" altLang="tr-TR"/>
          </a:p>
        </p:txBody>
      </p:sp>
      <p:sp>
        <p:nvSpPr>
          <p:cNvPr id="5132"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b="0">
                <a:solidFill>
                  <a:srgbClr val="000000"/>
                </a:solidFill>
                <a:latin typeface="Tahoma" pitchFamily="34" charset="0"/>
                <a:cs typeface="+mn-cs"/>
              </a:defRPr>
            </a:lvl1pPr>
          </a:lstStyle>
          <a:p>
            <a:pPr>
              <a:defRPr/>
            </a:pPr>
            <a:endParaRPr lang="tr-TR" altLang="tr-TR"/>
          </a:p>
        </p:txBody>
      </p:sp>
      <p:sp>
        <p:nvSpPr>
          <p:cNvPr id="5133"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b="0">
                <a:solidFill>
                  <a:srgbClr val="000000"/>
                </a:solidFill>
                <a:latin typeface="Tahoma" pitchFamily="34" charset="0"/>
                <a:cs typeface="+mn-cs"/>
              </a:defRPr>
            </a:lvl1pPr>
          </a:lstStyle>
          <a:p>
            <a:pPr>
              <a:defRPr/>
            </a:pPr>
            <a:fld id="{BF62E492-1FF1-4468-9522-AB1965ED53AA}" type="slidenum">
              <a:rPr lang="tr-TR" altLang="tr-TR"/>
              <a:pPr>
                <a:defRPr/>
              </a:pPr>
              <a:t>‹#›</a:t>
            </a:fld>
            <a:endParaRPr lang="tr-TR" altLang="tr-TR"/>
          </a:p>
        </p:txBody>
      </p:sp>
    </p:spTree>
    <p:extLst>
      <p:ext uri="{BB962C8B-B14F-4D97-AF65-F5344CB8AC3E}">
        <p14:creationId xmlns:p14="http://schemas.microsoft.com/office/powerpoint/2010/main" val="15184496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anose="020B0604030504040204" pitchFamily="34" charset="0"/>
        </a:defRPr>
      </a:lvl2pPr>
      <a:lvl3pPr algn="l" rtl="0" eaLnBrk="0" fontAlgn="base" hangingPunct="0">
        <a:spcBef>
          <a:spcPct val="0"/>
        </a:spcBef>
        <a:spcAft>
          <a:spcPct val="0"/>
        </a:spcAft>
        <a:defRPr sz="4400">
          <a:solidFill>
            <a:schemeClr val="tx2"/>
          </a:solidFill>
          <a:latin typeface="Tahoma" panose="020B0604030504040204" pitchFamily="34" charset="0"/>
        </a:defRPr>
      </a:lvl3pPr>
      <a:lvl4pPr algn="l" rtl="0" eaLnBrk="0" fontAlgn="base" hangingPunct="0">
        <a:spcBef>
          <a:spcPct val="0"/>
        </a:spcBef>
        <a:spcAft>
          <a:spcPct val="0"/>
        </a:spcAft>
        <a:defRPr sz="4400">
          <a:solidFill>
            <a:schemeClr val="tx2"/>
          </a:solidFill>
          <a:latin typeface="Tahoma" panose="020B0604030504040204" pitchFamily="34" charset="0"/>
        </a:defRPr>
      </a:lvl4pPr>
      <a:lvl5pPr algn="l" rtl="0" eaLnBrk="0" fontAlgn="base" hangingPunct="0">
        <a:spcBef>
          <a:spcPct val="0"/>
        </a:spcBef>
        <a:spcAft>
          <a:spcPct val="0"/>
        </a:spcAft>
        <a:defRPr sz="4400">
          <a:solidFill>
            <a:schemeClr val="tx2"/>
          </a:solidFill>
          <a:latin typeface="Tahoma" panose="020B0604030504040204" pitchFamily="34" charset="0"/>
        </a:defRPr>
      </a:lvl5pPr>
      <a:lvl6pPr marL="457200" algn="l" rtl="0" fontAlgn="base">
        <a:spcBef>
          <a:spcPct val="0"/>
        </a:spcBef>
        <a:spcAft>
          <a:spcPct val="0"/>
        </a:spcAft>
        <a:defRPr sz="4400">
          <a:solidFill>
            <a:schemeClr val="tx2"/>
          </a:solidFill>
          <a:latin typeface="Tahoma" panose="020B0604030504040204" pitchFamily="34" charset="0"/>
        </a:defRPr>
      </a:lvl6pPr>
      <a:lvl7pPr marL="914400" algn="l" rtl="0" fontAlgn="base">
        <a:spcBef>
          <a:spcPct val="0"/>
        </a:spcBef>
        <a:spcAft>
          <a:spcPct val="0"/>
        </a:spcAft>
        <a:defRPr sz="4400">
          <a:solidFill>
            <a:schemeClr val="tx2"/>
          </a:solidFill>
          <a:latin typeface="Tahoma" panose="020B0604030504040204" pitchFamily="34" charset="0"/>
        </a:defRPr>
      </a:lvl7pPr>
      <a:lvl8pPr marL="1371600" algn="l" rtl="0" fontAlgn="base">
        <a:spcBef>
          <a:spcPct val="0"/>
        </a:spcBef>
        <a:spcAft>
          <a:spcPct val="0"/>
        </a:spcAft>
        <a:defRPr sz="4400">
          <a:solidFill>
            <a:schemeClr val="tx2"/>
          </a:solidFill>
          <a:latin typeface="Tahoma" panose="020B0604030504040204" pitchFamily="34" charset="0"/>
        </a:defRPr>
      </a:lvl8pPr>
      <a:lvl9pPr marL="1828800" algn="l" rtl="0" fontAlgn="base">
        <a:spcBef>
          <a:spcPct val="0"/>
        </a:spcBef>
        <a:spcAft>
          <a:spcPct val="0"/>
        </a:spcAft>
        <a:defRPr sz="4400">
          <a:solidFill>
            <a:schemeClr val="tx2"/>
          </a:solidFill>
          <a:latin typeface="Tahoma" panose="020B0604030504040204"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saffetakkaya@cag.edu.tr"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Unvan 1"/>
          <p:cNvSpPr>
            <a:spLocks noGrp="1"/>
          </p:cNvSpPr>
          <p:nvPr>
            <p:ph type="title"/>
          </p:nvPr>
        </p:nvSpPr>
        <p:spPr/>
        <p:txBody>
          <a:bodyPr vert="horz" wrap="square" lIns="91440" tIns="45720" rIns="91440" bIns="45720" anchor="b" anchorCtr="0"/>
          <a:lstStyle/>
          <a:p>
            <a:r>
              <a:rPr lang="tr-TR" altLang="tr-TR" sz="3200" dirty="0"/>
              <a:t>IRE … Turkish Foreign Policy</a:t>
            </a:r>
          </a:p>
        </p:txBody>
      </p:sp>
      <p:sp>
        <p:nvSpPr>
          <p:cNvPr id="13315" name="İçerik Yer Tutucusu 2"/>
          <p:cNvSpPr>
            <a:spLocks noGrp="1"/>
          </p:cNvSpPr>
          <p:nvPr>
            <p:ph idx="1"/>
          </p:nvPr>
        </p:nvSpPr>
        <p:spPr>
          <a:xfrm>
            <a:off x="1182688" y="2017713"/>
            <a:ext cx="7772400" cy="4364038"/>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err="1" smtClean="0">
                <a:ln>
                  <a:noFill/>
                </a:ln>
                <a:solidFill>
                  <a:schemeClr val="tx1"/>
                </a:solidFill>
                <a:effectLst/>
                <a:uLnTx/>
                <a:uFillTx/>
                <a:latin typeface="+mn-lt"/>
                <a:ea typeface="+mn-ea"/>
                <a:cs typeface="+mn-cs"/>
              </a:rPr>
              <a:t>Assist</a:t>
            </a: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 Prof. Saffet Akkaya</a:t>
            </a: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Course </a:t>
            </a:r>
            <a:r>
              <a:rPr kumimoji="0" lang="tr-TR" altLang="tr-TR" sz="3200" b="0" i="0" u="none" strike="noStrike" kern="1200" cap="none" spc="0" normalizeH="0" baseline="0" noProof="0" dirty="0" err="1" smtClean="0">
                <a:ln>
                  <a:noFill/>
                </a:ln>
                <a:solidFill>
                  <a:schemeClr val="tx1"/>
                </a:solidFill>
                <a:effectLst/>
                <a:uLnTx/>
                <a:uFillTx/>
                <a:latin typeface="+mn-lt"/>
                <a:ea typeface="+mn-ea"/>
                <a:cs typeface="+mn-cs"/>
              </a:rPr>
              <a:t>hours</a:t>
            </a: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rPr>
              <a:t>: ???</a:t>
            </a: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kumimoji="0" lang="tr-TR" altLang="tr-TR" sz="3200" b="0" i="0" u="none" strike="noStrike" kern="1200" cap="none" spc="0" normalizeH="0" baseline="0" noProof="0" dirty="0" smtClean="0">
                <a:ln>
                  <a:noFill/>
                </a:ln>
                <a:solidFill>
                  <a:schemeClr val="tx1"/>
                </a:solidFill>
                <a:effectLst/>
                <a:uLnTx/>
                <a:uFillTx/>
                <a:latin typeface="+mn-lt"/>
                <a:ea typeface="+mn-ea"/>
                <a:cs typeface="+mn-cs"/>
                <a:hlinkClick r:id="rId2"/>
              </a:rPr>
              <a:t>saffetakkaya@cag.edu.tr</a:t>
            </a: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None/>
              <a:defRPr/>
            </a:pP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r>
              <a:rPr dirty="0" smtClean="0">
                <a:sym typeface="+mn-ea"/>
              </a:rPr>
              <a:t>Week </a:t>
            </a:r>
            <a:r>
              <a:rPr lang="tr-TR" dirty="0" smtClean="0">
                <a:sym typeface="+mn-ea"/>
              </a:rPr>
              <a:t>14</a:t>
            </a:r>
            <a:r>
              <a:rPr dirty="0" smtClean="0">
                <a:sym typeface="+mn-ea"/>
              </a:rPr>
              <a:t>: Turkish </a:t>
            </a:r>
            <a:r>
              <a:rPr dirty="0">
                <a:sym typeface="+mn-ea"/>
              </a:rPr>
              <a:t>Foreign Policy </a:t>
            </a:r>
            <a:r>
              <a:rPr lang="tr-TR" dirty="0" smtClean="0">
                <a:sym typeface="+mn-ea"/>
              </a:rPr>
              <a:t>in Post- </a:t>
            </a:r>
            <a:r>
              <a:rPr lang="tr-TR" dirty="0" err="1" smtClean="0">
                <a:sym typeface="+mn-ea"/>
              </a:rPr>
              <a:t>Cold</a:t>
            </a:r>
            <a:r>
              <a:rPr lang="tr-TR" dirty="0" smtClean="0">
                <a:sym typeface="+mn-ea"/>
              </a:rPr>
              <a:t> </a:t>
            </a:r>
            <a:r>
              <a:rPr lang="tr-TR" dirty="0" err="1" smtClean="0">
                <a:sym typeface="+mn-ea"/>
              </a:rPr>
              <a:t>War</a:t>
            </a:r>
            <a:r>
              <a:rPr dirty="0" smtClean="0">
                <a:sym typeface="+mn-ea"/>
              </a:rPr>
              <a:t> </a:t>
            </a:r>
            <a:r>
              <a:rPr lang="tr-TR" dirty="0" err="1" smtClean="0">
                <a:sym typeface="+mn-ea"/>
              </a:rPr>
              <a:t>Term</a:t>
            </a:r>
            <a:r>
              <a:rPr lang="tr-TR" dirty="0" smtClean="0">
                <a:sym typeface="+mn-ea"/>
              </a:rPr>
              <a:t> </a:t>
            </a:r>
            <a:r>
              <a:rPr dirty="0" smtClean="0">
                <a:sym typeface="+mn-ea"/>
              </a:rPr>
              <a:t>(</a:t>
            </a:r>
            <a:r>
              <a:rPr lang="tr-TR" dirty="0" smtClean="0">
                <a:sym typeface="+mn-ea"/>
              </a:rPr>
              <a:t>1990-2025</a:t>
            </a:r>
            <a:r>
              <a:rPr dirty="0" smtClean="0">
                <a:sym typeface="+mn-ea"/>
              </a:rPr>
              <a:t>)</a:t>
            </a:r>
            <a:endParaRPr dirty="0"/>
          </a:p>
          <a:p>
            <a:pPr marL="342900" marR="0" lvl="0" indent="-342900" algn="l" defTabSz="914400" rtl="0" eaLnBrk="0" fontAlgn="base" latinLnBrk="0" hangingPunct="0">
              <a:lnSpc>
                <a:spcPct val="100000"/>
              </a:lnSpc>
              <a:spcBef>
                <a:spcPct val="20000"/>
              </a:spcBef>
              <a:spcAft>
                <a:spcPct val="0"/>
              </a:spcAft>
              <a:buClr>
                <a:schemeClr val="folHlink"/>
              </a:buClr>
              <a:buSzPct val="60000"/>
              <a:buFont typeface="Wingdings" panose="05000000000000000000" pitchFamily="2" charset="2"/>
              <a:buChar char="n"/>
              <a:defRPr/>
            </a:pPr>
            <a:endParaRPr kumimoji="0" lang="tr-TR" altLang="tr-TR" sz="3200" b="0" i="0" u="none" strike="noStrike" kern="1200" cap="none" spc="0" normalizeH="0" baseline="0" noProof="0" dirty="0" smtClean="0">
              <a:ln>
                <a:noFill/>
              </a:ln>
              <a:solidFill>
                <a:schemeClr val="tx1"/>
              </a:solidFill>
              <a:effectLst/>
              <a:uLnTx/>
              <a:uFillTx/>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Turkey's Foreign Policy in the </a:t>
            </a:r>
            <a:r>
              <a:rPr lang="en-US" altLang="tr-TR" sz="2800" dirty="0" smtClean="0"/>
              <a:t>1990s</a:t>
            </a:r>
            <a:r>
              <a:rPr lang="tr-TR" altLang="tr-TR" sz="2800" dirty="0" smtClean="0"/>
              <a:t/>
            </a:r>
            <a:br>
              <a:rPr lang="tr-TR" altLang="tr-TR" sz="2800" dirty="0" smtClean="0"/>
            </a:br>
            <a:endParaRPr lang="en-US" altLang="tr-TR" sz="28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113" y="1916832"/>
            <a:ext cx="835818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0491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Turkey's Foreign Policy in the </a:t>
            </a:r>
            <a:r>
              <a:rPr lang="en-US" altLang="tr-TR" sz="2800" dirty="0" smtClean="0"/>
              <a:t>1990s</a:t>
            </a:r>
            <a:r>
              <a:rPr lang="tr-TR" altLang="tr-TR" sz="2800" dirty="0" smtClean="0"/>
              <a:t/>
            </a:r>
            <a:br>
              <a:rPr lang="tr-TR" altLang="tr-TR" sz="2800" dirty="0" smtClean="0"/>
            </a:br>
            <a:endParaRPr lang="en-US" altLang="tr-TR" sz="28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263" y="1916832"/>
            <a:ext cx="8497887"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6305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Turkey's Foreign Policy in the </a:t>
            </a:r>
            <a:r>
              <a:rPr lang="en-US" altLang="tr-TR" sz="2800" dirty="0" smtClean="0"/>
              <a:t>1990s</a:t>
            </a:r>
            <a:r>
              <a:rPr lang="tr-TR" altLang="tr-TR" sz="2800" dirty="0" smtClean="0"/>
              <a:t/>
            </a:r>
            <a:br>
              <a:rPr lang="tr-TR" altLang="tr-TR" sz="2800" dirty="0" smtClean="0"/>
            </a:br>
            <a:endParaRPr lang="en-US" altLang="tr-TR" sz="28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213" y="1916832"/>
            <a:ext cx="8791575" cy="4896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8276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Turkey's Foreign Policy in the </a:t>
            </a:r>
            <a:r>
              <a:rPr lang="en-US" altLang="tr-TR" sz="2800" dirty="0" smtClean="0"/>
              <a:t>1990s</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As can be seen from the table, an unstable economic-domestic political spiral has unfolded since the 1990s.</a:t>
            </a:r>
          </a:p>
          <a:p>
            <a:endParaRPr lang="en-US" altLang="en-US" sz="2000" dirty="0"/>
          </a:p>
          <a:p>
            <a:r>
              <a:rPr lang="en-US" altLang="en-US" sz="2000" dirty="0"/>
              <a:t>Politics and the economy operated in an atmosphere of chaos.</a:t>
            </a:r>
          </a:p>
          <a:p>
            <a:endParaRPr lang="en-US" altLang="en-US" sz="2000" dirty="0"/>
          </a:p>
          <a:p>
            <a:r>
              <a:rPr lang="en-US" altLang="en-US" sz="2000" dirty="0"/>
              <a:t>The economic policies and unstable political decisions implemented in the 1980s have resulted in significant consequences.</a:t>
            </a:r>
          </a:p>
        </p:txBody>
      </p:sp>
    </p:spTree>
    <p:extLst>
      <p:ext uri="{BB962C8B-B14F-4D97-AF65-F5344CB8AC3E}">
        <p14:creationId xmlns:p14="http://schemas.microsoft.com/office/powerpoint/2010/main" val="1054440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Turkey's Foreign Policy in the </a:t>
            </a:r>
            <a:r>
              <a:rPr lang="en-US" altLang="tr-TR" sz="2800" dirty="0" smtClean="0"/>
              <a:t>1990s</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We can make the following general assessment of this highly dynamic and risky period in Turkish foreign policy</a:t>
            </a:r>
            <a:r>
              <a:rPr lang="en-US" altLang="en-US" sz="2000" dirty="0" smtClean="0"/>
              <a:t>.</a:t>
            </a:r>
            <a:endParaRPr lang="en-US" altLang="en-US" sz="2000" dirty="0"/>
          </a:p>
          <a:p>
            <a:r>
              <a:rPr lang="en-US" altLang="en-US" sz="2000" dirty="0"/>
              <a:t>First, Turkey entered the post-USSR era with three disadvantages inherited from the previous decade</a:t>
            </a:r>
            <a:r>
              <a:rPr lang="en-US" altLang="en-US" sz="2000" dirty="0" smtClean="0"/>
              <a:t>.</a:t>
            </a:r>
            <a:endParaRPr lang="en-US" altLang="en-US" sz="2000" dirty="0"/>
          </a:p>
          <a:p>
            <a:r>
              <a:rPr lang="en-US" altLang="en-US" sz="2000" dirty="0"/>
              <a:t>First, an increasingly foreign-dependent economic structure due to globalization</a:t>
            </a:r>
            <a:r>
              <a:rPr lang="en-US" altLang="en-US" sz="2000" dirty="0" smtClean="0"/>
              <a:t>.</a:t>
            </a:r>
            <a:endParaRPr lang="en-US" altLang="en-US" sz="2000" dirty="0"/>
          </a:p>
          <a:p>
            <a:r>
              <a:rPr lang="en-US" altLang="en-US" sz="2000" dirty="0"/>
              <a:t>Second, the human rights and Kurdish-Armenian issues left by the September 12 military coup</a:t>
            </a:r>
            <a:r>
              <a:rPr lang="en-US" altLang="en-US" sz="2000" dirty="0" smtClean="0"/>
              <a:t>.</a:t>
            </a:r>
            <a:endParaRPr lang="en-US" altLang="en-US" sz="2000" dirty="0"/>
          </a:p>
          <a:p>
            <a:r>
              <a:rPr lang="en-US" altLang="en-US" sz="2000" dirty="0"/>
              <a:t>Third, </a:t>
            </a:r>
            <a:r>
              <a:rPr lang="en-US" altLang="en-US" sz="2000" dirty="0" err="1"/>
              <a:t>Özal's</a:t>
            </a:r>
            <a:r>
              <a:rPr lang="en-US" altLang="en-US" sz="2000" dirty="0"/>
              <a:t> pursuit of a pragmatist and pro-US foreign policy, rather than a status quo-based, balanced one</a:t>
            </a:r>
            <a:r>
              <a:rPr lang="en-US" altLang="en-US" sz="2000" dirty="0" smtClean="0"/>
              <a:t>.</a:t>
            </a:r>
            <a:endParaRPr lang="en-US" altLang="en-US" sz="2000" dirty="0"/>
          </a:p>
          <a:p>
            <a:r>
              <a:rPr lang="en-US" altLang="en-US" sz="2000" dirty="0"/>
              <a:t>Furthermore, </a:t>
            </a:r>
            <a:r>
              <a:rPr lang="en-US" altLang="en-US" sz="2000" dirty="0" err="1"/>
              <a:t>Türkiye's</a:t>
            </a:r>
            <a:r>
              <a:rPr lang="en-US" altLang="en-US" sz="2000" dirty="0"/>
              <a:t> geostrategic importance, which had diminished with the dissolution of the USSR, increased in the eyes of the US and NATO during this period.</a:t>
            </a:r>
          </a:p>
        </p:txBody>
      </p:sp>
    </p:spTree>
    <p:extLst>
      <p:ext uri="{BB962C8B-B14F-4D97-AF65-F5344CB8AC3E}">
        <p14:creationId xmlns:p14="http://schemas.microsoft.com/office/powerpoint/2010/main" val="37525481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Turkey's Foreign Policy in the </a:t>
            </a:r>
            <a:r>
              <a:rPr lang="en-US" altLang="tr-TR" sz="2800" dirty="0" smtClean="0"/>
              <a:t>1990s</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chaos in domestic politics also had a harsh impact on foreign policy institutions.</a:t>
            </a:r>
          </a:p>
          <a:p>
            <a:endParaRPr lang="en-US" altLang="en-US" sz="2000" dirty="0"/>
          </a:p>
          <a:p>
            <a:r>
              <a:rPr lang="en-US" altLang="en-US" sz="2000" dirty="0"/>
              <a:t>For example, in the context of the Directorate of Religious Affairs, while there were 28 ministerial changes in the 70-year period between 1920 and 1990, there were 11 in the 7 years between 1990 and 1997.</a:t>
            </a:r>
          </a:p>
          <a:p>
            <a:endParaRPr lang="en-US" altLang="en-US" sz="2000" dirty="0"/>
          </a:p>
          <a:p>
            <a:r>
              <a:rPr lang="en-US" altLang="en-US" sz="2000" dirty="0"/>
              <a:t>This is troubling for a field like foreign policy, which requires expertise and stability.</a:t>
            </a:r>
          </a:p>
          <a:p>
            <a:endParaRPr lang="en-US" altLang="en-US" sz="2000" dirty="0"/>
          </a:p>
          <a:p>
            <a:r>
              <a:rPr lang="en-US" altLang="en-US" sz="2000" dirty="0"/>
              <a:t>This period also marked the signing of a customs union agreement with the EU and expansion negotiations with NATO.</a:t>
            </a:r>
          </a:p>
        </p:txBody>
      </p:sp>
    </p:spTree>
    <p:extLst>
      <p:ext uri="{BB962C8B-B14F-4D97-AF65-F5344CB8AC3E}">
        <p14:creationId xmlns:p14="http://schemas.microsoft.com/office/powerpoint/2010/main" val="3777968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Turkey's Foreign Policy in the </a:t>
            </a:r>
            <a:r>
              <a:rPr lang="en-US" altLang="tr-TR" sz="2800" dirty="0" smtClean="0"/>
              <a:t>1990s</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During this period, Turkey was forced to adopt the West's capitalist economic infrastructure and its democratic and human rights superstructure.</a:t>
            </a:r>
          </a:p>
          <a:p>
            <a:endParaRPr lang="en-US" altLang="en-US" sz="2000" dirty="0"/>
          </a:p>
          <a:p>
            <a:r>
              <a:rPr lang="en-US" altLang="en-US" sz="2000" dirty="0"/>
              <a:t>When Turkey resisted, it became economically dependent on foreign countries and politically isolated due to human rights violations.</a:t>
            </a:r>
          </a:p>
        </p:txBody>
      </p:sp>
    </p:spTree>
    <p:extLst>
      <p:ext uri="{BB962C8B-B14F-4D97-AF65-F5344CB8AC3E}">
        <p14:creationId xmlns:p14="http://schemas.microsoft.com/office/powerpoint/2010/main" val="3569049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Turkey's Foreign Policy in the </a:t>
            </a:r>
            <a:r>
              <a:rPr lang="en-US" altLang="tr-TR" sz="2800" dirty="0" smtClean="0"/>
              <a:t>1990s</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Despite all these risks, Turkey has not made any major mistakes in its foreign policy.</a:t>
            </a:r>
          </a:p>
          <a:p>
            <a:endParaRPr lang="en-US" altLang="en-US" sz="2000" dirty="0"/>
          </a:p>
          <a:p>
            <a:r>
              <a:rPr lang="en-US" altLang="en-US" sz="2000" dirty="0"/>
              <a:t>There are two reasons for this:</a:t>
            </a:r>
          </a:p>
          <a:p>
            <a:endParaRPr lang="en-US" altLang="en-US" sz="2000" dirty="0"/>
          </a:p>
          <a:p>
            <a:r>
              <a:rPr lang="en-US" altLang="en-US" sz="2000" dirty="0"/>
              <a:t>First, </a:t>
            </a:r>
            <a:r>
              <a:rPr lang="en-US" altLang="en-US" sz="2000" dirty="0" err="1"/>
              <a:t>Türkiye</a:t>
            </a:r>
            <a:r>
              <a:rPr lang="en-US" altLang="en-US" sz="2000" dirty="0"/>
              <a:t> has pursued a foreign policy closely aligned with the US, the hegemonic power, during this period.</a:t>
            </a:r>
          </a:p>
          <a:p>
            <a:endParaRPr lang="en-US" altLang="en-US" sz="2000" dirty="0"/>
          </a:p>
          <a:p>
            <a:r>
              <a:rPr lang="en-US" altLang="en-US" sz="2000" dirty="0"/>
              <a:t>In other words, Turkish foreign policy in the Balkans, the Caucasus, and the Middle East has always been aligned with the US.</a:t>
            </a:r>
          </a:p>
          <a:p>
            <a:endParaRPr lang="en-US" altLang="en-US" sz="2000" dirty="0"/>
          </a:p>
          <a:p>
            <a:r>
              <a:rPr lang="en-US" altLang="en-US" sz="2000" dirty="0"/>
              <a:t>However, as an effective Central Bank of the Republic of Turkey (CBA), </a:t>
            </a:r>
            <a:r>
              <a:rPr lang="en-US" altLang="en-US" sz="2000" dirty="0" err="1"/>
              <a:t>Türkiye</a:t>
            </a:r>
            <a:r>
              <a:rPr lang="en-US" altLang="en-US" sz="2000" dirty="0"/>
              <a:t> should have pursued more effective and autonomous policies in its immediate region.</a:t>
            </a:r>
          </a:p>
        </p:txBody>
      </p:sp>
    </p:spTree>
    <p:extLst>
      <p:ext uri="{BB962C8B-B14F-4D97-AF65-F5344CB8AC3E}">
        <p14:creationId xmlns:p14="http://schemas.microsoft.com/office/powerpoint/2010/main" val="42327180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Turkey's Foreign Policy in the </a:t>
            </a:r>
            <a:r>
              <a:rPr lang="en-US" altLang="tr-TR" sz="2800" dirty="0" smtClean="0"/>
              <a:t>1990s</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Secondly, the reasons why </a:t>
            </a:r>
            <a:r>
              <a:rPr lang="en-US" altLang="en-US" sz="2000" dirty="0" err="1"/>
              <a:t>Türkiye</a:t>
            </a:r>
            <a:r>
              <a:rPr lang="en-US" altLang="en-US" sz="2000" dirty="0"/>
              <a:t> has not failed to resolve the Cyprus-Aegean issues, which have been a persistent problem for Turkey, can be attributed to the following three reasons:</a:t>
            </a:r>
          </a:p>
          <a:p>
            <a:endParaRPr lang="en-US" altLang="en-US" sz="2000" dirty="0"/>
          </a:p>
          <a:p>
            <a:r>
              <a:rPr lang="en-US" altLang="en-US" sz="2000" dirty="0"/>
              <a:t>The transfer of these issues to the EU by Greece.</a:t>
            </a:r>
          </a:p>
          <a:p>
            <a:endParaRPr lang="en-US" altLang="en-US" sz="2000" dirty="0"/>
          </a:p>
          <a:p>
            <a:r>
              <a:rPr lang="en-US" altLang="en-US" sz="2000" dirty="0"/>
              <a:t>The EU has set a timetable for future discussions on these issues.</a:t>
            </a:r>
          </a:p>
          <a:p>
            <a:endParaRPr lang="en-US" altLang="en-US" sz="2000" dirty="0"/>
          </a:p>
          <a:p>
            <a:r>
              <a:rPr lang="en-US" altLang="en-US" sz="2000" dirty="0"/>
              <a:t>The EU has left the resolution of these issues to the expectation of attrition and </a:t>
            </a:r>
            <a:r>
              <a:rPr lang="en-US" altLang="en-US" sz="2000" dirty="0" err="1"/>
              <a:t>Türkiye</a:t>
            </a:r>
            <a:r>
              <a:rPr lang="en-US" altLang="en-US" sz="2000" dirty="0"/>
              <a:t> being cornered economically.</a:t>
            </a:r>
          </a:p>
        </p:txBody>
      </p:sp>
    </p:spTree>
    <p:extLst>
      <p:ext uri="{BB962C8B-B14F-4D97-AF65-F5344CB8AC3E}">
        <p14:creationId xmlns:p14="http://schemas.microsoft.com/office/powerpoint/2010/main" val="3912597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September</a:t>
            </a:r>
            <a:r>
              <a:rPr lang="tr-TR" altLang="tr-TR" sz="2800" dirty="0" smtClean="0"/>
              <a:t> 11, 2001</a:t>
            </a:r>
            <a:br>
              <a:rPr lang="tr-TR" altLang="tr-TR" sz="2800" dirty="0" smtClean="0"/>
            </a:br>
            <a:endParaRPr lang="en-US" altLang="tr-TR" sz="28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904" y="1844824"/>
            <a:ext cx="8864600"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957695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150938" y="214313"/>
            <a:ext cx="6950075" cy="1462087"/>
          </a:xfrm>
        </p:spPr>
        <p:txBody>
          <a:bodyPr/>
          <a:lstStyle/>
          <a:p>
            <a:pPr algn="ctr" eaLnBrk="1" hangingPunct="1"/>
            <a:r>
              <a:rPr lang="tr-TR" altLang="tr-TR" sz="2800" smtClean="0"/>
              <a:t>Main Source for the Course</a:t>
            </a:r>
            <a:br>
              <a:rPr lang="tr-TR" altLang="tr-TR" sz="2800" smtClean="0"/>
            </a:br>
            <a:r>
              <a:rPr lang="tr-TR" altLang="tr-TR" sz="2800" smtClean="0"/>
              <a:t>Türk Dış Politikası Vol 1, 2, 3 </a:t>
            </a:r>
            <a:br>
              <a:rPr lang="tr-TR" altLang="tr-TR" sz="2800" smtClean="0"/>
            </a:br>
            <a:r>
              <a:rPr lang="tr-TR" altLang="tr-TR" sz="2800" smtClean="0"/>
              <a:t>Ed. Baskın Oran</a:t>
            </a:r>
          </a:p>
        </p:txBody>
      </p:sp>
      <p:sp>
        <p:nvSpPr>
          <p:cNvPr id="26627" name="Rectangle 4"/>
          <p:cNvSpPr>
            <a:spLocks noGrp="1" noChangeArrowheads="1"/>
          </p:cNvSpPr>
          <p:nvPr>
            <p:ph type="body" idx="1"/>
          </p:nvPr>
        </p:nvSpPr>
        <p:spPr>
          <a:xfrm>
            <a:off x="1547813" y="1844675"/>
            <a:ext cx="6513512" cy="4537075"/>
          </a:xfrm>
        </p:spPr>
        <p:txBody>
          <a:bodyPr/>
          <a:lstStyle/>
          <a:p>
            <a:pPr marL="0" indent="0" eaLnBrk="1" hangingPunct="1">
              <a:lnSpc>
                <a:spcPct val="80000"/>
              </a:lnSpc>
              <a:buFont typeface="Wingdings" pitchFamily="2" charset="2"/>
              <a:buNone/>
            </a:pPr>
            <a:endParaRPr lang="tr-TR" altLang="tr-TR" sz="1600" smtClean="0"/>
          </a:p>
          <a:p>
            <a:pPr marL="400050" lvl="1" indent="0" eaLnBrk="1" hangingPunct="1">
              <a:lnSpc>
                <a:spcPct val="80000"/>
              </a:lnSpc>
              <a:buFont typeface="Wingdings" pitchFamily="2" charset="2"/>
              <a:buNone/>
            </a:pPr>
            <a:endParaRPr lang="tr-TR" altLang="tr-TR" sz="1600" smtClean="0"/>
          </a:p>
          <a:p>
            <a:pPr marL="0" indent="0" eaLnBrk="1" hangingPunct="1">
              <a:lnSpc>
                <a:spcPct val="80000"/>
              </a:lnSpc>
              <a:buFont typeface="Wingdings" pitchFamily="2" charset="2"/>
              <a:buNone/>
            </a:pPr>
            <a:endParaRPr lang="tr-TR" altLang="tr-TR" sz="1600" smtClean="0"/>
          </a:p>
        </p:txBody>
      </p:sp>
      <p:pic>
        <p:nvPicPr>
          <p:cNvPr id="2662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2988" y="1844675"/>
            <a:ext cx="7058025" cy="424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8965"/>
                  </a:outerShdw>
                </a:effectLst>
              </a14:hiddenEffects>
            </a:ext>
          </a:extLst>
        </p:spPr>
      </p:pic>
      <p:sp>
        <p:nvSpPr>
          <p:cNvPr id="26629" name="Metin kutusu 1"/>
          <p:cNvSpPr txBox="1">
            <a:spLocks noChangeArrowheads="1"/>
          </p:cNvSpPr>
          <p:nvPr/>
        </p:nvSpPr>
        <p:spPr bwMode="auto">
          <a:xfrm>
            <a:off x="1062038" y="6200775"/>
            <a:ext cx="499226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Arial" pitchFamily="34" charset="0"/>
                <a:cs typeface="Arial" pitchFamily="34" charset="0"/>
              </a:defRPr>
            </a:lvl1pPr>
            <a:lvl2pPr marL="742950" indent="-285750">
              <a:defRPr sz="2400" b="1">
                <a:solidFill>
                  <a:schemeClr val="tx1"/>
                </a:solidFill>
                <a:latin typeface="Arial" pitchFamily="34" charset="0"/>
                <a:cs typeface="Arial" pitchFamily="34" charset="0"/>
              </a:defRPr>
            </a:lvl2pPr>
            <a:lvl3pPr marL="1143000" indent="-228600">
              <a:defRPr sz="2400" b="1">
                <a:solidFill>
                  <a:schemeClr val="tx1"/>
                </a:solidFill>
                <a:latin typeface="Arial" pitchFamily="34" charset="0"/>
                <a:cs typeface="Arial" pitchFamily="34" charset="0"/>
              </a:defRPr>
            </a:lvl3pPr>
            <a:lvl4pPr marL="1600200" indent="-228600">
              <a:defRPr sz="2400" b="1">
                <a:solidFill>
                  <a:schemeClr val="tx1"/>
                </a:solidFill>
                <a:latin typeface="Arial" pitchFamily="34" charset="0"/>
                <a:cs typeface="Arial" pitchFamily="34" charset="0"/>
              </a:defRPr>
            </a:lvl4pPr>
            <a:lvl5pPr marL="2057400" indent="-228600">
              <a:defRPr sz="24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4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4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4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400" b="1">
                <a:solidFill>
                  <a:schemeClr val="tx1"/>
                </a:solidFill>
                <a:latin typeface="Arial" pitchFamily="34" charset="0"/>
                <a:cs typeface="Arial" pitchFamily="34" charset="0"/>
              </a:defRPr>
            </a:lvl9pPr>
          </a:lstStyle>
          <a:p>
            <a:r>
              <a:rPr lang="tr-TR" sz="2000" dirty="0" smtClean="0">
                <a:solidFill>
                  <a:srgbClr val="000000"/>
                </a:solidFill>
              </a:rPr>
              <a:t>Türk Dış Politikası </a:t>
            </a:r>
            <a:r>
              <a:rPr lang="tr-TR" sz="2000" dirty="0" err="1" smtClean="0">
                <a:solidFill>
                  <a:srgbClr val="000000"/>
                </a:solidFill>
              </a:rPr>
              <a:t>Vol</a:t>
            </a:r>
            <a:r>
              <a:rPr lang="tr-TR" sz="2000" dirty="0" smtClean="0">
                <a:solidFill>
                  <a:srgbClr val="000000"/>
                </a:solidFill>
              </a:rPr>
              <a:t> </a:t>
            </a:r>
            <a:r>
              <a:rPr lang="tr-TR" sz="2000" dirty="0" smtClean="0">
                <a:solidFill>
                  <a:srgbClr val="000000"/>
                </a:solidFill>
              </a:rPr>
              <a:t>2: </a:t>
            </a:r>
            <a:r>
              <a:rPr lang="tr-TR" sz="2000" dirty="0" err="1" smtClean="0">
                <a:solidFill>
                  <a:srgbClr val="000000"/>
                </a:solidFill>
              </a:rPr>
              <a:t>Pages</a:t>
            </a:r>
            <a:r>
              <a:rPr lang="tr-TR" sz="2000" dirty="0" smtClean="0">
                <a:solidFill>
                  <a:srgbClr val="000000"/>
                </a:solidFill>
              </a:rPr>
              <a:t> 201-587</a:t>
            </a:r>
            <a:endParaRPr lang="tr-TR" sz="2000" dirty="0" smtClean="0">
              <a:solidFill>
                <a:srgbClr val="000000"/>
              </a:solidFill>
            </a:endParaRPr>
          </a:p>
        </p:txBody>
      </p:sp>
    </p:spTree>
    <p:extLst>
      <p:ext uri="{BB962C8B-B14F-4D97-AF65-F5344CB8AC3E}">
        <p14:creationId xmlns:p14="http://schemas.microsoft.com/office/powerpoint/2010/main" val="30373319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tr-TR" altLang="tr-TR" sz="2800" dirty="0" err="1" smtClean="0"/>
              <a:t>September</a:t>
            </a:r>
            <a:r>
              <a:rPr lang="tr-TR" altLang="tr-TR" sz="2800" dirty="0" smtClean="0"/>
              <a:t> 11 </a:t>
            </a:r>
            <a:r>
              <a:rPr lang="tr-TR" altLang="tr-TR" sz="2800" dirty="0" err="1" smtClean="0"/>
              <a:t>Events</a:t>
            </a:r>
            <a:r>
              <a:rPr lang="tr-TR" altLang="tr-TR" sz="2800" smtClean="0"/>
              <a:t/>
            </a:r>
            <a:br>
              <a:rPr lang="tr-TR" altLang="tr-TR" sz="280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A backlash against globalization</a:t>
            </a:r>
          </a:p>
          <a:p>
            <a:endParaRPr lang="en-US" altLang="en-US" sz="2000" dirty="0"/>
          </a:p>
          <a:p>
            <a:r>
              <a:rPr lang="en-US" altLang="en-US" sz="2000" dirty="0"/>
              <a:t>The pro-Israeli policies of the dominant powers</a:t>
            </a:r>
          </a:p>
          <a:p>
            <a:endParaRPr lang="en-US" altLang="en-US" sz="2000" dirty="0"/>
          </a:p>
          <a:p>
            <a:r>
              <a:rPr lang="en-US" altLang="en-US" sz="2000" dirty="0"/>
              <a:t>The democratic weakness of Middle Eastern states</a:t>
            </a:r>
          </a:p>
          <a:p>
            <a:endParaRPr lang="en-US" altLang="en-US" sz="2000" dirty="0"/>
          </a:p>
          <a:p>
            <a:r>
              <a:rPr lang="en-US" altLang="en-US" sz="2000" dirty="0"/>
              <a:t>The desperation of the peoples of the Middle East</a:t>
            </a:r>
          </a:p>
          <a:p>
            <a:endParaRPr lang="en-US" altLang="en-US" sz="2000" dirty="0"/>
          </a:p>
          <a:p>
            <a:r>
              <a:rPr lang="en-US" altLang="en-US" sz="2000" dirty="0"/>
              <a:t>The replacement of Soviet ideology with fundamentalist religious ideologies</a:t>
            </a:r>
          </a:p>
          <a:p>
            <a:endParaRPr lang="en-US" altLang="en-US" sz="2000" dirty="0"/>
          </a:p>
          <a:p>
            <a:r>
              <a:rPr lang="en-US" altLang="en-US" sz="2000" dirty="0"/>
              <a:t>The Arab Spring</a:t>
            </a:r>
          </a:p>
        </p:txBody>
      </p:sp>
    </p:spTree>
    <p:extLst>
      <p:ext uri="{BB962C8B-B14F-4D97-AF65-F5344CB8AC3E}">
        <p14:creationId xmlns:p14="http://schemas.microsoft.com/office/powerpoint/2010/main" val="34006230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Unvan 1"/>
          <p:cNvSpPr>
            <a:spLocks noGrp="1"/>
          </p:cNvSpPr>
          <p:nvPr>
            <p:ph type="title"/>
          </p:nvPr>
        </p:nvSpPr>
        <p:spPr>
          <a:ln/>
        </p:spPr>
        <p:txBody>
          <a:bodyPr vert="horz" wrap="square" lIns="91440" tIns="45720" rIns="91440" bIns="45720" anchor="b" anchorCtr="0"/>
          <a:lstStyle/>
          <a:p>
            <a:r>
              <a:rPr lang="tr-TR" altLang="tr-TR" sz="3200" dirty="0"/>
              <a:t>Questions?</a:t>
            </a:r>
            <a:endParaRPr lang="en-US" altLang="tr-TR" sz="3200" dirty="0"/>
          </a:p>
        </p:txBody>
      </p:sp>
      <p:pic>
        <p:nvPicPr>
          <p:cNvPr id="31747" name="Picture 2"/>
          <p:cNvPicPr>
            <a:picLocks noGrp="1" noChangeAspect="1"/>
          </p:cNvPicPr>
          <p:nvPr>
            <p:ph idx="1"/>
          </p:nvPr>
        </p:nvPicPr>
        <p:blipFill>
          <a:blip r:embed="rId2"/>
          <a:srcRect/>
          <a:stretch>
            <a:fillRect/>
          </a:stretch>
        </p:blipFill>
        <p:spPr>
          <a:xfrm>
            <a:off x="2555875" y="1916113"/>
            <a:ext cx="3836988" cy="4941887"/>
          </a:xfr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smtClean="0"/>
              <a:t>Globalization</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smtClean="0"/>
              <a:t>Globalization </a:t>
            </a:r>
            <a:r>
              <a:rPr lang="en-US" altLang="en-US" sz="2000" dirty="0"/>
              <a:t>has occurred in three waves since the 1500s.</a:t>
            </a:r>
          </a:p>
          <a:p>
            <a:endParaRPr lang="en-US" altLang="en-US" sz="2000" dirty="0"/>
          </a:p>
          <a:p>
            <a:r>
              <a:rPr lang="en-US" altLang="en-US" sz="2000" dirty="0"/>
              <a:t>The first wave was mercantilism, that is, exploration, the collection and transportation of virgin raw materials, and the enrichment of the West.</a:t>
            </a:r>
          </a:p>
          <a:p>
            <a:endParaRPr lang="en-US" altLang="en-US" sz="2000" dirty="0"/>
          </a:p>
          <a:p>
            <a:r>
              <a:rPr lang="en-US" altLang="en-US" sz="2000" dirty="0"/>
              <a:t>The second wave was colonialism and imperialism, which began in the 1850s.</a:t>
            </a:r>
          </a:p>
          <a:p>
            <a:endParaRPr lang="en-US" altLang="en-US" sz="2000" dirty="0"/>
          </a:p>
          <a:p>
            <a:r>
              <a:rPr lang="en-US" altLang="en-US" sz="2000" dirty="0"/>
              <a:t>The third wave is modern globalization, which began in the 1980s and accelerated with the defeat of the USSR and the triumph of capitalism.</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The New Economic Order of the 1990s</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new economic order that evolved with globalization began to operate outside the control of states and under the control of large multinational corporations and money funds</a:t>
            </a:r>
            <a:r>
              <a:rPr lang="en-US" altLang="en-US" sz="2000" dirty="0" smtClean="0"/>
              <a:t>.</a:t>
            </a:r>
            <a:endParaRPr lang="en-US" altLang="en-US" sz="2000" dirty="0"/>
          </a:p>
          <a:p>
            <a:r>
              <a:rPr lang="en-US" altLang="en-US" sz="2000" dirty="0"/>
              <a:t>Money and capital were no longer fixed and could flow from one country to another at will.</a:t>
            </a:r>
          </a:p>
          <a:p>
            <a:r>
              <a:rPr lang="en-US" altLang="en-US" sz="2000" dirty="0" smtClean="0"/>
              <a:t>As </a:t>
            </a:r>
            <a:r>
              <a:rPr lang="en-US" altLang="en-US" sz="2000" dirty="0"/>
              <a:t>nation-state control mechanisms over the economy became virtually paralyzed, states began to form economic-political groupings.</a:t>
            </a:r>
          </a:p>
          <a:p>
            <a:r>
              <a:rPr lang="en-US" altLang="en-US" sz="2000" dirty="0" smtClean="0"/>
              <a:t>They </a:t>
            </a:r>
            <a:r>
              <a:rPr lang="en-US" altLang="en-US" sz="2000" dirty="0"/>
              <a:t>began to establish alliances such as NAFTA (North America Free Trade Area), the EU (European Union), and ASEAN (Association of Southeast </a:t>
            </a:r>
            <a:r>
              <a:rPr lang="en-US" altLang="en-US" sz="2000" dirty="0" err="1"/>
              <a:t>Asean</a:t>
            </a:r>
            <a:r>
              <a:rPr lang="en-US" altLang="en-US" sz="2000" dirty="0"/>
              <a:t> Nations</a:t>
            </a:r>
            <a:r>
              <a:rPr lang="en-US" altLang="en-US" sz="2000" dirty="0" smtClean="0"/>
              <a:t>).</a:t>
            </a:r>
            <a:endParaRPr lang="en-US" altLang="en-US" sz="2000" dirty="0"/>
          </a:p>
          <a:p>
            <a:r>
              <a:rPr lang="en-US" altLang="en-US" sz="2000" dirty="0"/>
              <a:t>The economies of small and isolated states began to fall, albeit distantly, under the control of these economic giants.</a:t>
            </a:r>
          </a:p>
        </p:txBody>
      </p:sp>
    </p:spTree>
    <p:extLst>
      <p:ext uri="{BB962C8B-B14F-4D97-AF65-F5344CB8AC3E}">
        <p14:creationId xmlns:p14="http://schemas.microsoft.com/office/powerpoint/2010/main" val="4585172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smtClean="0"/>
              <a:t>Turk</a:t>
            </a:r>
            <a:r>
              <a:rPr lang="tr-TR" altLang="tr-TR" sz="2800" dirty="0" err="1" smtClean="0"/>
              <a:t>ish</a:t>
            </a:r>
            <a:r>
              <a:rPr lang="en-US" altLang="tr-TR" sz="2800" dirty="0" smtClean="0"/>
              <a:t> </a:t>
            </a:r>
            <a:r>
              <a:rPr lang="en-US" altLang="tr-TR" sz="2800" dirty="0"/>
              <a:t>Foreign Policy in the </a:t>
            </a:r>
            <a:r>
              <a:rPr lang="en-US" altLang="tr-TR" sz="2800" dirty="0" smtClean="0"/>
              <a:t>1990s</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Ultimately, from 1990 onward, the infrastructure (economy) of individual and state life, as well as its superstructure (human and minority rights), began to dominate the agenda of Europe and the West</a:t>
            </a:r>
            <a:r>
              <a:rPr lang="en-US" altLang="en-US" sz="2000" dirty="0" smtClean="0"/>
              <a:t>.</a:t>
            </a:r>
            <a:endParaRPr lang="en-US" altLang="en-US" sz="2000" dirty="0"/>
          </a:p>
          <a:p>
            <a:r>
              <a:rPr lang="en-US" altLang="en-US" sz="2000" dirty="0"/>
              <a:t>While the West and the US, riding the winds of globalization in the 1980s, were filling their sails, the USSR was grappling with problems arising from within its own structure and from abroad</a:t>
            </a:r>
            <a:r>
              <a:rPr lang="en-US" altLang="en-US" sz="2000" dirty="0" smtClean="0"/>
              <a:t>.</a:t>
            </a:r>
            <a:endParaRPr lang="en-US" altLang="en-US" sz="2000" dirty="0"/>
          </a:p>
          <a:p>
            <a:r>
              <a:rPr lang="en-US" altLang="en-US" sz="2000" dirty="0"/>
              <a:t>To briefly summarize these: increased space and military spending, a cumbersome economic structure, aging leaders who favored the status quo, the withdrawal of USSR troops from Eastern Europe, the USSR's withdrawal from Afghanistan in 1988, the demobilization of 500,000 soldiers, nationalist movements in other Soviet republics, nationalist movements and conflicts in the Caucasus, efforts to unify East and West Germany, and ultimately, the OSCE's Third Basket's virtual surrender of the vast USSR empire, ultimately leading to the collapse of a 74-year-old state.</a:t>
            </a:r>
          </a:p>
        </p:txBody>
      </p:sp>
    </p:spTree>
    <p:extLst>
      <p:ext uri="{BB962C8B-B14F-4D97-AF65-F5344CB8AC3E}">
        <p14:creationId xmlns:p14="http://schemas.microsoft.com/office/powerpoint/2010/main" val="1968016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Internal Environment and Dynamics in </a:t>
            </a:r>
            <a:r>
              <a:rPr lang="en-US" altLang="tr-TR" sz="2800" dirty="0" smtClean="0"/>
              <a:t>Turkey</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Starting in the 1980s, the Turkish economy underwent a structural transformation</a:t>
            </a:r>
            <a:r>
              <a:rPr lang="en-US" altLang="en-US" sz="2000" dirty="0" smtClean="0"/>
              <a:t>.</a:t>
            </a:r>
            <a:endParaRPr lang="en-US" altLang="en-US" sz="2000" dirty="0"/>
          </a:p>
          <a:p>
            <a:r>
              <a:rPr lang="en-US" altLang="en-US" sz="2000" dirty="0"/>
              <a:t>The fundamental pillars of this were the reduction of domestic demand, the promotion of exports, the liberalization of the economy, excessive foreign borrowing, and the creation of an economic model working hand in hand with the IMF</a:t>
            </a:r>
            <a:r>
              <a:rPr lang="en-US" altLang="en-US" sz="2000" dirty="0" smtClean="0"/>
              <a:t>.</a:t>
            </a:r>
            <a:endParaRPr lang="en-US" altLang="en-US" sz="2000" dirty="0"/>
          </a:p>
          <a:p>
            <a:r>
              <a:rPr lang="en-US" altLang="en-US" sz="2000" dirty="0"/>
              <a:t>The construction of highways and the privatization of state-owned enterprises (SOEs) also took place during this period</a:t>
            </a:r>
            <a:r>
              <a:rPr lang="en-US" altLang="en-US" sz="2000" dirty="0" smtClean="0"/>
              <a:t>.</a:t>
            </a:r>
            <a:endParaRPr lang="en-US" altLang="en-US" sz="2000" dirty="0"/>
          </a:p>
          <a:p>
            <a:r>
              <a:rPr lang="en-US" altLang="en-US" sz="2000" dirty="0"/>
              <a:t>However, this model of capitalism was an unregulated program, effectively called "wild capitalism</a:t>
            </a:r>
            <a:r>
              <a:rPr lang="en-US" altLang="en-US" sz="2000" dirty="0" smtClean="0"/>
              <a:t>."</a:t>
            </a:r>
            <a:endParaRPr lang="en-US" altLang="en-US" sz="2000" dirty="0"/>
          </a:p>
          <a:p>
            <a:r>
              <a:rPr lang="en-US" altLang="en-US" sz="2000" dirty="0"/>
              <a:t>This program was a bitter pill for low-income groups and the civil servant-worker-retired population.</a:t>
            </a:r>
          </a:p>
        </p:txBody>
      </p:sp>
    </p:spTree>
    <p:extLst>
      <p:ext uri="{BB962C8B-B14F-4D97-AF65-F5344CB8AC3E}">
        <p14:creationId xmlns:p14="http://schemas.microsoft.com/office/powerpoint/2010/main" val="19934496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The Collapse of the USSR and Its </a:t>
            </a:r>
            <a:r>
              <a:rPr lang="en-US" altLang="tr-TR" sz="2800" dirty="0" smtClean="0"/>
              <a:t>Consequences</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The collapse of the USSR had several consequences. These can be categorized under six headings.</a:t>
            </a:r>
          </a:p>
          <a:p>
            <a:endParaRPr lang="en-US" altLang="en-US" sz="2000" dirty="0"/>
          </a:p>
          <a:p>
            <a:r>
              <a:rPr lang="en-US" altLang="en-US" sz="2000" dirty="0"/>
              <a:t>System-wise: The system of stability collapsed, and the West was left alone. Difficult years began for Soviet leaders. This triggered political Islam.</a:t>
            </a:r>
          </a:p>
          <a:p>
            <a:endParaRPr lang="en-US" altLang="en-US" sz="2000" dirty="0"/>
          </a:p>
          <a:p>
            <a:r>
              <a:rPr lang="en-US" altLang="en-US" sz="2000" dirty="0"/>
              <a:t>World peace-wise: The risky but secure bipolar system was gone, and a period of chaos began. An era of instability and insecurity began.</a:t>
            </a:r>
          </a:p>
          <a:p>
            <a:endParaRPr lang="en-US" altLang="en-US" sz="2000" dirty="0"/>
          </a:p>
          <a:p>
            <a:r>
              <a:rPr lang="en-US" altLang="en-US" sz="2000" dirty="0"/>
              <a:t>Ideology-wise: Communist ideology collapsed, but a new ideology could not be developed to counter the system of exploitation created by capitalism. The reaction in the Islamic world manifested itself primarily in the form of turmoil, terrorism, and regional wars.</a:t>
            </a:r>
          </a:p>
        </p:txBody>
      </p:sp>
    </p:spTree>
    <p:extLst>
      <p:ext uri="{BB962C8B-B14F-4D97-AF65-F5344CB8AC3E}">
        <p14:creationId xmlns:p14="http://schemas.microsoft.com/office/powerpoint/2010/main" val="2635122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Turkey's Foreign Policy in the </a:t>
            </a:r>
            <a:r>
              <a:rPr lang="en-US" altLang="tr-TR" sz="2800" dirty="0" smtClean="0"/>
              <a:t>1990s</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From a regional perspective: Eastern Europe has virtually collapsed, and the pains of transition from a weak communist structure to a weak capitalist one are still ongoing. Those who profited most have been Mafia barons</a:t>
            </a:r>
            <a:r>
              <a:rPr lang="en-US" altLang="en-US" sz="2000" dirty="0" smtClean="0"/>
              <a:t>.</a:t>
            </a:r>
            <a:endParaRPr lang="en-US" altLang="en-US" sz="2000" dirty="0"/>
          </a:p>
          <a:p>
            <a:r>
              <a:rPr lang="en-US" altLang="en-US" sz="2000" dirty="0"/>
              <a:t>From a Russian perspective: Gorbachev hadn't anticipated such a collapse. When communism, the state, and the rule of law collapsed, opportunistic thieves dominated the economy, and the mafia rose. Liberalization became synonymous with theft. When Yeltsin left, Putin took his place. Putin embraced Russian nationalism to save the state. He pursued a hawkish policy toward minorities and neighboring countries, and unleashed internal forces he could not control</a:t>
            </a:r>
            <a:r>
              <a:rPr lang="en-US" altLang="en-US" sz="2000" dirty="0" smtClean="0"/>
              <a:t>.</a:t>
            </a:r>
            <a:endParaRPr lang="en-US" altLang="en-US" sz="2000" dirty="0"/>
          </a:p>
          <a:p>
            <a:r>
              <a:rPr lang="en-US" altLang="en-US" sz="2000" dirty="0"/>
              <a:t>From a Turkish perspective: With the removal of a threat like the USSR, Turkey felt relieved, but its geostrategic importance in the eyes of the West has diminished. In its foreign policy to regain this, it will abandon the status quo, lose relative autonomy, and face new risks.</a:t>
            </a:r>
          </a:p>
        </p:txBody>
      </p:sp>
    </p:spTree>
    <p:extLst>
      <p:ext uri="{BB962C8B-B14F-4D97-AF65-F5344CB8AC3E}">
        <p14:creationId xmlns:p14="http://schemas.microsoft.com/office/powerpoint/2010/main" val="11440967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Unvan 1"/>
          <p:cNvSpPr>
            <a:spLocks noGrp="1"/>
          </p:cNvSpPr>
          <p:nvPr>
            <p:ph type="title"/>
          </p:nvPr>
        </p:nvSpPr>
        <p:spPr>
          <a:ln/>
        </p:spPr>
        <p:txBody>
          <a:bodyPr vert="horz" wrap="square" lIns="91440" tIns="45720" rIns="91440" bIns="45720" anchor="b" anchorCtr="0"/>
          <a:lstStyle/>
          <a:p>
            <a:pPr algn="ctr"/>
            <a:r>
              <a:rPr lang="en-US" altLang="tr-TR" sz="2800" dirty="0"/>
              <a:t>Turkey's Foreign Policy in the </a:t>
            </a:r>
            <a:r>
              <a:rPr lang="en-US" altLang="tr-TR" sz="2800" dirty="0" smtClean="0"/>
              <a:t>1990s</a:t>
            </a:r>
            <a:r>
              <a:rPr lang="tr-TR" altLang="tr-TR" sz="2800" dirty="0" smtClean="0"/>
              <a:t/>
            </a:r>
            <a:br>
              <a:rPr lang="tr-TR" altLang="tr-TR" sz="2800" dirty="0" smtClean="0"/>
            </a:br>
            <a:endParaRPr lang="en-US" altLang="tr-TR" sz="2800" dirty="0"/>
          </a:p>
        </p:txBody>
      </p:sp>
      <p:sp>
        <p:nvSpPr>
          <p:cNvPr id="15363" name="İçerik Yer Tutucusu 1"/>
          <p:cNvSpPr>
            <a:spLocks noGrp="1"/>
          </p:cNvSpPr>
          <p:nvPr>
            <p:ph idx="1"/>
          </p:nvPr>
        </p:nvSpPr>
        <p:spPr>
          <a:xfrm>
            <a:off x="468313" y="1773238"/>
            <a:ext cx="8496300" cy="5084762"/>
          </a:xfrm>
          <a:ln/>
        </p:spPr>
        <p:txBody>
          <a:bodyPr vert="horz" wrap="square" lIns="91440" tIns="45720" rIns="91440" bIns="45720" anchor="t" anchorCtr="0"/>
          <a:lstStyle/>
          <a:p>
            <a:r>
              <a:rPr lang="en-US" altLang="en-US" sz="2000" dirty="0"/>
              <a:t>Regional developments:</a:t>
            </a:r>
          </a:p>
          <a:p>
            <a:endParaRPr lang="en-US" altLang="en-US" sz="2000" dirty="0"/>
          </a:p>
          <a:p>
            <a:r>
              <a:rPr lang="en-US" altLang="en-US" sz="2000" dirty="0"/>
              <a:t>a. Balkans: A civil war broke out with the dissolution of Yugoslavia. New states emerged. The communist structure collapsed.</a:t>
            </a:r>
          </a:p>
          <a:p>
            <a:endParaRPr lang="en-US" altLang="en-US" sz="2000" dirty="0"/>
          </a:p>
          <a:p>
            <a:r>
              <a:rPr lang="en-US" altLang="en-US" sz="2000" dirty="0"/>
              <a:t>b. Middle East: With the USSR's withdrawal from the region, the US and EU exerted significant influence in the region. The 1990 invasion of Iraq, the rise of Israel, the rise of Iran, the rise of Kurdish nationalism, and separatist terrorism.</a:t>
            </a:r>
          </a:p>
          <a:p>
            <a:endParaRPr lang="en-US" altLang="en-US" sz="2000" dirty="0"/>
          </a:p>
          <a:p>
            <a:r>
              <a:rPr lang="en-US" altLang="en-US" sz="2000" dirty="0"/>
              <a:t>c. Caucasus and Central Asia: The transfer of energy lines to the west, the independence of the new Turkic republics, Turkey's increasing influence, and the energy-security rivalry with the Russian Federation in the Caucasus were the dominant dynamics of the region in the 1990s.</a:t>
            </a:r>
          </a:p>
        </p:txBody>
      </p:sp>
    </p:spTree>
    <p:extLst>
      <p:ext uri="{BB962C8B-B14F-4D97-AF65-F5344CB8AC3E}">
        <p14:creationId xmlns:p14="http://schemas.microsoft.com/office/powerpoint/2010/main" val="283310789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825</TotalTime>
  <Words>1545</Words>
  <Application>Microsoft Office PowerPoint</Application>
  <PresentationFormat>Ekran Gösterisi (4:3)</PresentationFormat>
  <Paragraphs>113</Paragraphs>
  <Slides>21</Slides>
  <Notes>0</Notes>
  <HiddenSlides>0</HiddenSlides>
  <MMClips>0</MMClips>
  <ScaleCrop>false</ScaleCrop>
  <HeadingPairs>
    <vt:vector size="4" baseType="variant">
      <vt:variant>
        <vt:lpstr>Tema</vt:lpstr>
      </vt:variant>
      <vt:variant>
        <vt:i4>2</vt:i4>
      </vt:variant>
      <vt:variant>
        <vt:lpstr>Slayt Başlıkları</vt:lpstr>
      </vt:variant>
      <vt:variant>
        <vt:i4>21</vt:i4>
      </vt:variant>
    </vt:vector>
  </HeadingPairs>
  <TitlesOfParts>
    <vt:vector size="23" baseType="lpstr">
      <vt:lpstr>Blends</vt:lpstr>
      <vt:lpstr>1_Blends</vt:lpstr>
      <vt:lpstr>IRE … Turkish Foreign Policy</vt:lpstr>
      <vt:lpstr>Main Source for the Course Türk Dış Politikası Vol 1, 2, 3  Ed. Baskın Oran</vt:lpstr>
      <vt:lpstr>Globalization </vt:lpstr>
      <vt:lpstr>The New Economic Order of the 1990s </vt:lpstr>
      <vt:lpstr>Turkish Foreign Policy in the 1990s </vt:lpstr>
      <vt:lpstr>Internal Environment and Dynamics in Turkey </vt:lpstr>
      <vt:lpstr>The Collapse of the USSR and Its Consequences </vt:lpstr>
      <vt:lpstr>Turkey's Foreign Policy in the 1990s </vt:lpstr>
      <vt:lpstr>Turkey's Foreign Policy in the 1990s </vt:lpstr>
      <vt:lpstr>Turkey's Foreign Policy in the 1990s </vt:lpstr>
      <vt:lpstr>Turkey's Foreign Policy in the 1990s </vt:lpstr>
      <vt:lpstr>Turkey's Foreign Policy in the 1990s </vt:lpstr>
      <vt:lpstr>Turkey's Foreign Policy in the 1990s </vt:lpstr>
      <vt:lpstr>Turkey's Foreign Policy in the 1990s </vt:lpstr>
      <vt:lpstr>Turkey's Foreign Policy in the 1990s </vt:lpstr>
      <vt:lpstr>Turkey's Foreign Policy in the 1990s </vt:lpstr>
      <vt:lpstr>Turkey's Foreign Policy in the 1990s </vt:lpstr>
      <vt:lpstr>Turkey's Foreign Policy in the 1990s </vt:lpstr>
      <vt:lpstr>September 11, 2001 </vt:lpstr>
      <vt:lpstr>September 11 Events </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Oktay</dc:creator>
  <cp:lastModifiedBy>Saffet AKKAYA</cp:lastModifiedBy>
  <cp:revision>680</cp:revision>
  <dcterms:created xsi:type="dcterms:W3CDTF">2008-12-02T19:49:26Z</dcterms:created>
  <dcterms:modified xsi:type="dcterms:W3CDTF">2025-09-18T11:33:41Z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BA730E6D28D44087A1568EC353D4B147_13</vt:lpwstr>
  </property>
  <property fmtid="{D5CDD505-2E9C-101B-9397-08002B2CF9AE}" pid="3" name="KSOProductBuildVer">
    <vt:lpwstr>1033-12.2.0.21931</vt:lpwstr>
  </property>
</Properties>
</file>