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6" r:id="rId41"/>
    <p:sldId id="297" r:id="rId42"/>
    <p:sldId id="298" r:id="rId43"/>
    <p:sldId id="299" r:id="rId44"/>
    <p:sldId id="300" r:id="rId45"/>
    <p:sldId id="301" r:id="rId46"/>
    <p:sldId id="302" r:id="rId4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Başlık 13"/>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Alt Başlı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20" name="Altbilgi Yer Tutucusu 19"/>
          <p:cNvSpPr>
            <a:spLocks noGrp="1"/>
          </p:cNvSpPr>
          <p:nvPr>
            <p:ph type="ftr" sz="quarter" idx="11"/>
          </p:nvPr>
        </p:nvSpPr>
        <p:spPr/>
        <p:txBody>
          <a:bodyPr/>
          <a:lstStyle>
            <a:extLst/>
          </a:lstStyle>
          <a:p>
            <a:endParaRPr lang="tr-TR"/>
          </a:p>
        </p:txBody>
      </p:sp>
      <p:sp>
        <p:nvSpPr>
          <p:cNvPr id="10" name="Slayt Numarası Yer Tutucusu 9"/>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Dikdörtgen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10" name="Dikdörtgen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ikdörtgen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6" name="Dikdörtgen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16.10.2018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8" name="Dikdörtgen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Resim Yer Tutucus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Akış Çizelgesi: İşlem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Akış Çizelgesi: İşlem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Metin Yer Tutucus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as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Halk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Dikdörtgen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Yer Tutucusu 4"/>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Metin Yer Tutucus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23720DD-5B6D-40BF-8493-A6B52D484E6B}" type="datetimeFigureOut">
              <a:rPr lang="tr-TR" smtClean="0"/>
              <a:t>16.10.2018</a:t>
            </a:fld>
            <a:endParaRPr lang="tr-TR"/>
          </a:p>
        </p:txBody>
      </p:sp>
      <p:sp>
        <p:nvSpPr>
          <p:cNvPr id="10" name="Altbilgi Yer Tutucusu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Slayt Numarası Yer Tutucus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302176B-0E47-46AC-8F43-DAB4B8A37D06}" type="slidenum">
              <a:rPr lang="tr-TR" smtClean="0"/>
              <a:t>‹#›</a:t>
            </a:fld>
            <a:endParaRPr lang="tr-TR"/>
          </a:p>
        </p:txBody>
      </p:sp>
      <p:sp>
        <p:nvSpPr>
          <p:cNvPr id="15" name="Dikdörtgen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2132856"/>
            <a:ext cx="7651576" cy="5544616"/>
          </a:xfrm>
        </p:spPr>
        <p:txBody>
          <a:bodyPr>
            <a:normAutofit/>
          </a:bodyPr>
          <a:lstStyle/>
          <a:p>
            <a:pPr marL="484632" indent="-457200" algn="just">
              <a:buClrTx/>
              <a:buSzPct val="124000"/>
              <a:buFont typeface="Wingdings" panose="05000000000000000000" pitchFamily="2" charset="2"/>
              <a:buChar char="ü"/>
            </a:pPr>
            <a:r>
              <a:rPr lang="tr-TR" sz="3200" u="sng" dirty="0" smtClean="0">
                <a:solidFill>
                  <a:schemeClr val="tx1"/>
                </a:solidFill>
              </a:rPr>
              <a:t>Tanım: </a:t>
            </a:r>
            <a:r>
              <a:rPr lang="tr-TR" sz="3200" dirty="0" smtClean="0">
                <a:solidFill>
                  <a:schemeClr val="tx1"/>
                </a:solidFill>
              </a:rPr>
              <a:t>İki veya daha fazla devlet tarafından akdedilen, böylece devletlerarası hukuki ilişki doğuran, mevcut ilişkiyi değiştirme ya da ortadan kaldırma amacıyla karşılıklı irade beyanlarının uyuşmasıyla yapılan hukuki işlemdir.</a:t>
            </a:r>
          </a:p>
          <a:p>
            <a:pPr marL="484632" indent="-457200" algn="just">
              <a:buClrTx/>
              <a:buSzPct val="124000"/>
              <a:buFont typeface="Wingdings" panose="05000000000000000000" pitchFamily="2" charset="2"/>
              <a:buChar char="ü"/>
            </a:pPr>
            <a:r>
              <a:rPr lang="tr-TR" sz="3200" u="sng" dirty="0" smtClean="0">
                <a:solidFill>
                  <a:schemeClr val="tx1"/>
                </a:solidFill>
              </a:rPr>
              <a:t>Nitelik:</a:t>
            </a:r>
            <a:r>
              <a:rPr lang="tr-TR" sz="3200" dirty="0">
                <a:solidFill>
                  <a:schemeClr val="tx1"/>
                </a:solidFill>
              </a:rPr>
              <a:t> </a:t>
            </a:r>
            <a:r>
              <a:rPr lang="tr-TR" sz="3200" dirty="0" smtClean="0">
                <a:solidFill>
                  <a:schemeClr val="tx1"/>
                </a:solidFill>
              </a:rPr>
              <a:t>Türk </a:t>
            </a:r>
            <a:r>
              <a:rPr lang="tr-TR" sz="3200" dirty="0">
                <a:solidFill>
                  <a:schemeClr val="tx1"/>
                </a:solidFill>
              </a:rPr>
              <a:t>normlar hiyerarşisinde kural olarak kanun değerinde bulunan bağlayıcı hukuk </a:t>
            </a:r>
            <a:r>
              <a:rPr lang="tr-TR" sz="3200" dirty="0" smtClean="0">
                <a:solidFill>
                  <a:schemeClr val="tx1"/>
                </a:solidFill>
              </a:rPr>
              <a:t>kurallarıdır. (AY m. 90/5)</a:t>
            </a:r>
            <a:endParaRPr lang="tr-TR" sz="3200" u="sng" dirty="0">
              <a:solidFill>
                <a:schemeClr val="tx1"/>
              </a:solidFill>
            </a:endParaRPr>
          </a:p>
        </p:txBody>
      </p:sp>
      <p:pic>
        <p:nvPicPr>
          <p:cNvPr id="2050" name="Picture 2" descr="C:\Users\14203290854\Pictures\u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908720"/>
            <a:ext cx="3274069" cy="1180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74048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29471" y="14358"/>
            <a:ext cx="7406640" cy="1472184"/>
          </a:xfrm>
        </p:spPr>
        <p:txBody>
          <a:bodyPr>
            <a:normAutofit/>
          </a:bodyPr>
          <a:lstStyle/>
          <a:p>
            <a:r>
              <a:rPr lang="tr-TR" sz="3600" dirty="0" smtClean="0">
                <a:solidFill>
                  <a:schemeClr val="tx1"/>
                </a:solidFill>
              </a:rPr>
              <a:t>3</a:t>
            </a:r>
            <a:r>
              <a:rPr lang="tr-TR" sz="3600" dirty="0">
                <a:solidFill>
                  <a:schemeClr val="tx1"/>
                </a:solidFill>
              </a:rPr>
              <a:t>. </a:t>
            </a:r>
            <a:r>
              <a:rPr lang="tr-TR" sz="3600" dirty="0" smtClean="0">
                <a:solidFill>
                  <a:schemeClr val="tx1"/>
                </a:solidFill>
              </a:rPr>
              <a:t>2.  </a:t>
            </a:r>
            <a:r>
              <a:rPr lang="tr-TR" sz="3600" dirty="0">
                <a:solidFill>
                  <a:schemeClr val="tx1"/>
                </a:solidFill>
              </a:rPr>
              <a:t>Avrupa Birliği </a:t>
            </a:r>
            <a:r>
              <a:rPr lang="tr-TR" sz="3600" dirty="0" smtClean="0">
                <a:solidFill>
                  <a:schemeClr val="tx1"/>
                </a:solidFill>
              </a:rPr>
              <a:t>Hukukunun Kaynakları</a:t>
            </a:r>
            <a:endParaRPr lang="tr-TR" sz="3600" dirty="0"/>
          </a:p>
        </p:txBody>
      </p:sp>
      <p:sp>
        <p:nvSpPr>
          <p:cNvPr id="3" name="Alt Başlık 2"/>
          <p:cNvSpPr>
            <a:spLocks noGrp="1"/>
          </p:cNvSpPr>
          <p:nvPr>
            <p:ph type="subTitle" idx="1"/>
          </p:nvPr>
        </p:nvSpPr>
        <p:spPr>
          <a:xfrm>
            <a:off x="1115616" y="1556792"/>
            <a:ext cx="7651576" cy="5544616"/>
          </a:xfrm>
        </p:spPr>
        <p:txBody>
          <a:bodyPr>
            <a:normAutofit/>
          </a:bodyPr>
          <a:lstStyle/>
          <a:p>
            <a:pPr marL="484632" indent="-457200" algn="just">
              <a:buClrTx/>
              <a:buSzPct val="124000"/>
              <a:buFont typeface="Wingdings" panose="05000000000000000000" pitchFamily="2" charset="2"/>
              <a:buChar char="Ø"/>
            </a:pPr>
            <a:r>
              <a:rPr lang="tr-TR" sz="3200" dirty="0" smtClean="0">
                <a:solidFill>
                  <a:schemeClr val="tx1"/>
                </a:solidFill>
              </a:rPr>
              <a:t>Birincil Hukuk: </a:t>
            </a:r>
            <a:r>
              <a:rPr lang="tr-TR" sz="2400" dirty="0" smtClean="0">
                <a:solidFill>
                  <a:schemeClr val="tx1"/>
                </a:solidFill>
              </a:rPr>
              <a:t>Kurucu Ant.</a:t>
            </a:r>
            <a:r>
              <a:rPr lang="tr-TR" sz="3200" dirty="0" smtClean="0">
                <a:solidFill>
                  <a:schemeClr val="tx1"/>
                </a:solidFill>
              </a:rPr>
              <a:t> </a:t>
            </a:r>
            <a:r>
              <a:rPr lang="tr-TR" sz="2400" dirty="0" smtClean="0">
                <a:solidFill>
                  <a:schemeClr val="tx1"/>
                </a:solidFill>
              </a:rPr>
              <a:t>Kendiliğinden yürürlük.</a:t>
            </a:r>
          </a:p>
          <a:p>
            <a:pPr marL="484632" indent="-457200" algn="just">
              <a:buClrTx/>
              <a:buSzPct val="124000"/>
              <a:buFont typeface="Wingdings" panose="05000000000000000000" pitchFamily="2" charset="2"/>
              <a:buChar char="Ø"/>
            </a:pPr>
            <a:r>
              <a:rPr lang="tr-TR" sz="3200" dirty="0" smtClean="0">
                <a:solidFill>
                  <a:schemeClr val="tx1"/>
                </a:solidFill>
              </a:rPr>
              <a:t>İkincil Hukuk: </a:t>
            </a:r>
            <a:r>
              <a:rPr lang="tr-TR" sz="2400" dirty="0" smtClean="0">
                <a:solidFill>
                  <a:schemeClr val="tx1"/>
                </a:solidFill>
              </a:rPr>
              <a:t>AT organları koyar.</a:t>
            </a:r>
            <a:endParaRPr lang="tr-TR" sz="3200" dirty="0" smtClean="0">
              <a:solidFill>
                <a:schemeClr val="tx1"/>
              </a:solidFill>
            </a:endParaRPr>
          </a:p>
          <a:p>
            <a:pPr algn="just">
              <a:buClrTx/>
              <a:buSzPct val="124000"/>
            </a:pPr>
            <a:r>
              <a:rPr lang="tr-TR" sz="3200" dirty="0" smtClean="0">
                <a:solidFill>
                  <a:schemeClr val="tx1"/>
                </a:solidFill>
              </a:rPr>
              <a:t>-Tüzükler/Direktifler   -Yönergeler</a:t>
            </a:r>
          </a:p>
          <a:p>
            <a:pPr algn="just">
              <a:buClrTx/>
              <a:buSzPct val="124000"/>
            </a:pPr>
            <a:r>
              <a:rPr lang="tr-TR" sz="3200" dirty="0" smtClean="0">
                <a:solidFill>
                  <a:schemeClr val="tx1"/>
                </a:solidFill>
              </a:rPr>
              <a:t>-Kararlar	 - Tavsiyeler ve Görüşler</a:t>
            </a:r>
          </a:p>
          <a:p>
            <a:pPr algn="just">
              <a:buClrTx/>
              <a:buSzPct val="124000"/>
            </a:pPr>
            <a:r>
              <a:rPr lang="tr-TR" sz="3200" dirty="0" smtClean="0">
                <a:solidFill>
                  <a:schemeClr val="tx1"/>
                </a:solidFill>
              </a:rPr>
              <a:t>-</a:t>
            </a:r>
            <a:r>
              <a:rPr lang="tr-TR" sz="3200" dirty="0" err="1" smtClean="0">
                <a:solidFill>
                  <a:schemeClr val="tx1"/>
                </a:solidFill>
              </a:rPr>
              <a:t>AAD’nın</a:t>
            </a:r>
            <a:r>
              <a:rPr lang="tr-TR" sz="3200" dirty="0" smtClean="0">
                <a:solidFill>
                  <a:schemeClr val="tx1"/>
                </a:solidFill>
              </a:rPr>
              <a:t> Kararları   -Teamüller</a:t>
            </a:r>
          </a:p>
          <a:p>
            <a:pPr algn="just">
              <a:buClrTx/>
              <a:buSzPct val="124000"/>
            </a:pPr>
            <a:r>
              <a:rPr lang="tr-TR" sz="2800" dirty="0" smtClean="0">
                <a:solidFill>
                  <a:schemeClr val="tx1"/>
                </a:solidFill>
              </a:rPr>
              <a:t>-Üye Olmayan Devletlerle Yapılan Antlaşmalar</a:t>
            </a:r>
            <a:endParaRPr lang="tr-TR" sz="2800" dirty="0">
              <a:solidFill>
                <a:schemeClr val="tx1"/>
              </a:solidFill>
            </a:endParaRPr>
          </a:p>
          <a:p>
            <a:pPr algn="just">
              <a:buClrTx/>
              <a:buSzPct val="124000"/>
            </a:pPr>
            <a:r>
              <a:rPr lang="tr-TR" sz="3200" dirty="0" smtClean="0">
                <a:solidFill>
                  <a:schemeClr val="tx1"/>
                </a:solidFill>
              </a:rPr>
              <a:t>-Doktrin</a:t>
            </a:r>
          </a:p>
          <a:p>
            <a:pPr marL="484632" indent="-457200" algn="just">
              <a:buClrTx/>
              <a:buSzPct val="124000"/>
              <a:buFont typeface="Wingdings" panose="05000000000000000000" pitchFamily="2" charset="2"/>
              <a:buChar char="Ø"/>
            </a:pPr>
            <a:r>
              <a:rPr lang="tr-TR" sz="3200" dirty="0" smtClean="0">
                <a:solidFill>
                  <a:schemeClr val="tx1"/>
                </a:solidFill>
              </a:rPr>
              <a:t>Topluluk ve Organ Kararları</a:t>
            </a: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4. Kanun Hükmünde Kararname</a:t>
            </a:r>
            <a:endParaRPr lang="tr-TR" sz="3600" dirty="0"/>
          </a:p>
        </p:txBody>
      </p:sp>
      <p:sp>
        <p:nvSpPr>
          <p:cNvPr id="3" name="Alt Başlık 2"/>
          <p:cNvSpPr>
            <a:spLocks noGrp="1"/>
          </p:cNvSpPr>
          <p:nvPr>
            <p:ph type="subTitle" idx="1"/>
          </p:nvPr>
        </p:nvSpPr>
        <p:spPr>
          <a:xfrm>
            <a:off x="1187624" y="1052736"/>
            <a:ext cx="7651576" cy="5544616"/>
          </a:xfrm>
        </p:spPr>
        <p:txBody>
          <a:bodyPr>
            <a:normAutofit fontScale="92500" lnSpcReduction="20000"/>
          </a:bodyPr>
          <a:lstStyle/>
          <a:p>
            <a:pPr marL="484632" indent="-457200" algn="just">
              <a:buClrTx/>
              <a:buSzPct val="124000"/>
              <a:buFont typeface="Wingdings" panose="05000000000000000000" pitchFamily="2" charset="2"/>
              <a:buChar char="ü"/>
            </a:pPr>
            <a:r>
              <a:rPr lang="tr-TR" sz="3200" dirty="0" smtClean="0">
                <a:solidFill>
                  <a:schemeClr val="tx1"/>
                </a:solidFill>
              </a:rPr>
              <a:t>Normlar hiyerarşisinde kanunla aynı statüdedir. </a:t>
            </a:r>
          </a:p>
          <a:p>
            <a:pPr marL="484632" indent="-457200" algn="just">
              <a:buClrTx/>
              <a:buSzPct val="124000"/>
              <a:buFont typeface="Wingdings" panose="05000000000000000000" pitchFamily="2" charset="2"/>
              <a:buChar char="ü"/>
            </a:pPr>
            <a:r>
              <a:rPr lang="tr-TR" sz="3200" dirty="0" smtClean="0">
                <a:solidFill>
                  <a:schemeClr val="tx1"/>
                </a:solidFill>
              </a:rPr>
              <a:t>Yürürlükteki kanunları değiştirebilir, yeni bir konuyu kanun gibi düzenleyebilir.</a:t>
            </a:r>
          </a:p>
          <a:p>
            <a:pPr marL="484632" indent="-457200" algn="just">
              <a:buClrTx/>
              <a:buSzPct val="124000"/>
              <a:buFont typeface="Wingdings" panose="05000000000000000000" pitchFamily="2" charset="2"/>
              <a:buChar char="ü"/>
            </a:pPr>
            <a:r>
              <a:rPr lang="tr-TR" sz="3200" dirty="0" smtClean="0">
                <a:solidFill>
                  <a:schemeClr val="tx1"/>
                </a:solidFill>
              </a:rPr>
              <a:t>TBMM’nin yetki vermesiyle (yetki kanunu), Bakanlar kurulu tarafından çıkartılır.</a:t>
            </a:r>
          </a:p>
          <a:p>
            <a:pPr marL="484632" indent="-457200" algn="just">
              <a:buClrTx/>
              <a:buSzPct val="124000"/>
              <a:buFont typeface="Wingdings" panose="05000000000000000000" pitchFamily="2" charset="2"/>
              <a:buChar char="ü"/>
            </a:pPr>
            <a:r>
              <a:rPr lang="tr-TR" sz="3200" dirty="0" smtClean="0">
                <a:solidFill>
                  <a:schemeClr val="tx1"/>
                </a:solidFill>
              </a:rPr>
              <a:t>Amaç, belli konularda düzenlemeler yapmak. </a:t>
            </a:r>
          </a:p>
          <a:p>
            <a:pPr marL="484632" indent="-457200" algn="just">
              <a:buClrTx/>
              <a:buSzPct val="124000"/>
              <a:buFont typeface="Wingdings" panose="05000000000000000000" pitchFamily="2" charset="2"/>
              <a:buChar char="ü"/>
            </a:pPr>
            <a:r>
              <a:rPr lang="tr-TR" sz="3200" dirty="0" smtClean="0">
                <a:solidFill>
                  <a:schemeClr val="tx1"/>
                </a:solidFill>
              </a:rPr>
              <a:t>Yürürlüğe girişi, tıpkı kanunlar gibi Resmi Gazetede yayımlanma yoluyladır. (Yayımlandıkları gün yürürlüğe girerler ve TBMM’ye sunulur.  Ancak bazı kararnamelerde başka yürürlük tarihi de öngörülebilir. )</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15616" y="-891480"/>
            <a:ext cx="7406640" cy="1472184"/>
          </a:xfrm>
        </p:spPr>
        <p:txBody>
          <a:bodyPr>
            <a:normAutofit/>
          </a:bodyPr>
          <a:lstStyle/>
          <a:p>
            <a:r>
              <a:rPr lang="tr-TR" sz="3600" dirty="0">
                <a:solidFill>
                  <a:schemeClr val="tx1"/>
                </a:solidFill>
              </a:rPr>
              <a:t>4. Kanun Hükmünde Kararname</a:t>
            </a:r>
            <a:endParaRPr lang="tr-TR" sz="3600" dirty="0"/>
          </a:p>
        </p:txBody>
      </p:sp>
      <p:sp>
        <p:nvSpPr>
          <p:cNvPr id="3" name="Alt Başlık 2"/>
          <p:cNvSpPr>
            <a:spLocks noGrp="1"/>
          </p:cNvSpPr>
          <p:nvPr>
            <p:ph type="subTitle" idx="1"/>
          </p:nvPr>
        </p:nvSpPr>
        <p:spPr>
          <a:xfrm>
            <a:off x="1115616" y="620688"/>
            <a:ext cx="7651576" cy="6120680"/>
          </a:xfrm>
        </p:spPr>
        <p:txBody>
          <a:bodyPr>
            <a:normAutofit fontScale="92500" lnSpcReduction="20000"/>
          </a:bodyPr>
          <a:lstStyle/>
          <a:p>
            <a:pPr marL="484632" indent="-457200" algn="just">
              <a:buClrTx/>
              <a:buSzPct val="124000"/>
              <a:buFont typeface="Wingdings" panose="05000000000000000000" pitchFamily="2" charset="2"/>
              <a:buChar char="v"/>
            </a:pPr>
            <a:r>
              <a:rPr lang="tr-TR" sz="3200" u="sng" dirty="0" smtClean="0">
                <a:solidFill>
                  <a:schemeClr val="tx1"/>
                </a:solidFill>
              </a:rPr>
              <a:t>Konu:</a:t>
            </a:r>
          </a:p>
          <a:p>
            <a:pPr algn="just">
              <a:buClrTx/>
              <a:buSzPct val="124000"/>
            </a:pPr>
            <a:r>
              <a:rPr lang="tr-TR" sz="3200" dirty="0" smtClean="0">
                <a:solidFill>
                  <a:schemeClr val="tx1"/>
                </a:solidFill>
              </a:rPr>
              <a:t>-Anayasa tarafından sınırlandırılmıştır. Buna göre;</a:t>
            </a:r>
          </a:p>
          <a:p>
            <a:pPr algn="just">
              <a:buClrTx/>
              <a:buSzPct val="124000"/>
            </a:pPr>
            <a:r>
              <a:rPr lang="tr-TR" sz="3200" dirty="0" smtClean="0">
                <a:solidFill>
                  <a:schemeClr val="tx1"/>
                </a:solidFill>
              </a:rPr>
              <a:t>*Temel hak ve ödevler</a:t>
            </a:r>
          </a:p>
          <a:p>
            <a:pPr algn="just">
              <a:buClrTx/>
              <a:buSzPct val="124000"/>
            </a:pPr>
            <a:r>
              <a:rPr lang="tr-TR" sz="3200" dirty="0" smtClean="0">
                <a:solidFill>
                  <a:schemeClr val="tx1"/>
                </a:solidFill>
              </a:rPr>
              <a:t>*Siyasi haklar</a:t>
            </a:r>
          </a:p>
          <a:p>
            <a:pPr algn="just">
              <a:buClrTx/>
              <a:buSzPct val="124000"/>
            </a:pPr>
            <a:r>
              <a:rPr lang="tr-TR" sz="3200" dirty="0" smtClean="0">
                <a:solidFill>
                  <a:schemeClr val="tx1"/>
                </a:solidFill>
              </a:rPr>
              <a:t>*Bütçede değişiklik yapma</a:t>
            </a:r>
          </a:p>
          <a:p>
            <a:pPr algn="just">
              <a:buClrTx/>
              <a:buSzPct val="124000"/>
            </a:pPr>
            <a:r>
              <a:rPr lang="tr-TR" sz="3200" dirty="0" smtClean="0">
                <a:solidFill>
                  <a:schemeClr val="tx1"/>
                </a:solidFill>
              </a:rPr>
              <a:t>KHK ile düzenlenemez!</a:t>
            </a:r>
          </a:p>
          <a:p>
            <a:pPr algn="just">
              <a:buClrTx/>
              <a:buSzPct val="124000"/>
            </a:pPr>
            <a:r>
              <a:rPr lang="tr-TR" sz="3200" dirty="0" smtClean="0">
                <a:solidFill>
                  <a:schemeClr val="tx1"/>
                </a:solidFill>
              </a:rPr>
              <a:t>-Örneğin: kişinin dokunulmazlığı, zorla çalıştırma yasağı, özel hayatın gizliliği, seçme-seçilme-siyasi faaliyette bulunma, kamu hizmetlerine girme hakları,… KHK ile düzenlenemez.</a:t>
            </a:r>
          </a:p>
          <a:p>
            <a:pPr algn="just">
              <a:buClrTx/>
              <a:buSzPct val="124000"/>
            </a:pPr>
            <a:r>
              <a:rPr lang="tr-TR" sz="3200" dirty="0" smtClean="0">
                <a:solidFill>
                  <a:schemeClr val="tx1"/>
                </a:solidFill>
              </a:rPr>
              <a:t>-Bunun dışında, yürütme organının içinde bulunan yapılanmaları, özellikle kamu kuruluşlarının yeniden düzenlenmesi ve mali alanlarda KHK’lar çıkarılmaktadır.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736092"/>
            <a:ext cx="7406640" cy="1472184"/>
          </a:xfrm>
        </p:spPr>
        <p:txBody>
          <a:bodyPr>
            <a:normAutofit/>
          </a:bodyPr>
          <a:lstStyle/>
          <a:p>
            <a:r>
              <a:rPr lang="tr-TR" sz="3600" dirty="0">
                <a:solidFill>
                  <a:schemeClr val="tx1"/>
                </a:solidFill>
              </a:rPr>
              <a:t>4. Kanun Hükmünde Kararname</a:t>
            </a:r>
            <a:endParaRPr lang="tr-TR" sz="3600" dirty="0"/>
          </a:p>
        </p:txBody>
      </p:sp>
      <p:sp>
        <p:nvSpPr>
          <p:cNvPr id="3" name="Alt Başlık 2"/>
          <p:cNvSpPr>
            <a:spLocks noGrp="1"/>
          </p:cNvSpPr>
          <p:nvPr>
            <p:ph type="subTitle" idx="1"/>
          </p:nvPr>
        </p:nvSpPr>
        <p:spPr>
          <a:xfrm>
            <a:off x="1187624" y="1052736"/>
            <a:ext cx="7651576" cy="5544616"/>
          </a:xfrm>
        </p:spPr>
        <p:txBody>
          <a:bodyPr>
            <a:normAutofit/>
          </a:bodyPr>
          <a:lstStyle/>
          <a:p>
            <a:pPr marL="484632" indent="-457200" algn="just">
              <a:buClrTx/>
              <a:buSzPct val="124000"/>
              <a:buFont typeface="Wingdings" panose="05000000000000000000" pitchFamily="2" charset="2"/>
              <a:buChar char="v"/>
            </a:pPr>
            <a:r>
              <a:rPr lang="tr-TR" sz="3200" u="sng" dirty="0" smtClean="0">
                <a:solidFill>
                  <a:schemeClr val="tx1"/>
                </a:solidFill>
              </a:rPr>
              <a:t>Denetim:</a:t>
            </a:r>
          </a:p>
          <a:p>
            <a:pPr algn="just">
              <a:buClrTx/>
              <a:buSzPct val="124000"/>
            </a:pPr>
            <a:r>
              <a:rPr lang="tr-TR" sz="3200" dirty="0" smtClean="0">
                <a:solidFill>
                  <a:schemeClr val="tx1"/>
                </a:solidFill>
              </a:rPr>
              <a:t>-Kanunlardaki gibi: siyasi ve yargısal denetim.</a:t>
            </a:r>
            <a:endParaRPr lang="tr-TR" sz="3200" dirty="0">
              <a:solidFill>
                <a:schemeClr val="tx1"/>
              </a:solidFill>
            </a:endParaRPr>
          </a:p>
          <a:p>
            <a:pPr algn="just">
              <a:buClrTx/>
              <a:buSzPct val="124000"/>
            </a:pPr>
            <a:r>
              <a:rPr lang="tr-TR" sz="3200" dirty="0" smtClean="0">
                <a:solidFill>
                  <a:schemeClr val="tx1"/>
                </a:solidFill>
              </a:rPr>
              <a:t>-Siyasi denetim: Meclis görüşmelerinde milletvekillerinin  müdahalesiyle olur.</a:t>
            </a:r>
          </a:p>
          <a:p>
            <a:pPr algn="just">
              <a:buClrTx/>
              <a:buSzPct val="124000"/>
            </a:pPr>
            <a:r>
              <a:rPr lang="tr-TR" sz="3200" dirty="0" smtClean="0">
                <a:solidFill>
                  <a:schemeClr val="tx1"/>
                </a:solidFill>
              </a:rPr>
              <a:t>-Yargı denetimi: Anayasaya uygunluk, </a:t>
            </a:r>
            <a:r>
              <a:rPr lang="tr-TR" sz="3200" dirty="0" err="1" smtClean="0">
                <a:solidFill>
                  <a:schemeClr val="tx1"/>
                </a:solidFill>
              </a:rPr>
              <a:t>AYM’ce</a:t>
            </a:r>
            <a:r>
              <a:rPr lang="tr-TR" sz="3200" dirty="0" smtClean="0">
                <a:solidFill>
                  <a:schemeClr val="tx1"/>
                </a:solidFill>
              </a:rPr>
              <a:t>, şekil ve esas olarak denetlenir. İptal davası süreci tıpkı kanunlara benzer. İstisnalar: Olağanüstü hal ve sıkıyönetimde çıkarılan KHK’lar.</a:t>
            </a:r>
          </a:p>
          <a:p>
            <a:pPr algn="just">
              <a:buClrTx/>
              <a:buSzPct val="124000"/>
            </a:pPr>
            <a:endParaRPr lang="tr-TR" sz="3200" dirty="0" smtClean="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a:solidFill>
                  <a:schemeClr val="tx1"/>
                </a:solidFill>
              </a:rPr>
              <a:t>4. Kanun Hükmünde Kararname</a:t>
            </a:r>
            <a:endParaRPr lang="tr-TR" sz="3600" dirty="0"/>
          </a:p>
        </p:txBody>
      </p:sp>
      <p:sp>
        <p:nvSpPr>
          <p:cNvPr id="3" name="Alt Başlık 2"/>
          <p:cNvSpPr>
            <a:spLocks noGrp="1"/>
          </p:cNvSpPr>
          <p:nvPr>
            <p:ph type="subTitle" idx="1"/>
          </p:nvPr>
        </p:nvSpPr>
        <p:spPr>
          <a:xfrm>
            <a:off x="1187624" y="1052736"/>
            <a:ext cx="7651576" cy="5544616"/>
          </a:xfrm>
        </p:spPr>
        <p:txBody>
          <a:bodyPr>
            <a:normAutofit fontScale="92500" lnSpcReduction="10000"/>
          </a:bodyPr>
          <a:lstStyle/>
          <a:p>
            <a:pPr marL="484632" indent="-457200" algn="just">
              <a:buClrTx/>
              <a:buSzPct val="124000"/>
              <a:buFont typeface="Wingdings" panose="05000000000000000000" pitchFamily="2" charset="2"/>
              <a:buChar char="v"/>
            </a:pPr>
            <a:r>
              <a:rPr lang="tr-TR" sz="3200" u="sng" dirty="0" smtClean="0">
                <a:solidFill>
                  <a:schemeClr val="tx1"/>
                </a:solidFill>
              </a:rPr>
              <a:t>Olağanüstü Dönemde KHK:</a:t>
            </a:r>
          </a:p>
          <a:p>
            <a:pPr algn="just">
              <a:buClrTx/>
              <a:buSzPct val="124000"/>
            </a:pPr>
            <a:r>
              <a:rPr lang="tr-TR" sz="3200" dirty="0" smtClean="0">
                <a:solidFill>
                  <a:schemeClr val="tx1"/>
                </a:solidFill>
              </a:rPr>
              <a:t>-Cumhurbaşkanı başkanlığında bakanlar kurulu toplanır. Olağanüstü hal gerekli kılarsa belli konularda KHK’lar çıkartılabilir. </a:t>
            </a:r>
          </a:p>
          <a:p>
            <a:pPr algn="just">
              <a:buClrTx/>
              <a:buSzPct val="124000"/>
            </a:pPr>
            <a:r>
              <a:rPr lang="tr-TR" sz="3200" dirty="0" smtClean="0">
                <a:solidFill>
                  <a:schemeClr val="tx1"/>
                </a:solidFill>
              </a:rPr>
              <a:t>-Bu KHK’lar </a:t>
            </a:r>
            <a:r>
              <a:rPr lang="tr-TR" sz="3200" dirty="0" err="1" smtClean="0">
                <a:solidFill>
                  <a:schemeClr val="tx1"/>
                </a:solidFill>
              </a:rPr>
              <a:t>RG’de</a:t>
            </a:r>
            <a:r>
              <a:rPr lang="tr-TR" sz="3200" dirty="0" smtClean="0">
                <a:solidFill>
                  <a:schemeClr val="tx1"/>
                </a:solidFill>
              </a:rPr>
              <a:t> yayımlanır ve aynı gün TBMM onayına sunulur.</a:t>
            </a:r>
          </a:p>
          <a:p>
            <a:pPr marL="484632" indent="-457200" algn="just">
              <a:buClrTx/>
              <a:buSzPct val="124000"/>
              <a:buFont typeface="Wingdings" panose="05000000000000000000" pitchFamily="2" charset="2"/>
              <a:buChar char="v"/>
            </a:pPr>
            <a:r>
              <a:rPr lang="tr-TR" sz="3200" u="sng" dirty="0" smtClean="0">
                <a:solidFill>
                  <a:schemeClr val="tx1"/>
                </a:solidFill>
              </a:rPr>
              <a:t>Sıkıyöneti</a:t>
            </a:r>
            <a:r>
              <a:rPr lang="tr-TR" sz="3200" u="sng" dirty="0">
                <a:solidFill>
                  <a:schemeClr val="tx1"/>
                </a:solidFill>
              </a:rPr>
              <a:t>m</a:t>
            </a:r>
            <a:r>
              <a:rPr lang="tr-TR" sz="3200" u="sng" dirty="0" smtClean="0">
                <a:solidFill>
                  <a:schemeClr val="tx1"/>
                </a:solidFill>
              </a:rPr>
              <a:t> Döneminde </a:t>
            </a:r>
            <a:r>
              <a:rPr lang="tr-TR" sz="3200" u="sng" dirty="0">
                <a:solidFill>
                  <a:schemeClr val="tx1"/>
                </a:solidFill>
              </a:rPr>
              <a:t>KHK:</a:t>
            </a:r>
          </a:p>
          <a:p>
            <a:pPr algn="just">
              <a:buClrTx/>
              <a:buSzPct val="124000"/>
            </a:pPr>
            <a:r>
              <a:rPr lang="tr-TR" sz="3200" dirty="0" smtClean="0">
                <a:solidFill>
                  <a:schemeClr val="tx1"/>
                </a:solidFill>
              </a:rPr>
              <a:t>-Tıpkı olağanüstü dönemde olduğu gibi, sıkıyönetim halinde de Cumhurbaşkanı </a:t>
            </a:r>
            <a:r>
              <a:rPr lang="tr-TR" sz="3200" dirty="0">
                <a:solidFill>
                  <a:schemeClr val="tx1"/>
                </a:solidFill>
              </a:rPr>
              <a:t>başkanlığında bakanlar kurulu toplanır. </a:t>
            </a:r>
            <a:r>
              <a:rPr lang="tr-TR" sz="3200" dirty="0" smtClean="0">
                <a:solidFill>
                  <a:schemeClr val="tx1"/>
                </a:solidFill>
              </a:rPr>
              <a:t>Sıkıyönetim hali </a:t>
            </a:r>
            <a:r>
              <a:rPr lang="tr-TR" sz="3200" dirty="0">
                <a:solidFill>
                  <a:schemeClr val="tx1"/>
                </a:solidFill>
              </a:rPr>
              <a:t>gerekli kılarsa belli konularda KHK’lar çıkartılabilir. </a:t>
            </a:r>
            <a:r>
              <a:rPr lang="tr-TR" sz="3200" dirty="0" smtClean="0">
                <a:solidFill>
                  <a:schemeClr val="tx1"/>
                </a:solidFill>
              </a:rPr>
              <a:t>(BK)</a:t>
            </a:r>
            <a:endParaRPr lang="tr-TR" sz="3200" dirty="0">
              <a:solidFill>
                <a:schemeClr val="tx1"/>
              </a:solidFill>
            </a:endParaRPr>
          </a:p>
          <a:p>
            <a:pPr algn="just">
              <a:buClrTx/>
              <a:buSzPct val="124000"/>
            </a:pPr>
            <a:endParaRPr lang="tr-TR" sz="3200" dirty="0" smtClean="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819472"/>
            <a:ext cx="7406640" cy="1472184"/>
          </a:xfrm>
        </p:spPr>
        <p:txBody>
          <a:bodyPr>
            <a:normAutofit/>
          </a:bodyPr>
          <a:lstStyle/>
          <a:p>
            <a:r>
              <a:rPr lang="tr-TR" sz="3600" dirty="0" smtClean="0">
                <a:solidFill>
                  <a:schemeClr val="tx1"/>
                </a:solidFill>
              </a:rPr>
              <a:t>5. Tüzük (Nizamname)</a:t>
            </a:r>
            <a:endParaRPr lang="tr-TR" sz="3600" dirty="0"/>
          </a:p>
        </p:txBody>
      </p:sp>
      <p:sp>
        <p:nvSpPr>
          <p:cNvPr id="3" name="Alt Başlık 2"/>
          <p:cNvSpPr>
            <a:spLocks noGrp="1"/>
          </p:cNvSpPr>
          <p:nvPr>
            <p:ph type="subTitle" idx="1"/>
          </p:nvPr>
        </p:nvSpPr>
        <p:spPr>
          <a:xfrm>
            <a:off x="1187624" y="836712"/>
            <a:ext cx="7651576" cy="5544616"/>
          </a:xfrm>
        </p:spPr>
        <p:txBody>
          <a:bodyPr>
            <a:normAutofit fontScale="70000" lnSpcReduction="20000"/>
          </a:bodyPr>
          <a:lstStyle/>
          <a:p>
            <a:pPr marL="484632" indent="-457200" algn="just">
              <a:buClrTx/>
              <a:buSzPct val="124000"/>
              <a:buFont typeface="Wingdings" panose="05000000000000000000" pitchFamily="2" charset="2"/>
              <a:buChar char="ü"/>
            </a:pPr>
            <a:r>
              <a:rPr lang="tr-TR" sz="4000" u="sng" dirty="0" smtClean="0">
                <a:solidFill>
                  <a:schemeClr val="tx1"/>
                </a:solidFill>
              </a:rPr>
              <a:t>Konusu:</a:t>
            </a:r>
            <a:r>
              <a:rPr lang="tr-TR" sz="4000" dirty="0">
                <a:solidFill>
                  <a:schemeClr val="tx1"/>
                </a:solidFill>
              </a:rPr>
              <a:t> </a:t>
            </a:r>
            <a:r>
              <a:rPr lang="tr-TR" sz="4000" dirty="0" smtClean="0">
                <a:solidFill>
                  <a:schemeClr val="tx1"/>
                </a:solidFill>
              </a:rPr>
              <a:t>Kanunların uygulanmasını göstermek veya emrettiği işleri belirtmek. Kanunlara aykırı olmamalılar.</a:t>
            </a:r>
          </a:p>
          <a:p>
            <a:pPr marL="484632" indent="-457200" algn="just">
              <a:buClrTx/>
              <a:buSzPct val="124000"/>
              <a:buFont typeface="Wingdings" panose="05000000000000000000" pitchFamily="2" charset="2"/>
              <a:buChar char="ü"/>
            </a:pPr>
            <a:r>
              <a:rPr lang="tr-TR" sz="4000" u="sng" dirty="0" smtClean="0">
                <a:solidFill>
                  <a:schemeClr val="tx1"/>
                </a:solidFill>
              </a:rPr>
              <a:t>Usulü: </a:t>
            </a:r>
            <a:r>
              <a:rPr lang="tr-TR" sz="4000" dirty="0" smtClean="0">
                <a:solidFill>
                  <a:schemeClr val="tx1"/>
                </a:solidFill>
              </a:rPr>
              <a:t>Bakanlar kurulu hazırlar. Fakat bir şekil şartı olarak</a:t>
            </a:r>
            <a:r>
              <a:rPr lang="tr-TR" sz="4000" u="sng" dirty="0" smtClean="0">
                <a:solidFill>
                  <a:schemeClr val="tx1"/>
                </a:solidFill>
              </a:rPr>
              <a:t>,</a:t>
            </a:r>
            <a:r>
              <a:rPr lang="tr-TR" sz="4000" dirty="0" smtClean="0">
                <a:solidFill>
                  <a:schemeClr val="tx1"/>
                </a:solidFill>
              </a:rPr>
              <a:t> Danıştay’ın denetimine tabidir. Danıştay’ın düşünceleri bağlayıcı değildir.</a:t>
            </a:r>
          </a:p>
          <a:p>
            <a:pPr marL="484632" indent="-457200" algn="just">
              <a:buClrTx/>
              <a:buSzPct val="124000"/>
              <a:buFont typeface="Wingdings" panose="05000000000000000000" pitchFamily="2" charset="2"/>
              <a:buChar char="ü"/>
            </a:pPr>
            <a:r>
              <a:rPr lang="tr-TR" sz="4000" u="sng" dirty="0" smtClean="0">
                <a:solidFill>
                  <a:schemeClr val="tx1"/>
                </a:solidFill>
              </a:rPr>
              <a:t>Yürürlüğü: </a:t>
            </a:r>
            <a:r>
              <a:rPr lang="tr-TR" sz="4000" dirty="0" smtClean="0">
                <a:solidFill>
                  <a:schemeClr val="tx1"/>
                </a:solidFill>
              </a:rPr>
              <a:t>Cumhurbaşkanının imzalayarak onaylaması şarttır. CB tüzüğü onaylamazsa, tekrar görüşülmesi için </a:t>
            </a:r>
            <a:r>
              <a:rPr lang="tr-TR" sz="4000" dirty="0" err="1" smtClean="0">
                <a:solidFill>
                  <a:schemeClr val="tx1"/>
                </a:solidFill>
              </a:rPr>
              <a:t>BK’ya</a:t>
            </a:r>
            <a:r>
              <a:rPr lang="tr-TR" sz="4000" dirty="0" smtClean="0">
                <a:solidFill>
                  <a:schemeClr val="tx1"/>
                </a:solidFill>
              </a:rPr>
              <a:t> gönderir; fakat kurul tüzüğü tekrar kabul ederse </a:t>
            </a:r>
            <a:r>
              <a:rPr lang="tr-TR" sz="4000" dirty="0" err="1" smtClean="0">
                <a:solidFill>
                  <a:schemeClr val="tx1"/>
                </a:solidFill>
              </a:rPr>
              <a:t>CB’nin</a:t>
            </a:r>
            <a:r>
              <a:rPr lang="tr-TR" sz="4000" dirty="0" smtClean="0">
                <a:solidFill>
                  <a:schemeClr val="tx1"/>
                </a:solidFill>
              </a:rPr>
              <a:t> artık  </a:t>
            </a:r>
            <a:r>
              <a:rPr lang="tr-TR" sz="4000" dirty="0" err="1" smtClean="0">
                <a:solidFill>
                  <a:schemeClr val="tx1"/>
                </a:solidFill>
              </a:rPr>
              <a:t>RG’de</a:t>
            </a:r>
            <a:r>
              <a:rPr lang="tr-TR" sz="4000" dirty="0" smtClean="0">
                <a:solidFill>
                  <a:schemeClr val="tx1"/>
                </a:solidFill>
              </a:rPr>
              <a:t> yayımlaması gerekir. </a:t>
            </a:r>
          </a:p>
          <a:p>
            <a:pPr marL="484632" indent="-457200" algn="just">
              <a:buClrTx/>
              <a:buSzPct val="124000"/>
              <a:buFont typeface="Wingdings" panose="05000000000000000000" pitchFamily="2" charset="2"/>
              <a:buChar char="ü"/>
            </a:pPr>
            <a:r>
              <a:rPr lang="tr-TR" sz="4000" u="sng" dirty="0" smtClean="0">
                <a:solidFill>
                  <a:schemeClr val="tx1"/>
                </a:solidFill>
              </a:rPr>
              <a:t>Denetimi: </a:t>
            </a:r>
            <a:r>
              <a:rPr lang="tr-TR" sz="4000" dirty="0" smtClean="0">
                <a:solidFill>
                  <a:schemeClr val="tx1"/>
                </a:solidFill>
              </a:rPr>
              <a:t>Kanuna aykırılığı ve iptali istemi Danıştay’a yöneltilmelidir. İstisnası: TBMM İçtüzüğüdür. Denetimini Anayasa Mahkemesi yapar.</a:t>
            </a:r>
            <a:endParaRPr lang="tr-TR" sz="4000" u="sng" dirty="0" smtClean="0">
              <a:solidFill>
                <a:schemeClr val="tx1"/>
              </a:solidFill>
            </a:endParaRPr>
          </a:p>
          <a:p>
            <a:pPr marL="484632" indent="-457200" algn="just">
              <a:buClrTx/>
              <a:buSzPct val="124000"/>
              <a:buFont typeface="Wingdings" panose="05000000000000000000" pitchFamily="2" charset="2"/>
              <a:buChar char="ü"/>
            </a:pPr>
            <a:endParaRPr lang="tr-TR" sz="3200" dirty="0" smtClean="0">
              <a:solidFill>
                <a:schemeClr val="tx1"/>
              </a:solidFill>
            </a:endParaRPr>
          </a:p>
          <a:p>
            <a:pPr marL="484632" indent="-457200" algn="just">
              <a:buClrTx/>
              <a:buSzPct val="124000"/>
              <a:buFont typeface="Wingdings" panose="05000000000000000000" pitchFamily="2" charset="2"/>
              <a:buChar char="ü"/>
            </a:pPr>
            <a:endParaRPr lang="tr-TR" sz="3200" dirty="0" smtClean="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6. Yönetmelik</a:t>
            </a:r>
            <a:endParaRPr lang="tr-TR" sz="3600" dirty="0"/>
          </a:p>
        </p:txBody>
      </p:sp>
      <p:sp>
        <p:nvSpPr>
          <p:cNvPr id="3" name="Alt Başlık 2"/>
          <p:cNvSpPr>
            <a:spLocks noGrp="1"/>
          </p:cNvSpPr>
          <p:nvPr>
            <p:ph type="subTitle" idx="1"/>
          </p:nvPr>
        </p:nvSpPr>
        <p:spPr>
          <a:xfrm>
            <a:off x="1187624" y="1052736"/>
            <a:ext cx="7651576" cy="5544616"/>
          </a:xfrm>
        </p:spPr>
        <p:txBody>
          <a:bodyPr>
            <a:normAutofit fontScale="92500" lnSpcReduction="10000"/>
          </a:bodyPr>
          <a:lstStyle/>
          <a:p>
            <a:pPr marL="484632" indent="-457200" algn="just">
              <a:buClrTx/>
              <a:buSzPct val="124000"/>
              <a:buFont typeface="Wingdings" panose="05000000000000000000" pitchFamily="2" charset="2"/>
              <a:buChar char="ü"/>
            </a:pPr>
            <a:r>
              <a:rPr lang="tr-TR" sz="3200" dirty="0" smtClean="0">
                <a:solidFill>
                  <a:schemeClr val="tx1"/>
                </a:solidFill>
              </a:rPr>
              <a:t>Yönetmelikler, </a:t>
            </a:r>
            <a:r>
              <a:rPr lang="tr-TR" sz="3200" dirty="0" smtClean="0"/>
              <a:t>kanun </a:t>
            </a:r>
            <a:r>
              <a:rPr lang="tr-TR" sz="3200" dirty="0"/>
              <a:t>ve tüzüklerin uygulanmasını sağlamak amacıyla hazırlanan, </a:t>
            </a:r>
            <a:r>
              <a:rPr lang="tr-TR" sz="3200" dirty="0" smtClean="0"/>
              <a:t>ayrıca bir </a:t>
            </a:r>
            <a:r>
              <a:rPr lang="tr-TR" sz="3200" dirty="0"/>
              <a:t>kuruluşun çalışma </a:t>
            </a:r>
            <a:r>
              <a:rPr lang="tr-TR" sz="3200" dirty="0" smtClean="0"/>
              <a:t>yöntemini de belirleyen, yol gösterici kurallar bütünüdür. (Ör: kıyafet yönetmeliği, üniversitelere kayıt yönetmeliği, iş güvenliği ve işçi sağlığı yönetmeliği,…)</a:t>
            </a:r>
          </a:p>
          <a:p>
            <a:pPr marL="484632" indent="-457200" algn="just">
              <a:buClrTx/>
              <a:buSzPct val="124000"/>
              <a:buFont typeface="Wingdings" panose="05000000000000000000" pitchFamily="2" charset="2"/>
              <a:buChar char="ü"/>
            </a:pPr>
            <a:r>
              <a:rPr lang="tr-TR" sz="3200" dirty="0" smtClean="0">
                <a:solidFill>
                  <a:schemeClr val="tx1"/>
                </a:solidFill>
              </a:rPr>
              <a:t>Başbakanlık, bakanlıklar ve kamu tüzel kişileri tarafından çıkartılır.</a:t>
            </a:r>
          </a:p>
          <a:p>
            <a:pPr marL="484632" indent="-457200" algn="just">
              <a:buClrTx/>
              <a:buSzPct val="124000"/>
              <a:buFont typeface="Wingdings" panose="05000000000000000000" pitchFamily="2" charset="2"/>
              <a:buChar char="ü"/>
            </a:pPr>
            <a:r>
              <a:rPr lang="tr-TR" sz="3200" dirty="0" smtClean="0">
                <a:solidFill>
                  <a:schemeClr val="tx1"/>
                </a:solidFill>
              </a:rPr>
              <a:t>Kanun mecburi kılmışsa idarenin yönetmelik çıkarma zorunluluğu vardır, belirtmemiş ise ihtiyaç duyulursa çıkartılır. </a:t>
            </a:r>
          </a:p>
          <a:p>
            <a:pPr algn="just">
              <a:buClrTx/>
              <a:buSzPct val="124000"/>
            </a:pP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a:solidFill>
                  <a:schemeClr val="tx1"/>
                </a:solidFill>
              </a:rPr>
              <a:t>6. Yönetmelik</a:t>
            </a:r>
            <a:endParaRPr lang="tr-TR" sz="3600" dirty="0"/>
          </a:p>
        </p:txBody>
      </p:sp>
      <p:sp>
        <p:nvSpPr>
          <p:cNvPr id="3" name="Alt Başlık 2"/>
          <p:cNvSpPr>
            <a:spLocks noGrp="1"/>
          </p:cNvSpPr>
          <p:nvPr>
            <p:ph type="subTitle" idx="1"/>
          </p:nvPr>
        </p:nvSpPr>
        <p:spPr>
          <a:xfrm>
            <a:off x="1187624" y="1052736"/>
            <a:ext cx="7651576" cy="5544616"/>
          </a:xfrm>
        </p:spPr>
        <p:txBody>
          <a:bodyPr>
            <a:normAutofit lnSpcReduction="10000"/>
          </a:bodyPr>
          <a:lstStyle/>
          <a:p>
            <a:pPr marL="484632" indent="-457200" algn="just">
              <a:buClrTx/>
              <a:buSzPct val="124000"/>
              <a:buFont typeface="Wingdings" panose="05000000000000000000" pitchFamily="2" charset="2"/>
              <a:buChar char="ü"/>
            </a:pPr>
            <a:r>
              <a:rPr lang="tr-TR" sz="3200" u="sng" dirty="0" smtClean="0">
                <a:solidFill>
                  <a:schemeClr val="tx1"/>
                </a:solidFill>
              </a:rPr>
              <a:t>Denetim:</a:t>
            </a:r>
            <a:r>
              <a:rPr lang="tr-TR" sz="3200" dirty="0" smtClean="0">
                <a:solidFill>
                  <a:schemeClr val="tx1"/>
                </a:solidFill>
              </a:rPr>
              <a:t> Anayasa, kanun ve tüzüklere aykırı olamaz. Aykırılığı halinde İdare Mahkemesi ya da Danıştay’da dava açılır. </a:t>
            </a:r>
          </a:p>
          <a:p>
            <a:pPr marL="484632" indent="-457200" algn="just">
              <a:buClrTx/>
              <a:buSzPct val="124000"/>
              <a:buFont typeface="Wingdings" panose="05000000000000000000" pitchFamily="2" charset="2"/>
              <a:buChar char="ü"/>
            </a:pPr>
            <a:r>
              <a:rPr lang="tr-TR" sz="3200" dirty="0" smtClean="0">
                <a:solidFill>
                  <a:schemeClr val="tx1"/>
                </a:solidFill>
              </a:rPr>
              <a:t>Danıştay ülke çapında uygulanan, idare mahkemesi de belli bir bölgede uygulanan yönetmeliklerin denetimini yapar.</a:t>
            </a:r>
          </a:p>
          <a:p>
            <a:pPr marL="484632" indent="-457200" algn="just">
              <a:buClrTx/>
              <a:buSzPct val="124000"/>
              <a:buFont typeface="Wingdings" panose="05000000000000000000" pitchFamily="2" charset="2"/>
              <a:buChar char="ü"/>
            </a:pPr>
            <a:r>
              <a:rPr lang="tr-TR" sz="3200" dirty="0" smtClean="0">
                <a:solidFill>
                  <a:schemeClr val="tx1"/>
                </a:solidFill>
              </a:rPr>
              <a:t>Aykırılık olması halinde, mahkemeler yönetmeliği uygulamayabilir.</a:t>
            </a:r>
          </a:p>
          <a:p>
            <a:pPr marL="484632" indent="-457200" algn="just">
              <a:buClrTx/>
              <a:buSzPct val="124000"/>
              <a:buFont typeface="Wingdings" panose="05000000000000000000" pitchFamily="2" charset="2"/>
              <a:buChar char="ü"/>
            </a:pPr>
            <a:r>
              <a:rPr lang="tr-TR" sz="3200" u="sng" dirty="0" smtClean="0">
                <a:solidFill>
                  <a:schemeClr val="tx1"/>
                </a:solidFill>
              </a:rPr>
              <a:t>Yürürlük:</a:t>
            </a:r>
            <a:r>
              <a:rPr lang="tr-TR" sz="3200" dirty="0" smtClean="0">
                <a:solidFill>
                  <a:schemeClr val="tx1"/>
                </a:solidFill>
              </a:rPr>
              <a:t> Resmi </a:t>
            </a:r>
            <a:r>
              <a:rPr lang="tr-TR" sz="3200" dirty="0" err="1" smtClean="0">
                <a:solidFill>
                  <a:schemeClr val="tx1"/>
                </a:solidFill>
              </a:rPr>
              <a:t>Gazete’de</a:t>
            </a:r>
            <a:r>
              <a:rPr lang="tr-TR" sz="3200" dirty="0" smtClean="0">
                <a:solidFill>
                  <a:schemeClr val="tx1"/>
                </a:solidFill>
              </a:rPr>
              <a:t> yayımlandıkları tarihte, kamuoyuna başka şekilde duyurulduysa duyuru tarihinde.</a:t>
            </a:r>
            <a:endParaRPr lang="tr-TR" sz="3200" u="sng"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0985" y="-230427"/>
            <a:ext cx="7406640" cy="1472184"/>
          </a:xfrm>
        </p:spPr>
        <p:txBody>
          <a:bodyPr>
            <a:normAutofit/>
          </a:bodyPr>
          <a:lstStyle/>
          <a:p>
            <a:r>
              <a:rPr lang="tr-TR" sz="3200" dirty="0" smtClean="0">
                <a:solidFill>
                  <a:schemeClr val="tx1"/>
                </a:solidFill>
              </a:rPr>
              <a:t>YAZILI OLMAYAN KAYNAKLAR </a:t>
            </a:r>
            <a:br>
              <a:rPr lang="tr-TR" sz="3200" dirty="0" smtClean="0">
                <a:solidFill>
                  <a:schemeClr val="tx1"/>
                </a:solidFill>
              </a:rPr>
            </a:br>
            <a:r>
              <a:rPr lang="tr-TR" sz="3200" dirty="0" smtClean="0">
                <a:solidFill>
                  <a:schemeClr val="tx1"/>
                </a:solidFill>
              </a:rPr>
              <a:t>(ÖRF VE ADET HUKUKU)</a:t>
            </a:r>
            <a:endParaRPr lang="tr-TR" sz="3200" dirty="0"/>
          </a:p>
        </p:txBody>
      </p:sp>
      <p:sp>
        <p:nvSpPr>
          <p:cNvPr id="3" name="Alt Başlık 2"/>
          <p:cNvSpPr>
            <a:spLocks noGrp="1"/>
          </p:cNvSpPr>
          <p:nvPr>
            <p:ph type="subTitle" idx="1"/>
          </p:nvPr>
        </p:nvSpPr>
        <p:spPr>
          <a:xfrm>
            <a:off x="1187624" y="1313384"/>
            <a:ext cx="7651576" cy="5544616"/>
          </a:xfrm>
        </p:spPr>
        <p:txBody>
          <a:bodyPr>
            <a:normAutofit lnSpcReduction="10000"/>
          </a:bodyPr>
          <a:lstStyle/>
          <a:p>
            <a:pPr marL="484632" indent="-457200" algn="just">
              <a:buClrTx/>
              <a:buSzPct val="130000"/>
              <a:buFont typeface="Wingdings" panose="05000000000000000000" pitchFamily="2" charset="2"/>
              <a:buChar char="§"/>
            </a:pPr>
            <a:r>
              <a:rPr lang="tr-TR" sz="3200" dirty="0" smtClean="0">
                <a:solidFill>
                  <a:schemeClr val="tx1"/>
                </a:solidFill>
              </a:rPr>
              <a:t>Halkın genel vicdanında doğmuş, gelişmiş olan genel bir inanış ürünüdür.</a:t>
            </a:r>
          </a:p>
          <a:p>
            <a:pPr marL="484632" indent="-457200" algn="just">
              <a:buClrTx/>
              <a:buSzPct val="130000"/>
              <a:buFont typeface="Wingdings" panose="05000000000000000000" pitchFamily="2" charset="2"/>
              <a:buChar char="§"/>
            </a:pPr>
            <a:r>
              <a:rPr lang="tr-TR" sz="3200" dirty="0" smtClean="0">
                <a:solidFill>
                  <a:schemeClr val="tx1"/>
                </a:solidFill>
              </a:rPr>
              <a:t>Toplumda belirli olaylar karşısında sık sık tekrarlanma suretiyle gelişen sözlü veya fiili davranışlar, zaman içerisinde kendini uyulması zorunlu genel bir inanışa bırakır.</a:t>
            </a:r>
          </a:p>
          <a:p>
            <a:pPr marL="484632" indent="-457200" algn="just">
              <a:buClrTx/>
              <a:buSzPct val="130000"/>
              <a:buFont typeface="Wingdings" panose="05000000000000000000" pitchFamily="2" charset="2"/>
              <a:buChar char="§"/>
            </a:pPr>
            <a:r>
              <a:rPr lang="tr-TR" sz="3200" dirty="0" smtClean="0">
                <a:solidFill>
                  <a:schemeClr val="tx1"/>
                </a:solidFill>
              </a:rPr>
              <a:t>Bu davranış biçimleri yaptırımlarla da desteklenirse örf ve adet hukuku oluşur.</a:t>
            </a:r>
          </a:p>
          <a:p>
            <a:pPr marL="484632" indent="-457200" algn="just">
              <a:buClrTx/>
              <a:buSzPct val="130000"/>
              <a:buFont typeface="Wingdings" panose="05000000000000000000" pitchFamily="2" charset="2"/>
              <a:buChar char="§"/>
            </a:pPr>
            <a:r>
              <a:rPr lang="tr-TR" sz="3200" dirty="0" smtClean="0">
                <a:solidFill>
                  <a:schemeClr val="tx1"/>
                </a:solidFill>
              </a:rPr>
              <a:t>Hukukun bütün bölümleri için söz konusu değildir. Genelde Ticaret Hukuku, Medeni Hukuk ve Devletler Hukukunda ikinci derece kaynak olarak geçer.</a:t>
            </a:r>
            <a:endParaRPr lang="tr-TR" sz="3200" dirty="0">
              <a:solidFill>
                <a:schemeClr val="tx1"/>
              </a:solidFill>
            </a:endParaRPr>
          </a:p>
        </p:txBody>
      </p:sp>
      <p:pic>
        <p:nvPicPr>
          <p:cNvPr id="4" name="Picture 2" descr="C:\Users\14203290854\Pictures\örf-adet-hukukun-türleri-696x43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9892" y="116632"/>
            <a:ext cx="1800200" cy="1125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331640" y="-315416"/>
            <a:ext cx="7406640" cy="1472184"/>
          </a:xfrm>
        </p:spPr>
        <p:txBody>
          <a:bodyPr>
            <a:normAutofit/>
          </a:bodyPr>
          <a:lstStyle/>
          <a:p>
            <a:r>
              <a:rPr lang="tr-TR" sz="3200" dirty="0">
                <a:solidFill>
                  <a:schemeClr val="tx1"/>
                </a:solidFill>
              </a:rPr>
              <a:t>YAZILI OLMAYAN KAYNAKLAR (ÖRF VE ADET HUKUKU)</a:t>
            </a:r>
            <a:endParaRPr lang="tr-TR" sz="3200" dirty="0"/>
          </a:p>
        </p:txBody>
      </p:sp>
      <p:sp>
        <p:nvSpPr>
          <p:cNvPr id="3" name="Alt Başlık 2"/>
          <p:cNvSpPr>
            <a:spLocks noGrp="1"/>
          </p:cNvSpPr>
          <p:nvPr>
            <p:ph type="subTitle" idx="1"/>
          </p:nvPr>
        </p:nvSpPr>
        <p:spPr>
          <a:xfrm>
            <a:off x="1187624" y="1313384"/>
            <a:ext cx="7651576" cy="5544616"/>
          </a:xfrm>
        </p:spPr>
        <p:txBody>
          <a:bodyPr>
            <a:normAutofit fontScale="92500" lnSpcReduction="20000"/>
          </a:bodyPr>
          <a:lstStyle/>
          <a:p>
            <a:pPr marL="484632" indent="-457200" algn="just">
              <a:buClrTx/>
              <a:buSzPct val="130000"/>
              <a:buFont typeface="Wingdings" panose="05000000000000000000" pitchFamily="2" charset="2"/>
              <a:buChar char="§"/>
            </a:pPr>
            <a:r>
              <a:rPr lang="tr-TR" sz="3200" dirty="0" smtClean="0">
                <a:solidFill>
                  <a:schemeClr val="tx1"/>
                </a:solidFill>
              </a:rPr>
              <a:t>Ör: TTK m. 1(2): </a:t>
            </a:r>
            <a:r>
              <a:rPr lang="tr-TR" sz="3200" i="1" dirty="0" smtClean="0">
                <a:solidFill>
                  <a:schemeClr val="tx1"/>
                </a:solidFill>
              </a:rPr>
              <a:t>Mahkeme</a:t>
            </a:r>
            <a:r>
              <a:rPr lang="tr-TR" sz="3200" i="1" dirty="0">
                <a:solidFill>
                  <a:schemeClr val="tx1"/>
                </a:solidFill>
              </a:rPr>
              <a:t>, hakkında ticari bir hüküm bulunmayan ticari işlerde, </a:t>
            </a:r>
            <a:r>
              <a:rPr lang="tr-TR" sz="3200" i="1" u="sng" dirty="0">
                <a:solidFill>
                  <a:schemeClr val="tx1"/>
                </a:solidFill>
              </a:rPr>
              <a:t>ticari örf ve âdete</a:t>
            </a:r>
            <a:r>
              <a:rPr lang="tr-TR" sz="3200" i="1" dirty="0">
                <a:solidFill>
                  <a:schemeClr val="tx1"/>
                </a:solidFill>
              </a:rPr>
              <a:t>, bu da yoksa genel hükümlere göre karar verir. </a:t>
            </a:r>
            <a:endParaRPr lang="tr-TR" sz="3200" i="1" dirty="0" smtClean="0">
              <a:solidFill>
                <a:schemeClr val="tx1"/>
              </a:solidFill>
            </a:endParaRPr>
          </a:p>
          <a:p>
            <a:pPr marL="484632" indent="-457200" algn="just">
              <a:buClrTx/>
              <a:buSzPct val="130000"/>
              <a:buFont typeface="Wingdings" panose="05000000000000000000" pitchFamily="2" charset="2"/>
              <a:buChar char="§"/>
            </a:pPr>
            <a:r>
              <a:rPr lang="tr-TR" sz="3200" dirty="0" smtClean="0">
                <a:solidFill>
                  <a:schemeClr val="tx1"/>
                </a:solidFill>
              </a:rPr>
              <a:t>TMK m. (2): </a:t>
            </a:r>
            <a:r>
              <a:rPr lang="tr-TR" sz="3200" i="1" dirty="0" smtClean="0">
                <a:solidFill>
                  <a:schemeClr val="tx1"/>
                </a:solidFill>
              </a:rPr>
              <a:t>Kanunda </a:t>
            </a:r>
            <a:r>
              <a:rPr lang="tr-TR" sz="3200" i="1" dirty="0">
                <a:solidFill>
                  <a:schemeClr val="tx1"/>
                </a:solidFill>
              </a:rPr>
              <a:t>uygulanabilir bir hüküm yoksa, hâkim, </a:t>
            </a:r>
            <a:r>
              <a:rPr lang="tr-TR" sz="3200" i="1" u="sng" dirty="0">
                <a:solidFill>
                  <a:schemeClr val="tx1"/>
                </a:solidFill>
              </a:rPr>
              <a:t>örf ve âdet hukukuna gö</a:t>
            </a:r>
            <a:r>
              <a:rPr lang="tr-TR" sz="3200" i="1" dirty="0">
                <a:solidFill>
                  <a:schemeClr val="tx1"/>
                </a:solidFill>
              </a:rPr>
              <a:t>re, bu da yoksa kendisi kanun koyucu olsaydı nasıl bir kural koyacak idiyse ona göre karar verir. </a:t>
            </a:r>
            <a:endParaRPr lang="tr-TR" sz="3200" i="1" dirty="0" smtClean="0">
              <a:solidFill>
                <a:schemeClr val="tx1"/>
              </a:solidFill>
            </a:endParaRPr>
          </a:p>
          <a:p>
            <a:pPr marL="484632" indent="-457200" algn="just">
              <a:buClrTx/>
              <a:buSzPct val="130000"/>
              <a:buFont typeface="Wingdings" panose="05000000000000000000" pitchFamily="2" charset="2"/>
              <a:buChar char="§"/>
            </a:pPr>
            <a:r>
              <a:rPr lang="tr-TR" sz="3200" dirty="0" smtClean="0">
                <a:solidFill>
                  <a:schemeClr val="tx1"/>
                </a:solidFill>
              </a:rPr>
              <a:t>Ancak ceza (kanunsuz suç ve ceza olmaz) kanununda </a:t>
            </a:r>
            <a:r>
              <a:rPr lang="tr-TR" sz="3200" dirty="0">
                <a:solidFill>
                  <a:schemeClr val="tx1"/>
                </a:solidFill>
              </a:rPr>
              <a:t>örf ve adet </a:t>
            </a:r>
            <a:r>
              <a:rPr lang="tr-TR" sz="3200" dirty="0" smtClean="0">
                <a:solidFill>
                  <a:schemeClr val="tx1"/>
                </a:solidFill>
              </a:rPr>
              <a:t>hukukunun uygulanması mümkün değildir. Vergi kanunlarında (verginin kanuniliği) da pek uygulama imkanı olmaz.</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1052736"/>
            <a:ext cx="7651576" cy="5544616"/>
          </a:xfrm>
        </p:spPr>
        <p:txBody>
          <a:bodyPr>
            <a:normAutofit lnSpcReduction="10000"/>
          </a:bodyPr>
          <a:lstStyle/>
          <a:p>
            <a:pPr marL="484632" indent="-457200" algn="just">
              <a:buClrTx/>
              <a:buSzPct val="124000"/>
              <a:buFont typeface="Wingdings" panose="05000000000000000000" pitchFamily="2" charset="2"/>
              <a:buChar char="ü"/>
            </a:pPr>
            <a:r>
              <a:rPr lang="tr-TR" sz="3200" u="sng" dirty="0" smtClean="0">
                <a:solidFill>
                  <a:schemeClr val="tx1"/>
                </a:solidFill>
              </a:rPr>
              <a:t>Kanundan Farkları:</a:t>
            </a:r>
          </a:p>
          <a:p>
            <a:pPr marL="541782" indent="-514350" algn="just">
              <a:buClrTx/>
              <a:buSzPct val="124000"/>
              <a:buAutoNum type="arabicParenBoth"/>
            </a:pPr>
            <a:r>
              <a:rPr lang="tr-TR" sz="3200" dirty="0" smtClean="0">
                <a:solidFill>
                  <a:schemeClr val="tx1"/>
                </a:solidFill>
              </a:rPr>
              <a:t>Bu anlaşmalarla ilgili, Anayasaya aykırılık gerekçesiyle Anayasa Mahkemesi’ne itiraz yoluna gidilemez.</a:t>
            </a:r>
          </a:p>
          <a:p>
            <a:pPr marL="541782" indent="-514350" algn="just">
              <a:buClrTx/>
              <a:buSzPct val="124000"/>
              <a:buAutoNum type="arabicParenBoth"/>
            </a:pPr>
            <a:r>
              <a:rPr lang="tr-TR" sz="3200" dirty="0" smtClean="0">
                <a:solidFill>
                  <a:schemeClr val="tx1"/>
                </a:solidFill>
              </a:rPr>
              <a:t>Milletlerarası antlaşma ile kanun </a:t>
            </a:r>
            <a:r>
              <a:rPr lang="tr-TR" sz="3200" u="sng" dirty="0" smtClean="0">
                <a:solidFill>
                  <a:schemeClr val="tx1"/>
                </a:solidFill>
              </a:rPr>
              <a:t>çatışıyorsa</a:t>
            </a:r>
            <a:r>
              <a:rPr lang="tr-TR" sz="3200" dirty="0" smtClean="0">
                <a:solidFill>
                  <a:schemeClr val="tx1"/>
                </a:solidFill>
              </a:rPr>
              <a:t> (aynı konuda farklı hükümler içeriyorsa) </a:t>
            </a:r>
            <a:r>
              <a:rPr lang="tr-TR" sz="3200" u="sng" dirty="0" smtClean="0">
                <a:solidFill>
                  <a:schemeClr val="tx1"/>
                </a:solidFill>
              </a:rPr>
              <a:t>milletlerarası antlaşma hükümleri</a:t>
            </a:r>
            <a:r>
              <a:rPr lang="tr-TR" sz="3200" dirty="0" smtClean="0">
                <a:solidFill>
                  <a:schemeClr val="tx1"/>
                </a:solidFill>
              </a:rPr>
              <a:t> geçerlidir. </a:t>
            </a:r>
          </a:p>
          <a:p>
            <a:pPr algn="just">
              <a:buClrTx/>
              <a:buSzPct val="124000"/>
            </a:pPr>
            <a:r>
              <a:rPr lang="tr-TR" sz="3200" dirty="0" smtClean="0">
                <a:solidFill>
                  <a:schemeClr val="tx1"/>
                </a:solidFill>
              </a:rPr>
              <a:t>***Türkiye’de yetkili makamlarca imzalanan uluslararası antlaşmaların bağlayıcılık kazanması için onaylanması ve yayımlanması gerekir.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331640" y="-459432"/>
            <a:ext cx="7406640" cy="1472184"/>
          </a:xfrm>
        </p:spPr>
        <p:txBody>
          <a:bodyPr>
            <a:normAutofit/>
          </a:bodyPr>
          <a:lstStyle/>
          <a:p>
            <a:r>
              <a:rPr lang="tr-TR" sz="3200" dirty="0">
                <a:solidFill>
                  <a:schemeClr val="tx1"/>
                </a:solidFill>
              </a:rPr>
              <a:t>YAZILI OLMAYAN KAYNAKLAR (ÖRF VE ADET HUKUKU)</a:t>
            </a:r>
            <a:endParaRPr lang="tr-TR" sz="3200" dirty="0"/>
          </a:p>
        </p:txBody>
      </p:sp>
      <p:sp>
        <p:nvSpPr>
          <p:cNvPr id="3" name="Alt Başlık 2"/>
          <p:cNvSpPr>
            <a:spLocks noGrp="1"/>
          </p:cNvSpPr>
          <p:nvPr>
            <p:ph type="subTitle" idx="1"/>
          </p:nvPr>
        </p:nvSpPr>
        <p:spPr>
          <a:xfrm>
            <a:off x="1187624" y="1052736"/>
            <a:ext cx="7651576" cy="5544616"/>
          </a:xfrm>
        </p:spPr>
        <p:txBody>
          <a:bodyPr>
            <a:normAutofit/>
          </a:bodyPr>
          <a:lstStyle/>
          <a:p>
            <a:pPr marL="484632" indent="-457200" algn="just">
              <a:buClrTx/>
              <a:buSzPct val="130000"/>
              <a:buFont typeface="Wingdings" panose="05000000000000000000" pitchFamily="2" charset="2"/>
              <a:buChar char="§"/>
            </a:pPr>
            <a:r>
              <a:rPr lang="tr-TR" sz="3200" u="sng" dirty="0" smtClean="0">
                <a:solidFill>
                  <a:schemeClr val="tx1"/>
                </a:solidFill>
              </a:rPr>
              <a:t>Unsurları: </a:t>
            </a:r>
            <a:r>
              <a:rPr lang="tr-TR" sz="3200" dirty="0" smtClean="0">
                <a:solidFill>
                  <a:schemeClr val="tx1"/>
                </a:solidFill>
              </a:rPr>
              <a:t>Örf ve adet hukukunun oluşabilmesi için şu özelliklere sahip olması şarttır:</a:t>
            </a:r>
            <a:endParaRPr lang="tr-TR" sz="3200" u="sng" dirty="0" smtClean="0">
              <a:solidFill>
                <a:schemeClr val="tx1"/>
              </a:solidFill>
            </a:endParaRPr>
          </a:p>
          <a:p>
            <a:pPr marL="541782" indent="-514350" algn="just">
              <a:buClrTx/>
              <a:buSzPct val="130000"/>
              <a:buAutoNum type="arabicParenBoth"/>
            </a:pPr>
            <a:r>
              <a:rPr lang="tr-TR" sz="3200" dirty="0" smtClean="0">
                <a:solidFill>
                  <a:schemeClr val="tx1"/>
                </a:solidFill>
              </a:rPr>
              <a:t>Süreklilik: Sürekli ve zorunlu. Değişebilir.</a:t>
            </a:r>
          </a:p>
          <a:p>
            <a:pPr marL="541782" indent="-514350" algn="just">
              <a:buClrTx/>
              <a:buSzPct val="130000"/>
              <a:buAutoNum type="arabicParenBoth"/>
            </a:pPr>
            <a:r>
              <a:rPr lang="tr-TR" sz="3200" dirty="0" smtClean="0">
                <a:solidFill>
                  <a:schemeClr val="tx1"/>
                </a:solidFill>
              </a:rPr>
              <a:t>Genel İnanç: Davranışa uyma zorunlu.</a:t>
            </a:r>
          </a:p>
          <a:p>
            <a:pPr marL="541782" indent="-514350" algn="just">
              <a:buClrTx/>
              <a:buSzPct val="130000"/>
              <a:buAutoNum type="arabicParenBoth"/>
            </a:pPr>
            <a:r>
              <a:rPr lang="tr-TR" sz="3200" dirty="0" smtClean="0">
                <a:solidFill>
                  <a:schemeClr val="tx1"/>
                </a:solidFill>
              </a:rPr>
              <a:t>Devlet Desteği: Kanunlarda yer alması.</a:t>
            </a:r>
          </a:p>
          <a:p>
            <a:pPr algn="just">
              <a:buClrTx/>
              <a:buSzPct val="130000"/>
            </a:pPr>
            <a:endParaRPr lang="tr-TR" sz="3200" dirty="0">
              <a:solidFill>
                <a:schemeClr val="tx1"/>
              </a:solidFill>
            </a:endParaRPr>
          </a:p>
          <a:p>
            <a:pPr algn="just">
              <a:buClrTx/>
              <a:buSzPct val="130000"/>
            </a:pPr>
            <a:r>
              <a:rPr lang="tr-TR" sz="3200" dirty="0" smtClean="0">
                <a:solidFill>
                  <a:schemeClr val="tx1"/>
                </a:solidFill>
              </a:rPr>
              <a:t>***Teamüllerle karıştırılmamalıdır. Teamüller bağlayıcı değildir. Ör: Kiranın her ay başında ödenmesi örf ve adet değil, teamüldür.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YARDIMCI KAYNAKLAR</a:t>
            </a:r>
            <a:endParaRPr lang="tr-TR" sz="3600" dirty="0"/>
          </a:p>
        </p:txBody>
      </p:sp>
      <p:sp>
        <p:nvSpPr>
          <p:cNvPr id="3" name="Alt Başlık 2"/>
          <p:cNvSpPr>
            <a:spLocks noGrp="1"/>
          </p:cNvSpPr>
          <p:nvPr>
            <p:ph type="subTitle" idx="1"/>
          </p:nvPr>
        </p:nvSpPr>
        <p:spPr>
          <a:xfrm>
            <a:off x="1115616" y="332656"/>
            <a:ext cx="7651576" cy="6264696"/>
          </a:xfrm>
        </p:spPr>
        <p:txBody>
          <a:bodyPr>
            <a:normAutofit/>
          </a:bodyPr>
          <a:lstStyle/>
          <a:p>
            <a:pPr algn="just">
              <a:buClrTx/>
              <a:buSzPct val="124000"/>
            </a:pPr>
            <a:endParaRPr lang="tr-TR" sz="3200" dirty="0" smtClean="0">
              <a:solidFill>
                <a:schemeClr val="tx1"/>
              </a:solidFill>
            </a:endParaRPr>
          </a:p>
          <a:p>
            <a:pPr marL="484632" indent="-457200" algn="just">
              <a:buClrTx/>
              <a:buSzPct val="124000"/>
              <a:buFont typeface="Wingdings" panose="05000000000000000000" pitchFamily="2" charset="2"/>
              <a:buChar char="ü"/>
            </a:pPr>
            <a:r>
              <a:rPr lang="tr-TR" sz="3200" dirty="0" smtClean="0">
                <a:solidFill>
                  <a:schemeClr val="tx1"/>
                </a:solidFill>
              </a:rPr>
              <a:t>Hakim karar verirken, uyuşmazlıkla ilgili Anayasa, kanun, tüzük ve yönetmelik gibi yazılı kaynaklar bulunuyorsa, bunları uygulamak mecburiyetindedir.</a:t>
            </a:r>
          </a:p>
          <a:p>
            <a:pPr marL="484632" indent="-457200" algn="just">
              <a:buClrTx/>
              <a:buSzPct val="124000"/>
              <a:buFont typeface="Wingdings" panose="05000000000000000000" pitchFamily="2" charset="2"/>
              <a:buChar char="ü"/>
            </a:pPr>
            <a:r>
              <a:rPr lang="tr-TR" sz="3200" dirty="0" smtClean="0">
                <a:solidFill>
                  <a:schemeClr val="tx1"/>
                </a:solidFill>
              </a:rPr>
              <a:t>Bu kurallar mevcut değilse, yargılamaya ışık tutulması adına, bilimsel ve yargısal içtihatlardan faydalanabilir.</a:t>
            </a:r>
          </a:p>
          <a:p>
            <a:pPr marL="484632" indent="-457200" algn="just">
              <a:buClrTx/>
              <a:buSzPct val="124000"/>
              <a:buFont typeface="Wingdings" panose="05000000000000000000" pitchFamily="2" charset="2"/>
              <a:buChar char="ü"/>
            </a:pPr>
            <a:r>
              <a:rPr lang="tr-TR" sz="3200" dirty="0" smtClean="0">
                <a:solidFill>
                  <a:schemeClr val="tx1"/>
                </a:solidFill>
              </a:rPr>
              <a:t>TMK m. 1(3): </a:t>
            </a:r>
            <a:r>
              <a:rPr lang="tr-TR" sz="3200" i="1" dirty="0">
                <a:solidFill>
                  <a:schemeClr val="tx1"/>
                </a:solidFill>
              </a:rPr>
              <a:t>Hâkim, karar verirken </a:t>
            </a:r>
            <a:r>
              <a:rPr lang="tr-TR" sz="3200" i="1" u="sng" dirty="0">
                <a:solidFill>
                  <a:schemeClr val="tx1"/>
                </a:solidFill>
              </a:rPr>
              <a:t>bilimsel görüşlerden ve yargı kararlarından</a:t>
            </a:r>
            <a:r>
              <a:rPr lang="tr-TR" sz="3200" i="1" dirty="0">
                <a:solidFill>
                  <a:schemeClr val="tx1"/>
                </a:solidFill>
              </a:rPr>
              <a:t> yararlanır. </a:t>
            </a:r>
            <a:endParaRPr lang="tr-TR" sz="3200" i="1" dirty="0" smtClean="0">
              <a:solidFill>
                <a:schemeClr val="tx1"/>
              </a:solidFill>
            </a:endParaRPr>
          </a:p>
          <a:p>
            <a:pPr marL="484632" indent="-457200" algn="just">
              <a:buClrTx/>
              <a:buSzPct val="124000"/>
              <a:buFont typeface="Wingdings" panose="05000000000000000000" pitchFamily="2" charset="2"/>
              <a:buChar char="ü"/>
            </a:pPr>
            <a:r>
              <a:rPr lang="tr-TR" sz="3200" dirty="0" smtClean="0">
                <a:solidFill>
                  <a:schemeClr val="tx1"/>
                </a:solidFill>
              </a:rPr>
              <a:t>Ancak bunlar</a:t>
            </a:r>
            <a:r>
              <a:rPr lang="tr-TR" sz="3200" i="1" dirty="0"/>
              <a:t> </a:t>
            </a:r>
            <a:r>
              <a:rPr lang="tr-TR" sz="3200" dirty="0" smtClean="0">
                <a:solidFill>
                  <a:schemeClr val="tx1"/>
                </a:solidFill>
              </a:rPr>
              <a:t>asli kaynak olmayıp, uyulması zorunlu değildir. </a:t>
            </a: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387424"/>
            <a:ext cx="7406640" cy="1472184"/>
          </a:xfrm>
        </p:spPr>
        <p:txBody>
          <a:bodyPr>
            <a:normAutofit/>
          </a:bodyPr>
          <a:lstStyle/>
          <a:p>
            <a:r>
              <a:rPr lang="tr-TR" sz="3600" dirty="0" smtClean="0">
                <a:solidFill>
                  <a:schemeClr val="tx1"/>
                </a:solidFill>
              </a:rPr>
              <a:t>YARDIMCI KAYNAKLAR</a:t>
            </a:r>
            <a:br>
              <a:rPr lang="tr-TR" sz="3600" dirty="0" smtClean="0">
                <a:solidFill>
                  <a:schemeClr val="tx1"/>
                </a:solidFill>
              </a:rPr>
            </a:br>
            <a:r>
              <a:rPr lang="tr-TR" sz="3600" dirty="0" smtClean="0">
                <a:solidFill>
                  <a:schemeClr val="tx1"/>
                </a:solidFill>
              </a:rPr>
              <a:t>DOKTRİN(Bilimsel İçtihat)</a:t>
            </a:r>
            <a:endParaRPr lang="tr-TR" sz="3600" dirty="0"/>
          </a:p>
        </p:txBody>
      </p:sp>
      <p:sp>
        <p:nvSpPr>
          <p:cNvPr id="3" name="Alt Başlık 2"/>
          <p:cNvSpPr>
            <a:spLocks noGrp="1"/>
          </p:cNvSpPr>
          <p:nvPr>
            <p:ph type="subTitle" idx="1"/>
          </p:nvPr>
        </p:nvSpPr>
        <p:spPr>
          <a:xfrm>
            <a:off x="1115616" y="980728"/>
            <a:ext cx="7651576" cy="5544616"/>
          </a:xfrm>
        </p:spPr>
        <p:txBody>
          <a:bodyPr>
            <a:normAutofit lnSpcReduction="10000"/>
          </a:bodyPr>
          <a:lstStyle/>
          <a:p>
            <a:pPr marL="484632" indent="-457200" algn="just">
              <a:buClrTx/>
              <a:buSzPct val="124000"/>
              <a:buFont typeface="Wingdings" panose="05000000000000000000" pitchFamily="2" charset="2"/>
              <a:buChar char="ü"/>
            </a:pPr>
            <a:r>
              <a:rPr lang="tr-TR" sz="3200" dirty="0" smtClean="0">
                <a:solidFill>
                  <a:schemeClr val="tx1"/>
                </a:solidFill>
              </a:rPr>
              <a:t>Hukukçuların hukuki meseleler</a:t>
            </a:r>
          </a:p>
          <a:p>
            <a:pPr algn="just">
              <a:buClrTx/>
              <a:buSzPct val="124000"/>
            </a:pPr>
            <a:r>
              <a:rPr lang="tr-TR" sz="3200" dirty="0">
                <a:solidFill>
                  <a:schemeClr val="tx1"/>
                </a:solidFill>
              </a:rPr>
              <a:t>i</a:t>
            </a:r>
            <a:r>
              <a:rPr lang="tr-TR" sz="3200" dirty="0" smtClean="0">
                <a:solidFill>
                  <a:schemeClr val="tx1"/>
                </a:solidFill>
              </a:rPr>
              <a:t>le ilgili sundukları görüşlerdir.</a:t>
            </a:r>
          </a:p>
          <a:p>
            <a:pPr marL="484632" indent="-457200" algn="just">
              <a:buClrTx/>
              <a:buSzPct val="124000"/>
              <a:buFont typeface="Wingdings" panose="05000000000000000000" pitchFamily="2" charset="2"/>
              <a:buChar char="ü"/>
            </a:pPr>
            <a:r>
              <a:rPr lang="tr-TR" sz="3200" dirty="0" smtClean="0">
                <a:solidFill>
                  <a:schemeClr val="tx1"/>
                </a:solidFill>
              </a:rPr>
              <a:t>Kapsam oldukça geniştir.</a:t>
            </a:r>
          </a:p>
          <a:p>
            <a:pPr marL="484632" indent="-457200" algn="just">
              <a:buClrTx/>
              <a:buSzPct val="124000"/>
              <a:buFont typeface="Wingdings" panose="05000000000000000000" pitchFamily="2" charset="2"/>
              <a:buChar char="ü"/>
            </a:pPr>
            <a:r>
              <a:rPr lang="tr-TR" sz="2800" dirty="0" smtClean="0">
                <a:solidFill>
                  <a:schemeClr val="tx1"/>
                </a:solidFill>
              </a:rPr>
              <a:t>Ör: Pozitif hukuka ilişkin eserler,</a:t>
            </a:r>
          </a:p>
          <a:p>
            <a:pPr algn="just">
              <a:buClrTx/>
              <a:buSzPct val="124000"/>
            </a:pPr>
            <a:r>
              <a:rPr lang="tr-TR" sz="2800" dirty="0" smtClean="0">
                <a:solidFill>
                  <a:schemeClr val="tx1"/>
                </a:solidFill>
              </a:rPr>
              <a:t>Hukuk felsefesi, sosyolojisi eserleri,…</a:t>
            </a:r>
          </a:p>
          <a:p>
            <a:pPr marL="484632" indent="-457200" algn="just">
              <a:buClrTx/>
              <a:buSzPct val="124000"/>
              <a:buFont typeface="Wingdings" panose="05000000000000000000" pitchFamily="2" charset="2"/>
              <a:buChar char="ü"/>
            </a:pPr>
            <a:r>
              <a:rPr lang="tr-TR" sz="3200" dirty="0" smtClean="0">
                <a:solidFill>
                  <a:schemeClr val="tx1"/>
                </a:solidFill>
              </a:rPr>
              <a:t>Özellikle de Ticaret Hukuku</a:t>
            </a:r>
          </a:p>
          <a:p>
            <a:pPr algn="just">
              <a:buClrTx/>
              <a:buSzPct val="124000"/>
            </a:pPr>
            <a:r>
              <a:rPr lang="tr-TR" sz="3200" dirty="0" smtClean="0">
                <a:solidFill>
                  <a:schemeClr val="tx1"/>
                </a:solidFill>
              </a:rPr>
              <a:t> ve Medeni Hukukun kaynağı olan</a:t>
            </a:r>
          </a:p>
          <a:p>
            <a:pPr algn="just">
              <a:buClrTx/>
              <a:buSzPct val="124000"/>
            </a:pPr>
            <a:r>
              <a:rPr lang="tr-TR" sz="3200" dirty="0" smtClean="0">
                <a:solidFill>
                  <a:schemeClr val="tx1"/>
                </a:solidFill>
              </a:rPr>
              <a:t> İsviçre ve Alman hukuku doktrini</a:t>
            </a:r>
          </a:p>
          <a:p>
            <a:pPr algn="just">
              <a:buClrTx/>
              <a:buSzPct val="124000"/>
            </a:pPr>
            <a:r>
              <a:rPr lang="tr-TR" sz="3200" dirty="0">
                <a:solidFill>
                  <a:schemeClr val="tx1"/>
                </a:solidFill>
              </a:rPr>
              <a:t>d</a:t>
            </a:r>
            <a:r>
              <a:rPr lang="tr-TR" sz="3200" dirty="0" smtClean="0">
                <a:solidFill>
                  <a:schemeClr val="tx1"/>
                </a:solidFill>
              </a:rPr>
              <a:t>e yardımcı kaynaklardandır.</a:t>
            </a:r>
          </a:p>
          <a:p>
            <a:pPr marL="484632" indent="-457200" algn="just">
              <a:buClrTx/>
              <a:buSzPct val="124000"/>
              <a:buFont typeface="Wingdings" panose="05000000000000000000" pitchFamily="2" charset="2"/>
              <a:buChar char="ü"/>
            </a:pPr>
            <a:r>
              <a:rPr lang="tr-TR" sz="2800" dirty="0" smtClean="0">
                <a:solidFill>
                  <a:schemeClr val="tx1"/>
                </a:solidFill>
              </a:rPr>
              <a:t>Makaleler, şerhler, monografiler, </a:t>
            </a:r>
          </a:p>
          <a:p>
            <a:pPr algn="just">
              <a:buClrTx/>
              <a:buSzPct val="124000"/>
            </a:pPr>
            <a:r>
              <a:rPr lang="tr-TR" sz="2800" dirty="0">
                <a:solidFill>
                  <a:schemeClr val="tx1"/>
                </a:solidFill>
              </a:rPr>
              <a:t>b</a:t>
            </a:r>
            <a:r>
              <a:rPr lang="tr-TR" sz="2800" dirty="0" smtClean="0">
                <a:solidFill>
                  <a:schemeClr val="tx1"/>
                </a:solidFill>
              </a:rPr>
              <a:t>ibliyografyalar,  içtihat eleştirileri,…</a:t>
            </a:r>
          </a:p>
          <a:p>
            <a:pPr algn="just">
              <a:buClrTx/>
              <a:buSzPct val="124000"/>
            </a:pPr>
            <a:endParaRPr lang="tr-TR" sz="3200" dirty="0">
              <a:solidFill>
                <a:schemeClr val="tx1"/>
              </a:solidFill>
            </a:endParaRPr>
          </a:p>
        </p:txBody>
      </p:sp>
      <p:pic>
        <p:nvPicPr>
          <p:cNvPr id="4099" name="Picture 3" descr="C:\Users\14203290854\Pictures\ii-151696253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7851" y="3653971"/>
            <a:ext cx="2093416" cy="2983118"/>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14203290854\Pictures\146850-9786051524955_tn_LR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8890" y="521241"/>
            <a:ext cx="2211339" cy="31327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87624" y="-243408"/>
            <a:ext cx="7406640" cy="1472184"/>
          </a:xfrm>
        </p:spPr>
        <p:txBody>
          <a:bodyPr>
            <a:normAutofit fontScale="90000"/>
          </a:bodyPr>
          <a:lstStyle/>
          <a:p>
            <a:r>
              <a:rPr lang="tr-TR" sz="3600" dirty="0">
                <a:solidFill>
                  <a:schemeClr val="tx1"/>
                </a:solidFill>
              </a:rPr>
              <a:t>YARDIMCI KAYNAKLAR</a:t>
            </a:r>
            <a:br>
              <a:rPr lang="tr-TR" sz="3600" dirty="0">
                <a:solidFill>
                  <a:schemeClr val="tx1"/>
                </a:solidFill>
              </a:rPr>
            </a:br>
            <a:r>
              <a:rPr lang="tr-TR" sz="3600" dirty="0" smtClean="0">
                <a:solidFill>
                  <a:schemeClr val="tx1"/>
                </a:solidFill>
              </a:rPr>
              <a:t>MAHKEME KARARLARI(Yargısal İçtihatlar)</a:t>
            </a:r>
            <a:endParaRPr lang="tr-TR" sz="3600" dirty="0"/>
          </a:p>
        </p:txBody>
      </p:sp>
      <p:sp>
        <p:nvSpPr>
          <p:cNvPr id="3" name="Alt Başlık 2"/>
          <p:cNvSpPr>
            <a:spLocks noGrp="1"/>
          </p:cNvSpPr>
          <p:nvPr>
            <p:ph type="subTitle" idx="1"/>
          </p:nvPr>
        </p:nvSpPr>
        <p:spPr>
          <a:xfrm>
            <a:off x="1043608" y="1313384"/>
            <a:ext cx="7651576" cy="5544616"/>
          </a:xfrm>
        </p:spPr>
        <p:txBody>
          <a:bodyPr>
            <a:normAutofit fontScale="92500" lnSpcReduction="20000"/>
          </a:bodyPr>
          <a:lstStyle/>
          <a:p>
            <a:pPr marL="484632" indent="-457200" algn="just">
              <a:buClrTx/>
              <a:buSzPct val="124000"/>
              <a:buFont typeface="Wingdings" panose="05000000000000000000" pitchFamily="2" charset="2"/>
              <a:buChar char="ü"/>
            </a:pPr>
            <a:r>
              <a:rPr lang="tr-TR" sz="2800" dirty="0" smtClean="0">
                <a:solidFill>
                  <a:schemeClr val="tx1"/>
                </a:solidFill>
              </a:rPr>
              <a:t>Yüksek mahkemeler tarafından </a:t>
            </a:r>
          </a:p>
          <a:p>
            <a:pPr algn="just">
              <a:buClrTx/>
              <a:buSzPct val="124000"/>
            </a:pPr>
            <a:r>
              <a:rPr lang="tr-TR" sz="2800" dirty="0" smtClean="0">
                <a:solidFill>
                  <a:schemeClr val="tx1"/>
                </a:solidFill>
              </a:rPr>
              <a:t>Verilen ve varılan ilkelerdir.</a:t>
            </a:r>
          </a:p>
          <a:p>
            <a:pPr marL="484632" indent="-457200" algn="just">
              <a:buClrTx/>
              <a:buSzPct val="124000"/>
              <a:buFont typeface="Wingdings" panose="05000000000000000000" pitchFamily="2" charset="2"/>
              <a:buChar char="ü"/>
            </a:pPr>
            <a:r>
              <a:rPr lang="tr-TR" sz="2800" dirty="0" smtClean="0">
                <a:solidFill>
                  <a:schemeClr val="tx1"/>
                </a:solidFill>
              </a:rPr>
              <a:t>İçtihatlarda, uyuşmazlığa konu</a:t>
            </a:r>
          </a:p>
          <a:p>
            <a:pPr algn="just">
              <a:buClrTx/>
              <a:buSzPct val="124000"/>
            </a:pPr>
            <a:r>
              <a:rPr lang="tr-TR" sz="2800" dirty="0" smtClean="0">
                <a:solidFill>
                  <a:schemeClr val="tx1"/>
                </a:solidFill>
              </a:rPr>
              <a:t> hukuki soruna benzer olaylar</a:t>
            </a:r>
          </a:p>
          <a:p>
            <a:pPr algn="just">
              <a:buClrTx/>
              <a:buSzPct val="124000"/>
            </a:pPr>
            <a:r>
              <a:rPr lang="tr-TR" sz="2800" dirty="0" smtClean="0">
                <a:solidFill>
                  <a:schemeClr val="tx1"/>
                </a:solidFill>
              </a:rPr>
              <a:t> (emsal) söz konusudur.</a:t>
            </a:r>
          </a:p>
          <a:p>
            <a:pPr marL="484632" indent="-457200" algn="just">
              <a:buClrTx/>
              <a:buSzPct val="124000"/>
              <a:buFont typeface="Wingdings" panose="05000000000000000000" pitchFamily="2" charset="2"/>
              <a:buChar char="ü"/>
            </a:pPr>
            <a:r>
              <a:rPr lang="tr-TR" sz="2800" dirty="0" smtClean="0">
                <a:solidFill>
                  <a:schemeClr val="tx1"/>
                </a:solidFill>
              </a:rPr>
              <a:t>Mahkeme kararları yargıçlar için </a:t>
            </a:r>
          </a:p>
          <a:p>
            <a:pPr algn="just">
              <a:buClrTx/>
              <a:buSzPct val="124000"/>
            </a:pPr>
            <a:r>
              <a:rPr lang="tr-TR" sz="2800" dirty="0" smtClean="0">
                <a:solidFill>
                  <a:schemeClr val="tx1"/>
                </a:solidFill>
              </a:rPr>
              <a:t>bağlayıcı değildir; fakat  Yargıtay, </a:t>
            </a:r>
          </a:p>
          <a:p>
            <a:pPr algn="just">
              <a:buClrTx/>
              <a:buSzPct val="124000"/>
            </a:pPr>
            <a:r>
              <a:rPr lang="tr-TR" sz="2800" dirty="0" smtClean="0">
                <a:solidFill>
                  <a:schemeClr val="tx1"/>
                </a:solidFill>
              </a:rPr>
              <a:t>Danıştay ve Sayıştay’ın İçtihadı </a:t>
            </a:r>
          </a:p>
          <a:p>
            <a:pPr algn="just">
              <a:buClrTx/>
              <a:buSzPct val="124000"/>
            </a:pPr>
            <a:r>
              <a:rPr lang="tr-TR" sz="2800" dirty="0" smtClean="0">
                <a:solidFill>
                  <a:schemeClr val="tx1"/>
                </a:solidFill>
              </a:rPr>
              <a:t>Birleştirme Kararlarına tüm mahkemeler uymalıdır.</a:t>
            </a:r>
          </a:p>
          <a:p>
            <a:pPr algn="just">
              <a:buClrTx/>
              <a:buSzPct val="124000"/>
            </a:pPr>
            <a:r>
              <a:rPr lang="tr-TR" sz="2800" dirty="0" smtClean="0">
                <a:solidFill>
                  <a:schemeClr val="tx1"/>
                </a:solidFill>
              </a:rPr>
              <a:t>-</a:t>
            </a:r>
            <a:r>
              <a:rPr lang="tr-TR" sz="3000" u="sng" dirty="0" smtClean="0">
                <a:solidFill>
                  <a:schemeClr val="tx1"/>
                </a:solidFill>
              </a:rPr>
              <a:t>İçtihadı Birleştirme Kararı</a:t>
            </a:r>
            <a:r>
              <a:rPr lang="tr-TR" sz="3000" dirty="0" smtClean="0">
                <a:solidFill>
                  <a:schemeClr val="tx1"/>
                </a:solidFill>
              </a:rPr>
              <a:t>: İBK tarafından alınan kararlardır. Yargıtay’ın iki farklı dairesinde aynı konuda farklı kararlar bulunuyorsa hukuka yol göstermek amaçlı alınır. (</a:t>
            </a:r>
            <a:r>
              <a:rPr lang="tr-TR" sz="3000" dirty="0" err="1" smtClean="0">
                <a:solidFill>
                  <a:schemeClr val="tx1"/>
                </a:solidFill>
              </a:rPr>
              <a:t>Yarg</a:t>
            </a:r>
            <a:r>
              <a:rPr lang="tr-TR" sz="3000" dirty="0" smtClean="0">
                <a:solidFill>
                  <a:schemeClr val="tx1"/>
                </a:solidFill>
              </a:rPr>
              <a:t>, Dan., Say., Ask. Y., Ask. Yüksek İdare Mah.)</a:t>
            </a:r>
          </a:p>
        </p:txBody>
      </p:sp>
      <p:pic>
        <p:nvPicPr>
          <p:cNvPr id="5122" name="Picture 2" descr="C:\Users\14203290854\Pictures\000000049207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1268760"/>
            <a:ext cx="2117873" cy="3061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260648"/>
            <a:ext cx="7406640" cy="1472184"/>
          </a:xfrm>
        </p:spPr>
        <p:txBody>
          <a:bodyPr>
            <a:normAutofit/>
          </a:bodyPr>
          <a:lstStyle/>
          <a:p>
            <a:r>
              <a:rPr lang="tr-TR" sz="3600" dirty="0" smtClean="0">
                <a:solidFill>
                  <a:schemeClr val="tx1"/>
                </a:solidFill>
              </a:rPr>
              <a:t>HUKUK KURALALRININ UYGULANMASI</a:t>
            </a:r>
            <a:endParaRPr lang="tr-TR" sz="3600" dirty="0"/>
          </a:p>
        </p:txBody>
      </p:sp>
      <p:sp>
        <p:nvSpPr>
          <p:cNvPr id="3" name="Alt Başlık 2"/>
          <p:cNvSpPr>
            <a:spLocks noGrp="1"/>
          </p:cNvSpPr>
          <p:nvPr>
            <p:ph type="subTitle" idx="1"/>
          </p:nvPr>
        </p:nvSpPr>
        <p:spPr>
          <a:xfrm>
            <a:off x="1259632" y="2132856"/>
            <a:ext cx="7651576" cy="5544616"/>
          </a:xfrm>
        </p:spPr>
        <p:txBody>
          <a:bodyPr>
            <a:normAutofit/>
          </a:bodyPr>
          <a:lstStyle/>
          <a:p>
            <a:pPr marL="484632" indent="-457200" algn="just">
              <a:buClrTx/>
              <a:buSzPct val="124000"/>
              <a:buFont typeface="Wingdings" panose="05000000000000000000" pitchFamily="2" charset="2"/>
              <a:buChar char="ü"/>
            </a:pPr>
            <a:r>
              <a:rPr lang="tr-TR" sz="3200" i="1" dirty="0" smtClean="0">
                <a:solidFill>
                  <a:schemeClr val="tx1"/>
                </a:solidFill>
              </a:rPr>
              <a:t>‘</a:t>
            </a:r>
            <a:r>
              <a:rPr lang="tr-TR" sz="3600" i="1" dirty="0" smtClean="0">
                <a:solidFill>
                  <a:schemeClr val="tx1"/>
                </a:solidFill>
              </a:rPr>
              <a:t>’Geciken adalet, adalet değildir.’’</a:t>
            </a:r>
          </a:p>
          <a:p>
            <a:pPr marL="484632" indent="-457200" algn="just">
              <a:buClrTx/>
              <a:buSzPct val="124000"/>
              <a:buFont typeface="Wingdings" panose="05000000000000000000" pitchFamily="2" charset="2"/>
              <a:buChar char="ü"/>
            </a:pPr>
            <a:r>
              <a:rPr lang="tr-TR" sz="3600" dirty="0" smtClean="0">
                <a:solidFill>
                  <a:schemeClr val="tx1"/>
                </a:solidFill>
              </a:rPr>
              <a:t>Bu nedenle hukuk kurallarının bağlayıcılığının sağlanabilmesi adına en doğru şekilde uygulanmasına ihtiyaç vardır.</a:t>
            </a:r>
          </a:p>
          <a:p>
            <a:pPr algn="just">
              <a:buClrTx/>
              <a:buSzPct val="124000"/>
            </a:pP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331640" y="-171400"/>
            <a:ext cx="7406640" cy="1472184"/>
          </a:xfrm>
        </p:spPr>
        <p:txBody>
          <a:bodyPr>
            <a:normAutofit/>
          </a:bodyPr>
          <a:lstStyle/>
          <a:p>
            <a:r>
              <a:rPr lang="tr-TR" sz="3600" dirty="0">
                <a:solidFill>
                  <a:schemeClr val="tx1"/>
                </a:solidFill>
              </a:rPr>
              <a:t>HUKUK </a:t>
            </a:r>
            <a:r>
              <a:rPr lang="tr-TR" sz="3600" dirty="0" smtClean="0">
                <a:solidFill>
                  <a:schemeClr val="tx1"/>
                </a:solidFill>
              </a:rPr>
              <a:t>KURALLARININ UYGULANMASI- Yer Bakımından</a:t>
            </a:r>
            <a:endParaRPr lang="tr-TR" sz="3600" dirty="0"/>
          </a:p>
        </p:txBody>
      </p:sp>
      <p:sp>
        <p:nvSpPr>
          <p:cNvPr id="3" name="Alt Başlık 2"/>
          <p:cNvSpPr>
            <a:spLocks noGrp="1"/>
          </p:cNvSpPr>
          <p:nvPr>
            <p:ph type="subTitle" idx="1"/>
          </p:nvPr>
        </p:nvSpPr>
        <p:spPr>
          <a:xfrm>
            <a:off x="1331640" y="1484784"/>
            <a:ext cx="7651576" cy="5544616"/>
          </a:xfrm>
        </p:spPr>
        <p:txBody>
          <a:bodyPr>
            <a:normAutofit/>
          </a:bodyPr>
          <a:lstStyle/>
          <a:p>
            <a:pPr marL="484632" indent="-457200" algn="just">
              <a:buClrTx/>
              <a:buSzPct val="124000"/>
              <a:buFont typeface="Wingdings" panose="05000000000000000000" pitchFamily="2" charset="2"/>
              <a:buChar char="Ø"/>
            </a:pPr>
            <a:r>
              <a:rPr lang="tr-TR" sz="3200" u="sng" dirty="0" smtClean="0">
                <a:solidFill>
                  <a:schemeClr val="tx1"/>
                </a:solidFill>
              </a:rPr>
              <a:t>Şahsilik İlkesi:</a:t>
            </a:r>
            <a:r>
              <a:rPr lang="tr-TR" sz="3200" dirty="0" smtClean="0">
                <a:solidFill>
                  <a:schemeClr val="tx1"/>
                </a:solidFill>
              </a:rPr>
              <a:t> Bir ülke vatandaşına, nerede olursa olsun kendi ülkesinin yasaları uygulanır.</a:t>
            </a:r>
          </a:p>
          <a:p>
            <a:pPr algn="just">
              <a:buClrTx/>
              <a:buSzPct val="124000"/>
            </a:pPr>
            <a:r>
              <a:rPr lang="tr-TR" sz="3200" dirty="0" smtClean="0">
                <a:solidFill>
                  <a:schemeClr val="tx1"/>
                </a:solidFill>
              </a:rPr>
              <a:t>Ör: Miras, aile, vergi hukuku gibi…</a:t>
            </a:r>
          </a:p>
          <a:p>
            <a:pPr marL="484632" indent="-457200" algn="just">
              <a:buClrTx/>
              <a:buSzPct val="124000"/>
              <a:buFont typeface="Wingdings" panose="05000000000000000000" pitchFamily="2" charset="2"/>
              <a:buChar char="Ø"/>
            </a:pPr>
            <a:r>
              <a:rPr lang="tr-TR" sz="3200" u="sng" dirty="0" err="1" smtClean="0">
                <a:solidFill>
                  <a:schemeClr val="tx1"/>
                </a:solidFill>
              </a:rPr>
              <a:t>Mülkilik</a:t>
            </a:r>
            <a:r>
              <a:rPr lang="tr-TR" sz="3200" u="sng" dirty="0" smtClean="0">
                <a:solidFill>
                  <a:schemeClr val="tx1"/>
                </a:solidFill>
              </a:rPr>
              <a:t> İlkesi:</a:t>
            </a:r>
            <a:r>
              <a:rPr lang="tr-TR" sz="3200" dirty="0" smtClean="0">
                <a:solidFill>
                  <a:schemeClr val="tx1"/>
                </a:solidFill>
              </a:rPr>
              <a:t> Devletin ülkesi içinde bulunan herkes o devletin hukuk kurallarına tabidir.</a:t>
            </a:r>
          </a:p>
          <a:p>
            <a:pPr algn="just">
              <a:buClrTx/>
              <a:buSzPct val="124000"/>
            </a:pPr>
            <a:r>
              <a:rPr lang="tr-TR" sz="3200" u="sng" dirty="0" smtClean="0">
                <a:solidFill>
                  <a:schemeClr val="tx1"/>
                </a:solidFill>
              </a:rPr>
              <a:t>-Kanunların </a:t>
            </a:r>
            <a:r>
              <a:rPr lang="tr-TR" sz="3200" u="sng" dirty="0" err="1" smtClean="0">
                <a:solidFill>
                  <a:schemeClr val="tx1"/>
                </a:solidFill>
              </a:rPr>
              <a:t>Mülkiliği</a:t>
            </a:r>
            <a:r>
              <a:rPr lang="tr-TR" sz="3200" u="sng" dirty="0" smtClean="0">
                <a:solidFill>
                  <a:schemeClr val="tx1"/>
                </a:solidFill>
              </a:rPr>
              <a:t> Prensibi:</a:t>
            </a:r>
            <a:r>
              <a:rPr lang="tr-TR" sz="3200" dirty="0" smtClean="0">
                <a:solidFill>
                  <a:schemeClr val="tx1"/>
                </a:solidFill>
              </a:rPr>
              <a:t> Kanunlar, yayımlandıkları andan itibaren o ülke topraklarındaki tüm kişilere uygulanır.</a:t>
            </a:r>
            <a:endParaRPr lang="tr-TR" sz="3200" u="sng"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243408"/>
            <a:ext cx="7406640" cy="1472184"/>
          </a:xfrm>
        </p:spPr>
        <p:txBody>
          <a:bodyPr>
            <a:normAutofit/>
          </a:bodyPr>
          <a:lstStyle/>
          <a:p>
            <a:r>
              <a:rPr lang="tr-TR" sz="3600" dirty="0">
                <a:solidFill>
                  <a:schemeClr val="tx1"/>
                </a:solidFill>
              </a:rPr>
              <a:t>HUKUK KURALLARININ UYGULANMASI- </a:t>
            </a:r>
            <a:r>
              <a:rPr lang="tr-TR" sz="3600" dirty="0" smtClean="0">
                <a:solidFill>
                  <a:schemeClr val="tx1"/>
                </a:solidFill>
              </a:rPr>
              <a:t>Zaman Bakımından</a:t>
            </a:r>
            <a:endParaRPr lang="tr-TR" sz="3600" dirty="0"/>
          </a:p>
        </p:txBody>
      </p:sp>
      <p:sp>
        <p:nvSpPr>
          <p:cNvPr id="3" name="Alt Başlık 2"/>
          <p:cNvSpPr>
            <a:spLocks noGrp="1"/>
          </p:cNvSpPr>
          <p:nvPr>
            <p:ph type="subTitle" idx="1"/>
          </p:nvPr>
        </p:nvSpPr>
        <p:spPr>
          <a:xfrm>
            <a:off x="1187624" y="1313384"/>
            <a:ext cx="7651576" cy="5544616"/>
          </a:xfrm>
        </p:spPr>
        <p:txBody>
          <a:bodyPr>
            <a:normAutofit/>
          </a:bodyPr>
          <a:lstStyle/>
          <a:p>
            <a:pPr marL="484632" indent="-457200" algn="just">
              <a:buClrTx/>
              <a:buSzPct val="124000"/>
              <a:buFont typeface="Wingdings" panose="05000000000000000000" pitchFamily="2" charset="2"/>
              <a:buChar char="Ø"/>
            </a:pPr>
            <a:r>
              <a:rPr lang="tr-TR" sz="2800" u="sng" dirty="0" smtClean="0">
                <a:solidFill>
                  <a:schemeClr val="tx1"/>
                </a:solidFill>
              </a:rPr>
              <a:t>Kural:</a:t>
            </a:r>
            <a:r>
              <a:rPr lang="tr-TR" sz="2800" dirty="0" smtClean="0">
                <a:solidFill>
                  <a:schemeClr val="tx1"/>
                </a:solidFill>
              </a:rPr>
              <a:t> Yasalar, yürürlüğe girdiği tarihten, yürürlükten kaldırılana kadarki zaman aralığında gerçekleşen tüm hukuki olaylara uygulanabilir.- </a:t>
            </a:r>
            <a:r>
              <a:rPr lang="tr-TR" sz="2800" u="sng" dirty="0" smtClean="0">
                <a:solidFill>
                  <a:schemeClr val="tx1"/>
                </a:solidFill>
              </a:rPr>
              <a:t>Kanunların geriye yürümezliği ilkesi </a:t>
            </a:r>
            <a:r>
              <a:rPr lang="tr-TR" sz="2800" dirty="0" smtClean="0">
                <a:solidFill>
                  <a:schemeClr val="tx1"/>
                </a:solidFill>
              </a:rPr>
              <a:t>gereğidir.</a:t>
            </a:r>
          </a:p>
          <a:p>
            <a:pPr marL="484632" indent="-457200" algn="just">
              <a:buClrTx/>
              <a:buSzPct val="124000"/>
              <a:buFont typeface="Wingdings" panose="05000000000000000000" pitchFamily="2" charset="2"/>
              <a:buChar char="Ø"/>
            </a:pPr>
            <a:r>
              <a:rPr lang="tr-TR" sz="2800" dirty="0" smtClean="0">
                <a:solidFill>
                  <a:schemeClr val="tx1"/>
                </a:solidFill>
              </a:rPr>
              <a:t>Yasalar, Resmi Gazetede yayımlanarak yürürlüğe girerler. Genelde yasaların sonunda yürürlük tarihi yazar; eğer yazmazsa resmi gazetede yayımlandıktan 45 gün sonra yürürlüğe girerler.</a:t>
            </a:r>
          </a:p>
          <a:p>
            <a:pPr marL="484632" indent="-457200" algn="just">
              <a:buClrTx/>
              <a:buSzPct val="124000"/>
              <a:buFont typeface="Wingdings" panose="05000000000000000000" pitchFamily="2" charset="2"/>
              <a:buChar char="Ø"/>
            </a:pPr>
            <a:r>
              <a:rPr lang="tr-TR" sz="2800" dirty="0" smtClean="0">
                <a:solidFill>
                  <a:schemeClr val="tx1"/>
                </a:solidFill>
              </a:rPr>
              <a:t>Yürürlüğe girme ile uygulanma farklı şeylerdir. Örneğin Sıkıyönetim ve Olağanüstü Hal Kanunları yürürlüktedir. Fakat her zaman uygulama alanı bulmamaktadır.</a:t>
            </a:r>
          </a:p>
          <a:p>
            <a:pPr algn="just">
              <a:buClrTx/>
              <a:buSzPct val="124000"/>
            </a:pPr>
            <a:endParaRPr lang="tr-TR" sz="2800" dirty="0" smtClean="0">
              <a:solidFill>
                <a:schemeClr val="tx1"/>
              </a:solidFill>
            </a:endParaRPr>
          </a:p>
          <a:p>
            <a:pPr marL="484632" indent="-457200" algn="just">
              <a:buClrTx/>
              <a:buSzPct val="124000"/>
              <a:buFont typeface="Wingdings" panose="05000000000000000000" pitchFamily="2" charset="2"/>
              <a:buChar char="Ø"/>
            </a:pPr>
            <a:endParaRPr lang="tr-TR" sz="3200" dirty="0" smtClean="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fontScale="90000"/>
          </a:bodyPr>
          <a:lstStyle/>
          <a:p>
            <a:r>
              <a:rPr lang="tr-TR" sz="3600" dirty="0">
                <a:solidFill>
                  <a:schemeClr val="tx1"/>
                </a:solidFill>
              </a:rPr>
              <a:t>HUKUK </a:t>
            </a:r>
            <a:r>
              <a:rPr lang="tr-TR" sz="3600" dirty="0" smtClean="0">
                <a:solidFill>
                  <a:schemeClr val="tx1"/>
                </a:solidFill>
              </a:rPr>
              <a:t>KURALLARININ UYGULANMASI- Hakimin Hukuk Yaratması(Takdir Yetkisi)</a:t>
            </a:r>
            <a:endParaRPr lang="tr-TR" sz="3600" dirty="0"/>
          </a:p>
        </p:txBody>
      </p:sp>
      <p:sp>
        <p:nvSpPr>
          <p:cNvPr id="3" name="Alt Başlık 2"/>
          <p:cNvSpPr>
            <a:spLocks noGrp="1"/>
          </p:cNvSpPr>
          <p:nvPr>
            <p:ph type="subTitle" idx="1"/>
          </p:nvPr>
        </p:nvSpPr>
        <p:spPr>
          <a:xfrm>
            <a:off x="1029754" y="1581766"/>
            <a:ext cx="7651576" cy="5544616"/>
          </a:xfrm>
        </p:spPr>
        <p:txBody>
          <a:bodyPr>
            <a:normAutofit/>
          </a:bodyPr>
          <a:lstStyle/>
          <a:p>
            <a:pPr marL="484632" indent="-457200" algn="just">
              <a:buClrTx/>
              <a:buSzPct val="124000"/>
              <a:buFont typeface="Wingdings" panose="05000000000000000000" pitchFamily="2" charset="2"/>
              <a:buChar char="ü"/>
            </a:pPr>
            <a:r>
              <a:rPr lang="tr-TR" sz="3200" u="sng" dirty="0" smtClean="0">
                <a:solidFill>
                  <a:schemeClr val="tx1"/>
                </a:solidFill>
              </a:rPr>
              <a:t>Türk Medeni Kanunu:</a:t>
            </a:r>
          </a:p>
          <a:p>
            <a:pPr algn="just">
              <a:buClrTx/>
              <a:buSzPct val="124000"/>
            </a:pPr>
            <a:r>
              <a:rPr lang="tr-TR" sz="3200" dirty="0" smtClean="0"/>
              <a:t>BAŞLANGIÇ: </a:t>
            </a:r>
            <a:r>
              <a:rPr lang="tr-TR" sz="3200" u="sng" dirty="0"/>
              <a:t>A. Hukukun uygulanması ve kaynakları </a:t>
            </a:r>
            <a:r>
              <a:rPr lang="tr-TR" sz="3200" dirty="0"/>
              <a:t>Madde 1 - </a:t>
            </a:r>
            <a:r>
              <a:rPr lang="tr-TR" sz="3200" i="1" dirty="0"/>
              <a:t>Kanun, sözüyle ve özüyle değindiği bütün konularda uygulanır. </a:t>
            </a:r>
            <a:endParaRPr lang="tr-TR" sz="3200" i="1" dirty="0" smtClean="0"/>
          </a:p>
          <a:p>
            <a:pPr algn="just">
              <a:buClrTx/>
              <a:buSzPct val="124000"/>
            </a:pPr>
            <a:r>
              <a:rPr lang="tr-TR" sz="3200" i="1" dirty="0" smtClean="0"/>
              <a:t>Kanunda </a:t>
            </a:r>
            <a:r>
              <a:rPr lang="tr-TR" sz="3200" i="1" dirty="0"/>
              <a:t>uygulanabilir bir hüküm yoksa, hâkim, örf ve âdet hukukuna göre, bu da yoksa kendisi kanun koyucu olsaydı nasıl bir kural koyacak idiyse ona göre karar verir. </a:t>
            </a:r>
            <a:endParaRPr lang="tr-TR" sz="3200" i="1" dirty="0" smtClean="0"/>
          </a:p>
          <a:p>
            <a:pPr algn="just">
              <a:buClrTx/>
              <a:buSzPct val="124000"/>
            </a:pPr>
            <a:r>
              <a:rPr lang="tr-TR" sz="3200" i="1" dirty="0" smtClean="0"/>
              <a:t>Hâkim</a:t>
            </a:r>
            <a:r>
              <a:rPr lang="tr-TR" sz="3200" i="1" dirty="0"/>
              <a:t>, karar verirken bilimsel görüşlerden ve yargı kararlarından yararlanır. </a:t>
            </a:r>
            <a:endParaRPr lang="tr-TR" sz="3200" i="1" u="sng"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fontScale="90000"/>
          </a:bodyPr>
          <a:lstStyle/>
          <a:p>
            <a:r>
              <a:rPr lang="tr-TR" sz="3600" dirty="0">
                <a:solidFill>
                  <a:schemeClr val="tx1"/>
                </a:solidFill>
              </a:rPr>
              <a:t>HUKUK KURALLARININ UYGULANMASI- Hakimin Hukuk Yaratması(Takdir Yetkisi)</a:t>
            </a:r>
            <a:endParaRPr lang="tr-TR" sz="3600" dirty="0"/>
          </a:p>
        </p:txBody>
      </p:sp>
      <p:sp>
        <p:nvSpPr>
          <p:cNvPr id="3" name="Alt Başlık 2"/>
          <p:cNvSpPr>
            <a:spLocks noGrp="1"/>
          </p:cNvSpPr>
          <p:nvPr>
            <p:ph type="subTitle" idx="1"/>
          </p:nvPr>
        </p:nvSpPr>
        <p:spPr>
          <a:xfrm>
            <a:off x="1187624" y="1484784"/>
            <a:ext cx="7651576" cy="5544616"/>
          </a:xfrm>
        </p:spPr>
        <p:txBody>
          <a:bodyPr>
            <a:normAutofit/>
          </a:bodyPr>
          <a:lstStyle/>
          <a:p>
            <a:pPr marL="484632" indent="-457200" algn="just">
              <a:buClrTx/>
              <a:buSzPct val="124000"/>
              <a:buFont typeface="Wingdings" panose="05000000000000000000" pitchFamily="2" charset="2"/>
              <a:buChar char="ü"/>
            </a:pPr>
            <a:r>
              <a:rPr lang="tr-TR" sz="3200" dirty="0" smtClean="0">
                <a:solidFill>
                  <a:schemeClr val="tx1"/>
                </a:solidFill>
              </a:rPr>
              <a:t>Hakimin uyuşmazlığı çözmesi, buna ilişkin bir hukuk kuralı bulamaz ise kuralı kendisinin koyması esastır. </a:t>
            </a:r>
          </a:p>
          <a:p>
            <a:pPr algn="just">
              <a:buClrTx/>
              <a:buSzPct val="124000"/>
            </a:pPr>
            <a:r>
              <a:rPr lang="tr-TR" sz="3200" dirty="0" smtClean="0">
                <a:solidFill>
                  <a:schemeClr val="tx1"/>
                </a:solidFill>
              </a:rPr>
              <a:t>1. </a:t>
            </a:r>
            <a:r>
              <a:rPr lang="tr-TR" sz="3200" u="sng" dirty="0" smtClean="0">
                <a:solidFill>
                  <a:schemeClr val="tx1"/>
                </a:solidFill>
              </a:rPr>
              <a:t>Hukuk Boşluğu</a:t>
            </a:r>
          </a:p>
          <a:p>
            <a:pPr algn="just">
              <a:buClrTx/>
              <a:buSzPct val="124000"/>
            </a:pPr>
            <a:r>
              <a:rPr lang="tr-TR" sz="3200" dirty="0" smtClean="0">
                <a:solidFill>
                  <a:schemeClr val="tx1"/>
                </a:solidFill>
              </a:rPr>
              <a:t>-Örf ve adet hukukunda somut olaya ilişkin herhangi bir çözümün sağlanamaması durumudur.</a:t>
            </a:r>
          </a:p>
          <a:p>
            <a:pPr algn="just">
              <a:buClrTx/>
              <a:buSzPct val="124000"/>
            </a:pPr>
            <a:r>
              <a:rPr lang="tr-TR" sz="3200" dirty="0" smtClean="0">
                <a:solidFill>
                  <a:schemeClr val="tx1"/>
                </a:solidFill>
              </a:rPr>
              <a:t>-Bu durumda hakim kanun koyucu gibi kural koyar. Hukuk boşluğu da kanun boşluğu halinde mevcut olur.</a:t>
            </a:r>
            <a:endParaRPr lang="tr-TR" sz="3200" dirty="0">
              <a:solidFill>
                <a:schemeClr val="tx1"/>
              </a:solidFill>
            </a:endParaRPr>
          </a:p>
          <a:p>
            <a:pPr algn="just">
              <a:buClrTx/>
              <a:buSzPct val="124000"/>
            </a:pPr>
            <a:endParaRPr lang="tr-TR" sz="3200" dirty="0" smtClean="0">
              <a:solidFill>
                <a:schemeClr val="tx1"/>
              </a:solidFill>
            </a:endParaRPr>
          </a:p>
        </p:txBody>
      </p:sp>
    </p:spTree>
    <p:extLst>
      <p:ext uri="{BB962C8B-B14F-4D97-AF65-F5344CB8AC3E}">
        <p14:creationId xmlns:p14="http://schemas.microsoft.com/office/powerpoint/2010/main" val="3671545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8175"/>
            <a:ext cx="7406640" cy="1472184"/>
          </a:xfrm>
        </p:spPr>
        <p:txBody>
          <a:bodyPr>
            <a:normAutofit fontScale="90000"/>
          </a:bodyPr>
          <a:lstStyle/>
          <a:p>
            <a:r>
              <a:rPr lang="tr-TR" sz="3600" dirty="0">
                <a:solidFill>
                  <a:schemeClr val="tx1"/>
                </a:solidFill>
              </a:rPr>
              <a:t>HUKUK KURALLARININ UYGULANMASI- Hakimin Hukuk Yaratması(Takdir Yetkisi)</a:t>
            </a:r>
            <a:endParaRPr lang="tr-TR" sz="3600" dirty="0"/>
          </a:p>
        </p:txBody>
      </p:sp>
      <p:sp>
        <p:nvSpPr>
          <p:cNvPr id="3" name="Alt Başlık 2"/>
          <p:cNvSpPr>
            <a:spLocks noGrp="1"/>
          </p:cNvSpPr>
          <p:nvPr>
            <p:ph type="subTitle" idx="1"/>
          </p:nvPr>
        </p:nvSpPr>
        <p:spPr>
          <a:xfrm>
            <a:off x="1187624" y="1556792"/>
            <a:ext cx="7651576" cy="5544616"/>
          </a:xfrm>
        </p:spPr>
        <p:txBody>
          <a:bodyPr>
            <a:normAutofit lnSpcReduction="10000"/>
          </a:bodyPr>
          <a:lstStyle/>
          <a:p>
            <a:pPr algn="just">
              <a:buClrTx/>
              <a:buSzPct val="124000"/>
            </a:pPr>
            <a:r>
              <a:rPr lang="tr-TR" sz="3200" dirty="0">
                <a:solidFill>
                  <a:schemeClr val="tx1"/>
                </a:solidFill>
              </a:rPr>
              <a:t>2. </a:t>
            </a:r>
            <a:r>
              <a:rPr lang="tr-TR" sz="3200" u="sng" dirty="0">
                <a:solidFill>
                  <a:schemeClr val="tx1"/>
                </a:solidFill>
              </a:rPr>
              <a:t>Kanun </a:t>
            </a:r>
            <a:r>
              <a:rPr lang="tr-TR" sz="3200" u="sng" dirty="0" smtClean="0">
                <a:solidFill>
                  <a:schemeClr val="tx1"/>
                </a:solidFill>
              </a:rPr>
              <a:t>Boşluğu</a:t>
            </a:r>
          </a:p>
          <a:p>
            <a:pPr algn="just">
              <a:buClrTx/>
              <a:buSzPct val="124000"/>
            </a:pPr>
            <a:r>
              <a:rPr lang="tr-TR" sz="3200" dirty="0" smtClean="0">
                <a:solidFill>
                  <a:schemeClr val="tx1"/>
                </a:solidFill>
              </a:rPr>
              <a:t>-Kanunda bulunması zorunlu düzenlemelerin yapılmaması halinde söz konusu olur.  Bu durumda hem uyuşmazlığa ilişkin kanunda hüküm bulunmaz hem de yorum yoluyla bile bir sonuca ulaşılamaz. </a:t>
            </a:r>
          </a:p>
          <a:p>
            <a:pPr algn="just">
              <a:buClrTx/>
              <a:buSzPct val="124000"/>
            </a:pPr>
            <a:r>
              <a:rPr lang="tr-TR" sz="3200" dirty="0" smtClean="0">
                <a:solidFill>
                  <a:schemeClr val="tx1"/>
                </a:solidFill>
              </a:rPr>
              <a:t>-Kanun koyucu atlamış olabilir veya çelişkili yasa hükümleri mevcut olabilir.</a:t>
            </a:r>
          </a:p>
          <a:p>
            <a:pPr algn="just">
              <a:buClrTx/>
              <a:buSzPct val="124000"/>
            </a:pPr>
            <a:r>
              <a:rPr lang="tr-TR" sz="3200" dirty="0" smtClean="0">
                <a:solidFill>
                  <a:schemeClr val="tx1"/>
                </a:solidFill>
              </a:rPr>
              <a:t>-Bazen de bilinçli bir şekilde düzenleme yapılmaz, çözüm doktrin ve </a:t>
            </a:r>
            <a:r>
              <a:rPr lang="tr-TR" sz="3200" dirty="0" err="1" smtClean="0">
                <a:solidFill>
                  <a:schemeClr val="tx1"/>
                </a:solidFill>
              </a:rPr>
              <a:t>ayrgı</a:t>
            </a:r>
            <a:r>
              <a:rPr lang="tr-TR" sz="3200" dirty="0" smtClean="0">
                <a:solidFill>
                  <a:schemeClr val="tx1"/>
                </a:solidFill>
              </a:rPr>
              <a:t> kararlarına bırakılabilir.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1052736"/>
            <a:ext cx="7651576" cy="5544616"/>
          </a:xfrm>
        </p:spPr>
        <p:txBody>
          <a:bodyPr>
            <a:normAutofit/>
          </a:bodyPr>
          <a:lstStyle/>
          <a:p>
            <a:pPr marL="484632" indent="-457200" algn="just">
              <a:buClrTx/>
              <a:buSzPct val="124000"/>
              <a:buFont typeface="Wingdings" panose="05000000000000000000" pitchFamily="2" charset="2"/>
              <a:buChar char="ü"/>
            </a:pPr>
            <a:r>
              <a:rPr lang="tr-TR" sz="3200" u="sng" dirty="0" smtClean="0">
                <a:solidFill>
                  <a:schemeClr val="tx1"/>
                </a:solidFill>
              </a:rPr>
              <a:t>Türleri:</a:t>
            </a:r>
            <a:r>
              <a:rPr lang="tr-TR" sz="3200" dirty="0" smtClean="0">
                <a:solidFill>
                  <a:schemeClr val="tx1"/>
                </a:solidFill>
              </a:rPr>
              <a:t> Bu farklılıklar, onaylanma ve yürürlük zamanı bakımındandır.</a:t>
            </a:r>
          </a:p>
          <a:p>
            <a:pPr algn="just">
              <a:buClrTx/>
              <a:buSzPct val="124000"/>
            </a:pPr>
            <a:r>
              <a:rPr lang="tr-TR" sz="3200" dirty="0" smtClean="0">
                <a:solidFill>
                  <a:schemeClr val="tx1"/>
                </a:solidFill>
              </a:rPr>
              <a:t>(1)</a:t>
            </a:r>
            <a:r>
              <a:rPr lang="tr-TR" sz="3200" u="sng" dirty="0" smtClean="0">
                <a:solidFill>
                  <a:schemeClr val="tx1"/>
                </a:solidFill>
              </a:rPr>
              <a:t>TBMM Tarafından Onaylanması Gereken Anlaşmalar:</a:t>
            </a:r>
          </a:p>
          <a:p>
            <a:pPr algn="just">
              <a:buClrTx/>
              <a:buSzPct val="124000"/>
            </a:pPr>
            <a:r>
              <a:rPr lang="tr-TR" sz="3200" dirty="0">
                <a:solidFill>
                  <a:schemeClr val="tx1"/>
                </a:solidFill>
              </a:rPr>
              <a:t> </a:t>
            </a:r>
            <a:r>
              <a:rPr lang="tr-TR" sz="3200" dirty="0" smtClean="0">
                <a:solidFill>
                  <a:schemeClr val="tx1"/>
                </a:solidFill>
              </a:rPr>
              <a:t>(a) TC adına yabancı devletlerle ve milletlerarası kuruluşlarla yapılan antlaşmalar.</a:t>
            </a:r>
          </a:p>
          <a:p>
            <a:pPr algn="just">
              <a:buClrTx/>
              <a:buSzPct val="124000"/>
            </a:pPr>
            <a:r>
              <a:rPr lang="tr-TR" sz="3200" dirty="0">
                <a:solidFill>
                  <a:schemeClr val="tx1"/>
                </a:solidFill>
              </a:rPr>
              <a:t> </a:t>
            </a:r>
            <a:r>
              <a:rPr lang="tr-TR" sz="3200" dirty="0" smtClean="0">
                <a:solidFill>
                  <a:schemeClr val="tx1"/>
                </a:solidFill>
              </a:rPr>
              <a:t>(b) Türk Kanunlarına değişiklik öngören her türlü antlaşmalar. TBMM, bunu bir kanunla uygun bulma suretiyle gerçekleştirir.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fontScale="90000"/>
          </a:bodyPr>
          <a:lstStyle/>
          <a:p>
            <a:r>
              <a:rPr lang="tr-TR" sz="3600" dirty="0">
                <a:solidFill>
                  <a:schemeClr val="tx1"/>
                </a:solidFill>
              </a:rPr>
              <a:t>HUKUK KURALLARININ UYGULANMASI- Hakimin Hukuk Yaratması(Takdir Yetkisi)</a:t>
            </a:r>
            <a:endParaRPr lang="tr-TR" sz="3600" dirty="0"/>
          </a:p>
        </p:txBody>
      </p:sp>
      <p:sp>
        <p:nvSpPr>
          <p:cNvPr id="3" name="Alt Başlık 2"/>
          <p:cNvSpPr>
            <a:spLocks noGrp="1"/>
          </p:cNvSpPr>
          <p:nvPr>
            <p:ph type="subTitle" idx="1"/>
          </p:nvPr>
        </p:nvSpPr>
        <p:spPr>
          <a:xfrm>
            <a:off x="1331640" y="1628800"/>
            <a:ext cx="7651576" cy="5544616"/>
          </a:xfrm>
        </p:spPr>
        <p:txBody>
          <a:bodyPr>
            <a:normAutofit/>
          </a:bodyPr>
          <a:lstStyle/>
          <a:p>
            <a:pPr marL="484632" indent="-457200" algn="just">
              <a:buClrTx/>
              <a:buSzPct val="124000"/>
              <a:buFont typeface="Wingdings" panose="05000000000000000000" pitchFamily="2" charset="2"/>
              <a:buChar char="ü"/>
            </a:pPr>
            <a:r>
              <a:rPr lang="tr-TR" sz="3200" dirty="0" smtClean="0">
                <a:solidFill>
                  <a:schemeClr val="tx1"/>
                </a:solidFill>
              </a:rPr>
              <a:t>Kanun boşluklarının sınıflandırılmaları şu şekildedir:</a:t>
            </a:r>
          </a:p>
          <a:p>
            <a:pPr algn="just">
              <a:buClrTx/>
              <a:buSzPct val="124000"/>
            </a:pPr>
            <a:r>
              <a:rPr lang="tr-TR" sz="3200" dirty="0" smtClean="0">
                <a:solidFill>
                  <a:schemeClr val="tx1"/>
                </a:solidFill>
              </a:rPr>
              <a:t>*Gerçek-gerçek olmayan kanun boşluğu</a:t>
            </a:r>
          </a:p>
          <a:p>
            <a:pPr algn="just">
              <a:buClrTx/>
              <a:buSzPct val="124000"/>
            </a:pPr>
            <a:r>
              <a:rPr lang="tr-TR" sz="3200" dirty="0" smtClean="0">
                <a:solidFill>
                  <a:schemeClr val="tx1"/>
                </a:solidFill>
              </a:rPr>
              <a:t>*Açık boşluk</a:t>
            </a:r>
          </a:p>
          <a:p>
            <a:pPr algn="just">
              <a:buClrTx/>
              <a:buSzPct val="124000"/>
            </a:pPr>
            <a:r>
              <a:rPr lang="tr-TR" sz="3200" dirty="0" smtClean="0">
                <a:solidFill>
                  <a:schemeClr val="tx1"/>
                </a:solidFill>
              </a:rPr>
              <a:t>*Örtülü boşluk</a:t>
            </a:r>
          </a:p>
          <a:p>
            <a:pPr algn="just">
              <a:buClrTx/>
              <a:buSzPct val="124000"/>
            </a:pPr>
            <a:r>
              <a:rPr lang="tr-TR" sz="3200" dirty="0" smtClean="0">
                <a:solidFill>
                  <a:schemeClr val="tx1"/>
                </a:solidFill>
              </a:rPr>
              <a:t>*Kural içi boşluk</a:t>
            </a:r>
          </a:p>
          <a:p>
            <a:pPr algn="just">
              <a:buClrTx/>
              <a:buSzPct val="124000"/>
            </a:pPr>
            <a:r>
              <a:rPr lang="tr-TR" sz="3200" dirty="0" smtClean="0">
                <a:solidFill>
                  <a:schemeClr val="tx1"/>
                </a:solidFill>
              </a:rPr>
              <a:t>*Bilinçli boşluk</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332656"/>
            <a:ext cx="7406640" cy="1472184"/>
          </a:xfrm>
        </p:spPr>
        <p:txBody>
          <a:bodyPr>
            <a:normAutofit/>
          </a:bodyPr>
          <a:lstStyle/>
          <a:p>
            <a:r>
              <a:rPr lang="tr-TR" sz="3600" dirty="0">
                <a:solidFill>
                  <a:schemeClr val="tx1"/>
                </a:solidFill>
              </a:rPr>
              <a:t>HUKUK KURALLARININ UYGULANMASI- </a:t>
            </a:r>
            <a:r>
              <a:rPr lang="tr-TR" sz="3600" dirty="0" smtClean="0">
                <a:solidFill>
                  <a:schemeClr val="tx1"/>
                </a:solidFill>
              </a:rPr>
              <a:t>Çatışma</a:t>
            </a:r>
            <a:endParaRPr lang="tr-TR" sz="3600" dirty="0"/>
          </a:p>
        </p:txBody>
      </p:sp>
      <p:sp>
        <p:nvSpPr>
          <p:cNvPr id="3" name="Alt Başlık 2"/>
          <p:cNvSpPr>
            <a:spLocks noGrp="1"/>
          </p:cNvSpPr>
          <p:nvPr>
            <p:ph type="subTitle" idx="1"/>
          </p:nvPr>
        </p:nvSpPr>
        <p:spPr>
          <a:xfrm>
            <a:off x="1259632" y="2204864"/>
            <a:ext cx="7651576" cy="5544616"/>
          </a:xfrm>
        </p:spPr>
        <p:txBody>
          <a:bodyPr>
            <a:normAutofit/>
          </a:bodyPr>
          <a:lstStyle/>
          <a:p>
            <a:pPr marL="484632" indent="-457200" algn="just">
              <a:buClrTx/>
              <a:buSzPct val="124000"/>
              <a:buFont typeface="Wingdings" panose="05000000000000000000" pitchFamily="2" charset="2"/>
              <a:buChar char="ü"/>
            </a:pPr>
            <a:r>
              <a:rPr lang="tr-TR" sz="3200" dirty="0" smtClean="0">
                <a:solidFill>
                  <a:schemeClr val="tx1"/>
                </a:solidFill>
              </a:rPr>
              <a:t>Hukuk kurallarının çatışması durumunda şu üçlü ayrım göze çarpar:</a:t>
            </a:r>
          </a:p>
          <a:p>
            <a:pPr marL="541782" indent="-514350" algn="just">
              <a:buClrTx/>
              <a:buSzPct val="124000"/>
              <a:buAutoNum type="arabicPeriod"/>
            </a:pPr>
            <a:r>
              <a:rPr lang="tr-TR" sz="3200" dirty="0" smtClean="0">
                <a:solidFill>
                  <a:schemeClr val="tx1"/>
                </a:solidFill>
              </a:rPr>
              <a:t>Normlar hiyerarşisine göre ayrım</a:t>
            </a:r>
          </a:p>
          <a:p>
            <a:pPr marL="541782" indent="-514350" algn="just">
              <a:buClrTx/>
              <a:buSzPct val="124000"/>
              <a:buAutoNum type="arabicPeriod"/>
            </a:pPr>
            <a:r>
              <a:rPr lang="tr-TR" sz="3200" dirty="0" smtClean="0">
                <a:solidFill>
                  <a:schemeClr val="tx1"/>
                </a:solidFill>
              </a:rPr>
              <a:t>Genel-özel hüküm ayrımı</a:t>
            </a:r>
          </a:p>
          <a:p>
            <a:pPr marL="541782" indent="-514350" algn="just">
              <a:buClrTx/>
              <a:buSzPct val="124000"/>
              <a:buAutoNum type="arabicPeriod"/>
            </a:pPr>
            <a:r>
              <a:rPr lang="tr-TR" sz="3200" dirty="0" smtClean="0">
                <a:solidFill>
                  <a:schemeClr val="tx1"/>
                </a:solidFill>
              </a:rPr>
              <a:t>Kuralın yürürlüğe giriş anının ayrımı</a:t>
            </a:r>
            <a:endParaRPr lang="tr-TR" sz="3200" dirty="0">
              <a:solidFill>
                <a:schemeClr val="tx1"/>
              </a:solidFill>
            </a:endParaRPr>
          </a:p>
        </p:txBody>
      </p:sp>
    </p:spTree>
    <p:extLst>
      <p:ext uri="{BB962C8B-B14F-4D97-AF65-F5344CB8AC3E}">
        <p14:creationId xmlns:p14="http://schemas.microsoft.com/office/powerpoint/2010/main" val="33830802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a:bodyPr>
          <a:lstStyle/>
          <a:p>
            <a:r>
              <a:rPr lang="tr-TR" sz="3600" dirty="0">
                <a:solidFill>
                  <a:schemeClr val="tx1"/>
                </a:solidFill>
              </a:rPr>
              <a:t>HUKUK KURALLARININ UYGULANMASI- Çatışma</a:t>
            </a:r>
            <a:endParaRPr lang="tr-TR" sz="3600" dirty="0"/>
          </a:p>
        </p:txBody>
      </p:sp>
      <p:sp>
        <p:nvSpPr>
          <p:cNvPr id="3" name="Alt Başlık 2"/>
          <p:cNvSpPr>
            <a:spLocks noGrp="1"/>
          </p:cNvSpPr>
          <p:nvPr>
            <p:ph type="subTitle" idx="1"/>
          </p:nvPr>
        </p:nvSpPr>
        <p:spPr>
          <a:xfrm>
            <a:off x="1331640" y="1628800"/>
            <a:ext cx="7651576" cy="5544616"/>
          </a:xfrm>
        </p:spPr>
        <p:txBody>
          <a:bodyPr>
            <a:normAutofit/>
          </a:bodyPr>
          <a:lstStyle/>
          <a:p>
            <a:pPr marL="541782" indent="-514350" algn="just">
              <a:buClrTx/>
              <a:buSzPct val="124000"/>
              <a:buAutoNum type="arabicPeriod"/>
            </a:pPr>
            <a:r>
              <a:rPr lang="tr-TR" sz="3200" u="sng" dirty="0" smtClean="0">
                <a:solidFill>
                  <a:schemeClr val="tx1"/>
                </a:solidFill>
              </a:rPr>
              <a:t>Normlar Hiyerarşisine Göre Ayrım:</a:t>
            </a:r>
          </a:p>
          <a:p>
            <a:pPr marL="484632" indent="-457200" algn="just">
              <a:buClrTx/>
              <a:buSzPct val="124000"/>
              <a:buFontTx/>
              <a:buChar char="-"/>
            </a:pPr>
            <a:r>
              <a:rPr lang="tr-TR" sz="3200" dirty="0" smtClean="0">
                <a:solidFill>
                  <a:schemeClr val="tx1"/>
                </a:solidFill>
              </a:rPr>
              <a:t>İki hukuk kuralının çatışması halinde, normlar hiyerarşisi açısından üstlük astlık ilişkisi bulunuyor ise üst olan düzenleme öncelik arz eder.</a:t>
            </a:r>
          </a:p>
          <a:p>
            <a:pPr marL="484632" indent="-457200" algn="just">
              <a:buClrTx/>
              <a:buSzPct val="124000"/>
              <a:buFontTx/>
              <a:buChar char="-"/>
            </a:pPr>
            <a:r>
              <a:rPr lang="tr-TR" sz="3200" dirty="0" smtClean="0">
                <a:solidFill>
                  <a:schemeClr val="tx1"/>
                </a:solidFill>
              </a:rPr>
              <a:t>Ör: Kanun ile yönetmelik çatışıyorsa normlar hiyerarşisince daha üstte bulunan kanun hükümlerine öncelik tanınmalıdır.</a:t>
            </a:r>
            <a:endParaRPr lang="tr-TR" sz="3200" dirty="0">
              <a:solidFill>
                <a:schemeClr val="tx1"/>
              </a:solidFill>
            </a:endParaRPr>
          </a:p>
        </p:txBody>
      </p:sp>
    </p:spTree>
    <p:extLst>
      <p:ext uri="{BB962C8B-B14F-4D97-AF65-F5344CB8AC3E}">
        <p14:creationId xmlns:p14="http://schemas.microsoft.com/office/powerpoint/2010/main" val="33830802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a:bodyPr>
          <a:lstStyle/>
          <a:p>
            <a:r>
              <a:rPr lang="tr-TR" sz="3600" dirty="0">
                <a:solidFill>
                  <a:schemeClr val="tx1"/>
                </a:solidFill>
              </a:rPr>
              <a:t>HUKUK KURALLARININ UYGULANMASI- Çatışma</a:t>
            </a:r>
            <a:endParaRPr lang="tr-TR" sz="3600" dirty="0"/>
          </a:p>
        </p:txBody>
      </p:sp>
      <p:sp>
        <p:nvSpPr>
          <p:cNvPr id="3" name="Alt Başlık 2"/>
          <p:cNvSpPr>
            <a:spLocks noGrp="1"/>
          </p:cNvSpPr>
          <p:nvPr>
            <p:ph type="subTitle" idx="1"/>
          </p:nvPr>
        </p:nvSpPr>
        <p:spPr>
          <a:xfrm>
            <a:off x="1331640" y="1628800"/>
            <a:ext cx="7651576" cy="5544616"/>
          </a:xfrm>
        </p:spPr>
        <p:txBody>
          <a:bodyPr>
            <a:normAutofit lnSpcReduction="10000"/>
          </a:bodyPr>
          <a:lstStyle/>
          <a:p>
            <a:pPr algn="just">
              <a:buClrTx/>
              <a:buSzPct val="124000"/>
            </a:pPr>
            <a:r>
              <a:rPr lang="tr-TR" sz="3200" u="sng" dirty="0" smtClean="0">
                <a:solidFill>
                  <a:schemeClr val="tx1"/>
                </a:solidFill>
              </a:rPr>
              <a:t>II. Genel-Özel Hüküm Ayrımı:</a:t>
            </a:r>
          </a:p>
          <a:p>
            <a:pPr algn="just">
              <a:buClrTx/>
              <a:buSzPct val="124000"/>
            </a:pPr>
            <a:r>
              <a:rPr lang="tr-TR" sz="3200" dirty="0" smtClean="0">
                <a:solidFill>
                  <a:schemeClr val="tx1"/>
                </a:solidFill>
              </a:rPr>
              <a:t>-Bir hukuki olay hakkında iki farklı düzenleme mevcut ise ve bu düzenlemelerden birisi özel diğeri de genel hüküm içeriyorsa normlar hiyerarşisi gereği, özel hüküm öncelikle uygulanır..</a:t>
            </a:r>
          </a:p>
          <a:p>
            <a:pPr algn="just">
              <a:buClrTx/>
              <a:buSzPct val="124000"/>
            </a:pPr>
            <a:r>
              <a:rPr lang="tr-TR" sz="3200" dirty="0" smtClean="0">
                <a:solidFill>
                  <a:schemeClr val="tx1"/>
                </a:solidFill>
              </a:rPr>
              <a:t>-Ör: Anonim şirketlerde sorumluluğu sona erdiren ibranın nitelendirmesi yapılırken borçlar kanunu ile ticaret kanunu hükümleri aynı değil ise daha özel hüküm olan ticaret kanunu hükümleri uygulanır. </a:t>
            </a:r>
            <a:endParaRPr lang="tr-TR" sz="3200" dirty="0">
              <a:solidFill>
                <a:schemeClr val="tx1"/>
              </a:solidFill>
            </a:endParaRPr>
          </a:p>
        </p:txBody>
      </p:sp>
    </p:spTree>
    <p:extLst>
      <p:ext uri="{BB962C8B-B14F-4D97-AF65-F5344CB8AC3E}">
        <p14:creationId xmlns:p14="http://schemas.microsoft.com/office/powerpoint/2010/main" val="33830802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a:bodyPr>
          <a:lstStyle/>
          <a:p>
            <a:r>
              <a:rPr lang="tr-TR" sz="3600" dirty="0">
                <a:solidFill>
                  <a:schemeClr val="tx1"/>
                </a:solidFill>
              </a:rPr>
              <a:t>HUKUK KURALLARININ UYGULANMASI- Çatışma</a:t>
            </a:r>
            <a:endParaRPr lang="tr-TR" sz="3600" dirty="0"/>
          </a:p>
        </p:txBody>
      </p:sp>
      <p:sp>
        <p:nvSpPr>
          <p:cNvPr id="3" name="Alt Başlık 2"/>
          <p:cNvSpPr>
            <a:spLocks noGrp="1"/>
          </p:cNvSpPr>
          <p:nvPr>
            <p:ph type="subTitle" idx="1"/>
          </p:nvPr>
        </p:nvSpPr>
        <p:spPr>
          <a:xfrm>
            <a:off x="1331640" y="1628800"/>
            <a:ext cx="7651576" cy="5544616"/>
          </a:xfrm>
        </p:spPr>
        <p:txBody>
          <a:bodyPr>
            <a:normAutofit lnSpcReduction="10000"/>
          </a:bodyPr>
          <a:lstStyle/>
          <a:p>
            <a:pPr algn="just">
              <a:buClrTx/>
              <a:buSzPct val="124000"/>
            </a:pPr>
            <a:r>
              <a:rPr lang="tr-TR" sz="3200" u="sng" dirty="0" smtClean="0">
                <a:solidFill>
                  <a:schemeClr val="tx1"/>
                </a:solidFill>
              </a:rPr>
              <a:t>III. </a:t>
            </a:r>
            <a:r>
              <a:rPr lang="tr-TR" sz="3200" u="sng" dirty="0">
                <a:solidFill>
                  <a:schemeClr val="tx1"/>
                </a:solidFill>
              </a:rPr>
              <a:t>Kuralın </a:t>
            </a:r>
            <a:r>
              <a:rPr lang="tr-TR" sz="3200" u="sng" dirty="0" smtClean="0">
                <a:solidFill>
                  <a:schemeClr val="tx1"/>
                </a:solidFill>
              </a:rPr>
              <a:t>Yürürlüğe Giriş Anının Ayrımı:</a:t>
            </a:r>
          </a:p>
          <a:p>
            <a:pPr marL="484632" indent="-457200" algn="just">
              <a:buClrTx/>
              <a:buSzPct val="124000"/>
              <a:buFontTx/>
              <a:buChar char="-"/>
            </a:pPr>
            <a:r>
              <a:rPr lang="tr-TR" sz="3200" dirty="0" smtClean="0">
                <a:solidFill>
                  <a:schemeClr val="tx1"/>
                </a:solidFill>
              </a:rPr>
              <a:t>Kural olarak, sonradan yürürlüğe giren kural uygulanır. Ancak bu durumda üç ihtimal doğmaktadır:</a:t>
            </a:r>
          </a:p>
          <a:p>
            <a:pPr algn="just">
              <a:buClrTx/>
              <a:buSzPct val="124000"/>
            </a:pPr>
            <a:r>
              <a:rPr lang="tr-TR" sz="3200" dirty="0" smtClean="0">
                <a:solidFill>
                  <a:schemeClr val="tx1"/>
                </a:solidFill>
              </a:rPr>
              <a:t>	1. Eğer bu kurallardan her ikisi genel ya da her ikisi özel ise sonradan yürürlüğe giren kural öncekini yürürlükten kaldırır ve sonraki kural uygulanır. Fakat aynı anda yürürlüğe girmişler ise öncelik hali oluşamayacağından ikisi de birbirini nötrler ve MK m. 1’e göre hakim hukuk yaratır.</a:t>
            </a:r>
          </a:p>
          <a:p>
            <a:pPr algn="just">
              <a:buClrTx/>
              <a:buSzPct val="124000"/>
            </a:pPr>
            <a:endParaRPr lang="tr-TR" sz="3200" dirty="0" smtClean="0">
              <a:solidFill>
                <a:schemeClr val="tx1"/>
              </a:solidFill>
            </a:endParaRPr>
          </a:p>
          <a:p>
            <a:pPr algn="just">
              <a:buClrTx/>
              <a:buSzPct val="124000"/>
            </a:pPr>
            <a:endParaRPr lang="tr-TR" sz="3200" u="sng" dirty="0">
              <a:solidFill>
                <a:schemeClr val="tx1"/>
              </a:solidFill>
            </a:endParaRPr>
          </a:p>
        </p:txBody>
      </p:sp>
    </p:spTree>
    <p:extLst>
      <p:ext uri="{BB962C8B-B14F-4D97-AF65-F5344CB8AC3E}">
        <p14:creationId xmlns:p14="http://schemas.microsoft.com/office/powerpoint/2010/main" val="33830802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a:bodyPr>
          <a:lstStyle/>
          <a:p>
            <a:r>
              <a:rPr lang="tr-TR" sz="3600" dirty="0">
                <a:solidFill>
                  <a:schemeClr val="tx1"/>
                </a:solidFill>
              </a:rPr>
              <a:t>HUKUK KURALLARININ </a:t>
            </a:r>
            <a:r>
              <a:rPr lang="tr-TR" sz="3600" dirty="0" smtClean="0">
                <a:solidFill>
                  <a:schemeClr val="tx1"/>
                </a:solidFill>
              </a:rPr>
              <a:t>UYGULANMASI-Çatışma</a:t>
            </a:r>
            <a:endParaRPr lang="tr-TR" sz="3600" dirty="0"/>
          </a:p>
        </p:txBody>
      </p:sp>
      <p:sp>
        <p:nvSpPr>
          <p:cNvPr id="3" name="Alt Başlık 2"/>
          <p:cNvSpPr>
            <a:spLocks noGrp="1"/>
          </p:cNvSpPr>
          <p:nvPr>
            <p:ph type="subTitle" idx="1"/>
          </p:nvPr>
        </p:nvSpPr>
        <p:spPr>
          <a:xfrm>
            <a:off x="1331640" y="1628800"/>
            <a:ext cx="7651576" cy="5544616"/>
          </a:xfrm>
        </p:spPr>
        <p:txBody>
          <a:bodyPr>
            <a:normAutofit/>
          </a:bodyPr>
          <a:lstStyle/>
          <a:p>
            <a:pPr algn="just">
              <a:buClrTx/>
              <a:buSzPct val="124000"/>
            </a:pPr>
            <a:r>
              <a:rPr lang="tr-TR" sz="3200" u="sng" dirty="0">
                <a:solidFill>
                  <a:schemeClr val="tx1"/>
                </a:solidFill>
              </a:rPr>
              <a:t>III. Kuralın Yürürlüğe Giriş Anının Ayrımı:</a:t>
            </a:r>
          </a:p>
          <a:p>
            <a:pPr algn="just">
              <a:buClrTx/>
              <a:buSzPct val="124000"/>
            </a:pPr>
            <a:r>
              <a:rPr lang="tr-TR" sz="3200" dirty="0">
                <a:solidFill>
                  <a:schemeClr val="tx1"/>
                </a:solidFill>
              </a:rPr>
              <a:t>	</a:t>
            </a:r>
            <a:r>
              <a:rPr lang="tr-TR" sz="3200" dirty="0" smtClean="0">
                <a:solidFill>
                  <a:schemeClr val="tx1"/>
                </a:solidFill>
              </a:rPr>
              <a:t>1I. Önceki kanun genel, sonraki kanun işse özel hüküm içeriyorsa, özel hüküm genel hükmü ortadan kaldırır ve özel hüküm uygulanır.</a:t>
            </a:r>
          </a:p>
          <a:p>
            <a:pPr algn="just">
              <a:buClrTx/>
              <a:buSzPct val="124000"/>
            </a:pPr>
            <a:r>
              <a:rPr lang="tr-TR" sz="3200" dirty="0">
                <a:solidFill>
                  <a:schemeClr val="tx1"/>
                </a:solidFill>
              </a:rPr>
              <a:t>	</a:t>
            </a:r>
            <a:r>
              <a:rPr lang="tr-TR" sz="3200" dirty="0" smtClean="0">
                <a:solidFill>
                  <a:schemeClr val="tx1"/>
                </a:solidFill>
              </a:rPr>
              <a:t>III. Önceki kanun özel, sonraki kanun genel hüküm içeriyor ise bu durumda önceki kuralın yürürlükten kaldırılması söz konusu olamaz. Böyle bir durumda da hakim kendisi değerlendirme yaparak sonuca varmalıdır.</a:t>
            </a:r>
            <a:endParaRPr lang="tr-TR" sz="3200" dirty="0">
              <a:solidFill>
                <a:schemeClr val="tx1"/>
              </a:solidFill>
            </a:endParaRPr>
          </a:p>
        </p:txBody>
      </p:sp>
    </p:spTree>
    <p:extLst>
      <p:ext uri="{BB962C8B-B14F-4D97-AF65-F5344CB8AC3E}">
        <p14:creationId xmlns:p14="http://schemas.microsoft.com/office/powerpoint/2010/main" val="33830802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971600" y="116632"/>
            <a:ext cx="7406640" cy="1472184"/>
          </a:xfrm>
        </p:spPr>
        <p:txBody>
          <a:bodyPr>
            <a:normAutofit fontScale="90000"/>
          </a:bodyPr>
          <a:lstStyle/>
          <a:p>
            <a:r>
              <a:rPr lang="tr-TR" sz="3600" dirty="0">
                <a:solidFill>
                  <a:schemeClr val="tx1"/>
                </a:solidFill>
              </a:rPr>
              <a:t>HUKUK KURALLARININ </a:t>
            </a:r>
            <a:r>
              <a:rPr lang="tr-TR" sz="3600" dirty="0" smtClean="0">
                <a:solidFill>
                  <a:schemeClr val="tx1"/>
                </a:solidFill>
              </a:rPr>
              <a:t>NİTELİĞİ BAKIMINDAN UYGULANMASI-Emredici Hukuk Kuralları</a:t>
            </a:r>
            <a:endParaRPr lang="tr-TR" sz="3600" dirty="0"/>
          </a:p>
        </p:txBody>
      </p:sp>
      <p:sp>
        <p:nvSpPr>
          <p:cNvPr id="3" name="Alt Başlık 2"/>
          <p:cNvSpPr>
            <a:spLocks noGrp="1"/>
          </p:cNvSpPr>
          <p:nvPr>
            <p:ph type="subTitle" idx="1"/>
          </p:nvPr>
        </p:nvSpPr>
        <p:spPr>
          <a:xfrm>
            <a:off x="1331640" y="1628800"/>
            <a:ext cx="7632848" cy="5040560"/>
          </a:xfrm>
        </p:spPr>
        <p:txBody>
          <a:bodyPr>
            <a:normAutofit fontScale="85000" lnSpcReduction="20000"/>
          </a:bodyPr>
          <a:lstStyle/>
          <a:p>
            <a:pPr marL="484632" indent="-457200" algn="just">
              <a:buClrTx/>
              <a:buSzPct val="124000"/>
              <a:buFont typeface="Wingdings" panose="05000000000000000000" pitchFamily="2" charset="2"/>
              <a:buChar char="v"/>
            </a:pPr>
            <a:r>
              <a:rPr lang="tr-TR" sz="3200" dirty="0" smtClean="0">
                <a:solidFill>
                  <a:schemeClr val="tx1"/>
                </a:solidFill>
              </a:rPr>
              <a:t>Bazı hukuk kuralları, emredici kural niteliği taşır. Dolayısıyla kişiler bu emredici kurallara bağlı olmak zorundadır. Olunmadığı taktirde, gerçekleştirilen işlemlerin yaptırımı geçersizliktir. Yetkili organlar bu geçersizliği kendiliğinden (</a:t>
            </a:r>
            <a:r>
              <a:rPr lang="tr-TR" sz="3200" dirty="0" err="1" smtClean="0">
                <a:solidFill>
                  <a:schemeClr val="tx1"/>
                </a:solidFill>
              </a:rPr>
              <a:t>re’sen</a:t>
            </a:r>
            <a:r>
              <a:rPr lang="tr-TR" sz="3200" dirty="0" smtClean="0">
                <a:solidFill>
                  <a:schemeClr val="tx1"/>
                </a:solidFill>
              </a:rPr>
              <a:t>) dikkate almak zorundadırlar.</a:t>
            </a:r>
          </a:p>
          <a:p>
            <a:pPr marL="484632" indent="-457200" algn="just">
              <a:buClrTx/>
              <a:buSzPct val="124000"/>
              <a:buFont typeface="Wingdings" panose="05000000000000000000" pitchFamily="2" charset="2"/>
              <a:buChar char="v"/>
            </a:pPr>
            <a:r>
              <a:rPr lang="tr-TR" sz="3200" dirty="0" smtClean="0">
                <a:solidFill>
                  <a:schemeClr val="tx1"/>
                </a:solidFill>
              </a:rPr>
              <a:t>Emredici hükümlerin konulma amacı, kamu düzeni ve menfaatini sağlamaktır.</a:t>
            </a:r>
          </a:p>
          <a:p>
            <a:pPr marL="484632" indent="-457200" algn="just">
              <a:buClrTx/>
              <a:buSzPct val="124000"/>
              <a:buFont typeface="Wingdings" panose="05000000000000000000" pitchFamily="2" charset="2"/>
              <a:buChar char="v"/>
            </a:pPr>
            <a:r>
              <a:rPr lang="tr-TR" sz="3200" dirty="0" smtClean="0">
                <a:solidFill>
                  <a:schemeClr val="tx1"/>
                </a:solidFill>
              </a:rPr>
              <a:t>Ör: TBK m. 184- </a:t>
            </a:r>
            <a:r>
              <a:rPr lang="tr-TR" sz="3200" i="1" dirty="0">
                <a:solidFill>
                  <a:schemeClr val="tx1"/>
                </a:solidFill>
              </a:rPr>
              <a:t>Alacağın devrinin geçerliliği, yazılı şekilde yapılmış olmasına bağlıdır. </a:t>
            </a:r>
            <a:endParaRPr lang="tr-TR" sz="3200" i="1" dirty="0" smtClean="0">
              <a:solidFill>
                <a:schemeClr val="tx1"/>
              </a:solidFill>
            </a:endParaRPr>
          </a:p>
          <a:p>
            <a:pPr marL="484632" indent="-457200" algn="just">
              <a:buClrTx/>
              <a:buSzPct val="124000"/>
              <a:buFont typeface="Wingdings" panose="05000000000000000000" pitchFamily="2" charset="2"/>
              <a:buChar char="v"/>
            </a:pPr>
            <a:r>
              <a:rPr lang="tr-TR" sz="3300" dirty="0" smtClean="0">
                <a:solidFill>
                  <a:schemeClr val="tx1"/>
                </a:solidFill>
              </a:rPr>
              <a:t>Ör: Ayırt </a:t>
            </a:r>
            <a:r>
              <a:rPr lang="tr-TR" sz="3300" dirty="0">
                <a:solidFill>
                  <a:schemeClr val="tx1"/>
                </a:solidFill>
              </a:rPr>
              <a:t>etme gücü olmayanların </a:t>
            </a:r>
            <a:r>
              <a:rPr lang="tr-TR" sz="3300" dirty="0" smtClean="0">
                <a:solidFill>
                  <a:schemeClr val="tx1"/>
                </a:solidFill>
              </a:rPr>
              <a:t>evlenmesi yasaktır. Evliliğin </a:t>
            </a:r>
            <a:r>
              <a:rPr lang="tr-TR" sz="3300" dirty="0">
                <a:solidFill>
                  <a:schemeClr val="tx1"/>
                </a:solidFill>
              </a:rPr>
              <a:t>resmî evlendirme memuru önünde yapılması zorunludur.</a:t>
            </a:r>
            <a:endParaRPr lang="tr-TR" sz="3300" i="1" dirty="0">
              <a:solidFill>
                <a:schemeClr val="tx1"/>
              </a:solidFill>
            </a:endParaRPr>
          </a:p>
        </p:txBody>
      </p:sp>
    </p:spTree>
    <p:extLst>
      <p:ext uri="{BB962C8B-B14F-4D97-AF65-F5344CB8AC3E}">
        <p14:creationId xmlns:p14="http://schemas.microsoft.com/office/powerpoint/2010/main" val="17585706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fontScale="90000"/>
          </a:bodyPr>
          <a:lstStyle/>
          <a:p>
            <a:r>
              <a:rPr lang="tr-TR" sz="3600" dirty="0">
                <a:solidFill>
                  <a:schemeClr val="tx1"/>
                </a:solidFill>
              </a:rPr>
              <a:t>HUKUK KURALLARININ NİTELİĞİ BAKIMINDAN </a:t>
            </a:r>
            <a:r>
              <a:rPr lang="tr-TR" sz="3600" dirty="0" smtClean="0">
                <a:solidFill>
                  <a:schemeClr val="tx1"/>
                </a:solidFill>
              </a:rPr>
              <a:t>UYGULANMASI-Tamamlayıcı </a:t>
            </a:r>
            <a:r>
              <a:rPr lang="tr-TR" sz="3600" dirty="0">
                <a:solidFill>
                  <a:schemeClr val="tx1"/>
                </a:solidFill>
              </a:rPr>
              <a:t>Hukuk Kuralları</a:t>
            </a:r>
            <a:endParaRPr lang="tr-TR" sz="3600" dirty="0"/>
          </a:p>
        </p:txBody>
      </p:sp>
      <p:sp>
        <p:nvSpPr>
          <p:cNvPr id="3" name="Alt Başlık 2"/>
          <p:cNvSpPr>
            <a:spLocks noGrp="1"/>
          </p:cNvSpPr>
          <p:nvPr>
            <p:ph type="subTitle" idx="1"/>
          </p:nvPr>
        </p:nvSpPr>
        <p:spPr>
          <a:xfrm>
            <a:off x="1331640" y="1484784"/>
            <a:ext cx="7651576" cy="5544616"/>
          </a:xfrm>
        </p:spPr>
        <p:txBody>
          <a:bodyPr>
            <a:normAutofit/>
          </a:bodyPr>
          <a:lstStyle/>
          <a:p>
            <a:pPr marL="484632" indent="-457200" algn="just">
              <a:buClrTx/>
              <a:buSzPct val="124000"/>
              <a:buFont typeface="Wingdings" panose="05000000000000000000" pitchFamily="2" charset="2"/>
              <a:buChar char="v"/>
            </a:pPr>
            <a:r>
              <a:rPr lang="tr-TR" sz="2800" dirty="0" smtClean="0">
                <a:solidFill>
                  <a:schemeClr val="tx1"/>
                </a:solidFill>
              </a:rPr>
              <a:t>Özel hukukta kural, bireyler arasındaki ilişkileri düzenleyip, bireylerin iradesine göre kural ortaya koymaktır. Nitekim Borçlar Hukukunda da ‘’sözleşmelerde irade serbestliği’’ ilkesi geçerlidir. Bu durumda taraflar sözleşmelere istedikleri şartları getirebilirler. Kural olarak devlet müdahalede bulunamaz.</a:t>
            </a:r>
          </a:p>
          <a:p>
            <a:pPr marL="484632" indent="-457200" algn="just">
              <a:buClrTx/>
              <a:buSzPct val="124000"/>
              <a:buFont typeface="Wingdings" panose="05000000000000000000" pitchFamily="2" charset="2"/>
              <a:buChar char="v"/>
            </a:pPr>
            <a:r>
              <a:rPr lang="tr-TR" sz="2800" dirty="0" smtClean="0">
                <a:solidFill>
                  <a:schemeClr val="tx1"/>
                </a:solidFill>
              </a:rPr>
              <a:t>Bazen taraflar sözleşmede şartları belirlerken atladıkları hususlar olabilir. Kanun bu noktada tamamlayıcı hukuk kurallarıyla boşluğu doldurur.</a:t>
            </a:r>
          </a:p>
          <a:p>
            <a:pPr marL="484632" indent="-457200" algn="just">
              <a:buClrTx/>
              <a:buSzPct val="124000"/>
              <a:buFont typeface="Wingdings" panose="05000000000000000000" pitchFamily="2" charset="2"/>
              <a:buChar char="v"/>
            </a:pPr>
            <a:r>
              <a:rPr lang="tr-TR" sz="2800" dirty="0" smtClean="0">
                <a:solidFill>
                  <a:schemeClr val="tx1"/>
                </a:solidFill>
              </a:rPr>
              <a:t>‘’aksi kararlaştırılmadıkça’’, ’’aksine adet bulunmadıkça’’ gibi ifadelerden anlaşılmaktadır.</a:t>
            </a:r>
            <a:endParaRPr lang="tr-TR" sz="2800" dirty="0">
              <a:solidFill>
                <a:schemeClr val="tx1"/>
              </a:solidFill>
            </a:endParaRPr>
          </a:p>
        </p:txBody>
      </p:sp>
    </p:spTree>
    <p:extLst>
      <p:ext uri="{BB962C8B-B14F-4D97-AF65-F5344CB8AC3E}">
        <p14:creationId xmlns:p14="http://schemas.microsoft.com/office/powerpoint/2010/main" val="17585706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fontScale="90000"/>
          </a:bodyPr>
          <a:lstStyle/>
          <a:p>
            <a:r>
              <a:rPr lang="tr-TR" sz="3600" dirty="0">
                <a:solidFill>
                  <a:schemeClr val="tx1"/>
                </a:solidFill>
              </a:rPr>
              <a:t>HUKUK KURALLARININ NİTELİĞİ BAKIMINDAN </a:t>
            </a:r>
            <a:r>
              <a:rPr lang="tr-TR" sz="3600" dirty="0" smtClean="0">
                <a:solidFill>
                  <a:schemeClr val="tx1"/>
                </a:solidFill>
              </a:rPr>
              <a:t>UYGULANMASI-Yorumlayıcı </a:t>
            </a:r>
            <a:r>
              <a:rPr lang="tr-TR" sz="3600" dirty="0">
                <a:solidFill>
                  <a:schemeClr val="tx1"/>
                </a:solidFill>
              </a:rPr>
              <a:t>Hukuk Kuralları</a:t>
            </a:r>
            <a:endParaRPr lang="tr-TR" sz="3600" dirty="0"/>
          </a:p>
        </p:txBody>
      </p:sp>
      <p:sp>
        <p:nvSpPr>
          <p:cNvPr id="3" name="Alt Başlık 2"/>
          <p:cNvSpPr>
            <a:spLocks noGrp="1"/>
          </p:cNvSpPr>
          <p:nvPr>
            <p:ph type="subTitle" idx="1"/>
          </p:nvPr>
        </p:nvSpPr>
        <p:spPr>
          <a:xfrm>
            <a:off x="1331640" y="1628800"/>
            <a:ext cx="7651576" cy="5544616"/>
          </a:xfrm>
        </p:spPr>
        <p:txBody>
          <a:bodyPr>
            <a:normAutofit fontScale="92500" lnSpcReduction="10000"/>
          </a:bodyPr>
          <a:lstStyle/>
          <a:p>
            <a:pPr marL="484632" indent="-457200" algn="just">
              <a:buClrTx/>
              <a:buSzPct val="124000"/>
              <a:buFont typeface="Wingdings" panose="05000000000000000000" pitchFamily="2" charset="2"/>
              <a:buChar char="v"/>
            </a:pPr>
            <a:r>
              <a:rPr lang="tr-TR" sz="3200" dirty="0" smtClean="0">
                <a:solidFill>
                  <a:schemeClr val="tx1"/>
                </a:solidFill>
              </a:rPr>
              <a:t>Taraflar aralarında bir sözleşme yaptıysa, fakat yaptıkları sözleşmenin anlamı ve kapsamı hakkında tereddüt oluşturabilecek haller bulunuyorsa kanun bazı hükümlerinde buna açıklık getirebilir.</a:t>
            </a:r>
          </a:p>
          <a:p>
            <a:pPr marL="484632" indent="-457200" algn="just">
              <a:buClrTx/>
              <a:buSzPct val="124000"/>
              <a:buFont typeface="Wingdings" panose="05000000000000000000" pitchFamily="2" charset="2"/>
              <a:buChar char="v"/>
            </a:pPr>
            <a:r>
              <a:rPr lang="tr-TR" sz="3200" dirty="0" smtClean="0">
                <a:solidFill>
                  <a:schemeClr val="tx1"/>
                </a:solidFill>
              </a:rPr>
              <a:t>Genelde yasalarda pek bulunmaz.</a:t>
            </a:r>
          </a:p>
          <a:p>
            <a:pPr marL="484632" indent="-457200" algn="just">
              <a:buClrTx/>
              <a:buSzPct val="124000"/>
              <a:buFont typeface="Wingdings" panose="05000000000000000000" pitchFamily="2" charset="2"/>
              <a:buChar char="v"/>
            </a:pPr>
            <a:r>
              <a:rPr lang="tr-TR" sz="3200" dirty="0" smtClean="0">
                <a:solidFill>
                  <a:schemeClr val="tx1"/>
                </a:solidFill>
              </a:rPr>
              <a:t>Ör: TBK m. 91: </a:t>
            </a:r>
            <a:r>
              <a:rPr lang="tr-TR" sz="3200" i="1" dirty="0" smtClean="0">
                <a:solidFill>
                  <a:schemeClr val="tx1"/>
                </a:solidFill>
              </a:rPr>
              <a:t>Borcun </a:t>
            </a:r>
            <a:r>
              <a:rPr lang="tr-TR" sz="3200" i="1" dirty="0">
                <a:solidFill>
                  <a:schemeClr val="tx1"/>
                </a:solidFill>
              </a:rPr>
              <a:t>ifası için bir ayın başlangıcı veya sonu belirlenmişse, bundan ayın birinci ve sonuncu günü; ayın ortası belirlenmişse, bundan da ayın </a:t>
            </a:r>
            <a:r>
              <a:rPr lang="tr-TR" sz="3200" i="1" dirty="0" smtClean="0">
                <a:solidFill>
                  <a:schemeClr val="tx1"/>
                </a:solidFill>
              </a:rPr>
              <a:t>on beşinci </a:t>
            </a:r>
            <a:r>
              <a:rPr lang="tr-TR" sz="3200" i="1" dirty="0">
                <a:solidFill>
                  <a:schemeClr val="tx1"/>
                </a:solidFill>
              </a:rPr>
              <a:t>günü anlaşılır. Borcun ifası için gün belirtilmeksizin sadece ay belirlenmişse, bundan o ayın son günü </a:t>
            </a:r>
            <a:r>
              <a:rPr lang="tr-TR" sz="3200" i="1" dirty="0" smtClean="0">
                <a:solidFill>
                  <a:schemeClr val="tx1"/>
                </a:solidFill>
              </a:rPr>
              <a:t>anlaşılır.</a:t>
            </a:r>
            <a:endParaRPr lang="tr-TR" sz="3200" i="1" dirty="0">
              <a:solidFill>
                <a:schemeClr val="tx1"/>
              </a:solidFill>
            </a:endParaRPr>
          </a:p>
        </p:txBody>
      </p:sp>
    </p:spTree>
    <p:extLst>
      <p:ext uri="{BB962C8B-B14F-4D97-AF65-F5344CB8AC3E}">
        <p14:creationId xmlns:p14="http://schemas.microsoft.com/office/powerpoint/2010/main" val="17585706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87624" y="188640"/>
            <a:ext cx="7406640" cy="1472184"/>
          </a:xfrm>
        </p:spPr>
        <p:txBody>
          <a:bodyPr>
            <a:normAutofit fontScale="90000"/>
          </a:bodyPr>
          <a:lstStyle/>
          <a:p>
            <a:r>
              <a:rPr lang="tr-TR" sz="3600" dirty="0">
                <a:solidFill>
                  <a:schemeClr val="tx1"/>
                </a:solidFill>
              </a:rPr>
              <a:t>HUKUK KURALLARININ NİTELİĞİ BAKIMINDAN </a:t>
            </a:r>
            <a:r>
              <a:rPr lang="tr-TR" sz="3600" dirty="0" smtClean="0">
                <a:solidFill>
                  <a:schemeClr val="tx1"/>
                </a:solidFill>
              </a:rPr>
              <a:t>UYGULANMASI-Tanımlayıcı Hukuk Kuralları</a:t>
            </a:r>
            <a:endParaRPr lang="tr-TR" sz="3600" dirty="0"/>
          </a:p>
        </p:txBody>
      </p:sp>
      <p:sp>
        <p:nvSpPr>
          <p:cNvPr id="3" name="Alt Başlık 2"/>
          <p:cNvSpPr>
            <a:spLocks noGrp="1"/>
          </p:cNvSpPr>
          <p:nvPr>
            <p:ph type="subTitle" idx="1"/>
          </p:nvPr>
        </p:nvSpPr>
        <p:spPr>
          <a:xfrm>
            <a:off x="1259632" y="2060848"/>
            <a:ext cx="7651576" cy="5544616"/>
          </a:xfrm>
        </p:spPr>
        <p:txBody>
          <a:bodyPr>
            <a:normAutofit/>
          </a:bodyPr>
          <a:lstStyle/>
          <a:p>
            <a:pPr marL="484632" indent="-457200" algn="just">
              <a:buClrTx/>
              <a:buSzPct val="124000"/>
              <a:buFont typeface="Wingdings" panose="05000000000000000000" pitchFamily="2" charset="2"/>
              <a:buChar char="v"/>
            </a:pPr>
            <a:r>
              <a:rPr lang="tr-TR" sz="3200" dirty="0" smtClean="0">
                <a:solidFill>
                  <a:schemeClr val="tx1"/>
                </a:solidFill>
              </a:rPr>
              <a:t>Hukuki bir kavram ya da kurumdan ne anlaşılması gerektiğini ifade eder. Tanımını yapar.</a:t>
            </a:r>
          </a:p>
          <a:p>
            <a:pPr marL="484632" indent="-457200" algn="just">
              <a:buClrTx/>
              <a:buSzPct val="124000"/>
              <a:buFont typeface="Wingdings" panose="05000000000000000000" pitchFamily="2" charset="2"/>
              <a:buChar char="v"/>
            </a:pPr>
            <a:r>
              <a:rPr lang="tr-TR" sz="3200" dirty="0" smtClean="0">
                <a:solidFill>
                  <a:schemeClr val="tx1"/>
                </a:solidFill>
              </a:rPr>
              <a:t>Ör: TMK m. 118: </a:t>
            </a:r>
            <a:r>
              <a:rPr lang="tr-TR" sz="3200" i="1" dirty="0" smtClean="0">
                <a:solidFill>
                  <a:schemeClr val="tx1"/>
                </a:solidFill>
              </a:rPr>
              <a:t>Nişanlanma, evlenme vaadiyle olur.</a:t>
            </a:r>
          </a:p>
          <a:p>
            <a:pPr marL="484632" indent="-457200" algn="just">
              <a:buClrTx/>
              <a:buSzPct val="124000"/>
              <a:buFont typeface="Wingdings" panose="05000000000000000000" pitchFamily="2" charset="2"/>
              <a:buChar char="v"/>
            </a:pPr>
            <a:r>
              <a:rPr lang="tr-TR" sz="3200" dirty="0" smtClean="0">
                <a:solidFill>
                  <a:schemeClr val="tx1"/>
                </a:solidFill>
              </a:rPr>
              <a:t>Ör: TMK m. 19: </a:t>
            </a:r>
            <a:r>
              <a:rPr lang="tr-TR" sz="3200" i="1" dirty="0" smtClean="0">
                <a:solidFill>
                  <a:schemeClr val="tx1"/>
                </a:solidFill>
              </a:rPr>
              <a:t>Yerleşim </a:t>
            </a:r>
            <a:r>
              <a:rPr lang="tr-TR" sz="3200" i="1" dirty="0">
                <a:solidFill>
                  <a:schemeClr val="tx1"/>
                </a:solidFill>
              </a:rPr>
              <a:t>yeri bir kimsenin sürekli kalma niyetiyle oturduğu </a:t>
            </a:r>
            <a:r>
              <a:rPr lang="tr-TR" sz="3200" i="1" dirty="0" smtClean="0">
                <a:solidFill>
                  <a:schemeClr val="tx1"/>
                </a:solidFill>
              </a:rPr>
              <a:t>yerdir</a:t>
            </a:r>
            <a:r>
              <a:rPr lang="tr-TR" sz="3200" i="1" dirty="0">
                <a:solidFill>
                  <a:schemeClr val="tx1"/>
                </a:solidFill>
              </a:rPr>
              <a:t>.</a:t>
            </a:r>
            <a:endParaRPr lang="tr-TR" sz="3200" i="1" dirty="0" smtClean="0">
              <a:solidFill>
                <a:schemeClr val="tx1"/>
              </a:solidFill>
            </a:endParaRPr>
          </a:p>
        </p:txBody>
      </p:sp>
    </p:spTree>
    <p:extLst>
      <p:ext uri="{BB962C8B-B14F-4D97-AF65-F5344CB8AC3E}">
        <p14:creationId xmlns:p14="http://schemas.microsoft.com/office/powerpoint/2010/main" val="976322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1052736"/>
            <a:ext cx="7651576" cy="5544616"/>
          </a:xfrm>
        </p:spPr>
        <p:txBody>
          <a:bodyPr>
            <a:normAutofit fontScale="77500" lnSpcReduction="20000"/>
          </a:bodyPr>
          <a:lstStyle/>
          <a:p>
            <a:pPr algn="ctr"/>
            <a:r>
              <a:rPr lang="tr-TR" sz="3100" b="1" dirty="0"/>
              <a:t>KUTU 7.4: Milletlerarası </a:t>
            </a:r>
            <a:r>
              <a:rPr lang="tr-TR" sz="3100" b="1" dirty="0" err="1"/>
              <a:t>Andlaşmanın</a:t>
            </a:r>
            <a:r>
              <a:rPr lang="tr-TR" sz="3100" b="1" dirty="0"/>
              <a:t> </a:t>
            </a:r>
            <a:br>
              <a:rPr lang="tr-TR" sz="3100" b="1" dirty="0"/>
            </a:br>
            <a:r>
              <a:rPr lang="tr-TR" sz="3100" b="1" dirty="0"/>
              <a:t>Onaylanmasını Uygun Bulma Kanunu </a:t>
            </a:r>
            <a:br>
              <a:rPr lang="tr-TR" sz="3100" b="1" dirty="0"/>
            </a:br>
            <a:r>
              <a:rPr lang="tr-TR" sz="3100" dirty="0"/>
              <a:t>(</a:t>
            </a:r>
            <a:r>
              <a:rPr lang="tr-TR" sz="3100" i="1" dirty="0"/>
              <a:t>Resmî Gazete</a:t>
            </a:r>
            <a:r>
              <a:rPr lang="tr-TR" sz="3100" dirty="0"/>
              <a:t>, 8 Şubat 2005, Sayı 25721).</a:t>
            </a:r>
          </a:p>
          <a:p>
            <a:pPr algn="ctr"/>
            <a:r>
              <a:rPr lang="tr-TR" sz="3100" b="1" dirty="0"/>
              <a:t>Türkiye Cumhuriyeti ve Slovenya Cumhuriyeti Arasında Yatırımların Teşviki ve Korunmasına İlişkin Anlaşmanın Onaylanmasının Uygun Bulunduğuna Dair Kanun</a:t>
            </a:r>
            <a:endParaRPr lang="tr-TR" sz="3100" dirty="0"/>
          </a:p>
          <a:p>
            <a:r>
              <a:rPr lang="tr-TR" sz="3200" b="1" dirty="0"/>
              <a:t>        </a:t>
            </a:r>
            <a:r>
              <a:rPr lang="tr-TR" sz="3200" b="1" u="sng" dirty="0"/>
              <a:t>Kanun No. 5295</a:t>
            </a:r>
            <a:r>
              <a:rPr lang="tr-TR" sz="3200" b="1" dirty="0"/>
              <a:t>           </a:t>
            </a:r>
            <a:r>
              <a:rPr lang="tr-TR" sz="3200" b="1" u="sng" dirty="0"/>
              <a:t>Kabul Tarihi : 3.2.2005</a:t>
            </a:r>
            <a:endParaRPr lang="tr-TR" sz="3200" dirty="0"/>
          </a:p>
          <a:p>
            <a:pPr algn="just"/>
            <a:r>
              <a:rPr lang="tr-TR" sz="3200" b="1" dirty="0"/>
              <a:t>       MADDE 1. — </a:t>
            </a:r>
            <a:r>
              <a:rPr lang="tr-TR" sz="3200" dirty="0"/>
              <a:t>23 Mart 2004 tarihinde Ankara’da imzalanan "Türkiye Cumhuriyeti ve Slovenya Cumhuriyeti Arasında Yatırımların Teşviki ve Korunmasına İlişkin </a:t>
            </a:r>
            <a:r>
              <a:rPr lang="tr-TR" sz="3200" dirty="0" err="1"/>
              <a:t>Anlaşma"nın</a:t>
            </a:r>
            <a:r>
              <a:rPr lang="tr-TR" sz="3200" dirty="0"/>
              <a:t> onaylanması uygun bulunmuştur.</a:t>
            </a:r>
          </a:p>
          <a:p>
            <a:pPr algn="just"/>
            <a:r>
              <a:rPr lang="tr-TR" sz="3200" dirty="0"/>
              <a:t>       </a:t>
            </a:r>
            <a:r>
              <a:rPr lang="tr-TR" sz="3200" b="1" dirty="0"/>
              <a:t>MADDE 2. —</a:t>
            </a:r>
            <a:r>
              <a:rPr lang="tr-TR" sz="3200" dirty="0"/>
              <a:t> Bu Kanun yayımı tarihinde yürürlüğe girer.</a:t>
            </a:r>
          </a:p>
          <a:p>
            <a:pPr algn="just"/>
            <a:r>
              <a:rPr lang="tr-TR" sz="3200" dirty="0"/>
              <a:t>     </a:t>
            </a:r>
            <a:r>
              <a:rPr lang="tr-TR" sz="3200" b="1" dirty="0" smtClean="0"/>
              <a:t>MADDE </a:t>
            </a:r>
            <a:r>
              <a:rPr lang="tr-TR" sz="3200" b="1" dirty="0"/>
              <a:t>3. —</a:t>
            </a:r>
            <a:r>
              <a:rPr lang="tr-TR" sz="3200" dirty="0"/>
              <a:t> Bu Kanun hükümlerini </a:t>
            </a:r>
            <a:r>
              <a:rPr lang="tr-TR" sz="3200" dirty="0" smtClean="0"/>
              <a:t>Bakanlar Kurulu </a:t>
            </a:r>
            <a:r>
              <a:rPr lang="tr-TR" sz="3200" dirty="0"/>
              <a:t>yürütür.                     7 Şubat 2005</a:t>
            </a: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0"/>
            <a:ext cx="7406640" cy="1472184"/>
          </a:xfrm>
        </p:spPr>
        <p:txBody>
          <a:bodyPr>
            <a:normAutofit/>
          </a:bodyPr>
          <a:lstStyle/>
          <a:p>
            <a:r>
              <a:rPr lang="tr-TR" sz="3600" dirty="0">
                <a:solidFill>
                  <a:schemeClr val="tx1"/>
                </a:solidFill>
              </a:rPr>
              <a:t>POZİTİF HUKUK SİSTEMİ </a:t>
            </a:r>
            <a:br>
              <a:rPr lang="tr-TR" sz="3600" dirty="0">
                <a:solidFill>
                  <a:schemeClr val="tx1"/>
                </a:solidFill>
              </a:rPr>
            </a:br>
            <a:r>
              <a:rPr lang="tr-TR" sz="3600" dirty="0">
                <a:solidFill>
                  <a:schemeClr val="tx1"/>
                </a:solidFill>
              </a:rPr>
              <a:t>VE DALLARI</a:t>
            </a:r>
            <a:endParaRPr lang="tr-TR" sz="3600" dirty="0"/>
          </a:p>
        </p:txBody>
      </p:sp>
      <p:sp>
        <p:nvSpPr>
          <p:cNvPr id="3" name="Alt Başlık 2"/>
          <p:cNvSpPr>
            <a:spLocks noGrp="1"/>
          </p:cNvSpPr>
          <p:nvPr>
            <p:ph type="subTitle" idx="1"/>
          </p:nvPr>
        </p:nvSpPr>
        <p:spPr>
          <a:xfrm>
            <a:off x="1331640" y="1628800"/>
            <a:ext cx="7651576" cy="5544616"/>
          </a:xfrm>
        </p:spPr>
        <p:txBody>
          <a:bodyPr>
            <a:normAutofit/>
          </a:bodyPr>
          <a:lstStyle/>
          <a:p>
            <a:pPr marL="484632" indent="-457200" algn="just">
              <a:buClrTx/>
              <a:buSzPct val="124000"/>
              <a:buFont typeface="Wingdings" panose="05000000000000000000" pitchFamily="2" charset="2"/>
              <a:buChar char="Ø"/>
            </a:pPr>
            <a:r>
              <a:rPr lang="tr-TR" sz="3200" i="1" u="sng" dirty="0" smtClean="0">
                <a:solidFill>
                  <a:schemeClr val="tx1"/>
                </a:solidFill>
              </a:rPr>
              <a:t>Pozitif Hukuk:</a:t>
            </a:r>
            <a:r>
              <a:rPr lang="tr-TR" sz="3200" u="sng" dirty="0" smtClean="0">
                <a:solidFill>
                  <a:schemeClr val="tx1"/>
                </a:solidFill>
              </a:rPr>
              <a:t> </a:t>
            </a:r>
            <a:r>
              <a:rPr lang="tr-TR" sz="3200" dirty="0" smtClean="0">
                <a:solidFill>
                  <a:schemeClr val="tx1"/>
                </a:solidFill>
              </a:rPr>
              <a:t>Bir ülkede bulunan mevcut kurallar bütünüdür.</a:t>
            </a:r>
          </a:p>
          <a:p>
            <a:pPr marL="484632" indent="-457200" algn="just">
              <a:buClrTx/>
              <a:buSzPct val="124000"/>
              <a:buFont typeface="Wingdings" panose="05000000000000000000" pitchFamily="2" charset="2"/>
              <a:buChar char="Ø"/>
            </a:pPr>
            <a:r>
              <a:rPr lang="tr-TR" sz="3200" i="1" u="sng" dirty="0" smtClean="0">
                <a:solidFill>
                  <a:schemeClr val="tx1"/>
                </a:solidFill>
              </a:rPr>
              <a:t>İdeal(doğal) Hukuk: </a:t>
            </a:r>
            <a:r>
              <a:rPr lang="tr-TR" sz="3200" dirty="0" smtClean="0">
                <a:solidFill>
                  <a:schemeClr val="tx1"/>
                </a:solidFill>
              </a:rPr>
              <a:t>Olması gereken, hedeflenen en iyi hukuktur.</a:t>
            </a:r>
          </a:p>
          <a:p>
            <a:pPr marL="484632" indent="-457200" algn="just">
              <a:buClrTx/>
              <a:buSzPct val="124000"/>
              <a:buFont typeface="Wingdings" panose="05000000000000000000" pitchFamily="2" charset="2"/>
              <a:buChar char="Ø"/>
            </a:pPr>
            <a:r>
              <a:rPr lang="tr-TR" sz="3200" i="1" u="sng" dirty="0" smtClean="0">
                <a:solidFill>
                  <a:schemeClr val="tx1"/>
                </a:solidFill>
              </a:rPr>
              <a:t>HUKUK SİSTEMLERİ:</a:t>
            </a:r>
          </a:p>
          <a:p>
            <a:pPr algn="just">
              <a:buClrTx/>
              <a:buSzPct val="124000"/>
            </a:pPr>
            <a:r>
              <a:rPr lang="tr-TR" sz="3200" i="1" u="sng" dirty="0" smtClean="0">
                <a:solidFill>
                  <a:schemeClr val="tx1"/>
                </a:solidFill>
              </a:rPr>
              <a:t>1.</a:t>
            </a:r>
            <a:r>
              <a:rPr lang="tr-TR" sz="3200" dirty="0" smtClean="0">
                <a:solidFill>
                  <a:schemeClr val="tx1"/>
                </a:solidFill>
              </a:rPr>
              <a:t>Kara Avrupası Sistemi</a:t>
            </a:r>
            <a:endParaRPr lang="tr-TR" sz="3200" i="1" u="sng" dirty="0" smtClean="0">
              <a:solidFill>
                <a:schemeClr val="tx1"/>
              </a:solidFill>
            </a:endParaRPr>
          </a:p>
          <a:p>
            <a:pPr algn="just">
              <a:buClrTx/>
              <a:buSzPct val="124000"/>
            </a:pPr>
            <a:r>
              <a:rPr lang="tr-TR" sz="3200" i="1" u="sng" dirty="0" smtClean="0">
                <a:solidFill>
                  <a:schemeClr val="tx1"/>
                </a:solidFill>
              </a:rPr>
              <a:t>2.</a:t>
            </a:r>
            <a:r>
              <a:rPr lang="tr-TR" sz="3200" dirty="0" smtClean="0">
                <a:solidFill>
                  <a:schemeClr val="tx1"/>
                </a:solidFill>
              </a:rPr>
              <a:t>Anglo Amerikan Sistemi</a:t>
            </a:r>
          </a:p>
          <a:p>
            <a:pPr algn="just">
              <a:buClrTx/>
              <a:buSzPct val="124000"/>
            </a:pPr>
            <a:r>
              <a:rPr lang="tr-TR" sz="3200" i="1" u="sng" dirty="0" smtClean="0">
                <a:solidFill>
                  <a:schemeClr val="tx1"/>
                </a:solidFill>
              </a:rPr>
              <a:t>3.</a:t>
            </a:r>
            <a:r>
              <a:rPr lang="tr-TR" sz="3200" dirty="0" smtClean="0">
                <a:solidFill>
                  <a:schemeClr val="tx1"/>
                </a:solidFill>
              </a:rPr>
              <a:t>İslam Hukuk Sistemi</a:t>
            </a:r>
            <a:endParaRPr lang="tr-TR" sz="3200" i="1" u="sng" dirty="0" smtClean="0">
              <a:solidFill>
                <a:schemeClr val="tx1"/>
              </a:solidFill>
            </a:endParaRPr>
          </a:p>
          <a:p>
            <a:pPr algn="just">
              <a:buClrTx/>
              <a:buSzPct val="124000"/>
            </a:pPr>
            <a:r>
              <a:rPr lang="tr-TR" sz="3200" i="1" u="sng" dirty="0" smtClean="0">
                <a:solidFill>
                  <a:schemeClr val="tx1"/>
                </a:solidFill>
              </a:rPr>
              <a:t>4.</a:t>
            </a:r>
            <a:r>
              <a:rPr lang="tr-TR" sz="3200" dirty="0" smtClean="0">
                <a:solidFill>
                  <a:schemeClr val="tx1"/>
                </a:solidFill>
              </a:rPr>
              <a:t>Sosyalist Hukuk Sistemi</a:t>
            </a:r>
            <a:endParaRPr lang="tr-TR" sz="3200" dirty="0">
              <a:solidFill>
                <a:schemeClr val="tx1"/>
              </a:solidFill>
            </a:endParaRPr>
          </a:p>
        </p:txBody>
      </p:sp>
    </p:spTree>
    <p:extLst>
      <p:ext uri="{BB962C8B-B14F-4D97-AF65-F5344CB8AC3E}">
        <p14:creationId xmlns:p14="http://schemas.microsoft.com/office/powerpoint/2010/main" val="9763225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531440"/>
            <a:ext cx="7406640" cy="1472184"/>
          </a:xfrm>
        </p:spPr>
        <p:txBody>
          <a:bodyPr>
            <a:normAutofit/>
          </a:bodyPr>
          <a:lstStyle/>
          <a:p>
            <a:r>
              <a:rPr lang="tr-TR" sz="3600" dirty="0" smtClean="0">
                <a:solidFill>
                  <a:schemeClr val="tx1"/>
                </a:solidFill>
              </a:rPr>
              <a:t>HUKUK SİSTEMLERİ</a:t>
            </a:r>
            <a:endParaRPr lang="tr-TR" sz="3600" dirty="0"/>
          </a:p>
        </p:txBody>
      </p:sp>
      <p:sp>
        <p:nvSpPr>
          <p:cNvPr id="3" name="Alt Başlık 2"/>
          <p:cNvSpPr>
            <a:spLocks noGrp="1"/>
          </p:cNvSpPr>
          <p:nvPr>
            <p:ph type="subTitle" idx="1"/>
          </p:nvPr>
        </p:nvSpPr>
        <p:spPr>
          <a:xfrm>
            <a:off x="1331640" y="980728"/>
            <a:ext cx="7651576" cy="5544616"/>
          </a:xfrm>
        </p:spPr>
        <p:txBody>
          <a:bodyPr>
            <a:normAutofit fontScale="92500" lnSpcReduction="10000"/>
          </a:bodyPr>
          <a:lstStyle/>
          <a:p>
            <a:pPr algn="just">
              <a:buClrTx/>
              <a:buSzPct val="124000"/>
            </a:pPr>
            <a:r>
              <a:rPr lang="tr-TR" sz="3200" u="sng" dirty="0" smtClean="0">
                <a:solidFill>
                  <a:schemeClr val="tx1"/>
                </a:solidFill>
              </a:rPr>
              <a:t>KARA AVRUPASI SİSTEMİ:</a:t>
            </a:r>
          </a:p>
          <a:p>
            <a:pPr marL="484632" indent="-457200" algn="just">
              <a:buClrTx/>
              <a:buSzPct val="124000"/>
              <a:buFont typeface="Wingdings" panose="05000000000000000000" pitchFamily="2" charset="2"/>
              <a:buChar char="Ø"/>
            </a:pPr>
            <a:r>
              <a:rPr lang="tr-TR" sz="3200" dirty="0" smtClean="0">
                <a:solidFill>
                  <a:schemeClr val="tx1"/>
                </a:solidFill>
              </a:rPr>
              <a:t>Kaynağı, Roma Hukukudur.</a:t>
            </a:r>
          </a:p>
          <a:p>
            <a:pPr marL="484632" indent="-457200" algn="just">
              <a:buClrTx/>
              <a:buSzPct val="124000"/>
              <a:buFont typeface="Wingdings" panose="05000000000000000000" pitchFamily="2" charset="2"/>
              <a:buChar char="Ø"/>
            </a:pPr>
            <a:r>
              <a:rPr lang="tr-TR" sz="3200" dirty="0" smtClean="0">
                <a:solidFill>
                  <a:schemeClr val="tx1"/>
                </a:solidFill>
              </a:rPr>
              <a:t>Almanya, İsviçre, İtalya, Fransa gibi Avrupa ülkelerinde ve ülkemizde uygulama alanı bulunmaktadır.</a:t>
            </a:r>
          </a:p>
          <a:p>
            <a:pPr marL="484632" indent="-457200" algn="just">
              <a:buClrTx/>
              <a:buSzPct val="124000"/>
              <a:buFont typeface="Wingdings" panose="05000000000000000000" pitchFamily="2" charset="2"/>
              <a:buChar char="Ø"/>
            </a:pPr>
            <a:r>
              <a:rPr lang="tr-TR" sz="2800" dirty="0" err="1" smtClean="0">
                <a:solidFill>
                  <a:schemeClr val="tx1"/>
                </a:solidFill>
              </a:rPr>
              <a:t>Tevdin</a:t>
            </a:r>
            <a:r>
              <a:rPr lang="tr-TR" sz="2800" dirty="0" smtClean="0">
                <a:solidFill>
                  <a:schemeClr val="tx1"/>
                </a:solidFill>
              </a:rPr>
              <a:t> (bir araya getireme) edilmiştir</a:t>
            </a:r>
          </a:p>
          <a:p>
            <a:pPr marL="484632" indent="-457200" algn="just">
              <a:buClrTx/>
              <a:buSzPct val="124000"/>
              <a:buFont typeface="Wingdings" panose="05000000000000000000" pitchFamily="2" charset="2"/>
              <a:buChar char="Ø"/>
            </a:pPr>
            <a:r>
              <a:rPr lang="tr-TR" sz="2800" dirty="0" smtClean="0">
                <a:solidFill>
                  <a:schemeClr val="tx1"/>
                </a:solidFill>
              </a:rPr>
              <a:t>Yazılıdır</a:t>
            </a:r>
          </a:p>
          <a:p>
            <a:pPr marL="484632" indent="-457200" algn="just">
              <a:buClrTx/>
              <a:buSzPct val="124000"/>
              <a:buFont typeface="Wingdings" panose="05000000000000000000" pitchFamily="2" charset="2"/>
              <a:buChar char="Ø"/>
            </a:pPr>
            <a:r>
              <a:rPr lang="tr-TR" sz="2800" dirty="0" smtClean="0">
                <a:solidFill>
                  <a:schemeClr val="tx1"/>
                </a:solidFill>
              </a:rPr>
              <a:t>İçtihat asıl kaynak değil, yardımcı kaynaktır</a:t>
            </a:r>
          </a:p>
          <a:p>
            <a:pPr marL="484632" indent="-457200" algn="just">
              <a:buClrTx/>
              <a:buSzPct val="124000"/>
              <a:buFont typeface="Wingdings" panose="05000000000000000000" pitchFamily="2" charset="2"/>
              <a:buChar char="Ø"/>
            </a:pPr>
            <a:r>
              <a:rPr lang="tr-TR" sz="2800" dirty="0" smtClean="0">
                <a:solidFill>
                  <a:schemeClr val="tx1"/>
                </a:solidFill>
              </a:rPr>
              <a:t>Özel-kamu hukuku ayrımı vardır</a:t>
            </a:r>
          </a:p>
          <a:p>
            <a:pPr marL="484632" indent="-457200" algn="just">
              <a:buClrTx/>
              <a:buSzPct val="124000"/>
              <a:buFont typeface="Wingdings" panose="05000000000000000000" pitchFamily="2" charset="2"/>
              <a:buChar char="Ø"/>
            </a:pPr>
            <a:r>
              <a:rPr lang="tr-TR" sz="2800" dirty="0" smtClean="0">
                <a:solidFill>
                  <a:schemeClr val="tx1"/>
                </a:solidFill>
              </a:rPr>
              <a:t>Yargı ayrılığı vardır</a:t>
            </a:r>
          </a:p>
          <a:p>
            <a:pPr marL="484632" indent="-457200" algn="just">
              <a:buClrTx/>
              <a:buSzPct val="124000"/>
              <a:buFont typeface="Wingdings" panose="05000000000000000000" pitchFamily="2" charset="2"/>
              <a:buChar char="Ø"/>
            </a:pPr>
            <a:r>
              <a:rPr lang="tr-TR" sz="2800" dirty="0" smtClean="0">
                <a:solidFill>
                  <a:schemeClr val="tx1"/>
                </a:solidFill>
              </a:rPr>
              <a:t>Jüri sistemi yoktur</a:t>
            </a:r>
          </a:p>
          <a:p>
            <a:pPr marL="484632" indent="-457200" algn="just">
              <a:buClrTx/>
              <a:buSzPct val="124000"/>
              <a:buFont typeface="Wingdings" panose="05000000000000000000" pitchFamily="2" charset="2"/>
              <a:buChar char="Ø"/>
            </a:pPr>
            <a:r>
              <a:rPr lang="tr-TR" sz="2800" dirty="0" smtClean="0">
                <a:solidFill>
                  <a:schemeClr val="tx1"/>
                </a:solidFill>
              </a:rPr>
              <a:t>Savcılık kurumu bulunur.</a:t>
            </a:r>
            <a:endParaRPr lang="tr-TR" sz="2800" dirty="0">
              <a:solidFill>
                <a:schemeClr val="tx1"/>
              </a:solidFill>
            </a:endParaRPr>
          </a:p>
        </p:txBody>
      </p:sp>
      <p:pic>
        <p:nvPicPr>
          <p:cNvPr id="3074" name="Picture 2" descr="C:\Users\14203290854\Pictures\acibaden-turk-telekom-isgal-davasinda-ara-karar_1bcdd18934970b37d31d5753266de29c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4499" y="4927910"/>
            <a:ext cx="3888432" cy="1955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78523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531440"/>
            <a:ext cx="7406640" cy="1472184"/>
          </a:xfrm>
        </p:spPr>
        <p:txBody>
          <a:bodyPr>
            <a:normAutofit/>
          </a:bodyPr>
          <a:lstStyle/>
          <a:p>
            <a:r>
              <a:rPr lang="tr-TR" sz="3600" dirty="0" smtClean="0">
                <a:solidFill>
                  <a:schemeClr val="tx1"/>
                </a:solidFill>
              </a:rPr>
              <a:t>HUKUK SİSTEMLERİ</a:t>
            </a:r>
            <a:endParaRPr lang="tr-TR" sz="3600" dirty="0"/>
          </a:p>
        </p:txBody>
      </p:sp>
      <p:sp>
        <p:nvSpPr>
          <p:cNvPr id="3" name="Alt Başlık 2"/>
          <p:cNvSpPr>
            <a:spLocks noGrp="1"/>
          </p:cNvSpPr>
          <p:nvPr>
            <p:ph type="subTitle" idx="1"/>
          </p:nvPr>
        </p:nvSpPr>
        <p:spPr>
          <a:xfrm>
            <a:off x="1331640" y="1196752"/>
            <a:ext cx="7651576" cy="5544616"/>
          </a:xfrm>
        </p:spPr>
        <p:txBody>
          <a:bodyPr>
            <a:normAutofit lnSpcReduction="10000"/>
          </a:bodyPr>
          <a:lstStyle/>
          <a:p>
            <a:pPr algn="just">
              <a:buClrTx/>
              <a:buSzPct val="124000"/>
            </a:pPr>
            <a:r>
              <a:rPr lang="tr-TR" sz="3600" u="sng" dirty="0" smtClean="0">
                <a:solidFill>
                  <a:schemeClr val="tx1"/>
                </a:solidFill>
              </a:rPr>
              <a:t>ANGLO AMERİKAN</a:t>
            </a:r>
          </a:p>
          <a:p>
            <a:pPr algn="just">
              <a:buClrTx/>
              <a:buSzPct val="124000"/>
            </a:pPr>
            <a:r>
              <a:rPr lang="tr-TR" sz="3600" u="sng" dirty="0" smtClean="0">
                <a:solidFill>
                  <a:schemeClr val="tx1"/>
                </a:solidFill>
              </a:rPr>
              <a:t> SİSTEMİ:</a:t>
            </a:r>
            <a:endParaRPr lang="tr-TR" sz="3600" u="sng" dirty="0">
              <a:solidFill>
                <a:schemeClr val="tx1"/>
              </a:solidFill>
            </a:endParaRPr>
          </a:p>
          <a:p>
            <a:pPr marL="484632" indent="-457200" algn="just">
              <a:buClrTx/>
              <a:buSzPct val="124000"/>
              <a:buFont typeface="Wingdings" panose="05000000000000000000" pitchFamily="2" charset="2"/>
              <a:buChar char="Ø"/>
            </a:pPr>
            <a:r>
              <a:rPr lang="tr-TR" sz="3600" dirty="0" smtClean="0">
                <a:solidFill>
                  <a:schemeClr val="tx1"/>
                </a:solidFill>
              </a:rPr>
              <a:t>İngiltere, ABD, Kanada, Güney Afrika, Hindistan gibi ülkelerde uygulanır.</a:t>
            </a:r>
          </a:p>
          <a:p>
            <a:pPr marL="484632" indent="-457200" algn="just">
              <a:buClrTx/>
              <a:buSzPct val="124000"/>
              <a:buFont typeface="Wingdings" panose="05000000000000000000" pitchFamily="2" charset="2"/>
              <a:buChar char="Ø"/>
            </a:pPr>
            <a:r>
              <a:rPr lang="tr-TR" sz="3500" dirty="0" err="1" smtClean="0">
                <a:solidFill>
                  <a:schemeClr val="tx1"/>
                </a:solidFill>
              </a:rPr>
              <a:t>Tevdin</a:t>
            </a:r>
            <a:r>
              <a:rPr lang="tr-TR" sz="3500" dirty="0" smtClean="0">
                <a:solidFill>
                  <a:schemeClr val="tx1"/>
                </a:solidFill>
              </a:rPr>
              <a:t> edilmemiştir</a:t>
            </a:r>
          </a:p>
          <a:p>
            <a:pPr marL="484632" indent="-457200" algn="just">
              <a:buClrTx/>
              <a:buSzPct val="124000"/>
              <a:buFont typeface="Wingdings" panose="05000000000000000000" pitchFamily="2" charset="2"/>
              <a:buChar char="Ø"/>
            </a:pPr>
            <a:r>
              <a:rPr lang="tr-TR" sz="3500" dirty="0" smtClean="0">
                <a:solidFill>
                  <a:schemeClr val="tx1"/>
                </a:solidFill>
              </a:rPr>
              <a:t>Örf ve adet hukuku asli kaynaktır</a:t>
            </a:r>
          </a:p>
          <a:p>
            <a:pPr marL="484632" indent="-457200" algn="just">
              <a:buClrTx/>
              <a:buSzPct val="124000"/>
              <a:buFont typeface="Wingdings" panose="05000000000000000000" pitchFamily="2" charset="2"/>
              <a:buChar char="Ø"/>
            </a:pPr>
            <a:r>
              <a:rPr lang="tr-TR" sz="3500" dirty="0" err="1" smtClean="0">
                <a:solidFill>
                  <a:schemeClr val="tx1"/>
                </a:solidFill>
              </a:rPr>
              <a:t>İçtihadi</a:t>
            </a:r>
            <a:r>
              <a:rPr lang="tr-TR" sz="3500" dirty="0" smtClean="0">
                <a:solidFill>
                  <a:schemeClr val="tx1"/>
                </a:solidFill>
              </a:rPr>
              <a:t> niteliktedir</a:t>
            </a:r>
          </a:p>
          <a:p>
            <a:pPr marL="484632" indent="-457200" algn="just">
              <a:buClrTx/>
              <a:buSzPct val="124000"/>
              <a:buFont typeface="Wingdings" panose="05000000000000000000" pitchFamily="2" charset="2"/>
              <a:buChar char="Ø"/>
            </a:pPr>
            <a:r>
              <a:rPr lang="tr-TR" sz="3500" dirty="0" smtClean="0">
                <a:solidFill>
                  <a:schemeClr val="tx1"/>
                </a:solidFill>
              </a:rPr>
              <a:t>Özel-kamu hukuku ayrımı yoktur</a:t>
            </a:r>
          </a:p>
          <a:p>
            <a:pPr marL="484632" indent="-457200" algn="just">
              <a:buClrTx/>
              <a:buSzPct val="124000"/>
              <a:buFont typeface="Wingdings" panose="05000000000000000000" pitchFamily="2" charset="2"/>
              <a:buChar char="Ø"/>
            </a:pPr>
            <a:r>
              <a:rPr lang="tr-TR" sz="3500" dirty="0" smtClean="0">
                <a:solidFill>
                  <a:schemeClr val="tx1"/>
                </a:solidFill>
              </a:rPr>
              <a:t>Yargı birliği vardır</a:t>
            </a:r>
          </a:p>
          <a:p>
            <a:pPr marL="484632" indent="-457200" algn="just">
              <a:buClrTx/>
              <a:buSzPct val="124000"/>
              <a:buFont typeface="Wingdings" panose="05000000000000000000" pitchFamily="2" charset="2"/>
              <a:buChar char="Ø"/>
            </a:pPr>
            <a:r>
              <a:rPr lang="tr-TR" sz="3500" dirty="0" smtClean="0">
                <a:solidFill>
                  <a:schemeClr val="tx1"/>
                </a:solidFill>
              </a:rPr>
              <a:t>Jüri sistemi bulunur</a:t>
            </a:r>
          </a:p>
        </p:txBody>
      </p:sp>
      <p:pic>
        <p:nvPicPr>
          <p:cNvPr id="2050" name="Picture 2" descr="C:\Users\14203290854\Pictures\amerikan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0"/>
            <a:ext cx="3635896" cy="2350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78523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531440"/>
            <a:ext cx="7406640" cy="1472184"/>
          </a:xfrm>
        </p:spPr>
        <p:txBody>
          <a:bodyPr>
            <a:normAutofit/>
          </a:bodyPr>
          <a:lstStyle/>
          <a:p>
            <a:r>
              <a:rPr lang="tr-TR" sz="3600" dirty="0" smtClean="0">
                <a:solidFill>
                  <a:schemeClr val="tx1"/>
                </a:solidFill>
              </a:rPr>
              <a:t>HUKUK SİSTEMLERİ</a:t>
            </a:r>
            <a:endParaRPr lang="tr-TR" sz="3600" dirty="0"/>
          </a:p>
        </p:txBody>
      </p:sp>
      <p:sp>
        <p:nvSpPr>
          <p:cNvPr id="3" name="Alt Başlık 2"/>
          <p:cNvSpPr>
            <a:spLocks noGrp="1"/>
          </p:cNvSpPr>
          <p:nvPr>
            <p:ph type="subTitle" idx="1"/>
          </p:nvPr>
        </p:nvSpPr>
        <p:spPr>
          <a:xfrm>
            <a:off x="1331640" y="1052736"/>
            <a:ext cx="7651576" cy="5544616"/>
          </a:xfrm>
        </p:spPr>
        <p:txBody>
          <a:bodyPr>
            <a:normAutofit/>
          </a:bodyPr>
          <a:lstStyle/>
          <a:p>
            <a:pPr algn="just">
              <a:buClrTx/>
              <a:buSzPct val="124000"/>
            </a:pPr>
            <a:r>
              <a:rPr lang="tr-TR" sz="3200" u="sng" dirty="0" smtClean="0">
                <a:solidFill>
                  <a:schemeClr val="tx1"/>
                </a:solidFill>
              </a:rPr>
              <a:t>İSLAM HUKUKU SİSTEMİ:</a:t>
            </a:r>
          </a:p>
          <a:p>
            <a:pPr marL="484632" indent="-457200" algn="just">
              <a:buClrTx/>
              <a:buSzPct val="124000"/>
              <a:buFont typeface="Wingdings" panose="05000000000000000000" pitchFamily="2" charset="2"/>
              <a:buChar char="Ø"/>
            </a:pPr>
            <a:r>
              <a:rPr lang="tr-TR" sz="3200" dirty="0" smtClean="0">
                <a:solidFill>
                  <a:schemeClr val="tx1"/>
                </a:solidFill>
              </a:rPr>
              <a:t>Hukuk, </a:t>
            </a:r>
            <a:r>
              <a:rPr lang="tr-TR" sz="3200" dirty="0">
                <a:solidFill>
                  <a:schemeClr val="tx1"/>
                </a:solidFill>
              </a:rPr>
              <a:t>İ</a:t>
            </a:r>
            <a:r>
              <a:rPr lang="tr-TR" sz="3200" dirty="0" smtClean="0">
                <a:solidFill>
                  <a:schemeClr val="tx1"/>
                </a:solidFill>
              </a:rPr>
              <a:t>slam dininin temel ilkelerine dayanır. </a:t>
            </a:r>
          </a:p>
          <a:p>
            <a:pPr marL="484632" indent="-457200" algn="just">
              <a:buClrTx/>
              <a:buSzPct val="124000"/>
              <a:buFont typeface="Wingdings" panose="05000000000000000000" pitchFamily="2" charset="2"/>
              <a:buChar char="Ø"/>
            </a:pPr>
            <a:r>
              <a:rPr lang="tr-TR" sz="3200" dirty="0" smtClean="0">
                <a:solidFill>
                  <a:schemeClr val="tx1"/>
                </a:solidFill>
              </a:rPr>
              <a:t>Suudi Arabistan ve Yemen’de görülmektedir.</a:t>
            </a:r>
          </a:p>
          <a:p>
            <a:pPr marL="484632" indent="-457200" algn="just">
              <a:buClrTx/>
              <a:buSzPct val="124000"/>
              <a:buFont typeface="Wingdings" panose="05000000000000000000" pitchFamily="2" charset="2"/>
              <a:buChar char="Ø"/>
            </a:pPr>
            <a:r>
              <a:rPr lang="tr-TR" sz="3200" dirty="0" smtClean="0">
                <a:solidFill>
                  <a:schemeClr val="tx1"/>
                </a:solidFill>
              </a:rPr>
              <a:t>Kaynakları:</a:t>
            </a:r>
          </a:p>
          <a:p>
            <a:pPr algn="just">
              <a:buClrTx/>
              <a:buSzPct val="124000"/>
            </a:pPr>
            <a:r>
              <a:rPr lang="tr-TR" sz="3200" dirty="0" smtClean="0">
                <a:solidFill>
                  <a:schemeClr val="tx1"/>
                </a:solidFill>
              </a:rPr>
              <a:t>	-Kur’an</a:t>
            </a:r>
          </a:p>
          <a:p>
            <a:pPr algn="just">
              <a:buClrTx/>
              <a:buSzPct val="124000"/>
            </a:pPr>
            <a:r>
              <a:rPr lang="tr-TR" sz="3200" dirty="0" smtClean="0">
                <a:solidFill>
                  <a:schemeClr val="tx1"/>
                </a:solidFill>
              </a:rPr>
              <a:t>	-Sünnet</a:t>
            </a:r>
          </a:p>
          <a:p>
            <a:pPr algn="just">
              <a:buClrTx/>
              <a:buSzPct val="124000"/>
            </a:pPr>
            <a:r>
              <a:rPr lang="tr-TR" sz="3200" dirty="0" smtClean="0">
                <a:solidFill>
                  <a:schemeClr val="tx1"/>
                </a:solidFill>
              </a:rPr>
              <a:t>	-</a:t>
            </a:r>
            <a:r>
              <a:rPr lang="tr-TR" sz="3200" dirty="0" err="1" smtClean="0">
                <a:solidFill>
                  <a:schemeClr val="tx1"/>
                </a:solidFill>
              </a:rPr>
              <a:t>İcma</a:t>
            </a:r>
            <a:endParaRPr lang="tr-TR" sz="3200" dirty="0" smtClean="0">
              <a:solidFill>
                <a:schemeClr val="tx1"/>
              </a:solidFill>
            </a:endParaRPr>
          </a:p>
          <a:p>
            <a:pPr algn="just">
              <a:buClrTx/>
              <a:buSzPct val="124000"/>
            </a:pPr>
            <a:r>
              <a:rPr lang="tr-TR" sz="3200" dirty="0" smtClean="0">
                <a:solidFill>
                  <a:schemeClr val="tx1"/>
                </a:solidFill>
              </a:rPr>
              <a:t>	-Kıyastır.</a:t>
            </a:r>
          </a:p>
          <a:p>
            <a:pPr algn="just">
              <a:buClrTx/>
              <a:buSzPct val="124000"/>
            </a:pPr>
            <a:endParaRPr lang="tr-TR" sz="3200" dirty="0">
              <a:solidFill>
                <a:schemeClr val="tx1"/>
              </a:solidFill>
            </a:endParaRPr>
          </a:p>
        </p:txBody>
      </p:sp>
      <p:pic>
        <p:nvPicPr>
          <p:cNvPr id="4098" name="Picture 2" descr="C:\Users\14203290854\Pictures\ind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3780865"/>
            <a:ext cx="4176464" cy="2779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78523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531440"/>
            <a:ext cx="7406640" cy="1472184"/>
          </a:xfrm>
        </p:spPr>
        <p:txBody>
          <a:bodyPr>
            <a:normAutofit/>
          </a:bodyPr>
          <a:lstStyle/>
          <a:p>
            <a:r>
              <a:rPr lang="tr-TR" sz="3600" dirty="0" smtClean="0">
                <a:solidFill>
                  <a:schemeClr val="tx1"/>
                </a:solidFill>
              </a:rPr>
              <a:t>HUKUK SİSTEMLERİ</a:t>
            </a:r>
            <a:endParaRPr lang="tr-TR" sz="3600" dirty="0"/>
          </a:p>
        </p:txBody>
      </p:sp>
      <p:sp>
        <p:nvSpPr>
          <p:cNvPr id="3" name="Alt Başlık 2"/>
          <p:cNvSpPr>
            <a:spLocks noGrp="1"/>
          </p:cNvSpPr>
          <p:nvPr>
            <p:ph type="subTitle" idx="1"/>
          </p:nvPr>
        </p:nvSpPr>
        <p:spPr>
          <a:xfrm>
            <a:off x="1331640" y="1052736"/>
            <a:ext cx="7651576" cy="5544616"/>
          </a:xfrm>
        </p:spPr>
        <p:txBody>
          <a:bodyPr>
            <a:normAutofit/>
          </a:bodyPr>
          <a:lstStyle/>
          <a:p>
            <a:pPr algn="just">
              <a:buClrTx/>
              <a:buSzPct val="124000"/>
            </a:pPr>
            <a:r>
              <a:rPr lang="tr-TR" sz="3200" u="sng" dirty="0" smtClean="0">
                <a:solidFill>
                  <a:schemeClr val="tx1"/>
                </a:solidFill>
              </a:rPr>
              <a:t>SOSYALİST HUKUK SİSTEMİ:</a:t>
            </a:r>
          </a:p>
          <a:p>
            <a:pPr marL="484632" indent="-457200" algn="just">
              <a:buClrTx/>
              <a:buSzPct val="124000"/>
              <a:buFont typeface="Wingdings" panose="05000000000000000000" pitchFamily="2" charset="2"/>
              <a:buChar char="Ø"/>
            </a:pPr>
            <a:r>
              <a:rPr lang="tr-TR" sz="3200" dirty="0" smtClean="0">
                <a:solidFill>
                  <a:schemeClr val="tx1"/>
                </a:solidFill>
              </a:rPr>
              <a:t>Başta Rusya olmak üzere, Küba, Kuzey Kore, Çin gibi ülkelerde uygulanan sistemdir.</a:t>
            </a:r>
          </a:p>
          <a:p>
            <a:pPr marL="484632" indent="-457200" algn="just">
              <a:buClrTx/>
              <a:buSzPct val="124000"/>
              <a:buFont typeface="Wingdings" panose="05000000000000000000" pitchFamily="2" charset="2"/>
              <a:buChar char="Ø"/>
            </a:pPr>
            <a:r>
              <a:rPr lang="tr-TR" sz="3200" dirty="0" smtClean="0">
                <a:solidFill>
                  <a:schemeClr val="tx1"/>
                </a:solidFill>
              </a:rPr>
              <a:t>Sosyalist devlet anlayışından hareketle, üretim araçları üzerindeki mülkiyet hakkının halka ait olduğunun kabulü ve özel mülkiyetin tanınmaması, sistemin en göze çarpan özellikleridir.</a:t>
            </a:r>
            <a:endParaRPr lang="tr-TR" sz="3200" dirty="0">
              <a:solidFill>
                <a:schemeClr val="tx1"/>
              </a:solidFill>
            </a:endParaRPr>
          </a:p>
        </p:txBody>
      </p:sp>
      <p:pic>
        <p:nvPicPr>
          <p:cNvPr id="5122" name="Picture 2" descr="C:\Users\14203290854\Pictures\sosyaliz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1305" y="5235949"/>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31355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531440"/>
            <a:ext cx="7406640" cy="1472184"/>
          </a:xfrm>
        </p:spPr>
        <p:txBody>
          <a:bodyPr>
            <a:normAutofit/>
          </a:bodyPr>
          <a:lstStyle/>
          <a:p>
            <a:r>
              <a:rPr lang="tr-TR" sz="3600" dirty="0" smtClean="0">
                <a:solidFill>
                  <a:schemeClr val="tx1"/>
                </a:solidFill>
              </a:rPr>
              <a:t>POZİTİF HUKUKUN DALLARI</a:t>
            </a:r>
            <a:endParaRPr lang="tr-TR" sz="3600" dirty="0"/>
          </a:p>
        </p:txBody>
      </p:sp>
      <p:sp>
        <p:nvSpPr>
          <p:cNvPr id="3" name="Alt Başlık 2"/>
          <p:cNvSpPr>
            <a:spLocks noGrp="1"/>
          </p:cNvSpPr>
          <p:nvPr>
            <p:ph type="subTitle" idx="1"/>
          </p:nvPr>
        </p:nvSpPr>
        <p:spPr>
          <a:xfrm>
            <a:off x="1331640" y="1124744"/>
            <a:ext cx="7651576" cy="5544616"/>
          </a:xfrm>
        </p:spPr>
        <p:txBody>
          <a:bodyPr>
            <a:normAutofit fontScale="92500" lnSpcReduction="20000"/>
          </a:bodyPr>
          <a:lstStyle/>
          <a:p>
            <a:pPr algn="just">
              <a:buClrTx/>
              <a:buSzPct val="124000"/>
            </a:pPr>
            <a:r>
              <a:rPr lang="tr-TR" sz="3200" u="sng" dirty="0" smtClean="0">
                <a:solidFill>
                  <a:schemeClr val="tx1"/>
                </a:solidFill>
              </a:rPr>
              <a:t>Kamu Hukuku-Özel Hukuk Ayrımı:</a:t>
            </a:r>
          </a:p>
          <a:p>
            <a:pPr marL="484632" indent="-457200" algn="just">
              <a:buClrTx/>
              <a:buSzPct val="124000"/>
              <a:buFont typeface="Wingdings" panose="05000000000000000000" pitchFamily="2" charset="2"/>
              <a:buChar char="ü"/>
            </a:pPr>
            <a:r>
              <a:rPr lang="tr-TR" sz="3200" dirty="0" smtClean="0">
                <a:solidFill>
                  <a:schemeClr val="tx1"/>
                </a:solidFill>
              </a:rPr>
              <a:t>Bu ayrıma ilişkin üç ölçüt bulunmaktadır:</a:t>
            </a:r>
          </a:p>
          <a:p>
            <a:pPr algn="just">
              <a:buClrTx/>
              <a:buSzPct val="124000"/>
            </a:pPr>
            <a:r>
              <a:rPr lang="tr-TR" sz="3200" dirty="0" smtClean="0">
                <a:solidFill>
                  <a:schemeClr val="tx1"/>
                </a:solidFill>
              </a:rPr>
              <a:t>1. Eğer hukuk kuralı, devletin çıkarına ilişkin düzenleniyor ya da devletin yaptığı faaliyetleri de kapsıyorsa kamu hukukuna dahildir. Değilse özel hukuka aittir.</a:t>
            </a:r>
          </a:p>
          <a:p>
            <a:pPr algn="just">
              <a:buClrTx/>
              <a:buSzPct val="124000"/>
            </a:pPr>
            <a:r>
              <a:rPr lang="tr-TR" sz="3200" dirty="0" smtClean="0">
                <a:solidFill>
                  <a:schemeClr val="tx1"/>
                </a:solidFill>
              </a:rPr>
              <a:t>2.Devlet ya da kamu tüzel kişileri, özel hukuk kişilerine göre bir hukuki ilişkide üstün ise o düzenleme kamu hukukuna, değilse özel hukuka tabidir. Ör: kira ilişkisi özel hukuk.</a:t>
            </a:r>
          </a:p>
          <a:p>
            <a:pPr algn="just">
              <a:buClrTx/>
              <a:buSzPct val="124000"/>
            </a:pPr>
            <a:r>
              <a:rPr lang="tr-TR" sz="3200" dirty="0" smtClean="0">
                <a:solidFill>
                  <a:schemeClr val="tx1"/>
                </a:solidFill>
              </a:rPr>
              <a:t>3. Emredici nitelik ölçütü. Kamu hukuku kuralları emredicidir. Ama her özel hukuk kuralı emredici değildir.</a:t>
            </a:r>
          </a:p>
        </p:txBody>
      </p:sp>
    </p:spTree>
    <p:extLst>
      <p:ext uri="{BB962C8B-B14F-4D97-AF65-F5344CB8AC3E}">
        <p14:creationId xmlns:p14="http://schemas.microsoft.com/office/powerpoint/2010/main" val="6331355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783369" y="-491456"/>
            <a:ext cx="7406640" cy="1472184"/>
          </a:xfrm>
        </p:spPr>
        <p:txBody>
          <a:bodyPr>
            <a:normAutofit/>
          </a:bodyPr>
          <a:lstStyle/>
          <a:p>
            <a:r>
              <a:rPr lang="tr-TR" sz="3600" dirty="0">
                <a:solidFill>
                  <a:schemeClr val="tx1"/>
                </a:solidFill>
              </a:rPr>
              <a:t>POZİTİF HUKUKUN DALLARI</a:t>
            </a:r>
            <a:endParaRPr lang="tr-TR" sz="3600" dirty="0"/>
          </a:p>
        </p:txBody>
      </p:sp>
      <p:sp>
        <p:nvSpPr>
          <p:cNvPr id="13" name="Dikdörtgen 12"/>
          <p:cNvSpPr/>
          <p:nvPr/>
        </p:nvSpPr>
        <p:spPr>
          <a:xfrm>
            <a:off x="1763688" y="1825022"/>
            <a:ext cx="2088232" cy="362020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effectLst>
                  <a:outerShdw blurRad="38100" dist="38100" dir="2700000" algn="tl">
                    <a:srgbClr val="000000">
                      <a:alpha val="43137"/>
                    </a:srgbClr>
                  </a:outerShdw>
                </a:effectLst>
              </a:rPr>
              <a:t>Kamu Hukuku</a:t>
            </a:r>
          </a:p>
          <a:p>
            <a:pPr algn="ctr"/>
            <a:endParaRPr lang="tr-TR" b="1" dirty="0">
              <a:solidFill>
                <a:schemeClr val="tx1"/>
              </a:solidFill>
              <a:effectLst>
                <a:outerShdw blurRad="38100" dist="38100" dir="2700000" algn="tl">
                  <a:srgbClr val="000000">
                    <a:alpha val="43137"/>
                  </a:srgbClr>
                </a:outerShdw>
              </a:effectLst>
            </a:endParaRP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Uluslararası Hukuk</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Anayasa Hukuku</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İdare Hukuku</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Ceza Hukuku</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Vergi Hukuku</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Sosyal Güvenlik Hukuku</a:t>
            </a:r>
          </a:p>
          <a:p>
            <a:pPr marL="342900" indent="-342900" algn="ctr">
              <a:buAutoNum type="arabicPeriod"/>
            </a:pPr>
            <a:endParaRPr lang="tr-TR" dirty="0"/>
          </a:p>
        </p:txBody>
      </p:sp>
      <p:sp>
        <p:nvSpPr>
          <p:cNvPr id="14" name="Dikdörtgen 13"/>
          <p:cNvSpPr/>
          <p:nvPr/>
        </p:nvSpPr>
        <p:spPr>
          <a:xfrm>
            <a:off x="4324463" y="1825022"/>
            <a:ext cx="2268252" cy="3616545"/>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effectLst>
                  <a:outerShdw blurRad="38100" dist="38100" dir="2700000" algn="tl">
                    <a:srgbClr val="000000">
                      <a:alpha val="43137"/>
                    </a:srgbClr>
                  </a:outerShdw>
                </a:effectLst>
              </a:rPr>
              <a:t>Özel Hukuk</a:t>
            </a:r>
          </a:p>
          <a:p>
            <a:pPr algn="ctr"/>
            <a:endParaRPr lang="tr-TR" b="1" dirty="0">
              <a:solidFill>
                <a:schemeClr val="tx1"/>
              </a:solidFill>
              <a:effectLst>
                <a:outerShdw blurRad="38100" dist="38100" dir="2700000" algn="tl">
                  <a:srgbClr val="000000">
                    <a:alpha val="43137"/>
                  </a:srgbClr>
                </a:outerShdw>
              </a:effectLst>
            </a:endParaRP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Medeni Hukuk</a:t>
            </a:r>
          </a:p>
          <a:p>
            <a:pPr algn="ctr"/>
            <a:r>
              <a:rPr lang="tr-TR" b="1" dirty="0" smtClean="0">
                <a:solidFill>
                  <a:schemeClr val="tx1"/>
                </a:solidFill>
                <a:effectLst>
                  <a:outerShdw blurRad="38100" dist="38100" dir="2700000" algn="tl">
                    <a:srgbClr val="000000">
                      <a:alpha val="43137"/>
                    </a:srgbClr>
                  </a:outerShdw>
                </a:effectLst>
              </a:rPr>
              <a:t>2. Ticaret Hukuku</a:t>
            </a:r>
          </a:p>
          <a:p>
            <a:pPr algn="ctr"/>
            <a:r>
              <a:rPr lang="tr-TR" b="1" dirty="0" smtClean="0">
                <a:solidFill>
                  <a:schemeClr val="tx1"/>
                </a:solidFill>
                <a:effectLst>
                  <a:outerShdw blurRad="38100" dist="38100" dir="2700000" algn="tl">
                    <a:srgbClr val="000000">
                      <a:alpha val="43137"/>
                    </a:srgbClr>
                  </a:outerShdw>
                </a:effectLst>
              </a:rPr>
              <a:t>3. Devletler Özel Hukuku</a:t>
            </a:r>
          </a:p>
          <a:p>
            <a:pPr algn="ctr"/>
            <a:r>
              <a:rPr lang="tr-TR" b="1" dirty="0" smtClean="0">
                <a:solidFill>
                  <a:schemeClr val="tx1"/>
                </a:solidFill>
                <a:effectLst>
                  <a:outerShdw blurRad="38100" dist="38100" dir="2700000" algn="tl">
                    <a:srgbClr val="000000">
                      <a:alpha val="43137"/>
                    </a:srgbClr>
                  </a:outerShdw>
                </a:effectLst>
              </a:rPr>
              <a:t>4. Fikri Mülkiyet Hukuku</a:t>
            </a:r>
            <a:endParaRPr lang="tr-TR" b="1" dirty="0">
              <a:solidFill>
                <a:schemeClr val="tx1"/>
              </a:solidFill>
              <a:effectLst>
                <a:outerShdw blurRad="38100" dist="38100" dir="2700000" algn="tl">
                  <a:srgbClr val="000000">
                    <a:alpha val="43137"/>
                  </a:srgbClr>
                </a:outerShdw>
              </a:effectLst>
            </a:endParaRPr>
          </a:p>
        </p:txBody>
      </p:sp>
      <p:sp>
        <p:nvSpPr>
          <p:cNvPr id="15" name="Aşağı Ok 14"/>
          <p:cNvSpPr/>
          <p:nvPr/>
        </p:nvSpPr>
        <p:spPr>
          <a:xfrm>
            <a:off x="2470626" y="1032934"/>
            <a:ext cx="684076"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Aşağı Ok 15"/>
          <p:cNvSpPr/>
          <p:nvPr/>
        </p:nvSpPr>
        <p:spPr>
          <a:xfrm>
            <a:off x="5134553" y="1032934"/>
            <a:ext cx="64807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Aşağı Ok 16"/>
          <p:cNvSpPr/>
          <p:nvPr/>
        </p:nvSpPr>
        <p:spPr>
          <a:xfrm>
            <a:off x="7380312" y="1032934"/>
            <a:ext cx="64807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7"/>
          <p:cNvSpPr/>
          <p:nvPr/>
        </p:nvSpPr>
        <p:spPr>
          <a:xfrm>
            <a:off x="7061160" y="1825023"/>
            <a:ext cx="1934445" cy="359704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effectLst>
                  <a:outerShdw blurRad="38100" dist="38100" dir="2700000" algn="tl">
                    <a:srgbClr val="000000">
                      <a:alpha val="43137"/>
                    </a:srgbClr>
                  </a:outerShdw>
                </a:effectLst>
              </a:rPr>
              <a:t>Karma Hukuk</a:t>
            </a:r>
          </a:p>
          <a:p>
            <a:pPr algn="ctr"/>
            <a:endParaRPr lang="tr-TR" b="1" dirty="0">
              <a:solidFill>
                <a:schemeClr val="tx1"/>
              </a:solidFill>
              <a:effectLst>
                <a:outerShdw blurRad="38100" dist="38100" dir="2700000" algn="tl">
                  <a:srgbClr val="000000">
                    <a:alpha val="43137"/>
                  </a:srgbClr>
                </a:outerShdw>
              </a:effectLst>
            </a:endParaRP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İş Hukuku</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Medeni Usul Hukuku</a:t>
            </a:r>
          </a:p>
          <a:p>
            <a:pPr marL="342900" indent="-342900" algn="ctr">
              <a:buAutoNum type="arabicPeriod"/>
            </a:pPr>
            <a:r>
              <a:rPr lang="tr-TR" b="1" dirty="0" smtClean="0">
                <a:solidFill>
                  <a:schemeClr val="tx1"/>
                </a:solidFill>
                <a:effectLst>
                  <a:outerShdw blurRad="38100" dist="38100" dir="2700000" algn="tl">
                    <a:srgbClr val="000000">
                      <a:alpha val="43137"/>
                    </a:srgbClr>
                  </a:outerShdw>
                </a:effectLst>
              </a:rPr>
              <a:t>İcra İflas Hukuku</a:t>
            </a:r>
            <a:endParaRPr lang="tr-TR"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313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1052736"/>
            <a:ext cx="7651576" cy="5544616"/>
          </a:xfrm>
        </p:spPr>
        <p:txBody>
          <a:bodyPr>
            <a:normAutofit fontScale="62500" lnSpcReduction="20000"/>
          </a:bodyPr>
          <a:lstStyle/>
          <a:p>
            <a:pPr algn="ctr"/>
            <a:r>
              <a:rPr lang="tr-TR" sz="3200" b="1" dirty="0"/>
              <a:t>KUTU 7.5: Milletlerarası </a:t>
            </a:r>
            <a:r>
              <a:rPr lang="tr-TR" sz="3200" b="1" dirty="0" err="1"/>
              <a:t>Andlaşmanın</a:t>
            </a:r>
            <a:r>
              <a:rPr lang="tr-TR" sz="3200" b="1" dirty="0"/>
              <a:t> </a:t>
            </a:r>
            <a:br>
              <a:rPr lang="tr-TR" sz="3200" b="1" dirty="0"/>
            </a:br>
            <a:r>
              <a:rPr lang="tr-TR" sz="3200" b="1" dirty="0"/>
              <a:t>Onaylanmasına Dair Bakanlar Kurulu Kararı </a:t>
            </a:r>
            <a:r>
              <a:rPr lang="tr-TR" sz="3200" dirty="0"/>
              <a:t>(</a:t>
            </a:r>
            <a:r>
              <a:rPr lang="tr-TR" sz="3200" i="1" dirty="0"/>
              <a:t>Resmî Gazete, </a:t>
            </a:r>
            <a:r>
              <a:rPr lang="tr-TR" sz="3200" dirty="0"/>
              <a:t>11 Eylül 2005, Sayı 25933)</a:t>
            </a:r>
          </a:p>
          <a:p>
            <a:r>
              <a:rPr lang="tr-TR" sz="3200" b="1" dirty="0"/>
              <a:t> </a:t>
            </a:r>
            <a:endParaRPr lang="tr-TR" sz="3200" dirty="0"/>
          </a:p>
          <a:p>
            <a:pPr algn="ctr"/>
            <a:r>
              <a:rPr lang="tr-TR" sz="3200" b="1" dirty="0"/>
              <a:t>Milletlerarası </a:t>
            </a:r>
            <a:r>
              <a:rPr lang="tr-TR" sz="3200" b="1" dirty="0" err="1"/>
              <a:t>Andlaşma</a:t>
            </a:r>
            <a:endParaRPr lang="tr-TR" sz="3200" dirty="0"/>
          </a:p>
          <a:p>
            <a:r>
              <a:rPr lang="tr-TR" sz="3200" b="1" dirty="0"/>
              <a:t> </a:t>
            </a:r>
            <a:endParaRPr lang="tr-TR" sz="3200" dirty="0"/>
          </a:p>
          <a:p>
            <a:r>
              <a:rPr lang="tr-TR" sz="3200" b="1" u="sng" dirty="0"/>
              <a:t>Karar Sayısı : 2005/9276</a:t>
            </a:r>
            <a:endParaRPr lang="tr-TR" sz="3200" dirty="0"/>
          </a:p>
          <a:p>
            <a:pPr algn="just"/>
            <a:r>
              <a:rPr lang="tr-TR" sz="3200" dirty="0"/>
              <a:t>      30 Haziran 2005 tarihinde Bakü'de imzalanan ekli "Türkiye Cumhuriyeti ile Azerbaycan Cumhuriyeti Arasında Teknik İşbirliği </a:t>
            </a:r>
            <a:r>
              <a:rPr lang="tr-TR" sz="3200" dirty="0" err="1"/>
              <a:t>Protokolü"nün</a:t>
            </a:r>
            <a:r>
              <a:rPr lang="tr-TR" sz="3200" dirty="0"/>
              <a:t> onaylanması; Dışişleri Bakanlığı'nın 9/8/2005 tarihli ve EİGY/311096 sayılı yazısı üzerine, 31/5/1963 tarihli ve 244 sayılı Kanunun 3 üncü ve 5 inci maddelerine göre, Bakanlar Kurulu'nca 17/8/2005 tarihinde kararlaştırılmıştır.</a:t>
            </a:r>
          </a:p>
          <a:p>
            <a:r>
              <a:rPr lang="tr-TR" sz="3200" dirty="0" smtClean="0"/>
              <a:t>					</a:t>
            </a:r>
            <a:r>
              <a:rPr lang="tr-TR" sz="3200" dirty="0"/>
              <a:t> </a:t>
            </a:r>
            <a:r>
              <a:rPr lang="tr-TR" sz="3200" b="1" dirty="0"/>
              <a:t>Ahmet Necdet SEZER</a:t>
            </a:r>
            <a:endParaRPr lang="tr-TR" sz="3200" dirty="0"/>
          </a:p>
          <a:p>
            <a:r>
              <a:rPr lang="tr-TR" sz="3200" dirty="0" smtClean="0"/>
              <a:t>					    CUMHURBAŞKANI</a:t>
            </a:r>
            <a:endParaRPr lang="tr-TR" sz="3200" dirty="0"/>
          </a:p>
          <a:p>
            <a:r>
              <a:rPr lang="tr-TR" sz="3200" dirty="0"/>
              <a:t>Recep Tayyip ERDOĞAN      Diğer Bakanların</a:t>
            </a:r>
          </a:p>
          <a:p>
            <a:r>
              <a:rPr lang="tr-TR" sz="3200" dirty="0"/>
              <a:t>Başbakan                                 Listesi</a:t>
            </a: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1052736"/>
            <a:ext cx="7651576" cy="5544616"/>
          </a:xfrm>
        </p:spPr>
        <p:txBody>
          <a:bodyPr>
            <a:normAutofit lnSpcReduction="10000"/>
          </a:bodyPr>
          <a:lstStyle/>
          <a:p>
            <a:pPr algn="just">
              <a:buClrTx/>
              <a:buSzPct val="124000"/>
            </a:pPr>
            <a:r>
              <a:rPr lang="tr-TR" sz="3200" dirty="0" smtClean="0">
                <a:solidFill>
                  <a:schemeClr val="tx1"/>
                </a:solidFill>
              </a:rPr>
              <a:t>(2) </a:t>
            </a:r>
            <a:r>
              <a:rPr lang="tr-TR" sz="3200" u="sng" dirty="0" smtClean="0">
                <a:solidFill>
                  <a:schemeClr val="tx1"/>
                </a:solidFill>
              </a:rPr>
              <a:t>TBMM’nin Bilgisine Sunulması Gereken Anlaşmalar: </a:t>
            </a:r>
          </a:p>
          <a:p>
            <a:pPr algn="just">
              <a:buClrTx/>
              <a:buSzPct val="124000"/>
            </a:pPr>
            <a:r>
              <a:rPr lang="tr-TR" sz="3200" dirty="0" smtClean="0">
                <a:solidFill>
                  <a:schemeClr val="tx1"/>
                </a:solidFill>
              </a:rPr>
              <a:t>-Süresi en fazla 1 yıl olan, ekonomik, ticari veya teknik ilişkileri düzenleyen antlaşmalardır. </a:t>
            </a:r>
          </a:p>
          <a:p>
            <a:pPr algn="just">
              <a:buClrTx/>
              <a:buSzPct val="124000"/>
            </a:pPr>
            <a:r>
              <a:rPr lang="tr-TR" sz="3200" dirty="0" smtClean="0">
                <a:solidFill>
                  <a:schemeClr val="tx1"/>
                </a:solidFill>
              </a:rPr>
              <a:t>-Yürürlüğe Konma Şartı: Devlet Maliyesi bakımından yüklenme getirmeyecek, kişi hallerine ve Türklerin yabancı ülkelerdeki mülkiyet haklarına dokunmayacak.</a:t>
            </a:r>
          </a:p>
          <a:p>
            <a:pPr algn="just">
              <a:buClrTx/>
              <a:buSzPct val="124000"/>
            </a:pPr>
            <a:r>
              <a:rPr lang="tr-TR" sz="3200" dirty="0" smtClean="0">
                <a:solidFill>
                  <a:schemeClr val="tx1"/>
                </a:solidFill>
              </a:rPr>
              <a:t>-Bu tür antlaşmalar, yürürlüğe girdikten itibaren 2 ay içinde TBMM’nin bilgisine sunulur.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603448"/>
            <a:ext cx="7406640" cy="1472184"/>
          </a:xfrm>
        </p:spPr>
        <p:txBody>
          <a:bodyPr>
            <a:normAutofit/>
          </a:bodyPr>
          <a:lstStyle/>
          <a:p>
            <a:r>
              <a:rPr lang="tr-TR" sz="3600" dirty="0" smtClean="0">
                <a:solidFill>
                  <a:schemeClr val="tx1"/>
                </a:solidFill>
              </a:rPr>
              <a:t>3. ULUSLARARASI ANTLAŞMA</a:t>
            </a:r>
            <a:endParaRPr lang="tr-TR" sz="3600" dirty="0"/>
          </a:p>
        </p:txBody>
      </p:sp>
      <p:sp>
        <p:nvSpPr>
          <p:cNvPr id="3" name="Alt Başlık 2"/>
          <p:cNvSpPr>
            <a:spLocks noGrp="1"/>
          </p:cNvSpPr>
          <p:nvPr>
            <p:ph type="subTitle" idx="1"/>
          </p:nvPr>
        </p:nvSpPr>
        <p:spPr>
          <a:xfrm>
            <a:off x="1187624" y="1052736"/>
            <a:ext cx="7651576" cy="5544616"/>
          </a:xfrm>
        </p:spPr>
        <p:txBody>
          <a:bodyPr>
            <a:normAutofit lnSpcReduction="10000"/>
          </a:bodyPr>
          <a:lstStyle/>
          <a:p>
            <a:pPr algn="just">
              <a:buClrTx/>
              <a:buSzPct val="124000"/>
            </a:pPr>
            <a:r>
              <a:rPr lang="tr-TR" sz="3200" dirty="0" smtClean="0">
                <a:solidFill>
                  <a:schemeClr val="tx1"/>
                </a:solidFill>
              </a:rPr>
              <a:t>(3)</a:t>
            </a:r>
            <a:r>
              <a:rPr lang="tr-TR" sz="3200" u="sng" dirty="0" smtClean="0">
                <a:solidFill>
                  <a:schemeClr val="tx1"/>
                </a:solidFill>
              </a:rPr>
              <a:t>TBMM Tarafından Onaylanması Gerekmeyen Antlaşmalar:</a:t>
            </a:r>
          </a:p>
          <a:p>
            <a:pPr algn="just">
              <a:buClrTx/>
              <a:buSzPct val="124000"/>
            </a:pPr>
            <a:r>
              <a:rPr lang="tr-TR" sz="3200" dirty="0" smtClean="0">
                <a:solidFill>
                  <a:schemeClr val="tx1"/>
                </a:solidFill>
              </a:rPr>
              <a:t>-Uluslararası antlaşmaya dayanan uygulama antlaşmaları ile kanunun verdiği yetkiye dayanılarak yapılan ekonomik, ticari, teknik veya idari antlaşmalar.</a:t>
            </a:r>
          </a:p>
          <a:p>
            <a:pPr algn="just">
              <a:buClrTx/>
              <a:buSzPct val="124000"/>
            </a:pPr>
            <a:r>
              <a:rPr lang="tr-TR" sz="3200" dirty="0" smtClean="0">
                <a:solidFill>
                  <a:schemeClr val="tx1"/>
                </a:solidFill>
              </a:rPr>
              <a:t>-Bu tür antlaşmaların TBMM tarafından onaylanması zorunluluğu yoktur.</a:t>
            </a:r>
          </a:p>
          <a:p>
            <a:pPr algn="just">
              <a:buClrTx/>
              <a:buSzPct val="124000"/>
            </a:pPr>
            <a:r>
              <a:rPr lang="tr-TR" sz="3200" dirty="0" smtClean="0">
                <a:solidFill>
                  <a:schemeClr val="tx1"/>
                </a:solidFill>
              </a:rPr>
              <a:t>-Ancak ekonomik, ticari veya özel kişilerin haklarını ilgilendiren antlaşmaların yürürlüğe girebilmesi için mutlaka yayımlanması gerekir.</a:t>
            </a:r>
            <a:endParaRPr lang="tr-TR" sz="3200"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50417" y="0"/>
            <a:ext cx="7406640" cy="1472184"/>
          </a:xfrm>
        </p:spPr>
        <p:txBody>
          <a:bodyPr>
            <a:normAutofit/>
          </a:bodyPr>
          <a:lstStyle/>
          <a:p>
            <a:r>
              <a:rPr lang="tr-TR" sz="3600" dirty="0" smtClean="0">
                <a:solidFill>
                  <a:schemeClr val="tx1"/>
                </a:solidFill>
              </a:rPr>
              <a:t>3. 1.  Avrupa Birliği Hukuku ve  İç Hukukumuza Etkileri</a:t>
            </a:r>
            <a:endParaRPr lang="tr-TR" sz="3600" dirty="0"/>
          </a:p>
        </p:txBody>
      </p:sp>
      <p:sp>
        <p:nvSpPr>
          <p:cNvPr id="3" name="Alt Başlık 2"/>
          <p:cNvSpPr>
            <a:spLocks noGrp="1"/>
          </p:cNvSpPr>
          <p:nvPr>
            <p:ph type="subTitle" idx="1"/>
          </p:nvPr>
        </p:nvSpPr>
        <p:spPr>
          <a:xfrm>
            <a:off x="1187624" y="1844824"/>
            <a:ext cx="7651576" cy="5544616"/>
          </a:xfrm>
        </p:spPr>
        <p:txBody>
          <a:bodyPr>
            <a:normAutofit lnSpcReduction="10000"/>
          </a:bodyPr>
          <a:lstStyle/>
          <a:p>
            <a:pPr algn="just">
              <a:buClrTx/>
              <a:buSzPct val="124000"/>
            </a:pPr>
            <a:r>
              <a:rPr lang="tr-TR" sz="3200" u="sng" dirty="0" smtClean="0">
                <a:solidFill>
                  <a:schemeClr val="tx1"/>
                </a:solidFill>
              </a:rPr>
              <a:t>Topluluk Hukukunun Yürürlüğe Girmesi:</a:t>
            </a:r>
          </a:p>
          <a:p>
            <a:pPr marL="484632" indent="-457200" algn="just">
              <a:buClrTx/>
              <a:buSzPct val="124000"/>
              <a:buFontTx/>
              <a:buChar char="-"/>
            </a:pPr>
            <a:r>
              <a:rPr lang="tr-TR" sz="3200" dirty="0" smtClean="0">
                <a:solidFill>
                  <a:schemeClr val="tx1"/>
                </a:solidFill>
              </a:rPr>
              <a:t>ATA (Avrupa Topluluğu Antlaşması) m. 251 ile Avrupa Birliği Hukuku yürürlüğe girmiştir. </a:t>
            </a:r>
          </a:p>
          <a:p>
            <a:pPr marL="484632" indent="-457200" algn="just">
              <a:buClrTx/>
              <a:buSzPct val="124000"/>
              <a:buFontTx/>
              <a:buChar char="-"/>
            </a:pPr>
            <a:r>
              <a:rPr lang="tr-TR" sz="3200" dirty="0" smtClean="0">
                <a:solidFill>
                  <a:schemeClr val="tx1"/>
                </a:solidFill>
              </a:rPr>
              <a:t>Kabul edilen topluluk tüzükleri, yönergeler ve kararlar AP ile Konsey başkanı tarafından imzalanır ve AT Resmi Gazetesi’nde yayımlanır. Yürürlüğe girme ise ya düzenlemede öngörülen tarihte ya da yayımından itibaren 20 gün sonra gerçekleşir.</a:t>
            </a:r>
            <a:endParaRPr lang="tr-TR" sz="3200" dirty="0">
              <a:solidFill>
                <a:schemeClr val="tx1"/>
              </a:solidFill>
            </a:endParaRPr>
          </a:p>
        </p:txBody>
      </p:sp>
      <p:pic>
        <p:nvPicPr>
          <p:cNvPr id="1027" name="Picture 3" descr="C:\Users\14203290854\Pictures\A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05935" y="869797"/>
            <a:ext cx="2232248" cy="936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87624" y="-315416"/>
            <a:ext cx="7406640" cy="1472184"/>
          </a:xfrm>
        </p:spPr>
        <p:txBody>
          <a:bodyPr>
            <a:normAutofit/>
          </a:bodyPr>
          <a:lstStyle/>
          <a:p>
            <a:r>
              <a:rPr lang="tr-TR" sz="3600" dirty="0" smtClean="0">
                <a:solidFill>
                  <a:schemeClr val="tx1"/>
                </a:solidFill>
              </a:rPr>
              <a:t>3</a:t>
            </a:r>
            <a:r>
              <a:rPr lang="tr-TR" sz="3600" dirty="0">
                <a:solidFill>
                  <a:schemeClr val="tx1"/>
                </a:solidFill>
              </a:rPr>
              <a:t>. 1.  Avrupa Birliği Hukuku ve  İç Hukukumuza Etkileri</a:t>
            </a:r>
            <a:endParaRPr lang="tr-TR" sz="3600" dirty="0"/>
          </a:p>
        </p:txBody>
      </p:sp>
      <p:sp>
        <p:nvSpPr>
          <p:cNvPr id="3" name="Alt Başlık 2"/>
          <p:cNvSpPr>
            <a:spLocks noGrp="1"/>
          </p:cNvSpPr>
          <p:nvPr>
            <p:ph type="subTitle" idx="1"/>
          </p:nvPr>
        </p:nvSpPr>
        <p:spPr>
          <a:xfrm>
            <a:off x="1187624" y="1196752"/>
            <a:ext cx="7651576" cy="5877272"/>
          </a:xfrm>
        </p:spPr>
        <p:txBody>
          <a:bodyPr>
            <a:normAutofit/>
          </a:bodyPr>
          <a:lstStyle/>
          <a:p>
            <a:pPr algn="just">
              <a:buClrTx/>
              <a:buSzPct val="124000"/>
            </a:pPr>
            <a:r>
              <a:rPr lang="tr-TR" sz="2800" u="sng" dirty="0" smtClean="0">
                <a:solidFill>
                  <a:schemeClr val="tx1"/>
                </a:solidFill>
              </a:rPr>
              <a:t>Topluluk Hukukunun Doğrudan Uygulanabilirliği</a:t>
            </a:r>
            <a:r>
              <a:rPr lang="tr-TR" sz="2800" u="sng" dirty="0">
                <a:solidFill>
                  <a:schemeClr val="tx1"/>
                </a:solidFill>
                <a:sym typeface="Wingdings" panose="05000000000000000000" pitchFamily="2" charset="2"/>
              </a:rPr>
              <a:t> </a:t>
            </a:r>
            <a:r>
              <a:rPr lang="tr-TR" sz="2800" dirty="0" smtClean="0">
                <a:solidFill>
                  <a:schemeClr val="tx1"/>
                </a:solidFill>
              </a:rPr>
              <a:t>-Üye devletlerin vatandaşları, kendi ulusal otoritelerinin yardımı ya da müdahalesi bulunmadan, topluluk hükümlerini devlete ya da herhangi bir bireye karşı ileri sürebilme hakkına sahiptir.</a:t>
            </a:r>
            <a:r>
              <a:rPr lang="tr-TR" sz="2800" dirty="0">
                <a:solidFill>
                  <a:schemeClr val="tx1"/>
                </a:solidFill>
                <a:sym typeface="Wingdings" panose="05000000000000000000" pitchFamily="2" charset="2"/>
              </a:rPr>
              <a:t> (</a:t>
            </a:r>
            <a:r>
              <a:rPr lang="tr-TR" sz="2800" dirty="0" smtClean="0">
                <a:solidFill>
                  <a:schemeClr val="tx1"/>
                </a:solidFill>
                <a:sym typeface="Wingdings" panose="05000000000000000000" pitchFamily="2" charset="2"/>
              </a:rPr>
              <a:t>AİHS ve ABTHŞ ile). Her üye devlet, mevzuatını AB hukuk sistemi, ile uyumlu hale getirmelidir.  Denetimi ATAD yapar.</a:t>
            </a:r>
            <a:endParaRPr lang="tr-TR" sz="2800" dirty="0" smtClean="0">
              <a:solidFill>
                <a:schemeClr val="tx1"/>
              </a:solidFill>
            </a:endParaRPr>
          </a:p>
          <a:p>
            <a:pPr algn="just">
              <a:buClrTx/>
              <a:buSzPct val="124000"/>
            </a:pPr>
            <a:r>
              <a:rPr lang="tr-TR" sz="2800" u="sng" dirty="0" smtClean="0">
                <a:solidFill>
                  <a:schemeClr val="tx1"/>
                </a:solidFill>
              </a:rPr>
              <a:t>Topluluk Hukukunun Doğrudan Etkisi</a:t>
            </a:r>
          </a:p>
          <a:p>
            <a:pPr algn="just">
              <a:buClrTx/>
              <a:buSzPct val="124000"/>
            </a:pPr>
            <a:r>
              <a:rPr lang="tr-TR" sz="2800" dirty="0" smtClean="0">
                <a:solidFill>
                  <a:schemeClr val="tx1"/>
                </a:solidFill>
              </a:rPr>
              <a:t>Ulusal mahkemeler, topluluk hukuku kurallarını kabul edip bireylerin haklarını korumalıdır. </a:t>
            </a:r>
          </a:p>
          <a:p>
            <a:pPr algn="just">
              <a:buClrTx/>
              <a:buSzPct val="124000"/>
            </a:pPr>
            <a:endParaRPr lang="tr-TR" sz="2800" u="sng" dirty="0">
              <a:solidFill>
                <a:schemeClr val="tx1"/>
              </a:solidFill>
            </a:endParaRPr>
          </a:p>
        </p:txBody>
      </p:sp>
    </p:spTree>
    <p:extLst>
      <p:ext uri="{BB962C8B-B14F-4D97-AF65-F5344CB8AC3E}">
        <p14:creationId xmlns:p14="http://schemas.microsoft.com/office/powerpoint/2010/main" val="36715456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534</TotalTime>
  <Words>2676</Words>
  <Application>Microsoft Office PowerPoint</Application>
  <PresentationFormat>Ekran Gösterisi (4:3)</PresentationFormat>
  <Paragraphs>283</Paragraphs>
  <Slides>46</Slides>
  <Notes>0</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Gündönümü</vt:lpstr>
      <vt:lpstr>3. ULUSLARARASI ANTLAŞMA</vt:lpstr>
      <vt:lpstr>3. ULUSLARARASI ANTLAŞMA</vt:lpstr>
      <vt:lpstr>3. ULUSLARARASI ANTLAŞMA</vt:lpstr>
      <vt:lpstr>3. ULUSLARARASI ANTLAŞMA</vt:lpstr>
      <vt:lpstr>3. ULUSLARARASI ANTLAŞMA</vt:lpstr>
      <vt:lpstr>3. ULUSLARARASI ANTLAŞMA</vt:lpstr>
      <vt:lpstr>3. ULUSLARARASI ANTLAŞMA</vt:lpstr>
      <vt:lpstr>3. 1.  Avrupa Birliği Hukuku ve  İç Hukukumuza Etkileri</vt:lpstr>
      <vt:lpstr>3. 1.  Avrupa Birliği Hukuku ve  İç Hukukumuza Etkileri</vt:lpstr>
      <vt:lpstr>3. 2.  Avrupa Birliği Hukukunun Kaynakları</vt:lpstr>
      <vt:lpstr>4. Kanun Hükmünde Kararname</vt:lpstr>
      <vt:lpstr>4. Kanun Hükmünde Kararname</vt:lpstr>
      <vt:lpstr>4. Kanun Hükmünde Kararname</vt:lpstr>
      <vt:lpstr>4. Kanun Hükmünde Kararname</vt:lpstr>
      <vt:lpstr>5. Tüzük (Nizamname)</vt:lpstr>
      <vt:lpstr>6. Yönetmelik</vt:lpstr>
      <vt:lpstr>6. Yönetmelik</vt:lpstr>
      <vt:lpstr>YAZILI OLMAYAN KAYNAKLAR  (ÖRF VE ADET HUKUKU)</vt:lpstr>
      <vt:lpstr>YAZILI OLMAYAN KAYNAKLAR (ÖRF VE ADET HUKUKU)</vt:lpstr>
      <vt:lpstr>YAZILI OLMAYAN KAYNAKLAR (ÖRF VE ADET HUKUKU)</vt:lpstr>
      <vt:lpstr>YARDIMCI KAYNAKLAR</vt:lpstr>
      <vt:lpstr>YARDIMCI KAYNAKLAR DOKTRİN(Bilimsel İçtihat)</vt:lpstr>
      <vt:lpstr>YARDIMCI KAYNAKLAR MAHKEME KARARLARI(Yargısal İçtihatlar)</vt:lpstr>
      <vt:lpstr>HUKUK KURALALRININ UYGULANMASI</vt:lpstr>
      <vt:lpstr>HUKUK KURALLARININ UYGULANMASI- Yer Bakımından</vt:lpstr>
      <vt:lpstr>HUKUK KURALLARININ UYGULANMASI- Zaman Bakımından</vt:lpstr>
      <vt:lpstr>HUKUK KURALLARININ UYGULANMASI- Hakimin Hukuk Yaratması(Takdir Yetkisi)</vt:lpstr>
      <vt:lpstr>HUKUK KURALLARININ UYGULANMASI- Hakimin Hukuk Yaratması(Takdir Yetkisi)</vt:lpstr>
      <vt:lpstr>HUKUK KURALLARININ UYGULANMASI- Hakimin Hukuk Yaratması(Takdir Yetkisi)</vt:lpstr>
      <vt:lpstr>HUKUK KURALLARININ UYGULANMASI- Hakimin Hukuk Yaratması(Takdir Yetkisi)</vt:lpstr>
      <vt:lpstr>HUKUK KURALLARININ UYGULANMASI- Çatışma</vt:lpstr>
      <vt:lpstr>HUKUK KURALLARININ UYGULANMASI- Çatışma</vt:lpstr>
      <vt:lpstr>HUKUK KURALLARININ UYGULANMASI- Çatışma</vt:lpstr>
      <vt:lpstr>HUKUK KURALLARININ UYGULANMASI- Çatışma</vt:lpstr>
      <vt:lpstr>HUKUK KURALLARININ UYGULANMASI-Çatışma</vt:lpstr>
      <vt:lpstr>HUKUK KURALLARININ NİTELİĞİ BAKIMINDAN UYGULANMASI-Emredici Hukuk Kuralları</vt:lpstr>
      <vt:lpstr>HUKUK KURALLARININ NİTELİĞİ BAKIMINDAN UYGULANMASI-Tamamlayıcı Hukuk Kuralları</vt:lpstr>
      <vt:lpstr>HUKUK KURALLARININ NİTELİĞİ BAKIMINDAN UYGULANMASI-Yorumlayıcı Hukuk Kuralları</vt:lpstr>
      <vt:lpstr>HUKUK KURALLARININ NİTELİĞİ BAKIMINDAN UYGULANMASI-Tanımlayıcı Hukuk Kuralları</vt:lpstr>
      <vt:lpstr>POZİTİF HUKUK SİSTEMİ  VE DALLARI</vt:lpstr>
      <vt:lpstr>HUKUK SİSTEMLERİ</vt:lpstr>
      <vt:lpstr>HUKUK SİSTEMLERİ</vt:lpstr>
      <vt:lpstr>HUKUK SİSTEMLERİ</vt:lpstr>
      <vt:lpstr>HUKUK SİSTEMLERİ</vt:lpstr>
      <vt:lpstr>POZİTİF HUKUKUN DALLARI</vt:lpstr>
      <vt:lpstr>POZİTİF HUKUKUN DALLARI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ULUSLARARASI ANLAŞMA</dc:title>
  <dc:creator>Pelin OZCELIK</dc:creator>
  <cp:lastModifiedBy>Pelin OZCELIK</cp:lastModifiedBy>
  <cp:revision>115</cp:revision>
  <dcterms:created xsi:type="dcterms:W3CDTF">2018-10-15T06:32:29Z</dcterms:created>
  <dcterms:modified xsi:type="dcterms:W3CDTF">2018-10-16T09:04:41Z</dcterms:modified>
</cp:coreProperties>
</file>