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60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63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12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72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71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07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11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65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56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81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88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FD283-DFA7-470B-81B7-6945381B263A}" type="datetimeFigureOut">
              <a:rPr lang="tr-TR" smtClean="0"/>
              <a:t>12.04.2022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EBCF1-1F60-4028-88DF-1C833E5D65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9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TRANSLATING FICTON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721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577483"/>
          </a:xfrm>
        </p:spPr>
        <p:txBody>
          <a:bodyPr/>
          <a:lstStyle/>
          <a:p>
            <a:pPr lvl="0"/>
            <a:r>
              <a:rPr lang="en-US" sz="2500" dirty="0">
                <a:solidFill>
                  <a:prstClr val="black"/>
                </a:solidFill>
              </a:rPr>
              <a:t>The analysis of techniques for representing speech, such </a:t>
            </a:r>
            <a:r>
              <a:rPr lang="en-US" sz="2500" dirty="0" smtClean="0">
                <a:solidFill>
                  <a:prstClr val="black"/>
                </a:solidFill>
              </a:rPr>
              <a:t>as</a:t>
            </a:r>
            <a:r>
              <a:rPr lang="tr-TR" sz="2500" dirty="0" smtClean="0">
                <a:solidFill>
                  <a:prstClr val="black"/>
                </a:solidFill>
              </a:rPr>
              <a:t>:</a:t>
            </a:r>
            <a:r>
              <a:rPr lang="en-US" sz="2500" dirty="0" smtClean="0">
                <a:solidFill>
                  <a:prstClr val="black"/>
                </a:solidFill>
              </a:rPr>
              <a:t> </a:t>
            </a:r>
            <a:r>
              <a:rPr lang="tr-TR" sz="2500" dirty="0" smtClean="0">
                <a:solidFill>
                  <a:prstClr val="black"/>
                </a:solidFill>
              </a:rPr>
              <a:t>    	-</a:t>
            </a:r>
            <a:r>
              <a:rPr lang="en-US" sz="2800" dirty="0" smtClean="0">
                <a:solidFill>
                  <a:prstClr val="black"/>
                </a:solidFill>
              </a:rPr>
              <a:t>intonation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endParaRPr lang="tr-TR" sz="2800" dirty="0" smtClean="0">
              <a:solidFill>
                <a:prstClr val="black"/>
              </a:solidFill>
            </a:endParaRPr>
          </a:p>
          <a:p>
            <a:pPr marL="914400" lvl="2" indent="0">
              <a:buNone/>
            </a:pPr>
            <a:r>
              <a:rPr lang="tr-TR" sz="2800" dirty="0" smtClean="0">
                <a:solidFill>
                  <a:prstClr val="black"/>
                </a:solidFill>
              </a:rPr>
              <a:t>-</a:t>
            </a:r>
            <a:r>
              <a:rPr lang="en-US" sz="2800" dirty="0" smtClean="0">
                <a:solidFill>
                  <a:prstClr val="black"/>
                </a:solidFill>
              </a:rPr>
              <a:t>stress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endParaRPr lang="tr-TR" sz="2800" dirty="0" smtClean="0">
              <a:solidFill>
                <a:prstClr val="black"/>
              </a:solidFill>
            </a:endParaRPr>
          </a:p>
          <a:p>
            <a:pPr marL="914400" lvl="2" indent="0">
              <a:buNone/>
            </a:pPr>
            <a:r>
              <a:rPr lang="tr-TR" sz="2800" dirty="0" smtClean="0">
                <a:solidFill>
                  <a:prstClr val="black"/>
                </a:solidFill>
              </a:rPr>
              <a:t>-</a:t>
            </a:r>
            <a:r>
              <a:rPr lang="en-US" sz="2800" dirty="0" smtClean="0">
                <a:solidFill>
                  <a:prstClr val="black"/>
                </a:solidFill>
              </a:rPr>
              <a:t>tone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endParaRPr lang="tr-TR" sz="2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tr-TR" sz="2800" dirty="0" smtClean="0">
                <a:solidFill>
                  <a:prstClr val="black"/>
                </a:solidFill>
              </a:rPr>
              <a:t>	-</a:t>
            </a:r>
            <a:r>
              <a:rPr lang="en-US" sz="2800" dirty="0" smtClean="0">
                <a:solidFill>
                  <a:prstClr val="black"/>
                </a:solidFill>
              </a:rPr>
              <a:t>other </a:t>
            </a:r>
            <a:r>
              <a:rPr lang="en-US" sz="2800" dirty="0" err="1">
                <a:solidFill>
                  <a:prstClr val="black"/>
                </a:solidFill>
              </a:rPr>
              <a:t>prosodi</a:t>
            </a:r>
            <a:r>
              <a:rPr lang="tr-TR" sz="2800" dirty="0">
                <a:solidFill>
                  <a:prstClr val="black"/>
                </a:solidFill>
              </a:rPr>
              <a:t>c</a:t>
            </a:r>
            <a:r>
              <a:rPr lang="en-US" sz="2800" dirty="0">
                <a:solidFill>
                  <a:prstClr val="black"/>
                </a:solidFill>
              </a:rPr>
              <a:t> features accompanying speech</a:t>
            </a:r>
            <a:r>
              <a:rPr lang="tr-TR" sz="2800" dirty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facial expression both </a:t>
            </a:r>
            <a:r>
              <a:rPr lang="en-US" sz="2800" b="1" dirty="0">
                <a:solidFill>
                  <a:prstClr val="black"/>
                </a:solidFill>
              </a:rPr>
              <a:t>in the source </a:t>
            </a:r>
            <a:r>
              <a:rPr lang="en-US" sz="2800" dirty="0">
                <a:solidFill>
                  <a:prstClr val="black"/>
                </a:solidFill>
              </a:rPr>
              <a:t>and </a:t>
            </a:r>
            <a:r>
              <a:rPr lang="en-US" sz="2800" b="1" dirty="0">
                <a:solidFill>
                  <a:prstClr val="black"/>
                </a:solidFill>
              </a:rPr>
              <a:t>target languages</a:t>
            </a:r>
            <a:r>
              <a:rPr lang="en-US" sz="2800" dirty="0">
                <a:solidFill>
                  <a:prstClr val="black"/>
                </a:solidFill>
              </a:rPr>
              <a:t>, demands comprehensive study</a:t>
            </a:r>
            <a:r>
              <a:rPr lang="tr-TR" sz="2800" dirty="0">
                <a:solidFill>
                  <a:prstClr val="black"/>
                </a:solidFill>
              </a:rPr>
              <a:t>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80054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solidFill>
                  <a:prstClr val="black"/>
                </a:solidFill>
                <a:ea typeface="+mn-ea"/>
                <a:cs typeface="+mn-cs"/>
              </a:rPr>
              <a:t>I</a:t>
            </a:r>
            <a:r>
              <a:rPr lang="en-US" sz="3200" dirty="0" smtClean="0">
                <a:solidFill>
                  <a:prstClr val="black"/>
                </a:solidFill>
                <a:ea typeface="+mn-ea"/>
                <a:cs typeface="+mn-cs"/>
              </a:rPr>
              <a:t>n </a:t>
            </a:r>
            <a: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  <a:t>aesthetic readings of short stories both form and content are indispensible;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</a:t>
            </a:r>
            <a:r>
              <a:rPr lang="en-US" dirty="0" err="1" smtClean="0"/>
              <a:t>hatever</a:t>
            </a:r>
            <a:r>
              <a:rPr lang="en-US" dirty="0" smtClean="0"/>
              <a:t> methods of translation we apply, they must be flexible enough to correspond to the varying nature of language and content in the short story in hand.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5287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Thus,as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starting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,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T</a:t>
            </a:r>
            <a:r>
              <a:rPr lang="en-US" dirty="0" err="1" smtClean="0"/>
              <a:t>ranslate</a:t>
            </a:r>
            <a:r>
              <a:rPr lang="en-US" dirty="0" smtClean="0"/>
              <a:t> sentence by sentence </a:t>
            </a:r>
            <a:r>
              <a:rPr lang="tr-TR" dirty="0" smtClean="0"/>
              <a:t>:</a:t>
            </a:r>
          </a:p>
          <a:p>
            <a:pPr lvl="4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wherever </a:t>
            </a:r>
            <a:r>
              <a:rPr lang="tr-TR" sz="2800" dirty="0" err="1" smtClean="0">
                <a:solidFill>
                  <a:schemeClr val="tx2">
                    <a:lumMod val="75000"/>
                  </a:schemeClr>
                </a:solidFill>
              </a:rPr>
              <a:t>you</a:t>
            </a:r>
            <a:r>
              <a:rPr lang="tr-TR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can </a:t>
            </a:r>
            <a:r>
              <a:rPr lang="en-US" sz="2800" dirty="0" smtClean="0"/>
              <a:t>(and always as closely and literally as possible) </a:t>
            </a:r>
            <a:endParaRPr lang="tr-TR" sz="2800" dirty="0" smtClean="0"/>
          </a:p>
          <a:p>
            <a:pPr lvl="4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whenever </a:t>
            </a:r>
            <a:r>
              <a:rPr lang="tr-TR" sz="2800" dirty="0" err="1" smtClean="0">
                <a:solidFill>
                  <a:schemeClr val="tx2">
                    <a:lumMod val="75000"/>
                  </a:schemeClr>
                </a:solidFill>
              </a:rPr>
              <a:t>you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get the general sense, and make sure that </a:t>
            </a:r>
            <a:r>
              <a:rPr lang="tr-TR" sz="2800" dirty="0" err="1" smtClean="0">
                <a:solidFill>
                  <a:schemeClr val="tx2">
                    <a:lumMod val="75000"/>
                  </a:schemeClr>
                </a:solidFill>
              </a:rPr>
              <a:t>you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have taken into account each word in the source language text </a:t>
            </a:r>
            <a:r>
              <a:rPr lang="en-US" sz="2800" dirty="0" smtClean="0"/>
              <a:t>(which, of course is not the same as having translated it). </a:t>
            </a:r>
            <a:endParaRPr lang="tr-TR" sz="2800" dirty="0" smtClean="0"/>
          </a:p>
          <a:p>
            <a:r>
              <a:rPr lang="en-US" dirty="0" smtClean="0"/>
              <a:t>This is a practical application of making the unit of translation "as short as is possible, as long as is necessary" (</a:t>
            </a:r>
            <a:r>
              <a:rPr lang="en-US" dirty="0" err="1" smtClean="0"/>
              <a:t>Newmark</a:t>
            </a:r>
            <a:r>
              <a:rPr lang="en-US" dirty="0" smtClean="0"/>
              <a:t> 1988: 51).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0122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/>
              <a:t>I</a:t>
            </a:r>
            <a:r>
              <a:rPr lang="en-US" sz="3200" dirty="0" smtClean="0"/>
              <a:t>n the translation of a short story is what New Criticism terms </a:t>
            </a:r>
            <a:r>
              <a:rPr lang="en-US" sz="3200" b="1" dirty="0" smtClean="0"/>
              <a:t>'atmosphere'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Be </a:t>
            </a:r>
            <a:r>
              <a:rPr lang="en-US" dirty="0" smtClean="0"/>
              <a:t>aware of the story's prevailing </a:t>
            </a:r>
            <a:r>
              <a:rPr lang="en-US" b="1" dirty="0" smtClean="0"/>
              <a:t>tone</a:t>
            </a:r>
            <a:r>
              <a:rPr lang="en-US" dirty="0" smtClean="0"/>
              <a:t>, </a:t>
            </a:r>
            <a:r>
              <a:rPr lang="en-US" b="1" dirty="0" smtClean="0"/>
              <a:t>mood</a:t>
            </a:r>
            <a:r>
              <a:rPr lang="en-US" dirty="0" smtClean="0"/>
              <a:t> and its </a:t>
            </a:r>
            <a:r>
              <a:rPr lang="en-US" b="1" dirty="0" smtClean="0"/>
              <a:t>emotional aura </a:t>
            </a:r>
            <a:r>
              <a:rPr lang="en-US" dirty="0" smtClean="0"/>
              <a:t>which establish the reader's expectations and attitudes.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The interpretation of the emotional aura leads to the point that the story itself is a semiotic entity loaded with an ideology.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This ideology is the writer's outlook towards his subject and is often not explicit in the story (</a:t>
            </a:r>
            <a:r>
              <a:rPr lang="en-US" dirty="0" err="1" smtClean="0"/>
              <a:t>Hatim</a:t>
            </a:r>
            <a:r>
              <a:rPr lang="en-US" dirty="0" smtClean="0"/>
              <a:t> &amp; Mason 1990: 73)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7402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54461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Raymond Carver's </a:t>
            </a:r>
            <a:r>
              <a:rPr lang="en-US" b="1" i="1" dirty="0" smtClean="0"/>
              <a:t>Boxes</a:t>
            </a:r>
            <a:r>
              <a:rPr lang="en-US" dirty="0" smtClean="0"/>
              <a:t> presents rootlessness, insecurity, lack of communication and the need for human relations in our time.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In Farsi, the noun </a:t>
            </a:r>
            <a:r>
              <a:rPr lang="en-US" b="1" dirty="0" smtClean="0"/>
              <a:t>'a box' </a:t>
            </a:r>
            <a:r>
              <a:rPr lang="en-US" dirty="0" smtClean="0"/>
              <a:t>has no aesthetic value, (nor is it suggestive enough to convey the whole connotative range of the English title</a:t>
            </a:r>
            <a:r>
              <a:rPr lang="tr-TR" dirty="0" smtClean="0"/>
              <a:t>  </a:t>
            </a:r>
            <a:r>
              <a:rPr lang="en-US" dirty="0" smtClean="0"/>
              <a:t>(</a:t>
            </a:r>
            <a:r>
              <a:rPr lang="en-US" dirty="0" err="1" smtClean="0"/>
              <a:t>Khozan</a:t>
            </a:r>
            <a:r>
              <a:rPr lang="en-US" dirty="0" smtClean="0"/>
              <a:t>, 1993).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However, by adding "</a:t>
            </a:r>
            <a:r>
              <a:rPr lang="en-US" b="1" dirty="0" err="1" smtClean="0"/>
              <a:t>Cand</a:t>
            </a:r>
            <a:r>
              <a:rPr lang="en-US" b="1" dirty="0" smtClean="0"/>
              <a:t> ta</a:t>
            </a:r>
            <a:r>
              <a:rPr lang="en-US" dirty="0" smtClean="0"/>
              <a:t>" [literally: </a:t>
            </a:r>
            <a:r>
              <a:rPr lang="en-US" b="1" dirty="0" smtClean="0"/>
              <a:t>'a few/- some</a:t>
            </a:r>
            <a:r>
              <a:rPr lang="en-US" dirty="0" smtClean="0"/>
              <a:t>'], the Farsi translation maintains economy and attains a similar effect</a:t>
            </a:r>
            <a:r>
              <a:rPr lang="tr-TR" dirty="0" smtClean="0"/>
              <a:t>.  </a:t>
            </a:r>
            <a:r>
              <a:rPr lang="en-US" dirty="0" smtClean="0"/>
              <a:t>The point is that the addition of this adverb of quality is suggested by </a:t>
            </a:r>
            <a:r>
              <a:rPr lang="en-US" b="1" dirty="0" smtClean="0"/>
              <a:t>the atmosphere of the story</a:t>
            </a:r>
            <a:r>
              <a:rPr lang="en-US" dirty="0" smtClean="0"/>
              <a:t>, and not by the English title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Khozan</a:t>
            </a:r>
            <a:r>
              <a:rPr lang="en-US" dirty="0" smtClean="0"/>
              <a:t>, 1993)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3800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</a:t>
            </a:r>
            <a:r>
              <a:rPr lang="en-US" dirty="0" smtClean="0"/>
              <a:t>he significance of atmosphere in the translation of fiction illustrates the </a:t>
            </a:r>
            <a:r>
              <a:rPr lang="en-US" i="1" dirty="0" smtClean="0"/>
              <a:t>semantic void </a:t>
            </a:r>
            <a:r>
              <a:rPr lang="en-US" dirty="0" smtClean="0"/>
              <a:t>where there is </a:t>
            </a:r>
            <a:r>
              <a:rPr lang="en-US" b="1" dirty="0" smtClean="0"/>
              <a:t>no one-to-one equivalent </a:t>
            </a:r>
            <a:r>
              <a:rPr lang="en-US" dirty="0" smtClean="0"/>
              <a:t>in the target language.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5983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tr-TR" sz="3600" dirty="0" err="1" smtClean="0"/>
              <a:t>Khozan</a:t>
            </a:r>
            <a:r>
              <a:rPr lang="tr-TR" sz="3600" dirty="0" smtClean="0"/>
              <a:t> (1993) </a:t>
            </a:r>
            <a:r>
              <a:rPr lang="tr-TR" sz="3600" dirty="0" err="1" smtClean="0"/>
              <a:t>provides</a:t>
            </a:r>
            <a:r>
              <a:rPr lang="tr-TR" sz="3600" dirty="0" smtClean="0"/>
              <a:t> </a:t>
            </a:r>
            <a:r>
              <a:rPr lang="tr-TR" sz="3600" dirty="0" err="1" smtClean="0"/>
              <a:t>examples</a:t>
            </a:r>
            <a:r>
              <a:rPr lang="tr-TR" sz="3600" dirty="0" smtClean="0"/>
              <a:t>: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289451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first sentence of Carlos Fuentes' </a:t>
            </a:r>
            <a:r>
              <a:rPr lang="en-US" sz="2400" i="1" dirty="0" smtClean="0"/>
              <a:t>The Doll Queen </a:t>
            </a:r>
            <a:r>
              <a:rPr lang="en-US" sz="2400" dirty="0" smtClean="0"/>
              <a:t>reads: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b="1" i="1" dirty="0" smtClean="0"/>
              <a:t>    </a:t>
            </a:r>
            <a:r>
              <a:rPr lang="en-US" sz="2400" b="1" i="1" dirty="0" smtClean="0"/>
              <a:t>"</a:t>
            </a:r>
            <a:r>
              <a:rPr lang="en-US" sz="2400" i="1" dirty="0" smtClean="0"/>
              <a:t>I came because that </a:t>
            </a:r>
            <a:r>
              <a:rPr lang="en-US" sz="2400" b="1" i="1" dirty="0" smtClean="0"/>
              <a:t>intriguing card </a:t>
            </a:r>
            <a:r>
              <a:rPr lang="en-US" sz="2400" i="1" dirty="0" smtClean="0"/>
              <a:t>reminded me of her </a:t>
            </a:r>
            <a:r>
              <a:rPr lang="tr-TR" sz="2400" i="1" dirty="0" smtClean="0"/>
              <a:t> </a:t>
            </a:r>
            <a:r>
              <a:rPr lang="en-US" sz="2400" i="1" dirty="0" smtClean="0"/>
              <a:t>existence." </a:t>
            </a:r>
            <a:endParaRPr lang="tr-TR" sz="2400" i="1" dirty="0" smtClean="0"/>
          </a:p>
          <a:p>
            <a:pPr marL="0" indent="0">
              <a:buNone/>
            </a:pPr>
            <a:endParaRPr lang="tr-TR" sz="2400" i="1" dirty="0" smtClean="0"/>
          </a:p>
          <a:p>
            <a:r>
              <a:rPr lang="en-US" sz="2400" dirty="0" smtClean="0"/>
              <a:t>There is no direct equivalent for the word </a:t>
            </a:r>
            <a:r>
              <a:rPr lang="en-US" sz="2400" b="1" dirty="0" smtClean="0"/>
              <a:t>"intriguing" </a:t>
            </a:r>
            <a:r>
              <a:rPr lang="en-US" sz="2400" dirty="0" smtClean="0"/>
              <a:t>in this context in Farsi.</a:t>
            </a:r>
            <a:endParaRPr lang="tr-TR" sz="2400" dirty="0" smtClean="0"/>
          </a:p>
          <a:p>
            <a:r>
              <a:rPr lang="en-US" sz="2400" dirty="0" smtClean="0"/>
              <a:t> </a:t>
            </a:r>
            <a:r>
              <a:rPr lang="tr-TR" sz="2400" dirty="0"/>
              <a:t>T</a:t>
            </a:r>
            <a:r>
              <a:rPr lang="en-US" sz="2400" dirty="0" smtClean="0"/>
              <a:t>o convey all the meanings of the English word, a translator must therefore resort to combinations in the target language. </a:t>
            </a:r>
            <a:endParaRPr lang="tr-TR" sz="2400" dirty="0" smtClean="0"/>
          </a:p>
          <a:p>
            <a:r>
              <a:rPr lang="en-US" sz="2400" dirty="0" smtClean="0"/>
              <a:t>In this case, the phrase </a:t>
            </a:r>
            <a:r>
              <a:rPr lang="en-US" sz="2400" b="1" dirty="0" smtClean="0"/>
              <a:t>'</a:t>
            </a:r>
            <a:r>
              <a:rPr lang="en-US" sz="2400" b="1" dirty="0" err="1" smtClean="0"/>
              <a:t>xätere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ângiz</a:t>
            </a:r>
            <a:r>
              <a:rPr lang="en-US" sz="2400" b="1" dirty="0" smtClean="0"/>
              <a:t>' </a:t>
            </a:r>
            <a:r>
              <a:rPr lang="en-US" sz="2400" dirty="0" smtClean="0"/>
              <a:t>was chosen. </a:t>
            </a:r>
            <a:endParaRPr lang="tr-TR" sz="2400" dirty="0"/>
          </a:p>
          <a:p>
            <a:r>
              <a:rPr lang="en-US" sz="2400" dirty="0" smtClean="0"/>
              <a:t>There is no direct equivalent in English, but in Farsi it belongs to a semantic domain which is largely equivalent to that of </a:t>
            </a:r>
            <a:r>
              <a:rPr lang="en-US" sz="2400" b="1" dirty="0" smtClean="0"/>
              <a:t>"intriguing" </a:t>
            </a:r>
            <a:r>
              <a:rPr lang="en-US" sz="2400" dirty="0" smtClean="0"/>
              <a:t>in English. </a:t>
            </a:r>
            <a:endParaRPr lang="tr-TR" sz="2400" dirty="0"/>
          </a:p>
          <a:p>
            <a:r>
              <a:rPr lang="en-US" sz="2400" dirty="0" smtClean="0"/>
              <a:t>Directly translated into English as </a:t>
            </a:r>
            <a:r>
              <a:rPr lang="en-US" sz="2400" b="1" dirty="0" smtClean="0"/>
              <a:t>'mind-digging</a:t>
            </a:r>
            <a:r>
              <a:rPr lang="en-US" sz="2400" dirty="0" smtClean="0"/>
              <a:t>' or </a:t>
            </a:r>
            <a:r>
              <a:rPr lang="en-US" sz="2400" b="1" dirty="0" smtClean="0"/>
              <a:t>'It digs the mind</a:t>
            </a:r>
            <a:r>
              <a:rPr lang="en-US" sz="2400" dirty="0" smtClean="0"/>
              <a:t>', it plays the same role in Farsi as does the English word to create the overall atmosphere of the short story intended by Fuentes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5565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P</a:t>
            </a:r>
            <a:r>
              <a:rPr lang="en-US" dirty="0" err="1" smtClean="0"/>
              <a:t>rimary</a:t>
            </a:r>
            <a:r>
              <a:rPr lang="en-US" dirty="0" smtClean="0"/>
              <a:t> concern must be language as the medium which reflects</a:t>
            </a:r>
            <a:r>
              <a:rPr lang="tr-TR" dirty="0" smtClean="0"/>
              <a:t> </a:t>
            </a:r>
            <a:r>
              <a:rPr lang="en-US" dirty="0" smtClean="0"/>
              <a:t>the writer's intentions</a:t>
            </a:r>
            <a:r>
              <a:rPr lang="tr-TR" dirty="0" smtClean="0"/>
              <a:t> (</a:t>
            </a:r>
            <a:r>
              <a:rPr lang="tr-TR" dirty="0" err="1" smtClean="0"/>
              <a:t>Khozan</a:t>
            </a:r>
            <a:r>
              <a:rPr lang="tr-TR" dirty="0" smtClean="0"/>
              <a:t>, 1993)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791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en-US" dirty="0" smtClean="0"/>
              <a:t> most modern short stories deal with the dilemmas and problems of contemporary man.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en-US" dirty="0" smtClean="0"/>
              <a:t>This theme is presented either in a bare style and a prosaic language or in a network of symbols.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6743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 smtClean="0"/>
              <a:t>,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en-US" dirty="0" smtClean="0"/>
              <a:t>Writers such as </a:t>
            </a:r>
            <a:r>
              <a:rPr lang="en-US" b="1" dirty="0" smtClean="0"/>
              <a:t>Ernest Hemingway </a:t>
            </a:r>
            <a:r>
              <a:rPr lang="en-US" dirty="0" smtClean="0"/>
              <a:t>and </a:t>
            </a:r>
            <a:r>
              <a:rPr lang="en-US" b="1" dirty="0" smtClean="0"/>
              <a:t>Raymond Carver </a:t>
            </a:r>
            <a:r>
              <a:rPr lang="en-US" dirty="0" smtClean="0"/>
              <a:t>use daily-life trivialities to picture the monotonous life and moral </a:t>
            </a:r>
            <a:r>
              <a:rPr lang="en-US" dirty="0" err="1" smtClean="0"/>
              <a:t>barenness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09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Khan</a:t>
            </a:r>
            <a:r>
              <a:rPr lang="tr-TR" dirty="0" smtClean="0"/>
              <a:t> (1993), </a:t>
            </a:r>
            <a:r>
              <a:rPr lang="tr-TR" dirty="0" err="1" smtClean="0"/>
              <a:t>translating</a:t>
            </a:r>
            <a:r>
              <a:rPr lang="tr-TR" dirty="0" smtClean="0"/>
              <a:t> </a:t>
            </a:r>
            <a:r>
              <a:rPr lang="tr-TR" dirty="0" err="1" smtClean="0"/>
              <a:t>Hemingway’s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Carver’s</a:t>
            </a:r>
            <a:r>
              <a:rPr lang="tr-TR" dirty="0" smtClean="0"/>
              <a:t> </a:t>
            </a:r>
            <a:r>
              <a:rPr lang="tr-TR" dirty="0" err="1" smtClean="0"/>
              <a:t>stories</a:t>
            </a:r>
            <a:r>
              <a:rPr lang="tr-TR" dirty="0" smtClean="0"/>
              <a:t> in </a:t>
            </a:r>
            <a:r>
              <a:rPr lang="tr-TR" dirty="0" err="1" smtClean="0"/>
              <a:t>Iranian</a:t>
            </a:r>
            <a:r>
              <a:rPr lang="tr-TR" dirty="0" smtClean="0"/>
              <a:t> is </a:t>
            </a:r>
            <a:r>
              <a:rPr lang="tr-TR" dirty="0" err="1" smtClean="0"/>
              <a:t>like</a:t>
            </a:r>
            <a:r>
              <a:rPr lang="tr-TR" dirty="0" smtClean="0"/>
              <a:t> …..</a:t>
            </a:r>
            <a:r>
              <a:rPr lang="tr-TR" dirty="0" err="1" smtClean="0"/>
              <a:t>if</a:t>
            </a:r>
            <a:r>
              <a:rPr lang="tr-TR" dirty="0" smtClean="0"/>
              <a:t>…..: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700" dirty="0">
                <a:solidFill>
                  <a:prstClr val="black"/>
                </a:solidFill>
              </a:rPr>
              <a:t>Despite their speciously simple language, their stories sometimes prove very difficult to translate: </a:t>
            </a:r>
            <a:r>
              <a:rPr lang="en-US" sz="2700" b="1" dirty="0">
                <a:solidFill>
                  <a:prstClr val="black"/>
                </a:solidFill>
              </a:rPr>
              <a:t>In English</a:t>
            </a:r>
            <a:r>
              <a:rPr lang="en-US" sz="2700" dirty="0">
                <a:solidFill>
                  <a:prstClr val="black"/>
                </a:solidFill>
              </a:rPr>
              <a:t>, these writers establish </a:t>
            </a:r>
            <a:r>
              <a:rPr lang="en-US" sz="2700" b="1" dirty="0">
                <a:solidFill>
                  <a:prstClr val="black"/>
                </a:solidFill>
              </a:rPr>
              <a:t>an emotional atmosphere </a:t>
            </a:r>
            <a:r>
              <a:rPr lang="en-US" sz="2700" dirty="0">
                <a:solidFill>
                  <a:prstClr val="black"/>
                </a:solidFill>
              </a:rPr>
              <a:t>which makes the reader take a special interest in the story. </a:t>
            </a:r>
            <a:endParaRPr lang="tr-TR" sz="2700" dirty="0" smtClean="0">
              <a:solidFill>
                <a:prstClr val="black"/>
              </a:solidFill>
            </a:endParaRPr>
          </a:p>
          <a:p>
            <a:pPr lvl="0"/>
            <a:endParaRPr lang="tr-TR" sz="2700" dirty="0" smtClean="0">
              <a:solidFill>
                <a:prstClr val="black"/>
              </a:solidFill>
            </a:endParaRPr>
          </a:p>
          <a:p>
            <a:pPr lvl="0"/>
            <a:r>
              <a:rPr lang="en-US" sz="2700" dirty="0" smtClean="0">
                <a:solidFill>
                  <a:prstClr val="black"/>
                </a:solidFill>
              </a:rPr>
              <a:t>It </a:t>
            </a:r>
            <a:r>
              <a:rPr lang="en-US" sz="2700" dirty="0">
                <a:solidFill>
                  <a:prstClr val="black"/>
                </a:solidFill>
              </a:rPr>
              <a:t>requires </a:t>
            </a:r>
            <a:r>
              <a:rPr lang="en-US" sz="2700" b="1" dirty="0">
                <a:solidFill>
                  <a:prstClr val="black"/>
                </a:solidFill>
              </a:rPr>
              <a:t>sensitivity</a:t>
            </a:r>
            <a:r>
              <a:rPr lang="en-US" sz="2700" dirty="0">
                <a:solidFill>
                  <a:prstClr val="black"/>
                </a:solidFill>
              </a:rPr>
              <a:t>, </a:t>
            </a:r>
            <a:r>
              <a:rPr lang="en-US" sz="2700" b="1" dirty="0">
                <a:solidFill>
                  <a:prstClr val="black"/>
                </a:solidFill>
              </a:rPr>
              <a:t>time</a:t>
            </a:r>
            <a:r>
              <a:rPr lang="en-US" sz="2700" dirty="0">
                <a:solidFill>
                  <a:prstClr val="black"/>
                </a:solidFill>
              </a:rPr>
              <a:t>, and effort to convey a comparable</a:t>
            </a:r>
            <a:r>
              <a:rPr lang="en-US" sz="2700" b="1" dirty="0">
                <a:solidFill>
                  <a:prstClr val="black"/>
                </a:solidFill>
              </a:rPr>
              <a:t> emotional climate </a:t>
            </a:r>
            <a:r>
              <a:rPr lang="en-US" sz="2700" dirty="0">
                <a:solidFill>
                  <a:prstClr val="black"/>
                </a:solidFill>
              </a:rPr>
              <a:t>in an </a:t>
            </a:r>
            <a:r>
              <a:rPr lang="en-US" sz="2700" b="1" dirty="0">
                <a:solidFill>
                  <a:prstClr val="black"/>
                </a:solidFill>
              </a:rPr>
              <a:t>Iranian </a:t>
            </a:r>
            <a:r>
              <a:rPr lang="en-US" sz="2700" b="1" dirty="0" smtClean="0">
                <a:solidFill>
                  <a:prstClr val="black"/>
                </a:solidFill>
              </a:rPr>
              <a:t>translation</a:t>
            </a:r>
            <a:r>
              <a:rPr lang="tr-TR" sz="2700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tr-TR" sz="2700" dirty="0" smtClean="0">
              <a:solidFill>
                <a:prstClr val="black"/>
              </a:solidFill>
            </a:endParaRPr>
          </a:p>
          <a:p>
            <a:pPr lvl="0"/>
            <a:r>
              <a:rPr lang="en-US" sz="2700" dirty="0" smtClean="0">
                <a:solidFill>
                  <a:prstClr val="black"/>
                </a:solidFill>
              </a:rPr>
              <a:t> </a:t>
            </a:r>
            <a:r>
              <a:rPr lang="tr-TR" sz="2700" dirty="0" smtClean="0">
                <a:solidFill>
                  <a:prstClr val="black"/>
                </a:solidFill>
              </a:rPr>
              <a:t>I</a:t>
            </a:r>
            <a:r>
              <a:rPr lang="en-US" sz="2700" dirty="0" smtClean="0">
                <a:solidFill>
                  <a:prstClr val="black"/>
                </a:solidFill>
              </a:rPr>
              <a:t>f </a:t>
            </a:r>
            <a:r>
              <a:rPr lang="en-US" sz="2700" dirty="0">
                <a:solidFill>
                  <a:prstClr val="black"/>
                </a:solidFill>
              </a:rPr>
              <a:t>the translator fails, the reader is made to feel like looking into </a:t>
            </a:r>
            <a:r>
              <a:rPr lang="en-US" sz="2700" b="1" dirty="0">
                <a:solidFill>
                  <a:prstClr val="black"/>
                </a:solidFill>
              </a:rPr>
              <a:t>motionless water, not flowing in a stream or </a:t>
            </a:r>
            <a:r>
              <a:rPr lang="en-US" sz="2700" b="1" dirty="0" smtClean="0">
                <a:solidFill>
                  <a:prstClr val="black"/>
                </a:solidFill>
              </a:rPr>
              <a:t>current</a:t>
            </a:r>
            <a:r>
              <a:rPr lang="tr-TR" sz="2700" b="1" dirty="0">
                <a:solidFill>
                  <a:prstClr val="black"/>
                </a:solidFill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4691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T</a:t>
            </a:r>
            <a:r>
              <a:rPr lang="en-US" dirty="0" smtClean="0"/>
              <a:t>his is a generalization, but it largely covers all inadequate translations of short stories</a:t>
            </a:r>
            <a:r>
              <a:rPr lang="tr-TR" dirty="0" smtClean="0"/>
              <a:t>:</a:t>
            </a:r>
            <a:r>
              <a:rPr lang="en-US" dirty="0" smtClean="0"/>
              <a:t> from the thrilling tales of </a:t>
            </a:r>
            <a:r>
              <a:rPr lang="en-US" b="1" dirty="0" smtClean="0"/>
              <a:t>Edgar Allan Poe</a:t>
            </a:r>
            <a:r>
              <a:rPr lang="en-US" dirty="0" smtClean="0"/>
              <a:t>, over the images of </a:t>
            </a:r>
            <a:r>
              <a:rPr lang="en-US" b="1" dirty="0" smtClean="0"/>
              <a:t>James Joyce's </a:t>
            </a:r>
            <a:r>
              <a:rPr lang="en-US" dirty="0" smtClean="0"/>
              <a:t>epiphanies, to labyrinthine Latin American ones.</a:t>
            </a:r>
            <a:endParaRPr lang="tr-TR" dirty="0" smtClean="0"/>
          </a:p>
          <a:p>
            <a:r>
              <a:rPr lang="en-US" dirty="0" smtClean="0"/>
              <a:t> In all these cases, the translator must strive for near-perfection, dealing, as he is, with languages and styles as connotative, as symbolic, as resonant of meaning and reverberating with associations as the language of poetry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100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Before </a:t>
            </a:r>
            <a:r>
              <a:rPr lang="en-US" dirty="0" err="1" smtClean="0"/>
              <a:t>translat</a:t>
            </a:r>
            <a:r>
              <a:rPr lang="tr-TR" dirty="0" err="1" smtClean="0"/>
              <a:t>ing</a:t>
            </a:r>
            <a:r>
              <a:rPr lang="en-US" dirty="0" smtClean="0"/>
              <a:t> a complete story,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</a:t>
            </a:r>
            <a:r>
              <a:rPr lang="en-US" dirty="0" err="1" smtClean="0"/>
              <a:t>lenty</a:t>
            </a:r>
            <a:r>
              <a:rPr lang="en-US" dirty="0" smtClean="0"/>
              <a:t> of exercise is needed to </a:t>
            </a:r>
            <a:r>
              <a:rPr lang="tr-TR" dirty="0" smtClean="0"/>
              <a:t>be </a:t>
            </a:r>
            <a:r>
              <a:rPr lang="en-US" dirty="0" smtClean="0"/>
              <a:t>sensitive to language variations at all levels: </a:t>
            </a:r>
            <a:endParaRPr lang="tr-TR" dirty="0" smtClean="0"/>
          </a:p>
          <a:p>
            <a:pPr lvl="2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words (diction),</a:t>
            </a:r>
            <a:endParaRPr lang="tr-T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syntax, </a:t>
            </a:r>
            <a:endParaRPr lang="tr-T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800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aragraph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constructions in both source and target languages.</a:t>
            </a:r>
            <a:endParaRPr lang="tr-T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It calls for much paraphrasing, contrasting, and numerous rewriting exercises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824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 </a:t>
            </a:r>
            <a:r>
              <a:rPr lang="tr-TR" dirty="0" err="1" smtClean="0"/>
              <a:t>aware</a:t>
            </a:r>
            <a:r>
              <a:rPr lang="tr-TR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context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</a:t>
            </a:r>
            <a:r>
              <a:rPr lang="en-US" dirty="0" smtClean="0"/>
              <a:t>n the translation of fiction, the social and cultural role of characters must bear on the choice of words in the target language.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16816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Khozan</a:t>
            </a:r>
            <a:r>
              <a:rPr lang="tr-TR" dirty="0"/>
              <a:t> </a:t>
            </a:r>
            <a:r>
              <a:rPr lang="tr-TR" dirty="0" smtClean="0"/>
              <a:t>( 1993) </a:t>
            </a:r>
            <a:r>
              <a:rPr lang="tr-TR" dirty="0" err="1" smtClean="0"/>
              <a:t>offers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Farsi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/>
          </a:bodyPr>
          <a:lstStyle/>
          <a:p>
            <a:r>
              <a:rPr lang="en-US" dirty="0" smtClean="0"/>
              <a:t>For example:  A simple question like "Where is the central station?" posed by an uneducated person, may be presented with</a:t>
            </a:r>
            <a:r>
              <a:rPr lang="tr-TR" dirty="0" smtClean="0"/>
              <a:t> </a:t>
            </a:r>
            <a:r>
              <a:rPr lang="en-US" dirty="0" smtClean="0"/>
              <a:t>e.g.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 smtClean="0"/>
              <a:t>      </a:t>
            </a:r>
            <a:r>
              <a:rPr lang="en-US" dirty="0" smtClean="0"/>
              <a:t> </a:t>
            </a:r>
            <a:r>
              <a:rPr lang="en-US" b="1" dirty="0" smtClean="0"/>
              <a:t>a misspelling</a:t>
            </a:r>
            <a:r>
              <a:rPr lang="en-US" dirty="0" smtClean="0"/>
              <a:t>, 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   </a:t>
            </a:r>
            <a:r>
              <a:rPr lang="en-US" b="1" dirty="0" smtClean="0"/>
              <a:t>a non-standard grammatical construction,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       </a:t>
            </a:r>
            <a:r>
              <a:rPr lang="en-US" b="1" dirty="0" smtClean="0"/>
              <a:t>a phonetic spelling to indicate specific dialects</a:t>
            </a:r>
            <a:r>
              <a:rPr lang="en-US" dirty="0" smtClean="0"/>
              <a:t>;</a:t>
            </a:r>
            <a:r>
              <a:rPr lang="tr-TR" dirty="0"/>
              <a:t> </a:t>
            </a:r>
            <a:r>
              <a:rPr lang="en-US" dirty="0" smtClean="0"/>
              <a:t>in Farsi, the choice of appropriate words</a:t>
            </a:r>
            <a:r>
              <a:rPr lang="tr-TR" dirty="0" smtClean="0"/>
              <a:t>/</a:t>
            </a:r>
            <a:r>
              <a:rPr lang="en-US" dirty="0" smtClean="0"/>
              <a:t> phrases can convey a similar effect and render various dialects spoken by different characters.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0185028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954</Words>
  <Application>Microsoft Office PowerPoint</Application>
  <PresentationFormat>Ekran Gösterisi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TRANSLATING FICTON</vt:lpstr>
      <vt:lpstr>PowerPoint Sunusu</vt:lpstr>
      <vt:lpstr>PowerPoint Sunusu</vt:lpstr>
      <vt:lpstr>For instance,</vt:lpstr>
      <vt:lpstr>As to Khan (1993), translating Hemingway’s and Carver’s stories in Iranian is like …..if…..:</vt:lpstr>
      <vt:lpstr>PowerPoint Sunusu</vt:lpstr>
      <vt:lpstr>Before translating a complete story, </vt:lpstr>
      <vt:lpstr>Be aware of the context: </vt:lpstr>
      <vt:lpstr>Khozan ( 1993) offers examples for Farsi</vt:lpstr>
      <vt:lpstr>PowerPoint Sunusu</vt:lpstr>
      <vt:lpstr>In aesthetic readings of short stories both form and content are indispensible;</vt:lpstr>
      <vt:lpstr>Thus,as the starting point, </vt:lpstr>
      <vt:lpstr>In the translation of a short story is what New Criticism terms 'atmosphere'</vt:lpstr>
      <vt:lpstr>For instance:</vt:lpstr>
      <vt:lpstr>PowerPoint Sunusu</vt:lpstr>
      <vt:lpstr>Khozan (1993) provides examples: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DELL</dc:creator>
  <cp:lastModifiedBy>DELL</cp:lastModifiedBy>
  <cp:revision>58</cp:revision>
  <dcterms:created xsi:type="dcterms:W3CDTF">2022-04-12T17:41:08Z</dcterms:created>
  <dcterms:modified xsi:type="dcterms:W3CDTF">2022-04-12T18:37:06Z</dcterms:modified>
</cp:coreProperties>
</file>