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C469BF3-6CC4-4D55-A7E1-3E03ED3DC249}">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7"/>
            <p14:sldId id="288"/>
            <p14:sldId id="289"/>
            <p14:sldId id="290"/>
            <p14:sldId id="291"/>
            <p14:sldId id="292"/>
            <p14:sldId id="293"/>
            <p14:sldId id="294"/>
            <p14:sldId id="295"/>
            <p14:sldId id="296"/>
            <p14:sldId id="297"/>
            <p14:sldId id="29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224" y="51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tr-TR" smtClean="0"/>
              <a:t>Asıl başlık stili için tıklatın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54FDB688-88D6-4309-B655-A3B67564F069}" type="datetimeFigureOut">
              <a:rPr lang="tr-TR" smtClean="0"/>
              <a:t>24.02.2022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4FDB688-88D6-4309-B655-A3B67564F069}" type="datetimeFigureOut">
              <a:rPr lang="tr-TR" smtClean="0"/>
              <a:t>24.02.2022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4FDB688-88D6-4309-B655-A3B67564F069}" type="datetimeFigureOut">
              <a:rPr lang="tr-TR" smtClean="0"/>
              <a:t>24.02.2022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54FDB688-88D6-4309-B655-A3B67564F069}" type="datetimeFigureOut">
              <a:rPr lang="tr-TR" smtClean="0"/>
              <a:t>24.02.2022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4FDB688-88D6-4309-B655-A3B67564F069}" type="datetimeFigureOut">
              <a:rPr lang="tr-TR" smtClean="0"/>
              <a:t>24.02.2022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4BB6A10-F6A8-4670-A582-5A3A20E25C80}" type="slidenum">
              <a:rPr lang="tr-TR" smtClean="0"/>
              <a:t>‹#›</a:t>
            </a:fld>
            <a:endParaRPr lang="tr-TR"/>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4FDB688-88D6-4309-B655-A3B67564F069}" type="datetimeFigureOut">
              <a:rPr lang="tr-TR" smtClean="0"/>
              <a:t>24.02.2022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54FDB688-88D6-4309-B655-A3B67564F069}" type="datetimeFigureOut">
              <a:rPr lang="tr-TR" smtClean="0"/>
              <a:t>24.02.2022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4BB6A10-F6A8-4670-A582-5A3A20E25C80}" type="slidenum">
              <a:rPr lang="tr-TR" smtClean="0"/>
              <a:t>‹#›</a:t>
            </a:fld>
            <a:endParaRPr lang="tr-TR"/>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54FDB688-88D6-4309-B655-A3B67564F069}" type="datetimeFigureOut">
              <a:rPr lang="tr-TR" smtClean="0"/>
              <a:t>24.02.2022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FDB688-88D6-4309-B655-A3B67564F069}" type="datetimeFigureOut">
              <a:rPr lang="tr-TR" smtClean="0"/>
              <a:t>24.02.2022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4FDB688-88D6-4309-B655-A3B67564F069}" type="datetimeFigureOut">
              <a:rPr lang="tr-TR" smtClean="0"/>
              <a:t>24.02.2022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4BB6A10-F6A8-4670-A582-5A3A20E25C80}" type="slidenum">
              <a:rPr lang="tr-TR" smtClean="0"/>
              <a:t>‹#›</a:t>
            </a:fld>
            <a:endParaRPr lang="tr-TR"/>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4FDB688-88D6-4309-B655-A3B67564F069}" type="datetimeFigureOut">
              <a:rPr lang="tr-TR" smtClean="0"/>
              <a:t>24.02.2022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4BB6A10-F6A8-4670-A582-5A3A20E25C8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54FDB688-88D6-4309-B655-A3B67564F069}" type="datetimeFigureOut">
              <a:rPr lang="tr-TR" smtClean="0"/>
              <a:t>24.02.2022</a:t>
            </a:fld>
            <a:endParaRPr lang="tr-TR"/>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tr-TR"/>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44BB6A10-F6A8-4670-A582-5A3A20E25C8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pPr algn="ctr"/>
            <a:r>
              <a:rPr lang="tr-TR" smtClean="0"/>
              <a:t>WORD PROGRAMI DERS NOTLARI - I</a:t>
            </a:r>
            <a:endParaRPr lang="tr-TR" dirty="0"/>
          </a:p>
        </p:txBody>
      </p:sp>
      <p:sp>
        <p:nvSpPr>
          <p:cNvPr id="3" name="Alt Başlık 2"/>
          <p:cNvSpPr>
            <a:spLocks noGrp="1"/>
          </p:cNvSpPr>
          <p:nvPr>
            <p:ph type="subTitle" idx="1"/>
          </p:nvPr>
        </p:nvSpPr>
        <p:spPr>
          <a:xfrm>
            <a:off x="683568" y="3501008"/>
            <a:ext cx="7846640" cy="1752600"/>
          </a:xfrm>
        </p:spPr>
        <p:txBody>
          <a:bodyPr/>
          <a:lstStyle/>
          <a:p>
            <a:pPr algn="ctr"/>
            <a:r>
              <a:rPr lang="tr-TR" dirty="0"/>
              <a:t>2</a:t>
            </a:r>
            <a:r>
              <a:rPr lang="tr-TR" dirty="0" smtClean="0"/>
              <a:t>.HAFTA</a:t>
            </a:r>
            <a:endParaRPr lang="tr-TR" dirty="0"/>
          </a:p>
        </p:txBody>
      </p:sp>
    </p:spTree>
    <p:extLst>
      <p:ext uri="{BB962C8B-B14F-4D97-AF65-F5344CB8AC3E}">
        <p14:creationId xmlns:p14="http://schemas.microsoft.com/office/powerpoint/2010/main" val="18934136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dirty="0"/>
              <a:t>Yalnızca metni koru seçilirse metin Word sayfasının yazı tipinde yapıştırılır. İnternet sayfalarından alınan bilgiler bu şekilde alınabilir.</a:t>
            </a:r>
          </a:p>
          <a:p>
            <a:pPr algn="just"/>
            <a:r>
              <a:rPr lang="tr-TR" dirty="0" smtClean="0"/>
              <a:t>Bir </a:t>
            </a:r>
            <a:r>
              <a:rPr lang="tr-TR" dirty="0"/>
              <a:t>metnin üstüne gelip tıklandığında giriş sekmesinde bu metnin yazı tipi, font büyüklüğü ve rengi gibi bilgiler görülebilir.</a:t>
            </a:r>
          </a:p>
          <a:p>
            <a:pPr algn="just"/>
            <a:r>
              <a:rPr lang="tr-TR" dirty="0" smtClean="0"/>
              <a:t>Sekme </a:t>
            </a:r>
            <a:r>
              <a:rPr lang="tr-TR" dirty="0"/>
              <a:t>altındaki herhangi bir butonun üstüne gelinip bir süre beklenirse butonun yaptığı iş ile alakalı ipucu elde edilebilir.</a:t>
            </a:r>
          </a:p>
          <a:p>
            <a:pPr algn="just"/>
            <a:r>
              <a:rPr lang="tr-TR" dirty="0" smtClean="0"/>
              <a:t>Biçim </a:t>
            </a:r>
            <a:r>
              <a:rPr lang="tr-TR" dirty="0"/>
              <a:t>boyacısı ile metnin bir kısmındaki bir yazı şablonu farklı başka bir kısmına da aynı şekilde uygulanabilir.</a:t>
            </a:r>
          </a:p>
          <a:p>
            <a:endParaRPr lang="tr-TR" dirty="0"/>
          </a:p>
          <a:p>
            <a:endParaRPr lang="tr-TR" dirty="0"/>
          </a:p>
        </p:txBody>
      </p:sp>
    </p:spTree>
    <p:extLst>
      <p:ext uri="{BB962C8B-B14F-4D97-AF65-F5344CB8AC3E}">
        <p14:creationId xmlns:p14="http://schemas.microsoft.com/office/powerpoint/2010/main" val="1682628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dirty="0" smtClean="0"/>
              <a:t>Biçim Boyacısı Kullanımı</a:t>
            </a:r>
          </a:p>
          <a:p>
            <a:pPr marL="0" indent="0" algn="just">
              <a:buNone/>
            </a:pPr>
            <a:r>
              <a:rPr lang="tr-TR" dirty="0" smtClean="0"/>
              <a:t>1-Paragrafı </a:t>
            </a:r>
            <a:r>
              <a:rPr lang="tr-TR" dirty="0"/>
              <a:t>seç</a:t>
            </a:r>
          </a:p>
          <a:p>
            <a:pPr marL="0" indent="0" algn="just">
              <a:buNone/>
            </a:pPr>
            <a:r>
              <a:rPr lang="tr-TR" dirty="0" smtClean="0"/>
              <a:t>2-Biçim </a:t>
            </a:r>
            <a:r>
              <a:rPr lang="tr-TR" dirty="0"/>
              <a:t>boyacısına tıkla.</a:t>
            </a:r>
          </a:p>
          <a:p>
            <a:pPr marL="0" indent="0" algn="just">
              <a:buNone/>
            </a:pPr>
            <a:r>
              <a:rPr lang="tr-TR" dirty="0" smtClean="0"/>
              <a:t>3-Biçimi </a:t>
            </a:r>
            <a:r>
              <a:rPr lang="tr-TR" dirty="0"/>
              <a:t>değiştirilmek istenen kısmı imleç ile tara ve biçim </a:t>
            </a:r>
            <a:r>
              <a:rPr lang="tr-TR" dirty="0" smtClean="0"/>
              <a:t>otomatik olarak aktarılsın</a:t>
            </a:r>
            <a:r>
              <a:rPr lang="tr-TR" dirty="0"/>
              <a:t>.</a:t>
            </a:r>
          </a:p>
        </p:txBody>
      </p:sp>
    </p:spTree>
    <p:extLst>
      <p:ext uri="{BB962C8B-B14F-4D97-AF65-F5344CB8AC3E}">
        <p14:creationId xmlns:p14="http://schemas.microsoft.com/office/powerpoint/2010/main" val="3281368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smtClean="0"/>
              <a:t>Halihazırda </a:t>
            </a:r>
            <a:r>
              <a:rPr lang="tr-TR" dirty="0"/>
              <a:t>metne uygulanmış bir biçimlendirmeyi silmek ve metni varsayılan haline ( calibri 11 punto) döndürmek istersek yazı tipi bölümündeki silgi ile metni tarayabiliriz.</a:t>
            </a:r>
          </a:p>
          <a:p>
            <a:pPr algn="just"/>
            <a:r>
              <a:rPr lang="tr-TR" dirty="0" smtClean="0"/>
              <a:t>Pratik </a:t>
            </a:r>
            <a:r>
              <a:rPr lang="tr-TR" dirty="0"/>
              <a:t>olarak bir kelime seçmek için kelimenin üzerine çift tıklanabilir.</a:t>
            </a:r>
          </a:p>
          <a:p>
            <a:pPr algn="just"/>
            <a:r>
              <a:rPr lang="tr-TR" dirty="0" smtClean="0"/>
              <a:t>Pratik </a:t>
            </a:r>
            <a:r>
              <a:rPr lang="tr-TR" dirty="0"/>
              <a:t>olarak bir paragraf seçmek istersek de paragraf üzerine üç kez tıklayabiliriz.</a:t>
            </a:r>
          </a:p>
          <a:p>
            <a:pPr algn="just"/>
            <a:r>
              <a:rPr lang="tr-TR" dirty="0" smtClean="0"/>
              <a:t>Pratik </a:t>
            </a:r>
            <a:r>
              <a:rPr lang="tr-TR" dirty="0"/>
              <a:t>olarak bir cümle seçmek için klavyeden ctrl basılı iken ilgili cümlenin herhangi bir kelimesine tıklanarak cümle seçilebilir. </a:t>
            </a:r>
          </a:p>
          <a:p>
            <a:pPr algn="just"/>
            <a:r>
              <a:rPr lang="tr-TR" dirty="0" smtClean="0"/>
              <a:t>Hassas </a:t>
            </a:r>
            <a:r>
              <a:rPr lang="tr-TR" dirty="0"/>
              <a:t>seçimler yapılması gereken durumlarda fare imleci ile seçim kullanıcıyı zorlayabilir. Hassas seçim yapılmak istendiğinde fare imleci ile istenen seçimin başlangıcına gelinip shift tuşuna ve sağ yön tuşuna basılarak hassas seçim yapılabilir.</a:t>
            </a:r>
          </a:p>
          <a:p>
            <a:endParaRPr lang="tr-TR" dirty="0"/>
          </a:p>
        </p:txBody>
      </p:sp>
    </p:spTree>
    <p:extLst>
      <p:ext uri="{BB962C8B-B14F-4D97-AF65-F5344CB8AC3E}">
        <p14:creationId xmlns:p14="http://schemas.microsoft.com/office/powerpoint/2010/main" val="135136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r>
              <a:rPr lang="tr-TR" dirty="0" smtClean="0"/>
              <a:t>Shift </a:t>
            </a:r>
            <a:r>
              <a:rPr lang="tr-TR" dirty="0"/>
              <a:t>ile birlikte aşağı yön tuşu ile ilerlenerek satır seçim gerçekleştirebiliriz. Bu durumda seçilen son satırı iptal etmek istediğimizde shift + yukarı yön tuşu ile seçimi iptal edebiliriz.</a:t>
            </a:r>
          </a:p>
          <a:p>
            <a:pPr algn="just"/>
            <a:r>
              <a:rPr lang="tr-TR" dirty="0" smtClean="0"/>
              <a:t>Satırın </a:t>
            </a:r>
            <a:r>
              <a:rPr lang="tr-TR" dirty="0"/>
              <a:t>belli bir yerinden sonuna kadar olan kısım seçilmek istenirse seçimin başlangıcına fare imleci ile gelinir ve shift + end yapılarak cümlenin istenen kısımdan satır sonuna kadar olan kısmın seçilmesi sağlanır.</a:t>
            </a:r>
          </a:p>
          <a:p>
            <a:pPr algn="just"/>
            <a:r>
              <a:rPr lang="tr-TR" dirty="0" smtClean="0"/>
              <a:t>Benzer </a:t>
            </a:r>
            <a:r>
              <a:rPr lang="tr-TR" dirty="0"/>
              <a:t>mantıkla cümlenin herhangi bir yerinde iken shift + home yapılırsa seçilen kısımdan satır başına kadar olan kısmın seçilmesi sağlanır.</a:t>
            </a:r>
          </a:p>
          <a:p>
            <a:pPr algn="just"/>
            <a:r>
              <a:rPr lang="tr-TR" dirty="0" smtClean="0"/>
              <a:t>Pratik </a:t>
            </a:r>
            <a:r>
              <a:rPr lang="tr-TR" dirty="0"/>
              <a:t>olarak bir satırı seçmek için fare ile ilgili satırın başına gidilir burada fare imleci normalden ters oka döner. İmleç bu şekilde olduğunda tıklanırsa ilgili satırın eksiksiz seçimi yapılabilir.</a:t>
            </a:r>
          </a:p>
          <a:p>
            <a:pPr algn="just"/>
            <a:r>
              <a:rPr lang="tr-TR" dirty="0" smtClean="0"/>
              <a:t>Birden </a:t>
            </a:r>
            <a:r>
              <a:rPr lang="tr-TR" dirty="0"/>
              <a:t>çok kelime seçimi yapılmak istenirse ctrl tuşuna basılı iken hızlı çift tıklama şeklinde seçilmek istenen kelimeler seçilebilir.</a:t>
            </a:r>
          </a:p>
          <a:p>
            <a:endParaRPr lang="tr-TR" dirty="0"/>
          </a:p>
        </p:txBody>
      </p:sp>
    </p:spTree>
    <p:extLst>
      <p:ext uri="{BB962C8B-B14F-4D97-AF65-F5344CB8AC3E}">
        <p14:creationId xmlns:p14="http://schemas.microsoft.com/office/powerpoint/2010/main" val="2606659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gn="just"/>
            <a:r>
              <a:rPr lang="tr-TR" dirty="0" smtClean="0"/>
              <a:t>Metnin </a:t>
            </a:r>
            <a:r>
              <a:rPr lang="tr-TR" dirty="0"/>
              <a:t>rastgele bir kısmından yine rastgele farklı bir kısmına kadar seçim yapmak istenirse, başlangıç kısmına imleç ile gelinir ve daha sonra klavyeden shift tuşuna basılı iken bitim kısmına direkt olarak tıklanarak ilgili kısmın seçimi yapılabilir.</a:t>
            </a:r>
          </a:p>
          <a:p>
            <a:pPr algn="just"/>
            <a:r>
              <a:rPr lang="tr-TR" dirty="0" smtClean="0"/>
              <a:t>Birden </a:t>
            </a:r>
            <a:r>
              <a:rPr lang="tr-TR" dirty="0"/>
              <a:t>fazla tek tek olarak satır seçileceğinden ctrl tuşuna basılı iken istenen satırların başına gelinip ters ok görülünce tıklanarak seçimler sağlanabilir.</a:t>
            </a:r>
          </a:p>
          <a:p>
            <a:pPr algn="just"/>
            <a:r>
              <a:rPr lang="tr-TR" dirty="0" smtClean="0"/>
              <a:t>Bir </a:t>
            </a:r>
            <a:r>
              <a:rPr lang="tr-TR" dirty="0"/>
              <a:t>aralıkta satır seçimi yapılacaksa (örneğin 3.satır ile 8.satır arası seçilecekse) önce başlangıç cümlesinin başına gelinip ters ok görülünce tıklanarak seçim yapılır, daha sonra shift ile birlikte bitim cümlesi seçilir.</a:t>
            </a:r>
          </a:p>
          <a:p>
            <a:pPr algn="just"/>
            <a:r>
              <a:rPr lang="tr-TR" dirty="0" smtClean="0"/>
              <a:t>Bir </a:t>
            </a:r>
            <a:r>
              <a:rPr lang="tr-TR" dirty="0"/>
              <a:t>kelime bir yerden başka bir yere taşınmak istenirse ilgili kelime seçilir ve sol tık basılı tutularak (simge taşır gibi) metnin istenen kısmına sürüklenir. Bu işlem ctrl tuşuna basılı yapılırsa kelime kopyalanarak taşınır dolayısıyla eski yerinde de kalmaya devam eder.</a:t>
            </a:r>
          </a:p>
          <a:p>
            <a:pPr algn="just"/>
            <a:r>
              <a:rPr lang="tr-TR" dirty="0" smtClean="0"/>
              <a:t>Yapılan </a:t>
            </a:r>
            <a:r>
              <a:rPr lang="tr-TR" dirty="0"/>
              <a:t>bir değişiklik geri alınacaksa pratik olarak klavyeden ctrl + z kısayolu kullanılabilir.</a:t>
            </a:r>
          </a:p>
        </p:txBody>
      </p:sp>
    </p:spTree>
    <p:extLst>
      <p:ext uri="{BB962C8B-B14F-4D97-AF65-F5344CB8AC3E}">
        <p14:creationId xmlns:p14="http://schemas.microsoft.com/office/powerpoint/2010/main" val="422483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85000" lnSpcReduction="20000"/>
          </a:bodyPr>
          <a:lstStyle/>
          <a:p>
            <a:pPr marL="0" indent="0" algn="just">
              <a:buNone/>
            </a:pPr>
            <a:r>
              <a:rPr lang="tr-TR" b="1" dirty="0"/>
              <a:t>2.)Yazı Tipi Bölümü</a:t>
            </a:r>
            <a:endParaRPr lang="tr-TR" dirty="0"/>
          </a:p>
          <a:p>
            <a:pPr algn="just"/>
            <a:r>
              <a:rPr lang="tr-TR" dirty="0" smtClean="0"/>
              <a:t>Seçilen </a:t>
            </a:r>
            <a:r>
              <a:rPr lang="tr-TR" dirty="0"/>
              <a:t>bir metin kalın olarak yazdırılmak istenirse yazı tipi kısmından K butonuna tıklanarak veya varsayılan olarak ctrl + k veya </a:t>
            </a:r>
            <a:r>
              <a:rPr lang="tr-TR" dirty="0" err="1"/>
              <a:t>ctrl+shift+k</a:t>
            </a:r>
            <a:r>
              <a:rPr lang="tr-TR" dirty="0"/>
              <a:t> ile metnin kalınlaştırılması sağlanabilir.</a:t>
            </a:r>
          </a:p>
          <a:p>
            <a:pPr algn="just"/>
            <a:r>
              <a:rPr lang="tr-TR" dirty="0" smtClean="0"/>
              <a:t>Seçilen </a:t>
            </a:r>
            <a:r>
              <a:rPr lang="tr-TR" dirty="0"/>
              <a:t>bir metin italik </a:t>
            </a:r>
            <a:r>
              <a:rPr lang="tr-TR" dirty="0" smtClean="0"/>
              <a:t>olarak </a:t>
            </a:r>
            <a:r>
              <a:rPr lang="tr-TR" dirty="0"/>
              <a:t>yazdırılmak istenirse yazı tipi kısmından T butonuna tıklanarak veya varsayılan olarak ctrl + t ile metnin italik yazdırılması sağlanabilir.</a:t>
            </a:r>
          </a:p>
          <a:p>
            <a:pPr algn="just"/>
            <a:r>
              <a:rPr lang="tr-TR" dirty="0" smtClean="0"/>
              <a:t>Seçilen </a:t>
            </a:r>
            <a:r>
              <a:rPr lang="tr-TR" dirty="0"/>
              <a:t>bir metin altı çizili olarak yazdırılmak istenirse yazı tipi kısmından </a:t>
            </a:r>
            <a:r>
              <a:rPr lang="tr-TR" u="sng" dirty="0"/>
              <a:t>A</a:t>
            </a:r>
            <a:r>
              <a:rPr lang="tr-TR" dirty="0"/>
              <a:t> butonuna tıklanarak veya varsayılan olarak ctrl + shift +  t ile metnin altı çizili şekilde yazdırılması sağlanabilir. Aynı zamanda </a:t>
            </a:r>
            <a:r>
              <a:rPr lang="tr-TR" u="sng" dirty="0"/>
              <a:t>A </a:t>
            </a:r>
            <a:r>
              <a:rPr lang="tr-TR" dirty="0"/>
              <a:t>butonunun açılır menüsünden alt çizginin tipi de ayarlanabilir.</a:t>
            </a:r>
          </a:p>
          <a:p>
            <a:pPr algn="just"/>
            <a:r>
              <a:rPr lang="tr-TR" dirty="0" smtClean="0"/>
              <a:t>Seçilen </a:t>
            </a:r>
            <a:r>
              <a:rPr lang="tr-TR" dirty="0"/>
              <a:t>bir metin üstü çizili olarak yazdırılmak istenirse yazı tipi kısmından </a:t>
            </a:r>
            <a:r>
              <a:rPr lang="tr-TR" strike="sngStrike" dirty="0" err="1"/>
              <a:t>abc</a:t>
            </a:r>
            <a:r>
              <a:rPr lang="tr-TR" dirty="0"/>
              <a:t> butonuna tıklanabilir.</a:t>
            </a:r>
          </a:p>
          <a:p>
            <a:pPr algn="just"/>
            <a:r>
              <a:rPr lang="tr-TR" dirty="0" smtClean="0"/>
              <a:t>Seçilen </a:t>
            </a:r>
            <a:r>
              <a:rPr lang="tr-TR" dirty="0"/>
              <a:t>bir metinde üstel ifadelerin veya indisi bulunan ifadelerin yazılabilmesi için x</a:t>
            </a:r>
            <a:r>
              <a:rPr lang="tr-TR" baseline="30000" dirty="0"/>
              <a:t>2</a:t>
            </a:r>
            <a:r>
              <a:rPr lang="tr-TR" dirty="0"/>
              <a:t> veya x</a:t>
            </a:r>
            <a:r>
              <a:rPr lang="tr-TR" baseline="-25000" dirty="0"/>
              <a:t>2</a:t>
            </a:r>
            <a:r>
              <a:rPr lang="tr-TR" dirty="0"/>
              <a:t> butonları kullanılabilir;  x</a:t>
            </a:r>
            <a:r>
              <a:rPr lang="tr-TR" baseline="30000" dirty="0"/>
              <a:t>2 </a:t>
            </a:r>
            <a:r>
              <a:rPr lang="tr-TR" dirty="0"/>
              <a:t>butonu ile üstel ifade yazımı ve x</a:t>
            </a:r>
            <a:r>
              <a:rPr lang="tr-TR" baseline="-25000" dirty="0"/>
              <a:t>2</a:t>
            </a:r>
            <a:r>
              <a:rPr lang="tr-TR" dirty="0"/>
              <a:t> butonu ile indisli ifadelerin yazımı gerçekleştirilebilir.</a:t>
            </a:r>
          </a:p>
          <a:p>
            <a:pPr marL="0" indent="0">
              <a:buNone/>
            </a:pPr>
            <a:endParaRPr lang="tr-TR" dirty="0"/>
          </a:p>
        </p:txBody>
      </p:sp>
    </p:spTree>
    <p:extLst>
      <p:ext uri="{BB962C8B-B14F-4D97-AF65-F5344CB8AC3E}">
        <p14:creationId xmlns:p14="http://schemas.microsoft.com/office/powerpoint/2010/main" val="1637766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Not: Üstel ve indis içeren ifade yazımında önce ifadeleri metin olarak yazıp sonradan düzenlemek daha kolaylık sağlar.</a:t>
            </a:r>
          </a:p>
          <a:p>
            <a:pPr algn="just"/>
            <a:r>
              <a:rPr lang="tr-TR" dirty="0"/>
              <a:t>Not2: Genel olarak seçim noktasında ardışık ifadeler shift ile ardışık olmayan ifadeler ise ctrl ile seçilir.</a:t>
            </a:r>
          </a:p>
          <a:p>
            <a:pPr marL="0" indent="0" algn="just">
              <a:buNone/>
            </a:pPr>
            <a:r>
              <a:rPr lang="tr-TR" dirty="0"/>
              <a:t>Örnek</a:t>
            </a:r>
          </a:p>
          <a:p>
            <a:pPr algn="just"/>
            <a:r>
              <a:rPr lang="tr-TR" dirty="0"/>
              <a:t>X</a:t>
            </a:r>
            <a:r>
              <a:rPr lang="tr-TR" baseline="30000" dirty="0"/>
              <a:t>2</a:t>
            </a:r>
            <a:r>
              <a:rPr lang="tr-TR" dirty="0"/>
              <a:t>Y</a:t>
            </a:r>
            <a:r>
              <a:rPr lang="tr-TR" baseline="30000" dirty="0"/>
              <a:t>2</a:t>
            </a:r>
            <a:endParaRPr lang="tr-TR" dirty="0"/>
          </a:p>
          <a:p>
            <a:pPr algn="just"/>
            <a:r>
              <a:rPr lang="tr-TR" dirty="0"/>
              <a:t>H</a:t>
            </a:r>
            <a:r>
              <a:rPr lang="tr-TR" baseline="-25000" dirty="0"/>
              <a:t>2</a:t>
            </a:r>
            <a:r>
              <a:rPr lang="tr-TR" dirty="0"/>
              <a:t>SO</a:t>
            </a:r>
            <a:r>
              <a:rPr lang="tr-TR" baseline="-25000" dirty="0"/>
              <a:t>4</a:t>
            </a:r>
            <a:endParaRPr lang="tr-TR" dirty="0"/>
          </a:p>
          <a:p>
            <a:pPr marL="0" indent="0">
              <a:buNone/>
            </a:pPr>
            <a:endParaRPr lang="tr-TR" dirty="0"/>
          </a:p>
        </p:txBody>
      </p:sp>
    </p:spTree>
    <p:extLst>
      <p:ext uri="{BB962C8B-B14F-4D97-AF65-F5344CB8AC3E}">
        <p14:creationId xmlns:p14="http://schemas.microsoft.com/office/powerpoint/2010/main" val="42830050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Metin </a:t>
            </a:r>
            <a:r>
              <a:rPr lang="tr-TR" dirty="0"/>
              <a:t>içindeki başlık gibi daha büyük punto ile yazılması gereken ifadelerin puntosunu artırmak için punto yazı tipi boyut menüsünden seçim yapılabilir veya yazı tipi kısmında yer alan yukarı ok yönlü A sembolüne tıklanabilir.</a:t>
            </a:r>
          </a:p>
          <a:p>
            <a:pPr algn="just"/>
            <a:r>
              <a:rPr lang="tr-TR" dirty="0" smtClean="0"/>
              <a:t>Metin </a:t>
            </a:r>
            <a:r>
              <a:rPr lang="tr-TR" dirty="0"/>
              <a:t>içinde daha küçük punto ile yazılması gereken ifadelerin puntosunu küçültmek için ise yazı tipi kısmında yer alan aşağı ok yönlü A sembolüne tıklanabilir.</a:t>
            </a:r>
          </a:p>
          <a:p>
            <a:pPr algn="just"/>
            <a:r>
              <a:rPr lang="tr-TR" dirty="0" smtClean="0"/>
              <a:t>Başlık </a:t>
            </a:r>
            <a:r>
              <a:rPr lang="tr-TR" dirty="0"/>
              <a:t>gibi metin içindeki bazı önemli kısımlara metin efektleri bölümünden efekt verilebilir.</a:t>
            </a:r>
          </a:p>
          <a:p>
            <a:pPr algn="just"/>
            <a:r>
              <a:rPr lang="tr-TR" dirty="0" smtClean="0"/>
              <a:t>Metin </a:t>
            </a:r>
            <a:r>
              <a:rPr lang="tr-TR" dirty="0"/>
              <a:t>efektleri kısmından metnin ana hat çerçevesi, dış ve iç gölge tipi, yansıma efekti ve parlama efekti ayarlanabilir.</a:t>
            </a:r>
          </a:p>
          <a:p>
            <a:endParaRPr lang="tr-TR" dirty="0"/>
          </a:p>
        </p:txBody>
      </p:sp>
    </p:spTree>
    <p:extLst>
      <p:ext uri="{BB962C8B-B14F-4D97-AF65-F5344CB8AC3E}">
        <p14:creationId xmlns:p14="http://schemas.microsoft.com/office/powerpoint/2010/main" val="2775935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smtClean="0"/>
              <a:t>Metin </a:t>
            </a:r>
            <a:r>
              <a:rPr lang="tr-TR" dirty="0"/>
              <a:t>efektleri </a:t>
            </a:r>
            <a:r>
              <a:rPr lang="tr-TR" dirty="0">
                <a:sym typeface="Wingdings"/>
              </a:rPr>
              <a:t></a:t>
            </a:r>
            <a:r>
              <a:rPr lang="tr-TR" dirty="0"/>
              <a:t> </a:t>
            </a:r>
            <a:r>
              <a:rPr lang="tr-TR" dirty="0" err="1"/>
              <a:t>anahat</a:t>
            </a:r>
            <a:r>
              <a:rPr lang="tr-TR" dirty="0"/>
              <a:t> kısmından metin çerçevesinin kalınlığı, çerçeve tipi ayarlanabilir. Örneğin istenilmesi durumunda ana hat kesikli çizgiler ile yapılabilir.</a:t>
            </a:r>
          </a:p>
          <a:p>
            <a:pPr algn="just"/>
            <a:r>
              <a:rPr lang="tr-TR" dirty="0" smtClean="0"/>
              <a:t>Metin </a:t>
            </a:r>
            <a:r>
              <a:rPr lang="tr-TR" dirty="0"/>
              <a:t>Vurgu Rengi kısmından metnin istenen kısmının fosforlu kalem efekti ile vurgulanması sağlanabilir.</a:t>
            </a:r>
          </a:p>
          <a:p>
            <a:pPr algn="just"/>
            <a:r>
              <a:rPr lang="tr-TR" dirty="0" smtClean="0"/>
              <a:t>Yazı </a:t>
            </a:r>
            <a:r>
              <a:rPr lang="tr-TR" dirty="0"/>
              <a:t>tipi rengi kısmından yazı rengi doğrudan seçilerek değiştirilebilir.</a:t>
            </a:r>
          </a:p>
          <a:p>
            <a:pPr algn="just"/>
            <a:r>
              <a:rPr lang="tr-TR" dirty="0" smtClean="0"/>
              <a:t>Yazı </a:t>
            </a:r>
            <a:r>
              <a:rPr lang="tr-TR" dirty="0"/>
              <a:t>tipi kısmından ise yazım tipi değiştirilebilir. Örneğin Times New Roman seçilerek bu yazı tipinde yazdırma yapılabilir. Yazı tipleri alfabetik olarak sıralıdır.</a:t>
            </a:r>
          </a:p>
          <a:p>
            <a:pPr algn="just"/>
            <a:r>
              <a:rPr lang="tr-TR" dirty="0" smtClean="0"/>
              <a:t>Yazı </a:t>
            </a:r>
            <a:r>
              <a:rPr lang="tr-TR" dirty="0"/>
              <a:t>tipi boyutu kısmından yazı boyutu punto olarak ayarlanabilir. Seçeneklerde olamayan punto değerleri için istenen punto değeri klavyeden girilerek de ayarlama yapılabilir.</a:t>
            </a:r>
          </a:p>
          <a:p>
            <a:endParaRPr lang="tr-TR" dirty="0"/>
          </a:p>
        </p:txBody>
      </p:sp>
    </p:spTree>
    <p:extLst>
      <p:ext uri="{BB962C8B-B14F-4D97-AF65-F5344CB8AC3E}">
        <p14:creationId xmlns:p14="http://schemas.microsoft.com/office/powerpoint/2010/main" val="21066653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Büyük-küçük </a:t>
            </a:r>
            <a:r>
              <a:rPr lang="tr-TR" dirty="0"/>
              <a:t>harf değiştir kısmından özellikle tamamı yanlışlıkla küçük veya büyük yazılan metin içeriklerinin düzeltilmesi sağlanabilir.</a:t>
            </a:r>
          </a:p>
          <a:p>
            <a:pPr algn="just"/>
            <a:r>
              <a:rPr lang="tr-TR" dirty="0" smtClean="0"/>
              <a:t>Buradan </a:t>
            </a:r>
            <a:r>
              <a:rPr lang="tr-TR" dirty="0"/>
              <a:t>istenen metin kısmının tamamen küçültülmesi, tamamen büyütülmesi, sadece kelimelerin ilk harflerinin büyütülmesi sağlanabilir.</a:t>
            </a:r>
          </a:p>
          <a:p>
            <a:endParaRPr lang="tr-TR" dirty="0"/>
          </a:p>
        </p:txBody>
      </p:sp>
    </p:spTree>
    <p:extLst>
      <p:ext uri="{BB962C8B-B14F-4D97-AF65-F5344CB8AC3E}">
        <p14:creationId xmlns:p14="http://schemas.microsoft.com/office/powerpoint/2010/main" val="3771027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548680"/>
            <a:ext cx="8229600" cy="990600"/>
          </a:xfrm>
        </p:spPr>
        <p:txBody>
          <a:bodyPr>
            <a:normAutofit fontScale="90000"/>
          </a:bodyPr>
          <a:lstStyle/>
          <a:p>
            <a:pPr algn="just"/>
            <a:r>
              <a:rPr lang="tr-TR" b="1" dirty="0" smtClean="0"/>
              <a:t>WORD </a:t>
            </a:r>
            <a:r>
              <a:rPr lang="tr-TR" b="1" dirty="0"/>
              <a:t>PROGRAMINA GENEL BAKIŞ VE DOSYA SEKMESİ</a:t>
            </a:r>
            <a:endParaRPr lang="tr-TR" dirty="0"/>
          </a:p>
        </p:txBody>
      </p:sp>
      <p:sp>
        <p:nvSpPr>
          <p:cNvPr id="3" name="İçerik Yer Tutucusu 2"/>
          <p:cNvSpPr>
            <a:spLocks noGrp="1"/>
          </p:cNvSpPr>
          <p:nvPr>
            <p:ph idx="1"/>
          </p:nvPr>
        </p:nvSpPr>
        <p:spPr>
          <a:xfrm>
            <a:off x="457200" y="1600200"/>
            <a:ext cx="8229600" cy="4781128"/>
          </a:xfrm>
        </p:spPr>
        <p:txBody>
          <a:bodyPr>
            <a:normAutofit fontScale="85000" lnSpcReduction="10000"/>
          </a:bodyPr>
          <a:lstStyle/>
          <a:p>
            <a:pPr marL="0" indent="0" algn="just">
              <a:buNone/>
            </a:pPr>
            <a:r>
              <a:rPr lang="tr-TR" dirty="0" smtClean="0"/>
              <a:t>Word</a:t>
            </a:r>
            <a:r>
              <a:rPr lang="tr-TR" dirty="0"/>
              <a:t>, bir kelime işlem programı olup Microsoft tarafından piyasaya sunulmuştur. Metin ve görselleri bir araya getirerek doküman hazırlanmasında kullanılmaktadır. Word programında tablolar oluşturarak profesyonel çizimler de yapılabilir</a:t>
            </a:r>
            <a:r>
              <a:rPr lang="tr-TR" dirty="0" smtClean="0"/>
              <a:t>.</a:t>
            </a:r>
          </a:p>
          <a:p>
            <a:pPr marL="0" indent="0" algn="just">
              <a:buNone/>
            </a:pPr>
            <a:endParaRPr lang="tr-TR" dirty="0" smtClean="0"/>
          </a:p>
          <a:p>
            <a:pPr algn="just"/>
            <a:r>
              <a:rPr lang="tr-TR" dirty="0" smtClean="0"/>
              <a:t>Belge </a:t>
            </a:r>
            <a:r>
              <a:rPr lang="tr-TR" dirty="0"/>
              <a:t>İsmi en üst barın ortasında görülebilir. </a:t>
            </a:r>
          </a:p>
          <a:p>
            <a:pPr algn="just"/>
            <a:r>
              <a:rPr lang="tr-TR" dirty="0" smtClean="0"/>
              <a:t>2007 </a:t>
            </a:r>
            <a:r>
              <a:rPr lang="tr-TR" dirty="0"/>
              <a:t>ve 2010 sürümü ile birlikte yukarıda </a:t>
            </a:r>
            <a:r>
              <a:rPr lang="tr-TR" b="1" u="sng" dirty="0"/>
              <a:t>sekme</a:t>
            </a:r>
            <a:r>
              <a:rPr lang="tr-TR" dirty="0"/>
              <a:t> mantığı gelmiştir. Dosya, Giriş, Ekle, Sayfa Düzeni, Başvurular, Postalar, Gözden Geçir, Görünüm sekmeleri yer alır</a:t>
            </a:r>
            <a:r>
              <a:rPr lang="tr-TR" dirty="0" smtClean="0"/>
              <a:t>.</a:t>
            </a:r>
            <a:endParaRPr lang="tr-TR" dirty="0"/>
          </a:p>
          <a:p>
            <a:pPr algn="just"/>
            <a:r>
              <a:rPr lang="tr-TR" dirty="0" smtClean="0"/>
              <a:t>Dosya</a:t>
            </a:r>
            <a:r>
              <a:rPr lang="tr-TR" dirty="0"/>
              <a:t>, kaydetme, farklı kaydetme, açma, kapama, yazdırma gibi işlemlerin yapıldığı sekmedir.</a:t>
            </a:r>
          </a:p>
          <a:p>
            <a:pPr algn="just"/>
            <a:r>
              <a:rPr lang="tr-TR" dirty="0" smtClean="0"/>
              <a:t>Sol </a:t>
            </a:r>
            <a:r>
              <a:rPr lang="tr-TR" dirty="0"/>
              <a:t>üst köşede kaydet, geri al ve yazılanı yinele butonlarının yer aldığı hızlı erişim çubuğu yer alır. İşlem yapımında kolaylık sağlar. Hızlı erişim çubuğu ayarlanarak yeni </a:t>
            </a:r>
            <a:r>
              <a:rPr lang="tr-TR" dirty="0" err="1"/>
              <a:t>kısayollar</a:t>
            </a:r>
            <a:r>
              <a:rPr lang="tr-TR" dirty="0"/>
              <a:t> eklenebilir.</a:t>
            </a:r>
          </a:p>
          <a:p>
            <a:pPr marL="0" indent="0" algn="just">
              <a:buNone/>
            </a:pPr>
            <a:r>
              <a:rPr lang="tr-TR" dirty="0" smtClean="0"/>
              <a:t> </a:t>
            </a:r>
            <a:endParaRPr lang="tr-TR" dirty="0"/>
          </a:p>
        </p:txBody>
      </p:sp>
    </p:spTree>
    <p:extLst>
      <p:ext uri="{BB962C8B-B14F-4D97-AF65-F5344CB8AC3E}">
        <p14:creationId xmlns:p14="http://schemas.microsoft.com/office/powerpoint/2010/main" val="28872573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3.)Paragraf Bölümü</a:t>
            </a:r>
            <a:endParaRPr lang="tr-TR" dirty="0"/>
          </a:p>
          <a:p>
            <a:pPr algn="just"/>
            <a:r>
              <a:rPr lang="tr-TR" dirty="0" smtClean="0"/>
              <a:t>Paragraf </a:t>
            </a:r>
            <a:r>
              <a:rPr lang="tr-TR" dirty="0"/>
              <a:t>Bölümü</a:t>
            </a:r>
          </a:p>
          <a:p>
            <a:pPr algn="just"/>
            <a:r>
              <a:rPr lang="tr-TR" dirty="0" smtClean="0"/>
              <a:t>Word </a:t>
            </a:r>
            <a:r>
              <a:rPr lang="tr-TR" dirty="0"/>
              <a:t>programında paragraflar varsayılan olarak sola hizalıdır.</a:t>
            </a:r>
          </a:p>
          <a:p>
            <a:pPr algn="just"/>
            <a:r>
              <a:rPr lang="tr-TR" dirty="0" smtClean="0"/>
              <a:t>Sola</a:t>
            </a:r>
            <a:r>
              <a:rPr lang="tr-TR" dirty="0"/>
              <a:t>, sağa hizalama yapılabileceği gibi metin ortalama ve yaslama (hem sağa hem de sola hizalama) işlemleri de burada yer alan butonlar ile yapılabilir.</a:t>
            </a:r>
          </a:p>
          <a:p>
            <a:pPr algn="just"/>
            <a:r>
              <a:rPr lang="tr-TR" dirty="0" smtClean="0"/>
              <a:t>Başlıkların </a:t>
            </a:r>
            <a:r>
              <a:rPr lang="tr-TR" dirty="0"/>
              <a:t>ortalanması gibi işlemler buradan gerçekleştirilebilir.</a:t>
            </a:r>
          </a:p>
          <a:p>
            <a:pPr algn="just"/>
            <a:r>
              <a:rPr lang="tr-TR" dirty="0" smtClean="0"/>
              <a:t>Hizalama </a:t>
            </a:r>
            <a:r>
              <a:rPr lang="tr-TR" dirty="0"/>
              <a:t>butonlarının yanında satır ve paragraf aralığı butonu yer alır buradan satır ve paragraf aralıkları ayarlanabilir. </a:t>
            </a:r>
          </a:p>
        </p:txBody>
      </p:sp>
    </p:spTree>
    <p:extLst>
      <p:ext uri="{BB962C8B-B14F-4D97-AF65-F5344CB8AC3E}">
        <p14:creationId xmlns:p14="http://schemas.microsoft.com/office/powerpoint/2010/main" val="911116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smtClean="0"/>
              <a:t>Word </a:t>
            </a:r>
            <a:r>
              <a:rPr lang="tr-TR" dirty="0"/>
              <a:t>programında varsayılan olarak satır ve paragraf aralığı 1,15’dir. Ancak üniversitelerin bitirme ödevi veya tez yazım kurallarında bu değerin genellikle 1,5 olması istenmektedir.</a:t>
            </a:r>
          </a:p>
          <a:p>
            <a:pPr algn="just"/>
            <a:r>
              <a:rPr lang="tr-TR" dirty="0" smtClean="0"/>
              <a:t>Gölgelendirme </a:t>
            </a:r>
            <a:r>
              <a:rPr lang="tr-TR" dirty="0"/>
              <a:t>butonu ile seçilen bir paragrafın arka plan rengi değiştirilebilir.</a:t>
            </a:r>
          </a:p>
          <a:p>
            <a:pPr algn="just"/>
            <a:r>
              <a:rPr lang="tr-TR" dirty="0" smtClean="0"/>
              <a:t>Kenarlıklar </a:t>
            </a:r>
            <a:r>
              <a:rPr lang="tr-TR" dirty="0"/>
              <a:t>butonu ile paragrafa alt, üst, sağ ve soldan kenar eklemesi yapılabilir. Bu butonun açılır menüsündeki kenarlıklar ve gölgelendirme kısmından tüm ayarlamalar gerçekleştirilebilir.</a:t>
            </a:r>
          </a:p>
          <a:p>
            <a:pPr algn="just"/>
            <a:r>
              <a:rPr lang="tr-TR" dirty="0" smtClean="0"/>
              <a:t>Kenarlılar </a:t>
            </a:r>
            <a:r>
              <a:rPr lang="tr-TR" dirty="0"/>
              <a:t>ve gölgelendirme kısmındaki açılır menüden aynı zamanda kenarlık stil, renk ve kalınlık ayarlamaları da yapılabilir.</a:t>
            </a:r>
          </a:p>
          <a:p>
            <a:pPr algn="just"/>
            <a:r>
              <a:rPr lang="tr-TR" dirty="0" smtClean="0"/>
              <a:t>Yeni </a:t>
            </a:r>
            <a:r>
              <a:rPr lang="tr-TR" dirty="0"/>
              <a:t>bir doküman oluşturmak için </a:t>
            </a:r>
            <a:r>
              <a:rPr lang="tr-TR" dirty="0" err="1"/>
              <a:t>ctrl+n</a:t>
            </a:r>
            <a:r>
              <a:rPr lang="tr-TR" dirty="0"/>
              <a:t> kombinasyonu kullanılabilir.</a:t>
            </a:r>
          </a:p>
          <a:p>
            <a:endParaRPr lang="tr-TR" dirty="0"/>
          </a:p>
        </p:txBody>
      </p:sp>
    </p:spTree>
    <p:extLst>
      <p:ext uri="{BB962C8B-B14F-4D97-AF65-F5344CB8AC3E}">
        <p14:creationId xmlns:p14="http://schemas.microsoft.com/office/powerpoint/2010/main" val="1916336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algn="just"/>
            <a:r>
              <a:rPr lang="tr-TR" dirty="0" smtClean="0"/>
              <a:t>Madde </a:t>
            </a:r>
            <a:r>
              <a:rPr lang="tr-TR" dirty="0"/>
              <a:t>işaretleri bölümündeki açılır menüden istenilen madde işareti seçilerek maddeler halinde açıklamalar yazılabilir. </a:t>
            </a:r>
            <a:r>
              <a:rPr lang="tr-TR" dirty="0" err="1"/>
              <a:t>Enter</a:t>
            </a:r>
            <a:r>
              <a:rPr lang="tr-TR" dirty="0"/>
              <a:t> tuşuna basarak yeni madde işaretleri eklenebilir.</a:t>
            </a:r>
          </a:p>
          <a:p>
            <a:pPr algn="just"/>
            <a:r>
              <a:rPr lang="tr-TR" dirty="0" smtClean="0"/>
              <a:t>Madde </a:t>
            </a:r>
            <a:r>
              <a:rPr lang="tr-TR" dirty="0"/>
              <a:t>eklemesini sonlandırmak için aynı madde üzerinde </a:t>
            </a:r>
            <a:r>
              <a:rPr lang="tr-TR" dirty="0" err="1"/>
              <a:t>ard</a:t>
            </a:r>
            <a:r>
              <a:rPr lang="tr-TR" dirty="0"/>
              <a:t> arda 2 kez </a:t>
            </a:r>
            <a:r>
              <a:rPr lang="tr-TR" dirty="0" err="1"/>
              <a:t>enter</a:t>
            </a:r>
            <a:r>
              <a:rPr lang="tr-TR" dirty="0"/>
              <a:t> tuşuna basılması gerekir. Bu şekilde satır başına geçilebilir.</a:t>
            </a:r>
          </a:p>
          <a:p>
            <a:pPr algn="just"/>
            <a:r>
              <a:rPr lang="tr-TR" dirty="0" smtClean="0"/>
              <a:t>Madde </a:t>
            </a:r>
            <a:r>
              <a:rPr lang="tr-TR" dirty="0"/>
              <a:t>işaretlerinin yanında yer alan numaralandırma kısmından numaralı ve sıralı maddeler de yazılabilir.</a:t>
            </a:r>
          </a:p>
          <a:p>
            <a:pPr algn="just"/>
            <a:r>
              <a:rPr lang="tr-TR" dirty="0" smtClean="0"/>
              <a:t>Paragraf </a:t>
            </a:r>
            <a:r>
              <a:rPr lang="tr-TR" dirty="0"/>
              <a:t>kısmında yer alan sırala butonu ile ise satırların alfabetik olarak sıralaması otomatik olarak gerçekleştirilebilir. Artan seçilirse A’dan Z’ye doğru; azalan seçilirse de Z’den A’ya doğru sıralama gerçekleştirilebilir.</a:t>
            </a:r>
          </a:p>
          <a:p>
            <a:pPr algn="just"/>
            <a:r>
              <a:rPr lang="tr-TR" dirty="0" smtClean="0"/>
              <a:t>Sırala </a:t>
            </a:r>
            <a:r>
              <a:rPr lang="tr-TR" dirty="0"/>
              <a:t>butonu ile aynı zamanda rakam sıralaması da yapılabilir. </a:t>
            </a:r>
            <a:r>
              <a:rPr lang="tr-TR" dirty="0" err="1"/>
              <a:t>Artan</a:t>
            </a:r>
            <a:r>
              <a:rPr lang="tr-TR" dirty="0" err="1">
                <a:sym typeface="Wingdings"/>
              </a:rPr>
              <a:t></a:t>
            </a:r>
            <a:r>
              <a:rPr lang="tr-TR" dirty="0" err="1"/>
              <a:t>Artarak</a:t>
            </a:r>
            <a:r>
              <a:rPr lang="tr-TR" dirty="0"/>
              <a:t> sıralar. </a:t>
            </a:r>
            <a:r>
              <a:rPr lang="tr-TR" dirty="0" err="1"/>
              <a:t>Azalan</a:t>
            </a:r>
            <a:r>
              <a:rPr lang="tr-TR" dirty="0" err="1">
                <a:sym typeface="Wingdings"/>
              </a:rPr>
              <a:t></a:t>
            </a:r>
            <a:r>
              <a:rPr lang="tr-TR" dirty="0" err="1"/>
              <a:t>Azaltarak</a:t>
            </a:r>
            <a:r>
              <a:rPr lang="tr-TR" dirty="0"/>
              <a:t> sıralar</a:t>
            </a:r>
            <a:r>
              <a:rPr lang="tr-TR" dirty="0" smtClean="0"/>
              <a:t>.</a:t>
            </a:r>
          </a:p>
          <a:p>
            <a:pPr algn="just"/>
            <a:r>
              <a:rPr lang="tr-TR" dirty="0" smtClean="0"/>
              <a:t>Tümünü </a:t>
            </a:r>
            <a:r>
              <a:rPr lang="tr-TR" dirty="0"/>
              <a:t>göster butonu yapılan boşluk, aralık işlemlerinin görülmesini sağlar. Yeni paragraflar q harfine benzeyen sembol ile gösterilirken boşluklar . ile gösterilir. </a:t>
            </a:r>
            <a:r>
              <a:rPr lang="tr-TR" dirty="0" err="1"/>
              <a:t>Tab</a:t>
            </a:r>
            <a:r>
              <a:rPr lang="tr-TR" dirty="0"/>
              <a:t> boşluğu ise </a:t>
            </a:r>
            <a:r>
              <a:rPr lang="tr-TR" dirty="0">
                <a:sym typeface="Wingdings"/>
              </a:rPr>
              <a:t></a:t>
            </a:r>
            <a:r>
              <a:rPr lang="tr-TR" dirty="0"/>
              <a:t> yana doğru ok sembolü ile gösterilir.</a:t>
            </a:r>
          </a:p>
          <a:p>
            <a:endParaRPr lang="tr-TR" dirty="0"/>
          </a:p>
        </p:txBody>
      </p:sp>
    </p:spTree>
    <p:extLst>
      <p:ext uri="{BB962C8B-B14F-4D97-AF65-F5344CB8AC3E}">
        <p14:creationId xmlns:p14="http://schemas.microsoft.com/office/powerpoint/2010/main" val="4047064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4.) Stiller Bölümü</a:t>
            </a:r>
            <a:endParaRPr lang="tr-TR" dirty="0"/>
          </a:p>
          <a:p>
            <a:pPr algn="just"/>
            <a:r>
              <a:rPr lang="tr-TR" dirty="0"/>
              <a:t>Bu kısımdan metin için daha önceden oluşturulmuş stillerden birisi seçilebilir. Stil tasarlamak ile uğraşmadan pratik bir şekilde metne pek çok farklı stil bu kısımdan metin seçilerek uygulanabilir. İstenirse kullanıcı tarafından oluşturulan bir stil açılır menüden buradaki hızlı stil seçim galerisine eklenebilir ve buradan sağ tıklanarak ve hızlı stil galerisinden kaldır denilerek kaldırılabilir.</a:t>
            </a:r>
          </a:p>
          <a:p>
            <a:endParaRPr lang="tr-TR" dirty="0"/>
          </a:p>
        </p:txBody>
      </p:sp>
    </p:spTree>
    <p:extLst>
      <p:ext uri="{BB962C8B-B14F-4D97-AF65-F5344CB8AC3E}">
        <p14:creationId xmlns:p14="http://schemas.microsoft.com/office/powerpoint/2010/main" val="2626299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b="1" dirty="0"/>
              <a:t>5.)Düzenleme Bölümü	</a:t>
            </a:r>
            <a:endParaRPr lang="tr-TR" dirty="0"/>
          </a:p>
          <a:p>
            <a:pPr algn="just"/>
            <a:r>
              <a:rPr lang="tr-TR" dirty="0" smtClean="0"/>
              <a:t>Bul </a:t>
            </a:r>
            <a:r>
              <a:rPr lang="tr-TR" dirty="0"/>
              <a:t>butonu ile aranmak istenen bir kelimenin metin içinde yerinin bulunması sağlanabilir. Kısayol olarak ctrl + f de bu menüyü açmaktadır. Aranmak istenen kelime yazıldığında kelimenin metin içinde kaç kez geçtiği ve geçtiği konum bilgisine ulaşılabilir.</a:t>
            </a:r>
          </a:p>
          <a:p>
            <a:pPr algn="just"/>
            <a:r>
              <a:rPr lang="tr-TR" dirty="0" smtClean="0"/>
              <a:t>Değiştir </a:t>
            </a:r>
            <a:r>
              <a:rPr lang="tr-TR" dirty="0"/>
              <a:t>butonu ile her seferinde hatalı yazılan bir kelimenin her yerde değiştirilmesi sağlanabilir. Örneğin metinde bir isim geçiyor ama başından beri bu ismi yanlış biliyorduk. Bu durumda değiştir denilerek ve doğru isim girilerek, yanlış isim metnin her tarafında doğrusu ile değiştirilebilir. Bunun için değiştirilmek istenen değer ve doğru değeri girilerek tümünü değiştir denilebilir.</a:t>
            </a:r>
          </a:p>
          <a:p>
            <a:pPr algn="just"/>
            <a:r>
              <a:rPr lang="tr-TR" dirty="0" smtClean="0"/>
              <a:t>Değiştir </a:t>
            </a:r>
            <a:r>
              <a:rPr lang="tr-TR" dirty="0"/>
              <a:t>butonu için </a:t>
            </a:r>
            <a:r>
              <a:rPr lang="tr-TR" dirty="0" err="1"/>
              <a:t>kısayol</a:t>
            </a:r>
            <a:r>
              <a:rPr lang="tr-TR" dirty="0"/>
              <a:t> ctrl + h’dir.</a:t>
            </a:r>
          </a:p>
          <a:p>
            <a:endParaRPr lang="tr-TR" dirty="0"/>
          </a:p>
        </p:txBody>
      </p:sp>
    </p:spTree>
    <p:extLst>
      <p:ext uri="{BB962C8B-B14F-4D97-AF65-F5344CB8AC3E}">
        <p14:creationId xmlns:p14="http://schemas.microsoft.com/office/powerpoint/2010/main" val="42650362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EKLE SEKMESİ</a:t>
            </a:r>
          </a:p>
        </p:txBody>
      </p:sp>
      <p:sp>
        <p:nvSpPr>
          <p:cNvPr id="3" name="İçerik Yer Tutucusu 2"/>
          <p:cNvSpPr>
            <a:spLocks noGrp="1"/>
          </p:cNvSpPr>
          <p:nvPr>
            <p:ph idx="1"/>
          </p:nvPr>
        </p:nvSpPr>
        <p:spPr/>
        <p:txBody>
          <a:bodyPr/>
          <a:lstStyle/>
          <a:p>
            <a:pPr marL="0" indent="0" algn="just">
              <a:buNone/>
            </a:pPr>
            <a:r>
              <a:rPr lang="tr-TR" b="1" dirty="0"/>
              <a:t>1.)Sayfalar</a:t>
            </a:r>
            <a:endParaRPr lang="tr-TR" dirty="0"/>
          </a:p>
          <a:p>
            <a:pPr algn="just"/>
            <a:r>
              <a:rPr lang="tr-TR" dirty="0" smtClean="0"/>
              <a:t>Bu </a:t>
            </a:r>
            <a:r>
              <a:rPr lang="tr-TR" dirty="0"/>
              <a:t>kısımda yer alan kapak sayfası butonu ile Word programında yer alan hazır kapak sayfaları eklenebilir.</a:t>
            </a:r>
          </a:p>
          <a:p>
            <a:pPr algn="just"/>
            <a:r>
              <a:rPr lang="tr-TR" dirty="0" smtClean="0"/>
              <a:t>Boş </a:t>
            </a:r>
            <a:r>
              <a:rPr lang="tr-TR" dirty="0"/>
              <a:t>sayfa butonu ile aynı belge üzerinde yeni boş sayfa eklemesi yapılabilir.</a:t>
            </a:r>
          </a:p>
          <a:p>
            <a:pPr algn="just"/>
            <a:r>
              <a:rPr lang="tr-TR" dirty="0" smtClean="0"/>
              <a:t>Sayfa </a:t>
            </a:r>
            <a:r>
              <a:rPr lang="tr-TR" dirty="0"/>
              <a:t>sonu butonu ile ise yeni boş sayfa eklemesi yapılarak doğrudan yeni sayfanın başına gidilebilir.</a:t>
            </a:r>
          </a:p>
          <a:p>
            <a:pPr algn="just"/>
            <a:r>
              <a:rPr lang="tr-TR" dirty="0" smtClean="0"/>
              <a:t>Tablo </a:t>
            </a:r>
            <a:r>
              <a:rPr lang="tr-TR" dirty="0"/>
              <a:t>ekleme </a:t>
            </a:r>
            <a:r>
              <a:rPr lang="tr-TR" dirty="0" smtClean="0"/>
              <a:t>ileride ayrıca </a:t>
            </a:r>
            <a:r>
              <a:rPr lang="tr-TR" dirty="0"/>
              <a:t>anlatılacak.</a:t>
            </a:r>
          </a:p>
          <a:p>
            <a:endParaRPr lang="tr-TR" dirty="0"/>
          </a:p>
        </p:txBody>
      </p:sp>
    </p:spTree>
    <p:extLst>
      <p:ext uri="{BB962C8B-B14F-4D97-AF65-F5344CB8AC3E}">
        <p14:creationId xmlns:p14="http://schemas.microsoft.com/office/powerpoint/2010/main" val="8092300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2.)Çizimler</a:t>
            </a:r>
            <a:endParaRPr lang="tr-TR" dirty="0"/>
          </a:p>
          <a:p>
            <a:pPr algn="just"/>
            <a:r>
              <a:rPr lang="tr-TR" dirty="0" smtClean="0"/>
              <a:t>Bilgisayarda </a:t>
            </a:r>
            <a:r>
              <a:rPr lang="tr-TR" dirty="0"/>
              <a:t>yer alan bir resim, resim butonu ile sayfaya eklenebilir.</a:t>
            </a:r>
          </a:p>
          <a:p>
            <a:pPr algn="just"/>
            <a:r>
              <a:rPr lang="tr-TR" dirty="0" smtClean="0"/>
              <a:t>Resim </a:t>
            </a:r>
            <a:r>
              <a:rPr lang="tr-TR" dirty="0"/>
              <a:t>eklemesi sonrasında resim araçları altında biçim adında bir bağlamsal sekme de açılır.</a:t>
            </a:r>
          </a:p>
          <a:p>
            <a:pPr algn="just"/>
            <a:r>
              <a:rPr lang="tr-TR" dirty="0" smtClean="0"/>
              <a:t>Biçim </a:t>
            </a:r>
            <a:r>
              <a:rPr lang="tr-TR" dirty="0"/>
              <a:t>kısmından resim üzerinde düzenlemeler yapılabilir.</a:t>
            </a:r>
          </a:p>
          <a:p>
            <a:pPr algn="just"/>
            <a:r>
              <a:rPr lang="tr-TR" dirty="0" smtClean="0"/>
              <a:t>Düzeltmeler </a:t>
            </a:r>
            <a:r>
              <a:rPr lang="tr-TR" dirty="0"/>
              <a:t>kısmından netlik bulanıklık ayarları yapılabilir.</a:t>
            </a:r>
          </a:p>
          <a:p>
            <a:pPr algn="just"/>
            <a:r>
              <a:rPr lang="tr-TR" dirty="0" smtClean="0"/>
              <a:t>Renk </a:t>
            </a:r>
            <a:r>
              <a:rPr lang="tr-TR" dirty="0"/>
              <a:t>bölümünden resmin rengi değiştirilebilir.</a:t>
            </a:r>
          </a:p>
          <a:p>
            <a:pPr algn="just"/>
            <a:r>
              <a:rPr lang="tr-TR" dirty="0" smtClean="0"/>
              <a:t>Artistik </a:t>
            </a:r>
            <a:r>
              <a:rPr lang="tr-TR" dirty="0"/>
              <a:t>Efektler kısmından resme efektler uygulanabilir.</a:t>
            </a:r>
          </a:p>
          <a:p>
            <a:endParaRPr lang="tr-TR" dirty="0"/>
          </a:p>
        </p:txBody>
      </p:sp>
    </p:spTree>
    <p:extLst>
      <p:ext uri="{BB962C8B-B14F-4D97-AF65-F5344CB8AC3E}">
        <p14:creationId xmlns:p14="http://schemas.microsoft.com/office/powerpoint/2010/main" val="739938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Resim </a:t>
            </a:r>
            <a:r>
              <a:rPr lang="tr-TR" dirty="0"/>
              <a:t>stilleri kısmından resme çerçeve eklemesi yapılabilir. Burada yansımalı çerçeveler de mevcut.</a:t>
            </a:r>
          </a:p>
          <a:p>
            <a:pPr algn="just"/>
            <a:r>
              <a:rPr lang="tr-TR" dirty="0" smtClean="0"/>
              <a:t>Resim </a:t>
            </a:r>
            <a:r>
              <a:rPr lang="tr-TR" dirty="0"/>
              <a:t>kenarlığı kısmından çerçeve rengi, kalınlığı ve tipi ayarlanabilir.</a:t>
            </a:r>
          </a:p>
          <a:p>
            <a:pPr algn="just"/>
            <a:r>
              <a:rPr lang="tr-TR" dirty="0" smtClean="0"/>
              <a:t>Resim </a:t>
            </a:r>
            <a:r>
              <a:rPr lang="tr-TR" dirty="0"/>
              <a:t>efektleri kısmından resme yansıma, parlama, gölge gibi efektler harici olarak da eklenebilir. Bu kısımdan resme eğim verme ve resmi 3 boyutlu olarak yapılandırma işlemleri de yapılabilir.</a:t>
            </a:r>
          </a:p>
          <a:p>
            <a:pPr algn="just"/>
            <a:r>
              <a:rPr lang="tr-TR" dirty="0" smtClean="0"/>
              <a:t>Resmi </a:t>
            </a:r>
            <a:r>
              <a:rPr lang="tr-TR" dirty="0"/>
              <a:t>köşelerinden çekerek yeniden boyutlandırabiliriz. Kenarlardan ziyade köşelerden çekmek tavsiye edilir çözünürlüğün korunması açısından.</a:t>
            </a:r>
          </a:p>
          <a:p>
            <a:pPr algn="just"/>
            <a:r>
              <a:rPr lang="tr-TR" dirty="0" smtClean="0"/>
              <a:t>Resme </a:t>
            </a:r>
            <a:r>
              <a:rPr lang="tr-TR" dirty="0"/>
              <a:t>1 kez tıklandıktan sonra beliren yeşil düğme ile resim sağa ve sola döndürülebilir.</a:t>
            </a:r>
          </a:p>
          <a:p>
            <a:endParaRPr lang="tr-TR" dirty="0"/>
          </a:p>
        </p:txBody>
      </p:sp>
    </p:spTree>
    <p:extLst>
      <p:ext uri="{BB962C8B-B14F-4D97-AF65-F5344CB8AC3E}">
        <p14:creationId xmlns:p14="http://schemas.microsoft.com/office/powerpoint/2010/main" val="5686192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Resmi </a:t>
            </a:r>
            <a:r>
              <a:rPr lang="tr-TR" dirty="0"/>
              <a:t>Word belgesinde serbest bir şekilde hareket ettirebilmek önemlidir. Varsayılan olarak eklenen bir resim Word içerisinde yazı gibi davranır.</a:t>
            </a:r>
          </a:p>
          <a:p>
            <a:pPr algn="just"/>
            <a:r>
              <a:rPr lang="tr-TR" dirty="0" smtClean="0"/>
              <a:t>Resmi </a:t>
            </a:r>
            <a:r>
              <a:rPr lang="tr-TR" dirty="0"/>
              <a:t>serbestçe hareket ettirebilmek için </a:t>
            </a:r>
            <a:r>
              <a:rPr lang="tr-TR" dirty="0" err="1" smtClean="0"/>
              <a:t>biçim</a:t>
            </a:r>
            <a:r>
              <a:rPr lang="tr-TR" dirty="0" err="1" smtClean="0">
                <a:sym typeface="Wingdings" pitchFamily="2" charset="2"/>
              </a:rPr>
              <a:t></a:t>
            </a:r>
            <a:r>
              <a:rPr lang="tr-TR" dirty="0" err="1" smtClean="0"/>
              <a:t>metni</a:t>
            </a:r>
            <a:r>
              <a:rPr lang="tr-TR" dirty="0" smtClean="0"/>
              <a:t> </a:t>
            </a:r>
            <a:r>
              <a:rPr lang="tr-TR" dirty="0" err="1" smtClean="0"/>
              <a:t>kaydır</a:t>
            </a:r>
            <a:r>
              <a:rPr lang="tr-TR" dirty="0" err="1" smtClean="0">
                <a:sym typeface="Wingdings" pitchFamily="2" charset="2"/>
              </a:rPr>
              <a:t></a:t>
            </a:r>
            <a:r>
              <a:rPr lang="tr-TR" dirty="0" err="1" smtClean="0"/>
              <a:t>sıkı</a:t>
            </a:r>
            <a:r>
              <a:rPr lang="tr-TR" dirty="0" smtClean="0"/>
              <a:t> </a:t>
            </a:r>
            <a:r>
              <a:rPr lang="tr-TR" dirty="0"/>
              <a:t>seçimi yapılır. Bu işlem resme sağ tık metni kaydır kısmından da yapılabilir.</a:t>
            </a:r>
          </a:p>
          <a:p>
            <a:pPr algn="just"/>
            <a:r>
              <a:rPr lang="tr-TR" dirty="0" smtClean="0"/>
              <a:t>Üst </a:t>
            </a:r>
            <a:r>
              <a:rPr lang="tr-TR" dirty="0"/>
              <a:t>üste resim eklemesi de yapılabilir. Her iki resim de metni </a:t>
            </a:r>
            <a:r>
              <a:rPr lang="tr-TR" dirty="0" smtClean="0"/>
              <a:t>kaydır </a:t>
            </a:r>
            <a:r>
              <a:rPr lang="tr-TR" dirty="0">
                <a:sym typeface="Wingdings"/>
              </a:rPr>
              <a:t></a:t>
            </a:r>
            <a:r>
              <a:rPr lang="tr-TR" dirty="0"/>
              <a:t> sıkı olarak seçilir</a:t>
            </a:r>
            <a:r>
              <a:rPr lang="tr-TR" dirty="0" smtClean="0"/>
              <a:t>.</a:t>
            </a:r>
          </a:p>
          <a:p>
            <a:pPr algn="just"/>
            <a:r>
              <a:rPr lang="tr-TR" dirty="0" smtClean="0"/>
              <a:t>Üst </a:t>
            </a:r>
            <a:r>
              <a:rPr lang="tr-TR" dirty="0"/>
              <a:t>üste gelen resimler arasından sağ tık </a:t>
            </a:r>
            <a:r>
              <a:rPr lang="tr-TR" dirty="0">
                <a:sym typeface="Wingdings"/>
              </a:rPr>
              <a:t></a:t>
            </a:r>
            <a:r>
              <a:rPr lang="tr-TR" dirty="0"/>
              <a:t>en öne getir veya en arkaya gönder seçimi ile de hangi resmin önde olacağına karar verilebilir. </a:t>
            </a:r>
          </a:p>
          <a:p>
            <a:pPr algn="just"/>
            <a:r>
              <a:rPr lang="tr-TR" dirty="0" smtClean="0"/>
              <a:t>Kırp </a:t>
            </a:r>
            <a:r>
              <a:rPr lang="tr-TR" dirty="0"/>
              <a:t>kısmından resmin istenen kısımları daraltılarak kırpılması sağlanabilir.</a:t>
            </a:r>
          </a:p>
          <a:p>
            <a:endParaRPr lang="tr-TR" dirty="0"/>
          </a:p>
        </p:txBody>
      </p:sp>
    </p:spTree>
    <p:extLst>
      <p:ext uri="{BB962C8B-B14F-4D97-AF65-F5344CB8AC3E}">
        <p14:creationId xmlns:p14="http://schemas.microsoft.com/office/powerpoint/2010/main" val="27492085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smtClean="0"/>
              <a:t>Son </a:t>
            </a:r>
            <a:r>
              <a:rPr lang="tr-TR" dirty="0"/>
              <a:t>olarak boyut kısmında yer alan yükseklik ve genişlik kısımlarından resmin boyutlandırması da yapılabilir. Bu boyutlandırmada en değişiminde boy, boy değişiminde ise en otomatik olarak ayarlandığından dolayı kalite bozulması olmaz.</a:t>
            </a:r>
          </a:p>
          <a:p>
            <a:pPr algn="just"/>
            <a:r>
              <a:rPr lang="tr-TR" dirty="0" smtClean="0"/>
              <a:t>Resim </a:t>
            </a:r>
            <a:r>
              <a:rPr lang="tr-TR" dirty="0"/>
              <a:t>ekledikten sonra sıkı hale getirmek önemlidir pratiklik ve kolaylık sağlar.</a:t>
            </a:r>
          </a:p>
          <a:p>
            <a:pPr algn="just"/>
            <a:r>
              <a:rPr lang="tr-TR" dirty="0" smtClean="0"/>
              <a:t>Küçük </a:t>
            </a:r>
            <a:r>
              <a:rPr lang="tr-TR" dirty="0"/>
              <a:t>resim kısmından Word bünyesindeki varsayılan küçük resimler çalışma alanına eklenebilir.</a:t>
            </a:r>
          </a:p>
          <a:p>
            <a:pPr algn="just"/>
            <a:r>
              <a:rPr lang="tr-TR" dirty="0" smtClean="0"/>
              <a:t>Şekiller </a:t>
            </a:r>
            <a:r>
              <a:rPr lang="tr-TR" dirty="0"/>
              <a:t>kısmında yer alan şekiller seçilerek çalışma alanına istenen temel şekillerin eklenmesi sağlanabilir. Şekil eklemesi esnasında fare sol tuşuna basıp sürükleme yaparak şeklin boyutunu da büyütüp ayarlayabiliriz.</a:t>
            </a:r>
          </a:p>
          <a:p>
            <a:pPr algn="just"/>
            <a:r>
              <a:rPr lang="tr-TR" dirty="0" smtClean="0"/>
              <a:t>Şekil </a:t>
            </a:r>
            <a:r>
              <a:rPr lang="tr-TR" dirty="0"/>
              <a:t>eklendikten sonra şekle tıklanarak yeşil düğme ile şekil döndürülebilir. Aynı zamanda sarı düğme ile de şeklin incelik kalınlık gibi ayarları yapılabilir.</a:t>
            </a:r>
          </a:p>
        </p:txBody>
      </p:sp>
    </p:spTree>
    <p:extLst>
      <p:ext uri="{BB962C8B-B14F-4D97-AF65-F5344CB8AC3E}">
        <p14:creationId xmlns:p14="http://schemas.microsoft.com/office/powerpoint/2010/main" val="2877861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Sekmeler </a:t>
            </a:r>
            <a:r>
              <a:rPr lang="tr-TR" dirty="0"/>
              <a:t>tıklandığında açılan bölümlere </a:t>
            </a:r>
            <a:r>
              <a:rPr lang="tr-TR" b="1" u="sng" dirty="0"/>
              <a:t>şerit</a:t>
            </a:r>
            <a:r>
              <a:rPr lang="tr-TR" dirty="0"/>
              <a:t> adı verilir.</a:t>
            </a:r>
          </a:p>
          <a:p>
            <a:pPr algn="just"/>
            <a:r>
              <a:rPr lang="tr-TR" dirty="0" smtClean="0"/>
              <a:t>Sağ </a:t>
            </a:r>
            <a:r>
              <a:rPr lang="tr-TR" dirty="0"/>
              <a:t>üst köşede </a:t>
            </a:r>
            <a:r>
              <a:rPr lang="tr-TR" dirty="0" err="1"/>
              <a:t>word’ün</a:t>
            </a:r>
            <a:r>
              <a:rPr lang="tr-TR" dirty="0"/>
              <a:t> kendi yardım menüsü (F1) ve hemen yanında da yukarı yönlü bir ok işareti yer almaktadır. Bu ok işaretine tıklanarak şerit gizlenebilir. Şeride tıklanarak çalışma alanı genişletilebilir.</a:t>
            </a:r>
          </a:p>
          <a:p>
            <a:pPr algn="just"/>
            <a:r>
              <a:rPr lang="tr-TR" dirty="0" smtClean="0"/>
              <a:t>Sol </a:t>
            </a:r>
            <a:r>
              <a:rPr lang="tr-TR" dirty="0"/>
              <a:t>alt köşede durum çubuğu yer alır. Burada sayfa sayısını, bulunulan mevcut sayfa bilgisi, sözcük sayısı gibi bilgiler yer alır.</a:t>
            </a:r>
          </a:p>
          <a:p>
            <a:pPr algn="just"/>
            <a:r>
              <a:rPr lang="tr-TR" dirty="0" smtClean="0"/>
              <a:t>Word </a:t>
            </a:r>
            <a:r>
              <a:rPr lang="tr-TR" dirty="0"/>
              <a:t>konusunda yardım almak istediğimiz bir konuyu yardım bölümünden arayabiliriz.</a:t>
            </a:r>
          </a:p>
          <a:p>
            <a:pPr algn="just"/>
            <a:r>
              <a:rPr lang="tr-TR" dirty="0" smtClean="0"/>
              <a:t>Çalışma </a:t>
            </a:r>
            <a:r>
              <a:rPr lang="tr-TR" dirty="0"/>
              <a:t>alanı standart olarak üst ve soldan 2,5 cm boşlukludur.</a:t>
            </a:r>
          </a:p>
          <a:p>
            <a:endParaRPr lang="tr-TR" dirty="0"/>
          </a:p>
        </p:txBody>
      </p:sp>
    </p:spTree>
    <p:extLst>
      <p:ext uri="{BB962C8B-B14F-4D97-AF65-F5344CB8AC3E}">
        <p14:creationId xmlns:p14="http://schemas.microsoft.com/office/powerpoint/2010/main" val="22619831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Şekle </a:t>
            </a:r>
            <a:r>
              <a:rPr lang="tr-TR" dirty="0"/>
              <a:t>sağ tık metin ekle denilerek tüm şekillere yazı da eklenebilir.</a:t>
            </a:r>
          </a:p>
          <a:p>
            <a:r>
              <a:rPr lang="tr-TR" dirty="0" smtClean="0"/>
              <a:t>Şekil </a:t>
            </a:r>
            <a:r>
              <a:rPr lang="tr-TR" dirty="0"/>
              <a:t>eklendikten sonra çizim araçları adı altında bir bağlamsal sekme de açılır. Buradan şeklin rengi, kenar rengi, yazı rengi gibi özellikleri ayarlanabilir.</a:t>
            </a:r>
          </a:p>
          <a:p>
            <a:r>
              <a:rPr lang="tr-TR" dirty="0" smtClean="0"/>
              <a:t>Çizim </a:t>
            </a:r>
            <a:r>
              <a:rPr lang="tr-TR" dirty="0"/>
              <a:t>araçları altındaki şekil dolgusu bölümünden şeklin arka planına bir resim eklenebilir veya aynı kısımdaki </a:t>
            </a:r>
            <a:r>
              <a:rPr lang="tr-TR" dirty="0" err="1"/>
              <a:t>gradyan</a:t>
            </a:r>
            <a:r>
              <a:rPr lang="tr-TR" dirty="0"/>
              <a:t> seçeneği ile şeklin renginin geçişli olması </a:t>
            </a:r>
            <a:r>
              <a:rPr lang="tr-TR" dirty="0" smtClean="0"/>
              <a:t>sağlanabilir.</a:t>
            </a:r>
          </a:p>
          <a:p>
            <a:r>
              <a:rPr lang="tr-TR" dirty="0" smtClean="0"/>
              <a:t>İstenirse </a:t>
            </a:r>
            <a:r>
              <a:rPr lang="tr-TR" dirty="0"/>
              <a:t>diğer </a:t>
            </a:r>
            <a:r>
              <a:rPr lang="tr-TR" dirty="0" err="1"/>
              <a:t>gradyanlar</a:t>
            </a:r>
            <a:r>
              <a:rPr lang="tr-TR" dirty="0"/>
              <a:t> seçeneğinden </a:t>
            </a:r>
            <a:r>
              <a:rPr lang="tr-TR" dirty="0" err="1"/>
              <a:t>gradyanın</a:t>
            </a:r>
            <a:r>
              <a:rPr lang="tr-TR" dirty="0"/>
              <a:t> yani geçişin ayarı manuel de yapılabilir.</a:t>
            </a:r>
          </a:p>
          <a:p>
            <a:r>
              <a:rPr lang="tr-TR" dirty="0" err="1" smtClean="0"/>
              <a:t>Gradyan</a:t>
            </a:r>
            <a:r>
              <a:rPr lang="tr-TR" dirty="0" smtClean="0"/>
              <a:t> </a:t>
            </a:r>
            <a:r>
              <a:rPr lang="tr-TR" dirty="0"/>
              <a:t>durakları kısmından geçiş renkleri eklenebilir veya kaldırılabilir. Aynı zamanda </a:t>
            </a:r>
            <a:r>
              <a:rPr lang="tr-TR" dirty="0" err="1"/>
              <a:t>gradyan</a:t>
            </a:r>
            <a:r>
              <a:rPr lang="tr-TR" dirty="0"/>
              <a:t> efekti de doğrusal, </a:t>
            </a:r>
            <a:r>
              <a:rPr lang="tr-TR" dirty="0" err="1"/>
              <a:t>radyal</a:t>
            </a:r>
            <a:r>
              <a:rPr lang="tr-TR" dirty="0"/>
              <a:t>, dikdörtgen ve yol efektleri şeklinde ayarlanabilir.</a:t>
            </a:r>
          </a:p>
          <a:p>
            <a:endParaRPr lang="tr-TR" dirty="0"/>
          </a:p>
        </p:txBody>
      </p:sp>
    </p:spTree>
    <p:extLst>
      <p:ext uri="{BB962C8B-B14F-4D97-AF65-F5344CB8AC3E}">
        <p14:creationId xmlns:p14="http://schemas.microsoft.com/office/powerpoint/2010/main" val="232333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dirty="0" smtClean="0"/>
              <a:t>Benzer </a:t>
            </a:r>
            <a:r>
              <a:rPr lang="tr-TR" dirty="0"/>
              <a:t>şekilde şekil dolgusu bölümünde yer alan doku seçeneği ile de şekil arka planına hazır bir doku eklemesi yapılabilir.</a:t>
            </a:r>
          </a:p>
          <a:p>
            <a:pPr algn="just"/>
            <a:r>
              <a:rPr lang="tr-TR" dirty="0" smtClean="0"/>
              <a:t>Şekil </a:t>
            </a:r>
            <a:r>
              <a:rPr lang="tr-TR" dirty="0" err="1"/>
              <a:t>anahattı</a:t>
            </a:r>
            <a:r>
              <a:rPr lang="tr-TR" dirty="0"/>
              <a:t> bölümünden şeklin kenarları ayarlanabilir. (Kalınlık, tireler vs. ayarlanabilir.)</a:t>
            </a:r>
          </a:p>
          <a:p>
            <a:pPr algn="just"/>
            <a:r>
              <a:rPr lang="tr-TR" dirty="0" smtClean="0"/>
              <a:t>Şekillerde </a:t>
            </a:r>
            <a:r>
              <a:rPr lang="tr-TR" dirty="0"/>
              <a:t>de en arkaya gönder seçeneği ile şeklin önde veya arkada yer alması sağlanabilir.</a:t>
            </a:r>
          </a:p>
          <a:p>
            <a:pPr algn="just"/>
            <a:r>
              <a:rPr lang="tr-TR" dirty="0" smtClean="0"/>
              <a:t>Smart </a:t>
            </a:r>
            <a:r>
              <a:rPr lang="tr-TR" dirty="0"/>
              <a:t>Art bir akıllı grafik seçeneğidir. Buradan çalışma belgesine liste, işlem, döngü, matris, piramit gibi yapılar eklenebilir.</a:t>
            </a:r>
          </a:p>
          <a:p>
            <a:pPr algn="just"/>
            <a:r>
              <a:rPr lang="tr-TR" dirty="0" smtClean="0"/>
              <a:t>Smart </a:t>
            </a:r>
            <a:r>
              <a:rPr lang="tr-TR" dirty="0"/>
              <a:t>art eklemesi sonrası </a:t>
            </a:r>
            <a:r>
              <a:rPr lang="tr-TR" dirty="0" err="1"/>
              <a:t>SmartArt</a:t>
            </a:r>
            <a:r>
              <a:rPr lang="tr-TR" dirty="0"/>
              <a:t> Araçları adı altında tasarım ve araçları da sekme olarak eklenir.</a:t>
            </a:r>
          </a:p>
          <a:p>
            <a:pPr algn="just"/>
            <a:r>
              <a:rPr lang="tr-TR" dirty="0" smtClean="0"/>
              <a:t>Tasarım </a:t>
            </a:r>
            <a:r>
              <a:rPr lang="tr-TR" dirty="0"/>
              <a:t>kısmından </a:t>
            </a:r>
            <a:r>
              <a:rPr lang="tr-TR" dirty="0" err="1"/>
              <a:t>smart</a:t>
            </a:r>
            <a:r>
              <a:rPr lang="tr-TR" dirty="0"/>
              <a:t> art yapısının rengi değiştirilebilir.</a:t>
            </a:r>
          </a:p>
          <a:p>
            <a:endParaRPr lang="tr-TR" dirty="0"/>
          </a:p>
        </p:txBody>
      </p:sp>
    </p:spTree>
    <p:extLst>
      <p:ext uri="{BB962C8B-B14F-4D97-AF65-F5344CB8AC3E}">
        <p14:creationId xmlns:p14="http://schemas.microsoft.com/office/powerpoint/2010/main" val="116423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Smart </a:t>
            </a:r>
            <a:r>
              <a:rPr lang="tr-TR" dirty="0"/>
              <a:t>art üzerinde iken şekil ekle denilerek tasarıma ek şekil eklemesi yapılabilir. Aynı zamanda şekil üzerinde iken </a:t>
            </a:r>
            <a:r>
              <a:rPr lang="tr-TR" dirty="0" err="1"/>
              <a:t>delete</a:t>
            </a:r>
            <a:r>
              <a:rPr lang="tr-TR" dirty="0"/>
              <a:t> butonu ile şekil silme de yapılabilir.</a:t>
            </a:r>
          </a:p>
          <a:p>
            <a:pPr algn="just"/>
            <a:r>
              <a:rPr lang="tr-TR" dirty="0" smtClean="0"/>
              <a:t>Biçim </a:t>
            </a:r>
            <a:r>
              <a:rPr lang="tr-TR" dirty="0"/>
              <a:t>kısmından </a:t>
            </a:r>
            <a:r>
              <a:rPr lang="tr-TR" dirty="0" err="1"/>
              <a:t>smart</a:t>
            </a:r>
            <a:r>
              <a:rPr lang="tr-TR" dirty="0"/>
              <a:t> art içerisindeki yazı rengi vs. değiştirilebilir.</a:t>
            </a:r>
          </a:p>
          <a:p>
            <a:pPr algn="just"/>
            <a:r>
              <a:rPr lang="tr-TR" dirty="0" smtClean="0"/>
              <a:t>Grafik </a:t>
            </a:r>
            <a:r>
              <a:rPr lang="tr-TR" dirty="0"/>
              <a:t>seçeneği ile çalışma belgesine istenen türde grafik eklenebilir.</a:t>
            </a:r>
          </a:p>
          <a:p>
            <a:pPr algn="just"/>
            <a:r>
              <a:rPr lang="tr-TR" dirty="0" smtClean="0"/>
              <a:t>Açılan </a:t>
            </a:r>
            <a:r>
              <a:rPr lang="tr-TR" dirty="0"/>
              <a:t>bu </a:t>
            </a:r>
            <a:r>
              <a:rPr lang="tr-TR" dirty="0" err="1"/>
              <a:t>excel</a:t>
            </a:r>
            <a:r>
              <a:rPr lang="tr-TR" dirty="0"/>
              <a:t> sayfasından kategori isimleri, seri isimleri ve sayısal değerler ayarlanabilir.</a:t>
            </a:r>
          </a:p>
          <a:p>
            <a:pPr algn="just"/>
            <a:r>
              <a:rPr lang="tr-TR" dirty="0" smtClean="0"/>
              <a:t>Grafik </a:t>
            </a:r>
            <a:r>
              <a:rPr lang="tr-TR" dirty="0"/>
              <a:t>eklemesi sonrası grafik araçları olarak tasarım, düzen ve biçim sekmeleri aktif olur.</a:t>
            </a:r>
          </a:p>
          <a:p>
            <a:endParaRPr lang="tr-TR" dirty="0"/>
          </a:p>
        </p:txBody>
      </p:sp>
    </p:spTree>
    <p:extLst>
      <p:ext uri="{BB962C8B-B14F-4D97-AF65-F5344CB8AC3E}">
        <p14:creationId xmlns:p14="http://schemas.microsoft.com/office/powerpoint/2010/main" val="25475692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smtClean="0"/>
              <a:t>Tasarım </a:t>
            </a:r>
            <a:r>
              <a:rPr lang="tr-TR" dirty="0"/>
              <a:t>kısmından ya da grafik üzerinde iken sağ tık grafik türünü değiştir diyerek grafik türünü değiştirebiliriz. Örneğin grafiği üç boyutlu olarak ayarlayabiliriz.</a:t>
            </a:r>
          </a:p>
          <a:p>
            <a:pPr algn="just"/>
            <a:r>
              <a:rPr lang="tr-TR" dirty="0" smtClean="0"/>
              <a:t>Yine </a:t>
            </a:r>
            <a:r>
              <a:rPr lang="tr-TR" dirty="0"/>
              <a:t>tasarım kısmından verileri düzenle diyerek verileri değiştirebiliriz.</a:t>
            </a:r>
          </a:p>
          <a:p>
            <a:pPr algn="just"/>
            <a:r>
              <a:rPr lang="tr-TR" dirty="0" smtClean="0"/>
              <a:t>Tasarım </a:t>
            </a:r>
            <a:r>
              <a:rPr lang="tr-TR" dirty="0"/>
              <a:t>kısmındaki grafik düzenleri kısmından hazır bir grafik düzeni seçilerek grafiğimize uygulanabilir.</a:t>
            </a:r>
          </a:p>
          <a:p>
            <a:pPr algn="just"/>
            <a:r>
              <a:rPr lang="tr-TR" dirty="0" smtClean="0"/>
              <a:t>Düzen </a:t>
            </a:r>
            <a:r>
              <a:rPr lang="tr-TR" dirty="0"/>
              <a:t>kısmından grafik detayları ayarlanabilir. Örneğin burada yer alan veri etiketleri kısmından göster seçilirse grafik üzerinde sayısal değerler tam olarak gösterilir. Bu her seri için ayrı ayrı uygulanarak yapılır.</a:t>
            </a:r>
          </a:p>
          <a:p>
            <a:pPr algn="just"/>
            <a:r>
              <a:rPr lang="tr-TR" dirty="0" smtClean="0"/>
              <a:t>Biçim </a:t>
            </a:r>
            <a:r>
              <a:rPr lang="tr-TR" dirty="0"/>
              <a:t>sekmesinden ise grafik renklendirmesi ile alakalı işlemler yapılabilir.</a:t>
            </a:r>
          </a:p>
          <a:p>
            <a:endParaRPr lang="tr-TR" dirty="0"/>
          </a:p>
        </p:txBody>
      </p:sp>
    </p:spTree>
    <p:extLst>
      <p:ext uri="{BB962C8B-B14F-4D97-AF65-F5344CB8AC3E}">
        <p14:creationId xmlns:p14="http://schemas.microsoft.com/office/powerpoint/2010/main" val="38704665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Bir </a:t>
            </a:r>
            <a:r>
              <a:rPr lang="tr-TR" dirty="0"/>
              <a:t>seriye ait tüm sütunların rengini değiştirmek için ilgili seriye tıklanıp biçim bölümündeki şekil dolgusu seçeneği ile sütunların rengi istenilen şekilde ayarlanabilir.</a:t>
            </a:r>
          </a:p>
          <a:p>
            <a:pPr algn="just"/>
            <a:r>
              <a:rPr lang="tr-TR" dirty="0" err="1" smtClean="0"/>
              <a:t>Ekle</a:t>
            </a:r>
            <a:r>
              <a:rPr lang="tr-TR" dirty="0" err="1">
                <a:sym typeface="Wingdings"/>
              </a:rPr>
              <a:t></a:t>
            </a:r>
            <a:r>
              <a:rPr lang="tr-TR" dirty="0" err="1"/>
              <a:t>Ekran</a:t>
            </a:r>
            <a:r>
              <a:rPr lang="tr-TR" dirty="0"/>
              <a:t> </a:t>
            </a:r>
            <a:r>
              <a:rPr lang="tr-TR" dirty="0" err="1"/>
              <a:t>Görüntüsü</a:t>
            </a:r>
            <a:r>
              <a:rPr lang="tr-TR" dirty="0" err="1">
                <a:sym typeface="Wingdings"/>
              </a:rPr>
              <a:t></a:t>
            </a:r>
            <a:r>
              <a:rPr lang="tr-TR" dirty="0" err="1"/>
              <a:t>Ekran</a:t>
            </a:r>
            <a:r>
              <a:rPr lang="tr-TR" dirty="0"/>
              <a:t> Kırpma ile masaüstünde istenilen bir kısmın görüntüsü kırpılarak alınabilir.</a:t>
            </a:r>
          </a:p>
          <a:p>
            <a:endParaRPr lang="tr-TR" dirty="0"/>
          </a:p>
        </p:txBody>
      </p:sp>
    </p:spTree>
    <p:extLst>
      <p:ext uri="{BB962C8B-B14F-4D97-AF65-F5344CB8AC3E}">
        <p14:creationId xmlns:p14="http://schemas.microsoft.com/office/powerpoint/2010/main" val="22608362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3.)Bağlantılar</a:t>
            </a:r>
            <a:endParaRPr lang="tr-TR" dirty="0"/>
          </a:p>
          <a:p>
            <a:pPr algn="just"/>
            <a:r>
              <a:rPr lang="tr-TR" dirty="0" smtClean="0"/>
              <a:t>Ekle </a:t>
            </a:r>
            <a:r>
              <a:rPr lang="tr-TR" dirty="0"/>
              <a:t>sekmesindeki, bağlantılar bölümünde yer alan köprü aracı ile bir dosya veya bir web site linki tıklama bağlantısı olarak metne eklenebilir. Bunun için metin yazılıp seçilip köprü aracına tıklanır ve adres kısmına ilgili adres yazılarak onaylanır.</a:t>
            </a:r>
          </a:p>
          <a:p>
            <a:pPr algn="just"/>
            <a:r>
              <a:rPr lang="tr-TR" dirty="0" smtClean="0"/>
              <a:t>Eklenen </a:t>
            </a:r>
            <a:r>
              <a:rPr lang="tr-TR" dirty="0"/>
              <a:t>bir köprü sonucunda ilgili bağlantıya gidebilmek için köprü üzerinde ctrl basılı olarak tıklanmalıdır.</a:t>
            </a:r>
          </a:p>
          <a:p>
            <a:endParaRPr lang="tr-TR" dirty="0"/>
          </a:p>
        </p:txBody>
      </p:sp>
    </p:spTree>
    <p:extLst>
      <p:ext uri="{BB962C8B-B14F-4D97-AF65-F5344CB8AC3E}">
        <p14:creationId xmlns:p14="http://schemas.microsoft.com/office/powerpoint/2010/main" val="546332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4.)Üst Bilgi ve Alt Bilgi</a:t>
            </a:r>
            <a:endParaRPr lang="tr-TR" dirty="0"/>
          </a:p>
          <a:p>
            <a:pPr algn="just"/>
            <a:r>
              <a:rPr lang="tr-TR" dirty="0" smtClean="0"/>
              <a:t>Üst </a:t>
            </a:r>
            <a:r>
              <a:rPr lang="tr-TR" dirty="0"/>
              <a:t>bilgi açılır menüsüne girildiğinde burada hâlihazırda hazır tasarımlar yer almaktadır. Buradan istenen tasarım seçilerek belgeye üst bilgi eklemesi yapılabilir.</a:t>
            </a:r>
          </a:p>
          <a:p>
            <a:pPr algn="just"/>
            <a:r>
              <a:rPr lang="tr-TR" dirty="0" smtClean="0"/>
              <a:t>Üst </a:t>
            </a:r>
            <a:r>
              <a:rPr lang="tr-TR" dirty="0"/>
              <a:t>bilgi veya alt bilgi eklemesi sonrası üst bilgi ve alt bilgi araçları adı altında </a:t>
            </a:r>
            <a:r>
              <a:rPr lang="tr-TR" dirty="0" err="1"/>
              <a:t>bağlantısal</a:t>
            </a:r>
            <a:r>
              <a:rPr lang="tr-TR" dirty="0"/>
              <a:t> sekme olarak tasarım sekmesi açılmaktadır.</a:t>
            </a:r>
          </a:p>
          <a:p>
            <a:pPr algn="just"/>
            <a:r>
              <a:rPr lang="tr-TR" dirty="0" smtClean="0"/>
              <a:t>Eklenen </a:t>
            </a:r>
            <a:r>
              <a:rPr lang="tr-TR" dirty="0"/>
              <a:t>bilgiler tüm sayfalara eklenmektedir.</a:t>
            </a:r>
          </a:p>
          <a:p>
            <a:pPr algn="just"/>
            <a:r>
              <a:rPr lang="tr-TR" dirty="0" smtClean="0"/>
              <a:t>Benzer </a:t>
            </a:r>
            <a:r>
              <a:rPr lang="tr-TR" dirty="0"/>
              <a:t>şekilde alt bilgi eklenirse de yine eklenen bu bilgi tüm sayfaların altına eklenecektir.</a:t>
            </a:r>
          </a:p>
          <a:p>
            <a:endParaRPr lang="tr-TR" dirty="0"/>
          </a:p>
        </p:txBody>
      </p:sp>
    </p:spTree>
    <p:extLst>
      <p:ext uri="{BB962C8B-B14F-4D97-AF65-F5344CB8AC3E}">
        <p14:creationId xmlns:p14="http://schemas.microsoft.com/office/powerpoint/2010/main" val="266712281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Altbilgi </a:t>
            </a:r>
            <a:r>
              <a:rPr lang="tr-TR" dirty="0"/>
              <a:t>tasarımı içerisinde sayfa numarası da otomatik olarak yer almaktadır. Ancak alt bilgi harici yalnızca sayfa numarası eklenmek istenirse bu işlem de sayfa numaraları bölümünden yapılabilir.</a:t>
            </a:r>
          </a:p>
          <a:p>
            <a:pPr algn="just"/>
            <a:r>
              <a:rPr lang="tr-TR" dirty="0" smtClean="0"/>
              <a:t>Sayfa </a:t>
            </a:r>
            <a:r>
              <a:rPr lang="tr-TR" dirty="0" err="1"/>
              <a:t>numarası</a:t>
            </a:r>
            <a:r>
              <a:rPr lang="tr-TR" dirty="0" err="1">
                <a:sym typeface="Wingdings"/>
              </a:rPr>
              <a:t></a:t>
            </a:r>
            <a:r>
              <a:rPr lang="tr-TR" dirty="0" err="1"/>
              <a:t>sayfa</a:t>
            </a:r>
            <a:r>
              <a:rPr lang="tr-TR" dirty="0"/>
              <a:t> numarası biçimi ile </a:t>
            </a:r>
            <a:r>
              <a:rPr lang="tr-TR" dirty="0" err="1"/>
              <a:t>tireli</a:t>
            </a:r>
            <a:r>
              <a:rPr lang="tr-TR" dirty="0"/>
              <a:t> veya alfabetik olarak sayfa sıralamak da mümkündür buradan numara stili değiştirilebilir. </a:t>
            </a:r>
          </a:p>
          <a:p>
            <a:pPr algn="just"/>
            <a:r>
              <a:rPr lang="tr-TR" dirty="0" smtClean="0"/>
              <a:t>Bu </a:t>
            </a:r>
            <a:r>
              <a:rPr lang="tr-TR" dirty="0"/>
              <a:t>kısımlar çift tıklama ile de açılabilir.</a:t>
            </a:r>
          </a:p>
          <a:p>
            <a:endParaRPr lang="tr-TR" dirty="0"/>
          </a:p>
        </p:txBody>
      </p:sp>
    </p:spTree>
    <p:extLst>
      <p:ext uri="{BB962C8B-B14F-4D97-AF65-F5344CB8AC3E}">
        <p14:creationId xmlns:p14="http://schemas.microsoft.com/office/powerpoint/2010/main" val="36147929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b="1" dirty="0"/>
              <a:t>5.)Metin</a:t>
            </a:r>
            <a:endParaRPr lang="tr-TR" dirty="0"/>
          </a:p>
          <a:p>
            <a:pPr algn="just"/>
            <a:r>
              <a:rPr lang="tr-TR" dirty="0" smtClean="0"/>
              <a:t>Bu </a:t>
            </a:r>
            <a:r>
              <a:rPr lang="tr-TR" dirty="0"/>
              <a:t>kısımda yer alan metin kutusu ile normalde Word çalışma sayfasında yazı eklenemeyen yerlere de yazı eklemesi yapılması mümkün olmaktadır.</a:t>
            </a:r>
          </a:p>
          <a:p>
            <a:pPr algn="just"/>
            <a:r>
              <a:rPr lang="tr-TR" dirty="0" smtClean="0"/>
              <a:t>Açılır </a:t>
            </a:r>
            <a:r>
              <a:rPr lang="tr-TR" dirty="0"/>
              <a:t>menüden hazır bir metin kutusu tasarımı seçilebilir veya bu kısımdaki çizme aracı ile de istenen şekilde bir dikdörtgen yapı çizilerek içine metin eklemesi yapılabilir.</a:t>
            </a:r>
          </a:p>
          <a:p>
            <a:pPr algn="just"/>
            <a:r>
              <a:rPr lang="tr-TR" dirty="0" smtClean="0"/>
              <a:t>Metin </a:t>
            </a:r>
            <a:r>
              <a:rPr lang="tr-TR" dirty="0"/>
              <a:t>kutusu çalışma alanında istenen bir yere sürüklenebilir.</a:t>
            </a:r>
          </a:p>
          <a:p>
            <a:pPr algn="just"/>
            <a:r>
              <a:rPr lang="tr-TR" dirty="0" smtClean="0"/>
              <a:t>Metin </a:t>
            </a:r>
            <a:r>
              <a:rPr lang="tr-TR" dirty="0"/>
              <a:t>kutusu eklemesi sonrası çizim araçları sekmesi aktif hale gelir. Buradan istenirse kutunun kenarları vs. iptal edilebilir veya rengi değiştirilebilir.</a:t>
            </a:r>
          </a:p>
          <a:p>
            <a:endParaRPr lang="tr-TR" dirty="0"/>
          </a:p>
        </p:txBody>
      </p:sp>
    </p:spTree>
    <p:extLst>
      <p:ext uri="{BB962C8B-B14F-4D97-AF65-F5344CB8AC3E}">
        <p14:creationId xmlns:p14="http://schemas.microsoft.com/office/powerpoint/2010/main" val="39360733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Bir </a:t>
            </a:r>
            <a:r>
              <a:rPr lang="tr-TR" dirty="0"/>
              <a:t>resmin üzerine yazı yazılacağında da yine metin kutusu kullanılabilir.</a:t>
            </a:r>
          </a:p>
          <a:p>
            <a:pPr algn="just"/>
            <a:r>
              <a:rPr lang="tr-TR" dirty="0" smtClean="0"/>
              <a:t>Normalde </a:t>
            </a:r>
            <a:r>
              <a:rPr lang="tr-TR" dirty="0"/>
              <a:t>metin kutusu eklendiğinde arka planı beyaz geliyor bunu saydam hale getirerek resim yapısını bozmamak için metin kutusu eklendikten sonra biçim kısmından dolgu ve </a:t>
            </a:r>
            <a:r>
              <a:rPr lang="tr-TR" dirty="0" err="1"/>
              <a:t>anahat</a:t>
            </a:r>
            <a:r>
              <a:rPr lang="tr-TR" dirty="0"/>
              <a:t> yok olarak ayarlanır.</a:t>
            </a:r>
          </a:p>
          <a:p>
            <a:pPr algn="just"/>
            <a:r>
              <a:rPr lang="tr-TR" dirty="0" smtClean="0"/>
              <a:t>Metin </a:t>
            </a:r>
            <a:r>
              <a:rPr lang="tr-TR" dirty="0"/>
              <a:t>kutusu Word programının en kullanışlı özelliklerindendir. Bir yazıyı alanda başka bir yere kolayca taşıma noktasında çok kullanışlıdır.</a:t>
            </a:r>
          </a:p>
          <a:p>
            <a:pPr algn="just"/>
            <a:r>
              <a:rPr lang="tr-TR" dirty="0" err="1" smtClean="0"/>
              <a:t>WordArt</a:t>
            </a:r>
            <a:r>
              <a:rPr lang="tr-TR" dirty="0" smtClean="0"/>
              <a:t> </a:t>
            </a:r>
            <a:r>
              <a:rPr lang="tr-TR" dirty="0"/>
              <a:t>ise efektli şekilde metin kutusu ekler. Özellikle kapak hazırlıklarında işlevseldir.</a:t>
            </a:r>
          </a:p>
          <a:p>
            <a:endParaRPr lang="tr-TR" dirty="0"/>
          </a:p>
        </p:txBody>
      </p:sp>
    </p:spTree>
    <p:extLst>
      <p:ext uri="{BB962C8B-B14F-4D97-AF65-F5344CB8AC3E}">
        <p14:creationId xmlns:p14="http://schemas.microsoft.com/office/powerpoint/2010/main" val="154838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smtClean="0"/>
              <a:t>Ana </a:t>
            </a:r>
            <a:r>
              <a:rPr lang="tr-TR" dirty="0"/>
              <a:t>sekmelerin dışında </a:t>
            </a:r>
            <a:r>
              <a:rPr lang="tr-TR" dirty="0" smtClean="0"/>
              <a:t>bir de </a:t>
            </a:r>
            <a:r>
              <a:rPr lang="tr-TR" dirty="0" err="1" smtClean="0"/>
              <a:t>bağlantısal</a:t>
            </a:r>
            <a:r>
              <a:rPr lang="tr-TR" dirty="0" smtClean="0"/>
              <a:t> </a:t>
            </a:r>
            <a:r>
              <a:rPr lang="tr-TR" dirty="0"/>
              <a:t>sekmeler </a:t>
            </a:r>
            <a:r>
              <a:rPr lang="tr-TR" dirty="0" smtClean="0"/>
              <a:t>vardır. </a:t>
            </a:r>
            <a:r>
              <a:rPr lang="tr-TR" dirty="0"/>
              <a:t>Örneğin çalışma alanına tablo eklendiğinde otomatik olarak tablo araçları adı altında “tasarım” ve “düzen” sekmeleri de sekme çubuğuna eklenir. </a:t>
            </a:r>
          </a:p>
          <a:p>
            <a:pPr algn="just"/>
            <a:r>
              <a:rPr lang="tr-TR" dirty="0" smtClean="0"/>
              <a:t>Farklı </a:t>
            </a:r>
            <a:r>
              <a:rPr lang="tr-TR" dirty="0"/>
              <a:t>kaydet ile belge </a:t>
            </a:r>
            <a:r>
              <a:rPr lang="tr-TR" dirty="0" err="1"/>
              <a:t>pdf</a:t>
            </a:r>
            <a:r>
              <a:rPr lang="tr-TR" dirty="0"/>
              <a:t> olarak da kaydedilebilir. Farklı kaydetme aşamasında Word dosyasına şifre de verilebilir. (</a:t>
            </a:r>
            <a:r>
              <a:rPr lang="tr-TR" dirty="0" err="1"/>
              <a:t>Araçlar</a:t>
            </a:r>
            <a:r>
              <a:rPr lang="tr-TR" dirty="0" err="1">
                <a:sym typeface="Wingdings"/>
              </a:rPr>
              <a:t></a:t>
            </a:r>
            <a:r>
              <a:rPr lang="tr-TR" dirty="0" err="1"/>
              <a:t>Genel</a:t>
            </a:r>
            <a:r>
              <a:rPr lang="tr-TR" dirty="0"/>
              <a:t> </a:t>
            </a:r>
            <a:r>
              <a:rPr lang="tr-TR" dirty="0" err="1"/>
              <a:t>Seçenekler</a:t>
            </a:r>
            <a:r>
              <a:rPr lang="tr-TR" dirty="0" err="1">
                <a:sym typeface="Wingdings"/>
              </a:rPr>
              <a:t></a:t>
            </a:r>
            <a:r>
              <a:rPr lang="tr-TR" dirty="0" err="1"/>
              <a:t>Açma</a:t>
            </a:r>
            <a:r>
              <a:rPr lang="tr-TR" dirty="0"/>
              <a:t> ve Değiştirme Parolası)</a:t>
            </a:r>
          </a:p>
          <a:p>
            <a:pPr algn="just"/>
            <a:r>
              <a:rPr lang="tr-TR" dirty="0" smtClean="0"/>
              <a:t>Açma </a:t>
            </a:r>
            <a:r>
              <a:rPr lang="tr-TR" dirty="0"/>
              <a:t>parolası belgenin açılışında gereklidir. Parolayı bilmeyen birisi belgeyi açıp okuyamaz.</a:t>
            </a:r>
          </a:p>
          <a:p>
            <a:pPr algn="just"/>
            <a:r>
              <a:rPr lang="tr-TR" dirty="0" smtClean="0"/>
              <a:t>Belgeye değiştirme </a:t>
            </a:r>
            <a:r>
              <a:rPr lang="tr-TR" dirty="0"/>
              <a:t>parolası verilirse belge açılabilir ancak belgede düzenleme yapılamaz.</a:t>
            </a:r>
          </a:p>
          <a:p>
            <a:pPr algn="just"/>
            <a:r>
              <a:rPr lang="tr-TR" dirty="0" smtClean="0"/>
              <a:t>Dosya </a:t>
            </a:r>
            <a:r>
              <a:rPr lang="tr-TR" dirty="0"/>
              <a:t>kısmındaki kapat seçeneği yalnızca ilgili belgeyi kapatır. Çıkış seçeneği ise açık olan tüm Word belgelerini kapatır. Örneğin arka planda 8 adet Word belgesi açıksa bunların kapatılmasını sağlar.</a:t>
            </a:r>
          </a:p>
          <a:p>
            <a:endParaRPr lang="tr-TR" dirty="0"/>
          </a:p>
        </p:txBody>
      </p:sp>
    </p:spTree>
    <p:extLst>
      <p:ext uri="{BB962C8B-B14F-4D97-AF65-F5344CB8AC3E}">
        <p14:creationId xmlns:p14="http://schemas.microsoft.com/office/powerpoint/2010/main" val="3239079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smtClean="0"/>
              <a:t>Büyük </a:t>
            </a:r>
            <a:r>
              <a:rPr lang="tr-TR" dirty="0"/>
              <a:t>harf aracı ile bir cümlenin ilk harfinin vurgulanması ve büyük yazdırılması sağlanabilir. Gazete manşetlerindeki gibi bir yazım elde edilebilir.</a:t>
            </a:r>
          </a:p>
          <a:p>
            <a:pPr algn="just"/>
            <a:r>
              <a:rPr lang="tr-TR" dirty="0" smtClean="0"/>
              <a:t>Büyük </a:t>
            </a:r>
            <a:r>
              <a:rPr lang="tr-TR" dirty="0"/>
              <a:t>harf aracı altından küçük büyük harf seçenekleri seçilerek büyütülen harfin kaç satır kaplayacağı ve normal metinden kaç cm uzakta yazılacağı gibi ayarlamalar yapılabilir.</a:t>
            </a:r>
          </a:p>
          <a:p>
            <a:pPr algn="just"/>
            <a:r>
              <a:rPr lang="tr-TR" dirty="0" smtClean="0"/>
              <a:t>Tarih </a:t>
            </a:r>
            <a:r>
              <a:rPr lang="tr-TR" dirty="0"/>
              <a:t>ve saat aracı ile tarih ve saat eklemesi yapılabilir. İstenen tarih ve saat formatı hazır şablonlar arasından seçilebilir. Otomatik olarak güncelleştir seçeneği ile yaşanan günün tarihinin otomatik olarak girilmesi sağlanabilir.</a:t>
            </a:r>
          </a:p>
          <a:p>
            <a:pPr algn="just"/>
            <a:r>
              <a:rPr lang="tr-TR" dirty="0" smtClean="0"/>
              <a:t>Otomatik </a:t>
            </a:r>
            <a:r>
              <a:rPr lang="tr-TR" dirty="0"/>
              <a:t>olarak güncelleştir seçeneği aynı zamanda günlük yazışmalarda da oldukça kullanışlıdır. Bu seçenek seçildiği takdirde belge otomatik olarak gün ilerledikçe tarihi günceller. Bu sayede her seferinde girip tarih güncellemesi yapmaya gerek kalmaz.</a:t>
            </a:r>
          </a:p>
          <a:p>
            <a:endParaRPr lang="tr-TR" dirty="0"/>
          </a:p>
        </p:txBody>
      </p:sp>
    </p:spTree>
    <p:extLst>
      <p:ext uri="{BB962C8B-B14F-4D97-AF65-F5344CB8AC3E}">
        <p14:creationId xmlns:p14="http://schemas.microsoft.com/office/powerpoint/2010/main" val="1161527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İmza </a:t>
            </a:r>
            <a:r>
              <a:rPr lang="tr-TR" dirty="0"/>
              <a:t>satırı ile belgelerde istenen kısımlara imzalama alanı eklenebilir.</a:t>
            </a:r>
          </a:p>
          <a:p>
            <a:r>
              <a:rPr lang="tr-TR" dirty="0" smtClean="0"/>
              <a:t>İmza </a:t>
            </a:r>
            <a:r>
              <a:rPr lang="tr-TR" dirty="0"/>
              <a:t>eklenirken kişiye özgü ad, soyad, unvan gibi bilgiler eklenir</a:t>
            </a:r>
          </a:p>
          <a:p>
            <a:r>
              <a:rPr lang="tr-TR" dirty="0" smtClean="0"/>
              <a:t>İmza </a:t>
            </a:r>
            <a:r>
              <a:rPr lang="tr-TR" dirty="0"/>
              <a:t>eklendikten sonra resim araçları sekmesi aktif olur. Buradan imzayı taşıyabilmek için </a:t>
            </a:r>
            <a:r>
              <a:rPr lang="tr-TR" dirty="0" err="1"/>
              <a:t>biçim</a:t>
            </a:r>
            <a:r>
              <a:rPr lang="tr-TR" dirty="0" err="1">
                <a:sym typeface="Wingdings"/>
              </a:rPr>
              <a:t></a:t>
            </a:r>
            <a:r>
              <a:rPr lang="tr-TR" dirty="0" err="1"/>
              <a:t>metni</a:t>
            </a:r>
            <a:r>
              <a:rPr lang="tr-TR" dirty="0"/>
              <a:t> </a:t>
            </a:r>
            <a:r>
              <a:rPr lang="tr-TR" dirty="0" err="1"/>
              <a:t>kaydır</a:t>
            </a:r>
            <a:r>
              <a:rPr lang="tr-TR" dirty="0" err="1">
                <a:sym typeface="Wingdings"/>
              </a:rPr>
              <a:t></a:t>
            </a:r>
            <a:r>
              <a:rPr lang="tr-TR" dirty="0" err="1"/>
              <a:t>sıkı</a:t>
            </a:r>
            <a:r>
              <a:rPr lang="tr-TR" dirty="0"/>
              <a:t> seçimi yapılması gerekir.</a:t>
            </a:r>
          </a:p>
          <a:p>
            <a:endParaRPr lang="tr-TR" dirty="0"/>
          </a:p>
        </p:txBody>
      </p:sp>
    </p:spTree>
    <p:extLst>
      <p:ext uri="{BB962C8B-B14F-4D97-AF65-F5344CB8AC3E}">
        <p14:creationId xmlns:p14="http://schemas.microsoft.com/office/powerpoint/2010/main" val="28809542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6.)Simgeler</a:t>
            </a:r>
            <a:endParaRPr lang="tr-TR" dirty="0"/>
          </a:p>
          <a:p>
            <a:r>
              <a:rPr lang="tr-TR" dirty="0" smtClean="0"/>
              <a:t>Bu </a:t>
            </a:r>
            <a:r>
              <a:rPr lang="tr-TR" dirty="0"/>
              <a:t>kısımda yer alan araçlar ile çalışma alanına denklem ve simge eklemesi yapılabilir.</a:t>
            </a:r>
          </a:p>
          <a:p>
            <a:r>
              <a:rPr lang="tr-TR" dirty="0" smtClean="0"/>
              <a:t>Denklem </a:t>
            </a:r>
            <a:r>
              <a:rPr lang="tr-TR" dirty="0"/>
              <a:t>aracı seçildiğinde bu kısımda yer alan hazır denklemler eklenebileceği gibi buradan yeni denklem ekle diyerek de kendi oluşturduğumuz denklemleri ekleyebiliriz.</a:t>
            </a:r>
          </a:p>
          <a:p>
            <a:r>
              <a:rPr lang="tr-TR" dirty="0" smtClean="0"/>
              <a:t>Denklem </a:t>
            </a:r>
            <a:r>
              <a:rPr lang="tr-TR" dirty="0"/>
              <a:t>eklemesi sonrası denklem araçları sekmesi aktif olur ve burada tasarla sekmesi açılır.</a:t>
            </a:r>
          </a:p>
          <a:p>
            <a:r>
              <a:rPr lang="tr-TR" dirty="0"/>
              <a:t>*Tasarla sekmesinden kesirli, indisli, köklü, </a:t>
            </a:r>
            <a:r>
              <a:rPr lang="tr-TR" dirty="0" err="1"/>
              <a:t>integralli</a:t>
            </a:r>
            <a:r>
              <a:rPr lang="tr-TR" dirty="0"/>
              <a:t> vs. ifadelerin denkleme eklenmesi mümkün olur.</a:t>
            </a:r>
          </a:p>
          <a:p>
            <a:endParaRPr lang="tr-TR" dirty="0"/>
          </a:p>
        </p:txBody>
      </p:sp>
    </p:spTree>
    <p:extLst>
      <p:ext uri="{BB962C8B-B14F-4D97-AF65-F5344CB8AC3E}">
        <p14:creationId xmlns:p14="http://schemas.microsoft.com/office/powerpoint/2010/main" val="31306969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Simge </a:t>
            </a:r>
            <a:r>
              <a:rPr lang="tr-TR" dirty="0"/>
              <a:t>bölümünden normal şartlarda klavyede yer almayan karakterlerin çalışma sayfasına eklenmesi gerçekleştirilebilir.</a:t>
            </a:r>
          </a:p>
          <a:p>
            <a:r>
              <a:rPr lang="tr-TR" smtClean="0"/>
              <a:t>Simge </a:t>
            </a:r>
            <a:r>
              <a:rPr lang="tr-TR" dirty="0"/>
              <a:t>açılır menüsünden tüm simgeler seçimi yapılarak tüm simgelere erişim sağlanabilir.</a:t>
            </a:r>
          </a:p>
          <a:p>
            <a:endParaRPr lang="tr-TR" dirty="0"/>
          </a:p>
        </p:txBody>
      </p:sp>
    </p:spTree>
    <p:extLst>
      <p:ext uri="{BB962C8B-B14F-4D97-AF65-F5344CB8AC3E}">
        <p14:creationId xmlns:p14="http://schemas.microsoft.com/office/powerpoint/2010/main" val="253053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dirty="0" smtClean="0"/>
              <a:t>Çok </a:t>
            </a:r>
            <a:r>
              <a:rPr lang="tr-TR" dirty="0"/>
              <a:t>sayıda Word belgesi açık iken çıkış ile pratik ve hızlıca tüm belgeler kapatılabilir. Ayrıca belgeler kapatılırken kayıt da edilir.</a:t>
            </a:r>
          </a:p>
          <a:p>
            <a:pPr algn="just"/>
            <a:r>
              <a:rPr lang="tr-TR" dirty="0" err="1" smtClean="0"/>
              <a:t>Dosya</a:t>
            </a:r>
            <a:r>
              <a:rPr lang="tr-TR" dirty="0" err="1">
                <a:sym typeface="Wingdings"/>
              </a:rPr>
              <a:t></a:t>
            </a:r>
            <a:r>
              <a:rPr lang="tr-TR" dirty="0" err="1"/>
              <a:t>Bilgi</a:t>
            </a:r>
            <a:r>
              <a:rPr lang="tr-TR" dirty="0"/>
              <a:t>: Bilgi kısmında belgenin boyutu, sayfa sayısı, toplam düzenleme süresi gibi özellikleri yer alır.</a:t>
            </a:r>
          </a:p>
          <a:p>
            <a:pPr algn="just"/>
            <a:r>
              <a:rPr lang="tr-TR" dirty="0" err="1" smtClean="0"/>
              <a:t>Dosya</a:t>
            </a:r>
            <a:r>
              <a:rPr lang="tr-TR" dirty="0" err="1">
                <a:sym typeface="Wingdings"/>
              </a:rPr>
              <a:t></a:t>
            </a:r>
            <a:r>
              <a:rPr lang="tr-TR" dirty="0" err="1"/>
              <a:t>En</a:t>
            </a:r>
            <a:r>
              <a:rPr lang="tr-TR" dirty="0"/>
              <a:t> Son: En son kısmında en son çalışılıp kapatılan Word belgeleri görülebilir.</a:t>
            </a:r>
          </a:p>
          <a:p>
            <a:pPr algn="just"/>
            <a:r>
              <a:rPr lang="tr-TR" dirty="0" err="1" smtClean="0"/>
              <a:t>Dosya</a:t>
            </a:r>
            <a:r>
              <a:rPr lang="tr-TR" dirty="0" err="1">
                <a:sym typeface="Wingdings"/>
              </a:rPr>
              <a:t></a:t>
            </a:r>
            <a:r>
              <a:rPr lang="tr-TR" dirty="0" err="1"/>
              <a:t>Yeni</a:t>
            </a:r>
            <a:r>
              <a:rPr lang="tr-TR" dirty="0"/>
              <a:t>: Yeni bir Word belgesi oluşturmak için kullanılır. Aynı zamanda CTRL + N kombinasyonu ile de bu işlem yapılabilir. Aynı </a:t>
            </a:r>
            <a:r>
              <a:rPr lang="tr-TR"/>
              <a:t>zamanda </a:t>
            </a:r>
            <a:r>
              <a:rPr lang="tr-TR" smtClean="0"/>
              <a:t>Kullanılabilir </a:t>
            </a:r>
            <a:r>
              <a:rPr lang="tr-TR" dirty="0"/>
              <a:t>Şablonlar bölümünden hazırlanmak istenen dokümana uygun şablon da seçilebilir.</a:t>
            </a:r>
          </a:p>
          <a:p>
            <a:pPr algn="just"/>
            <a:r>
              <a:rPr lang="tr-TR" dirty="0" smtClean="0"/>
              <a:t>Word </a:t>
            </a:r>
            <a:r>
              <a:rPr lang="tr-TR" dirty="0"/>
              <a:t>programında çalışma yaparken rastgele yazı üretme gerekliliği olabilir. Bu durumda </a:t>
            </a:r>
            <a:r>
              <a:rPr lang="tr-TR" dirty="0" smtClean="0"/>
              <a:t>=</a:t>
            </a:r>
            <a:r>
              <a:rPr lang="tr-TR" dirty="0" err="1"/>
              <a:t>rand</a:t>
            </a:r>
            <a:r>
              <a:rPr lang="tr-TR" dirty="0"/>
              <a:t>(2) komutu kullanılabilir. İçine belirtilen sayı kadar paragraf ekler.</a:t>
            </a:r>
          </a:p>
          <a:p>
            <a:endParaRPr lang="tr-TR" dirty="0"/>
          </a:p>
        </p:txBody>
      </p:sp>
    </p:spTree>
    <p:extLst>
      <p:ext uri="{BB962C8B-B14F-4D97-AF65-F5344CB8AC3E}">
        <p14:creationId xmlns:p14="http://schemas.microsoft.com/office/powerpoint/2010/main" val="3110812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dirty="0" err="1" smtClean="0"/>
              <a:t>Dosya</a:t>
            </a:r>
            <a:r>
              <a:rPr lang="tr-TR" dirty="0" err="1">
                <a:sym typeface="Wingdings"/>
              </a:rPr>
              <a:t></a:t>
            </a:r>
            <a:r>
              <a:rPr lang="tr-TR" dirty="0" err="1"/>
              <a:t>Yazdır</a:t>
            </a:r>
            <a:r>
              <a:rPr lang="tr-TR" dirty="0"/>
              <a:t>: Belgenin yazdırma ayarları buradan yapılabilir. CTRL + P kombinasyonu ile </a:t>
            </a:r>
            <a:r>
              <a:rPr lang="tr-TR" dirty="0" smtClean="0"/>
              <a:t>de bu </a:t>
            </a:r>
            <a:r>
              <a:rPr lang="tr-TR" dirty="0"/>
              <a:t>menüye erişilebilir.</a:t>
            </a:r>
          </a:p>
          <a:p>
            <a:pPr algn="just"/>
            <a:r>
              <a:rPr lang="tr-TR" dirty="0"/>
              <a:t>Yazıcı seçimi, sayfa seçimi gibi işlemler buradan yapılabilir.</a:t>
            </a:r>
          </a:p>
          <a:p>
            <a:pPr algn="just"/>
            <a:r>
              <a:rPr lang="tr-TR" dirty="0" smtClean="0"/>
              <a:t>Sayfa </a:t>
            </a:r>
            <a:r>
              <a:rPr lang="tr-TR" dirty="0"/>
              <a:t>seçiminde 1,3</a:t>
            </a:r>
            <a:r>
              <a:rPr lang="tr-TR" dirty="0">
                <a:sym typeface="Wingdings"/>
              </a:rPr>
              <a:t></a:t>
            </a:r>
            <a:r>
              <a:rPr lang="tr-TR" dirty="0"/>
              <a:t>1. </a:t>
            </a:r>
            <a:r>
              <a:rPr lang="tr-TR" dirty="0" smtClean="0"/>
              <a:t>ve </a:t>
            </a:r>
            <a:r>
              <a:rPr lang="tr-TR" dirty="0"/>
              <a:t>3. Sayfayı seçer. </a:t>
            </a:r>
            <a:r>
              <a:rPr lang="tr-TR" dirty="0" smtClean="0"/>
              <a:t>2-6</a:t>
            </a:r>
            <a:r>
              <a:rPr lang="tr-TR" dirty="0" smtClean="0">
                <a:sym typeface="Wingdings"/>
              </a:rPr>
              <a:t></a:t>
            </a:r>
            <a:r>
              <a:rPr lang="tr-TR" dirty="0"/>
              <a:t>2. </a:t>
            </a:r>
            <a:r>
              <a:rPr lang="tr-TR" dirty="0" smtClean="0"/>
              <a:t>ve </a:t>
            </a:r>
            <a:r>
              <a:rPr lang="tr-TR" dirty="0"/>
              <a:t>6</a:t>
            </a:r>
            <a:r>
              <a:rPr lang="tr-TR" dirty="0" smtClean="0"/>
              <a:t>. </a:t>
            </a:r>
            <a:r>
              <a:rPr lang="tr-TR" dirty="0"/>
              <a:t>s</a:t>
            </a:r>
            <a:r>
              <a:rPr lang="tr-TR" dirty="0" smtClean="0"/>
              <a:t>ayfalar arasını (2,3,4,5,6) </a:t>
            </a:r>
            <a:r>
              <a:rPr lang="tr-TR" dirty="0"/>
              <a:t>yazdırır.</a:t>
            </a:r>
          </a:p>
          <a:p>
            <a:pPr algn="just"/>
            <a:r>
              <a:rPr lang="tr-TR" dirty="0" smtClean="0"/>
              <a:t>Sayfalar </a:t>
            </a:r>
            <a:r>
              <a:rPr lang="tr-TR" dirty="0"/>
              <a:t>yaprağın tek yüzüne yazdırılabileceği gibi iki yüzüne de yazdırılabilir. El ile iki yüze yazdır opsiyonu seçilirse önce çift sayfaların çıktıları alınır. Ardından aynı yapraklar ters yerleştirilerek tek sayfaların da çıktıları aynı yaprak üzerinde alınabilir.</a:t>
            </a:r>
          </a:p>
          <a:p>
            <a:pPr algn="just"/>
            <a:r>
              <a:rPr lang="tr-TR" dirty="0" err="1" smtClean="0"/>
              <a:t>Dosya</a:t>
            </a:r>
            <a:r>
              <a:rPr lang="tr-TR" dirty="0" err="1">
                <a:sym typeface="Wingdings"/>
              </a:rPr>
              <a:t></a:t>
            </a:r>
            <a:r>
              <a:rPr lang="tr-TR" dirty="0" err="1"/>
              <a:t>Seçenekler</a:t>
            </a:r>
            <a:r>
              <a:rPr lang="tr-TR" dirty="0"/>
              <a:t> kısmından Word seçenekleri düzenlenebilir. Renk düzeni kısmından arka plan rengi değiştirilebilir.</a:t>
            </a:r>
          </a:p>
          <a:p>
            <a:pPr algn="just"/>
            <a:r>
              <a:rPr lang="tr-TR" dirty="0" smtClean="0"/>
              <a:t>Ayrıca </a:t>
            </a:r>
            <a:r>
              <a:rPr lang="tr-TR" dirty="0"/>
              <a:t>seçenekler kısmından kullanıcı bilgileri  de değiştirilebilir. (Ad, Soyad, Baş Harfler vs.)</a:t>
            </a:r>
          </a:p>
          <a:p>
            <a:endParaRPr lang="tr-TR" dirty="0"/>
          </a:p>
        </p:txBody>
      </p:sp>
    </p:spTree>
    <p:extLst>
      <p:ext uri="{BB962C8B-B14F-4D97-AF65-F5344CB8AC3E}">
        <p14:creationId xmlns:p14="http://schemas.microsoft.com/office/powerpoint/2010/main" val="106778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smtClean="0"/>
              <a:t>Dosya</a:t>
            </a:r>
            <a:r>
              <a:rPr lang="tr-TR" dirty="0" err="1">
                <a:sym typeface="Wingdings"/>
              </a:rPr>
              <a:t></a:t>
            </a:r>
            <a:r>
              <a:rPr lang="tr-TR" dirty="0" err="1"/>
              <a:t>Seçenekler</a:t>
            </a:r>
            <a:r>
              <a:rPr lang="tr-TR" dirty="0" err="1">
                <a:sym typeface="Wingdings"/>
              </a:rPr>
              <a:t></a:t>
            </a:r>
            <a:r>
              <a:rPr lang="tr-TR" dirty="0" err="1"/>
              <a:t>Yazım</a:t>
            </a:r>
            <a:r>
              <a:rPr lang="tr-TR" dirty="0"/>
              <a:t> Denetleme kısmından yazım ile ilgili kuralları değiştirebiliriz. </a:t>
            </a:r>
          </a:p>
          <a:p>
            <a:r>
              <a:rPr lang="tr-TR" dirty="0" err="1" smtClean="0"/>
              <a:t>Dosya</a:t>
            </a:r>
            <a:r>
              <a:rPr lang="tr-TR" dirty="0" err="1">
                <a:sym typeface="Wingdings"/>
              </a:rPr>
              <a:t></a:t>
            </a:r>
            <a:r>
              <a:rPr lang="tr-TR" dirty="0" err="1"/>
              <a:t>Seçenekler</a:t>
            </a:r>
            <a:r>
              <a:rPr lang="tr-TR" dirty="0" err="1">
                <a:sym typeface="Wingdings"/>
              </a:rPr>
              <a:t></a:t>
            </a:r>
            <a:r>
              <a:rPr lang="tr-TR" dirty="0" err="1"/>
              <a:t>Kaydet</a:t>
            </a:r>
            <a:r>
              <a:rPr lang="tr-TR" dirty="0"/>
              <a:t> kısmından belgenin kaydetme ayarları düzenlenebilir. Ayrıca belgenin otomatik kayıt süresi de buradan ayarlanabilir. Varsayılan kaydetme yer değişikliği de buradan gerçekleştirilebilir.</a:t>
            </a:r>
          </a:p>
          <a:p>
            <a:r>
              <a:rPr lang="tr-TR" dirty="0" smtClean="0"/>
              <a:t>Dosya </a:t>
            </a:r>
            <a:r>
              <a:rPr lang="tr-TR" dirty="0"/>
              <a:t>menüsünün, dil kısmından dil ayarları yapılabilir. Gelişmiş kısmından ise gelişmiş bazı ayarlamalar yapılabilir.</a:t>
            </a:r>
          </a:p>
          <a:p>
            <a:r>
              <a:rPr lang="tr-TR" dirty="0" err="1" smtClean="0"/>
              <a:t>Dosya</a:t>
            </a:r>
            <a:r>
              <a:rPr lang="tr-TR" dirty="0" err="1">
                <a:sym typeface="Wingdings"/>
              </a:rPr>
              <a:t></a:t>
            </a:r>
            <a:r>
              <a:rPr lang="tr-TR" dirty="0" err="1"/>
              <a:t>Seçenekler</a:t>
            </a:r>
            <a:r>
              <a:rPr lang="tr-TR" dirty="0" err="1">
                <a:sym typeface="Wingdings"/>
              </a:rPr>
              <a:t></a:t>
            </a:r>
            <a:r>
              <a:rPr lang="tr-TR" dirty="0" err="1"/>
              <a:t>Şeridi</a:t>
            </a:r>
            <a:r>
              <a:rPr lang="tr-TR" dirty="0"/>
              <a:t> Özelleştir kısmından hazır şeritlerin içerisindeki butonlar değiştirilebilir. Word programının standart yapısını bozmamak adına kullanımı çok tavsiye edilmez.</a:t>
            </a:r>
          </a:p>
          <a:p>
            <a:endParaRPr lang="tr-TR" dirty="0"/>
          </a:p>
        </p:txBody>
      </p:sp>
    </p:spTree>
    <p:extLst>
      <p:ext uri="{BB962C8B-B14F-4D97-AF65-F5344CB8AC3E}">
        <p14:creationId xmlns:p14="http://schemas.microsoft.com/office/powerpoint/2010/main" val="4869357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just"/>
            <a:r>
              <a:rPr lang="tr-TR" dirty="0" err="1" smtClean="0"/>
              <a:t>Dosya</a:t>
            </a:r>
            <a:r>
              <a:rPr lang="tr-TR" dirty="0" err="1">
                <a:sym typeface="Wingdings"/>
              </a:rPr>
              <a:t></a:t>
            </a:r>
            <a:r>
              <a:rPr lang="tr-TR" dirty="0" err="1"/>
              <a:t>Seçenekler</a:t>
            </a:r>
            <a:r>
              <a:rPr lang="tr-TR" dirty="0" err="1">
                <a:sym typeface="Wingdings"/>
              </a:rPr>
              <a:t></a:t>
            </a:r>
            <a:r>
              <a:rPr lang="tr-TR" dirty="0" err="1"/>
              <a:t>Şeridi</a:t>
            </a:r>
            <a:r>
              <a:rPr lang="tr-TR" dirty="0"/>
              <a:t> </a:t>
            </a:r>
            <a:r>
              <a:rPr lang="tr-TR" dirty="0" err="1"/>
              <a:t>Özelleştir</a:t>
            </a:r>
            <a:r>
              <a:rPr lang="tr-TR" dirty="0" err="1">
                <a:sym typeface="Wingdings"/>
              </a:rPr>
              <a:t></a:t>
            </a:r>
            <a:r>
              <a:rPr lang="tr-TR" dirty="0" err="1"/>
              <a:t>Klavye</a:t>
            </a:r>
            <a:r>
              <a:rPr lang="tr-TR" dirty="0"/>
              <a:t> </a:t>
            </a:r>
            <a:r>
              <a:rPr lang="tr-TR" dirty="0" err="1"/>
              <a:t>Kısayolları</a:t>
            </a:r>
            <a:r>
              <a:rPr lang="tr-TR" dirty="0"/>
              <a:t> </a:t>
            </a:r>
            <a:r>
              <a:rPr lang="tr-TR" dirty="0" err="1"/>
              <a:t>Özelleştir</a:t>
            </a:r>
            <a:r>
              <a:rPr lang="tr-TR" dirty="0" err="1">
                <a:sym typeface="Wingdings"/>
              </a:rPr>
              <a:t></a:t>
            </a:r>
            <a:r>
              <a:rPr lang="tr-TR" dirty="0" err="1"/>
              <a:t>Bu</a:t>
            </a:r>
            <a:r>
              <a:rPr lang="tr-TR" dirty="0"/>
              <a:t> kısımdan Word programındaki bütün klavye </a:t>
            </a:r>
            <a:r>
              <a:rPr lang="tr-TR" dirty="0" err="1"/>
              <a:t>kısayolları</a:t>
            </a:r>
            <a:r>
              <a:rPr lang="tr-TR" dirty="0"/>
              <a:t> düzenlenerek değiştirilebilir.</a:t>
            </a:r>
          </a:p>
          <a:p>
            <a:pPr algn="just"/>
            <a:r>
              <a:rPr lang="tr-TR" dirty="0" smtClean="0"/>
              <a:t>Örneğin </a:t>
            </a:r>
            <a:r>
              <a:rPr lang="tr-TR" dirty="0"/>
              <a:t>Giriş Sekmesinde </a:t>
            </a:r>
            <a:r>
              <a:rPr lang="tr-TR" dirty="0">
                <a:sym typeface="Wingdings"/>
              </a:rPr>
              <a:t></a:t>
            </a:r>
            <a:r>
              <a:rPr lang="tr-TR" dirty="0"/>
              <a:t> Kalın Komutu </a:t>
            </a:r>
            <a:r>
              <a:rPr lang="tr-TR" dirty="0" err="1"/>
              <a:t>Değişitirilecek</a:t>
            </a:r>
            <a:r>
              <a:rPr lang="tr-TR" dirty="0" err="1">
                <a:sym typeface="Wingdings"/>
              </a:rPr>
              <a:t></a:t>
            </a:r>
            <a:r>
              <a:rPr lang="tr-TR" dirty="0" err="1"/>
              <a:t>Gerekli</a:t>
            </a:r>
            <a:r>
              <a:rPr lang="tr-TR" dirty="0"/>
              <a:t> Seçimler </a:t>
            </a:r>
            <a:r>
              <a:rPr lang="tr-TR" dirty="0" err="1"/>
              <a:t>Yapılır</a:t>
            </a:r>
            <a:r>
              <a:rPr lang="tr-TR" dirty="0" err="1">
                <a:sym typeface="Wingdings"/>
              </a:rPr>
              <a:t></a:t>
            </a:r>
            <a:r>
              <a:rPr lang="tr-TR" dirty="0" err="1"/>
              <a:t>Geçerli</a:t>
            </a:r>
            <a:r>
              <a:rPr lang="tr-TR" dirty="0"/>
              <a:t> Tuşlar Kısmından Eski Kısayol Seçilip </a:t>
            </a:r>
            <a:r>
              <a:rPr lang="tr-TR" dirty="0" err="1"/>
              <a:t>Kaldırılır</a:t>
            </a:r>
            <a:r>
              <a:rPr lang="tr-TR" dirty="0" err="1">
                <a:sym typeface="Wingdings"/>
              </a:rPr>
              <a:t></a:t>
            </a:r>
            <a:r>
              <a:rPr lang="tr-TR" dirty="0" err="1"/>
              <a:t>Yeni</a:t>
            </a:r>
            <a:r>
              <a:rPr lang="tr-TR" dirty="0"/>
              <a:t> Kısayol Ekleme Kısmından Ekleme Yapılıp Ata Denilir.</a:t>
            </a:r>
          </a:p>
          <a:p>
            <a:pPr algn="just"/>
            <a:r>
              <a:rPr lang="tr-TR" dirty="0" smtClean="0"/>
              <a:t>Yapılan </a:t>
            </a:r>
            <a:r>
              <a:rPr lang="tr-TR" dirty="0"/>
              <a:t>değişiklikleri daha sonra iptal ederek Word </a:t>
            </a:r>
            <a:r>
              <a:rPr lang="tr-TR" dirty="0" err="1"/>
              <a:t>kısayollarını</a:t>
            </a:r>
            <a:r>
              <a:rPr lang="tr-TR" dirty="0"/>
              <a:t> orijinal haline geri döndürmek için Tümünü Sıfırla seçeneği seçilir.</a:t>
            </a:r>
          </a:p>
          <a:p>
            <a:pPr algn="just"/>
            <a:r>
              <a:rPr lang="tr-TR" dirty="0" err="1" smtClean="0"/>
              <a:t>Dosya</a:t>
            </a:r>
            <a:r>
              <a:rPr lang="tr-TR" dirty="0" err="1">
                <a:sym typeface="Wingdings"/>
              </a:rPr>
              <a:t></a:t>
            </a:r>
            <a:r>
              <a:rPr lang="tr-TR" dirty="0" err="1"/>
              <a:t>Seçenekler</a:t>
            </a:r>
            <a:r>
              <a:rPr lang="tr-TR" dirty="0" err="1">
                <a:sym typeface="Wingdings"/>
              </a:rPr>
              <a:t></a:t>
            </a:r>
            <a:r>
              <a:rPr lang="tr-TR" dirty="0" err="1"/>
              <a:t>Hızlı</a:t>
            </a:r>
            <a:r>
              <a:rPr lang="tr-TR" dirty="0"/>
              <a:t> Erişim Çubuğunu Özelleştir kısmından sol üst köşedeki hızlı erişim çubuğunda olması gereken butonlar ayarlanabilir. Bu kısımda varsayılan olarak Kaydet, Geri Al ve Yinele butonları yer alır. İstenirse mesela buraya Hızlı Yazdır butonu da eklenebilir.</a:t>
            </a:r>
          </a:p>
          <a:p>
            <a:pPr algn="just"/>
            <a:r>
              <a:rPr lang="tr-TR" dirty="0" smtClean="0"/>
              <a:t>Hızlı </a:t>
            </a:r>
            <a:r>
              <a:rPr lang="tr-TR" dirty="0"/>
              <a:t>erişim araç çubuğundaki butonları da varsayılan haline döndürmek için buradaki sıfırla butonu seçilebilir.</a:t>
            </a:r>
          </a:p>
          <a:p>
            <a:endParaRPr lang="tr-TR" dirty="0"/>
          </a:p>
        </p:txBody>
      </p:sp>
    </p:spTree>
    <p:extLst>
      <p:ext uri="{BB962C8B-B14F-4D97-AF65-F5344CB8AC3E}">
        <p14:creationId xmlns:p14="http://schemas.microsoft.com/office/powerpoint/2010/main" val="3377557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GİRİŞ SEKMESİ</a:t>
            </a:r>
          </a:p>
        </p:txBody>
      </p:sp>
      <p:sp>
        <p:nvSpPr>
          <p:cNvPr id="3" name="İçerik Yer Tutucusu 2"/>
          <p:cNvSpPr>
            <a:spLocks noGrp="1"/>
          </p:cNvSpPr>
          <p:nvPr>
            <p:ph idx="1"/>
          </p:nvPr>
        </p:nvSpPr>
        <p:spPr/>
        <p:txBody>
          <a:bodyPr>
            <a:normAutofit/>
          </a:bodyPr>
          <a:lstStyle/>
          <a:p>
            <a:pPr marL="0" indent="0" algn="just">
              <a:buNone/>
            </a:pPr>
            <a:r>
              <a:rPr lang="tr-TR" b="1" dirty="0"/>
              <a:t>1.)Pano</a:t>
            </a:r>
            <a:endParaRPr lang="tr-TR" dirty="0"/>
          </a:p>
          <a:p>
            <a:pPr algn="just"/>
            <a:r>
              <a:rPr lang="tr-TR" dirty="0" smtClean="0"/>
              <a:t>Pano </a:t>
            </a:r>
            <a:r>
              <a:rPr lang="tr-TR" dirty="0"/>
              <a:t>bölümünde seçilen metinle ilgili kesme ve kopyalama işlemleri yapılabilir. Kısayol olarak klavyeden ctrl + x ile kesme ve ctrl + c ile kopyalama işlemleri yapılabilir. Kesilen veya kopyalanan metin ctrl + v ile yapıştırılabilir.</a:t>
            </a:r>
          </a:p>
          <a:p>
            <a:pPr algn="just"/>
            <a:r>
              <a:rPr lang="tr-TR" dirty="0" smtClean="0"/>
              <a:t>Yapıştırma </a:t>
            </a:r>
            <a:r>
              <a:rPr lang="tr-TR" dirty="0"/>
              <a:t>sağ tık + yapıştır şeklinde de yapılabilir. Bu durumda 3 seçenek söz konusudur, bunlar: </a:t>
            </a:r>
            <a:endParaRPr lang="tr-TR" dirty="0" smtClean="0"/>
          </a:p>
          <a:p>
            <a:pPr marL="0" indent="0" algn="just">
              <a:buNone/>
            </a:pPr>
            <a:r>
              <a:rPr lang="tr-TR" dirty="0" smtClean="0"/>
              <a:t>1-Kaynak </a:t>
            </a:r>
            <a:r>
              <a:rPr lang="tr-TR" dirty="0"/>
              <a:t>Biçimlendirmesini </a:t>
            </a:r>
            <a:r>
              <a:rPr lang="tr-TR" dirty="0" smtClean="0"/>
              <a:t>Koru</a:t>
            </a:r>
          </a:p>
          <a:p>
            <a:pPr marL="0" indent="0" algn="just">
              <a:buNone/>
            </a:pPr>
            <a:r>
              <a:rPr lang="tr-TR" dirty="0" smtClean="0"/>
              <a:t>2-Biçimlendirmeyi </a:t>
            </a:r>
            <a:r>
              <a:rPr lang="tr-TR" dirty="0"/>
              <a:t>Birleştir </a:t>
            </a:r>
            <a:endParaRPr lang="tr-TR" dirty="0" smtClean="0"/>
          </a:p>
          <a:p>
            <a:pPr marL="0" indent="0" algn="just">
              <a:buNone/>
            </a:pPr>
            <a:r>
              <a:rPr lang="tr-TR" dirty="0" smtClean="0"/>
              <a:t>3-Yalnızca </a:t>
            </a:r>
            <a:r>
              <a:rPr lang="tr-TR" dirty="0"/>
              <a:t>Metni Koru şeklindedir. </a:t>
            </a:r>
          </a:p>
        </p:txBody>
      </p:sp>
    </p:spTree>
    <p:extLst>
      <p:ext uri="{BB962C8B-B14F-4D97-AF65-F5344CB8AC3E}">
        <p14:creationId xmlns:p14="http://schemas.microsoft.com/office/powerpoint/2010/main" val="22638838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tlik">
  <a:themeElements>
    <a:clrScheme name="Netlik">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is Klasik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tlik">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237</TotalTime>
  <Words>3524</Words>
  <Application>Microsoft Office PowerPoint</Application>
  <PresentationFormat>Ekran Gösterisi (4:3)</PresentationFormat>
  <Paragraphs>200</Paragraphs>
  <Slides>43</Slides>
  <Notes>0</Notes>
  <HiddenSlides>0</HiddenSlides>
  <MMClips>0</MMClips>
  <ScaleCrop>false</ScaleCrop>
  <HeadingPairs>
    <vt:vector size="4" baseType="variant">
      <vt:variant>
        <vt:lpstr>Tema</vt:lpstr>
      </vt:variant>
      <vt:variant>
        <vt:i4>1</vt:i4>
      </vt:variant>
      <vt:variant>
        <vt:lpstr>Slayt Başlıkları</vt:lpstr>
      </vt:variant>
      <vt:variant>
        <vt:i4>43</vt:i4>
      </vt:variant>
    </vt:vector>
  </HeadingPairs>
  <TitlesOfParts>
    <vt:vector size="44" baseType="lpstr">
      <vt:lpstr>Netlik</vt:lpstr>
      <vt:lpstr>WORD PROGRAMI DERS NOTLARI - I</vt:lpstr>
      <vt:lpstr>WORD PROGRAMINA GENEL BAKIŞ VE DOSYA SEKMESİ</vt:lpstr>
      <vt:lpstr>PowerPoint Sunusu</vt:lpstr>
      <vt:lpstr>PowerPoint Sunusu</vt:lpstr>
      <vt:lpstr>PowerPoint Sunusu</vt:lpstr>
      <vt:lpstr>PowerPoint Sunusu</vt:lpstr>
      <vt:lpstr>PowerPoint Sunusu</vt:lpstr>
      <vt:lpstr>PowerPoint Sunusu</vt:lpstr>
      <vt:lpstr>GİRİŞ SEKMESİ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EKLE SEKMESİ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BİLGİSAYAR KULLANIMI VE UYGULAMALARI DERSİ DERS NOTLARI</dc:title>
  <dc:creator>Doğuş GÜLGÜN</dc:creator>
  <cp:lastModifiedBy>Osman Doğuş GÜLGÜN</cp:lastModifiedBy>
  <cp:revision>118</cp:revision>
  <dcterms:created xsi:type="dcterms:W3CDTF">2022-02-14T06:27:28Z</dcterms:created>
  <dcterms:modified xsi:type="dcterms:W3CDTF">2022-02-24T06:01:14Z</dcterms:modified>
</cp:coreProperties>
</file>