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7" r:id="rId2"/>
    <p:sldId id="301" r:id="rId3"/>
    <p:sldId id="287" r:id="rId4"/>
    <p:sldId id="290" r:id="rId5"/>
    <p:sldId id="288" r:id="rId6"/>
    <p:sldId id="289" r:id="rId7"/>
    <p:sldId id="258" r:id="rId8"/>
    <p:sldId id="259" r:id="rId9"/>
    <p:sldId id="286" r:id="rId10"/>
    <p:sldId id="260" r:id="rId11"/>
    <p:sldId id="293" r:id="rId12"/>
    <p:sldId id="269" r:id="rId13"/>
    <p:sldId id="261" r:id="rId14"/>
    <p:sldId id="270" r:id="rId15"/>
    <p:sldId id="271" r:id="rId16"/>
    <p:sldId id="272" r:id="rId17"/>
    <p:sldId id="262" r:id="rId18"/>
    <p:sldId id="294" r:id="rId19"/>
    <p:sldId id="295" r:id="rId20"/>
    <p:sldId id="296" r:id="rId21"/>
    <p:sldId id="297" r:id="rId22"/>
    <p:sldId id="298" r:id="rId23"/>
    <p:sldId id="299" r:id="rId24"/>
    <p:sldId id="265" r:id="rId25"/>
    <p:sldId id="300" r:id="rId26"/>
    <p:sldId id="274" r:id="rId27"/>
    <p:sldId id="276" r:id="rId28"/>
    <p:sldId id="275" r:id="rId29"/>
    <p:sldId id="278" r:id="rId30"/>
    <p:sldId id="279" r:id="rId31"/>
    <p:sldId id="280" r:id="rId32"/>
    <p:sldId id="281" r:id="rId33"/>
    <p:sldId id="282" r:id="rId34"/>
    <p:sldId id="283" r:id="rId35"/>
    <p:sldId id="284" r:id="rId36"/>
    <p:sldId id="285" r:id="rId37"/>
    <p:sldId id="266" r:id="rId38"/>
    <p:sldId id="267" r:id="rId39"/>
    <p:sldId id="268" r:id="rId40"/>
    <p:sldId id="291" r:id="rId41"/>
    <p:sldId id="292"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1886" autoAdjust="0"/>
  </p:normalViewPr>
  <p:slideViewPr>
    <p:cSldViewPr>
      <p:cViewPr>
        <p:scale>
          <a:sx n="80" d="100"/>
          <a:sy n="80" d="100"/>
        </p:scale>
        <p:origin x="-2514" y="-678"/>
      </p:cViewPr>
      <p:guideLst>
        <p:guide orient="horz" pos="2160"/>
        <p:guide pos="2880"/>
      </p:guideLst>
    </p:cSldViewPr>
  </p:slideViewPr>
  <p:outlineViewPr>
    <p:cViewPr>
      <p:scale>
        <a:sx n="33" d="100"/>
        <a:sy n="33" d="100"/>
      </p:scale>
      <p:origin x="42" y="7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CC3E9-BA4B-4124-8E9E-82A9603E3230}"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tr-TR"/>
        </a:p>
      </dgm:t>
    </dgm:pt>
    <dgm:pt modelId="{74056DF6-E1ED-4EEF-B13F-05E535F0B42D}">
      <dgm:prSet phldrT="[Metin]" custT="1"/>
      <dgm:spPr/>
      <dgm:t>
        <a:bodyPr/>
        <a:lstStyle/>
        <a:p>
          <a:r>
            <a:rPr lang="tr-TR" sz="1600" dirty="0" err="1" smtClean="0"/>
            <a:t>Statement</a:t>
          </a:r>
          <a:r>
            <a:rPr lang="tr-TR" sz="1600" dirty="0" smtClean="0"/>
            <a:t> of </a:t>
          </a:r>
          <a:r>
            <a:rPr lang="tr-TR" sz="1600" dirty="0" err="1" smtClean="0"/>
            <a:t>Cash</a:t>
          </a:r>
          <a:r>
            <a:rPr lang="tr-TR" sz="1600" dirty="0" smtClean="0"/>
            <a:t> </a:t>
          </a:r>
          <a:r>
            <a:rPr lang="tr-TR" sz="1600" dirty="0" err="1" smtClean="0"/>
            <a:t>Flows</a:t>
          </a:r>
          <a:endParaRPr lang="tr-TR" sz="1600" dirty="0"/>
        </a:p>
      </dgm:t>
    </dgm:pt>
    <dgm:pt modelId="{20C9C041-2064-4BF9-BE4D-0AC47123E507}" type="parTrans" cxnId="{55CBC8C2-6F03-43EA-9E8F-3522DDFD900A}">
      <dgm:prSet/>
      <dgm:spPr/>
      <dgm:t>
        <a:bodyPr/>
        <a:lstStyle/>
        <a:p>
          <a:endParaRPr lang="tr-TR"/>
        </a:p>
      </dgm:t>
    </dgm:pt>
    <dgm:pt modelId="{F3179684-F582-4907-B06C-A3B06988C97B}" type="sibTrans" cxnId="{55CBC8C2-6F03-43EA-9E8F-3522DDFD900A}">
      <dgm:prSet/>
      <dgm:spPr/>
      <dgm:t>
        <a:bodyPr/>
        <a:lstStyle/>
        <a:p>
          <a:endParaRPr lang="tr-TR"/>
        </a:p>
      </dgm:t>
    </dgm:pt>
    <dgm:pt modelId="{EC6A2A2A-CA70-4D0E-BB15-3720FDA4EB9F}">
      <dgm:prSet phldrT="[Metin]" custT="1"/>
      <dgm:spPr/>
      <dgm:t>
        <a:bodyPr/>
        <a:lstStyle/>
        <a:p>
          <a:r>
            <a:rPr lang="tr-TR" sz="1600" dirty="0" err="1" smtClean="0"/>
            <a:t>Operating</a:t>
          </a:r>
          <a:r>
            <a:rPr lang="tr-TR" sz="1600" dirty="0" smtClean="0"/>
            <a:t> </a:t>
          </a:r>
          <a:r>
            <a:rPr lang="tr-TR" sz="1600" dirty="0" err="1" smtClean="0"/>
            <a:t>Activities</a:t>
          </a:r>
          <a:endParaRPr lang="tr-TR" sz="1600" dirty="0"/>
        </a:p>
      </dgm:t>
    </dgm:pt>
    <dgm:pt modelId="{31703D57-3B40-4D18-988E-7A9FA780C757}" type="parTrans" cxnId="{48731585-5374-4826-B528-62441C5FE26C}">
      <dgm:prSet/>
      <dgm:spPr/>
      <dgm:t>
        <a:bodyPr/>
        <a:lstStyle/>
        <a:p>
          <a:endParaRPr lang="tr-TR"/>
        </a:p>
      </dgm:t>
    </dgm:pt>
    <dgm:pt modelId="{775AE19B-2736-4C4F-9DE9-021836D68A12}" type="sibTrans" cxnId="{48731585-5374-4826-B528-62441C5FE26C}">
      <dgm:prSet/>
      <dgm:spPr/>
      <dgm:t>
        <a:bodyPr/>
        <a:lstStyle/>
        <a:p>
          <a:endParaRPr lang="tr-TR"/>
        </a:p>
      </dgm:t>
    </dgm:pt>
    <dgm:pt modelId="{82A13029-1E5C-4AB5-ACB4-A9D9937D6CC3}">
      <dgm:prSet phldrT="[Metin]" custT="1"/>
      <dgm:spPr/>
      <dgm:t>
        <a:bodyPr/>
        <a:lstStyle/>
        <a:p>
          <a:r>
            <a:rPr lang="tr-TR" sz="1600" dirty="0" err="1" smtClean="0"/>
            <a:t>Financing</a:t>
          </a:r>
          <a:r>
            <a:rPr lang="tr-TR" sz="1600" dirty="0" smtClean="0"/>
            <a:t> </a:t>
          </a:r>
          <a:r>
            <a:rPr lang="tr-TR" sz="1600" dirty="0" err="1" smtClean="0"/>
            <a:t>Activities</a:t>
          </a:r>
          <a:endParaRPr lang="tr-TR" sz="1600" dirty="0"/>
        </a:p>
      </dgm:t>
    </dgm:pt>
    <dgm:pt modelId="{BC02A4A1-467E-4989-9E72-98B3192254CF}" type="parTrans" cxnId="{71982D39-FE62-4054-9873-FF9273FD7CB7}">
      <dgm:prSet/>
      <dgm:spPr/>
      <dgm:t>
        <a:bodyPr/>
        <a:lstStyle/>
        <a:p>
          <a:endParaRPr lang="tr-TR"/>
        </a:p>
      </dgm:t>
    </dgm:pt>
    <dgm:pt modelId="{39B41A22-70F2-4F07-8B2C-86C387F9613D}" type="sibTrans" cxnId="{71982D39-FE62-4054-9873-FF9273FD7CB7}">
      <dgm:prSet/>
      <dgm:spPr/>
      <dgm:t>
        <a:bodyPr/>
        <a:lstStyle/>
        <a:p>
          <a:endParaRPr lang="tr-TR"/>
        </a:p>
      </dgm:t>
    </dgm:pt>
    <dgm:pt modelId="{EE94812E-78F8-47F8-AAEF-A486CBFDA9D9}">
      <dgm:prSet phldrT="[Metin]" custT="1"/>
      <dgm:spPr/>
      <dgm:t>
        <a:bodyPr/>
        <a:lstStyle/>
        <a:p>
          <a:r>
            <a:rPr lang="tr-TR" sz="1600" dirty="0" err="1" smtClean="0"/>
            <a:t>Investment</a:t>
          </a:r>
          <a:r>
            <a:rPr lang="tr-TR" sz="1600" dirty="0" smtClean="0"/>
            <a:t> </a:t>
          </a:r>
          <a:r>
            <a:rPr lang="tr-TR" sz="1600" dirty="0" err="1" smtClean="0"/>
            <a:t>Activities</a:t>
          </a:r>
          <a:endParaRPr lang="tr-TR" sz="1600" dirty="0"/>
        </a:p>
      </dgm:t>
    </dgm:pt>
    <dgm:pt modelId="{4EA27EA3-2652-4709-AFC7-0D2BF16DEA77}" type="parTrans" cxnId="{D85FFF43-9C79-4757-B623-64D593AD4379}">
      <dgm:prSet/>
      <dgm:spPr/>
      <dgm:t>
        <a:bodyPr/>
        <a:lstStyle/>
        <a:p>
          <a:endParaRPr lang="tr-TR"/>
        </a:p>
      </dgm:t>
    </dgm:pt>
    <dgm:pt modelId="{4D513AB7-F2AA-48D2-B223-6A6D2AFE06E3}" type="sibTrans" cxnId="{D85FFF43-9C79-4757-B623-64D593AD4379}">
      <dgm:prSet/>
      <dgm:spPr/>
      <dgm:t>
        <a:bodyPr/>
        <a:lstStyle/>
        <a:p>
          <a:endParaRPr lang="tr-TR"/>
        </a:p>
      </dgm:t>
    </dgm:pt>
    <dgm:pt modelId="{BD05C9E2-10BE-4101-8F20-516004C85B0D}" type="pres">
      <dgm:prSet presAssocID="{8E8CC3E9-BA4B-4124-8E9E-82A9603E3230}" presName="Name0" presStyleCnt="0">
        <dgm:presLayoutVars>
          <dgm:chMax val="1"/>
          <dgm:dir/>
          <dgm:animLvl val="ctr"/>
          <dgm:resizeHandles val="exact"/>
        </dgm:presLayoutVars>
      </dgm:prSet>
      <dgm:spPr/>
      <dgm:t>
        <a:bodyPr/>
        <a:lstStyle/>
        <a:p>
          <a:endParaRPr lang="tr-TR"/>
        </a:p>
      </dgm:t>
    </dgm:pt>
    <dgm:pt modelId="{D856428F-A2EE-4491-941C-F7EC93A01D0D}" type="pres">
      <dgm:prSet presAssocID="{74056DF6-E1ED-4EEF-B13F-05E535F0B42D}" presName="centerShape" presStyleLbl="node0" presStyleIdx="0" presStyleCnt="1" custScaleX="132681" custScaleY="118441"/>
      <dgm:spPr/>
      <dgm:t>
        <a:bodyPr/>
        <a:lstStyle/>
        <a:p>
          <a:endParaRPr lang="tr-TR"/>
        </a:p>
      </dgm:t>
    </dgm:pt>
    <dgm:pt modelId="{DB325708-E4CF-487C-872C-F3FC93FF0BA9}" type="pres">
      <dgm:prSet presAssocID="{31703D57-3B40-4D18-988E-7A9FA780C757}" presName="parTrans" presStyleLbl="sibTrans2D1" presStyleIdx="0" presStyleCnt="3"/>
      <dgm:spPr/>
      <dgm:t>
        <a:bodyPr/>
        <a:lstStyle/>
        <a:p>
          <a:endParaRPr lang="tr-TR"/>
        </a:p>
      </dgm:t>
    </dgm:pt>
    <dgm:pt modelId="{F2A5AAFC-DD9C-4457-89A0-8B2912E28A80}" type="pres">
      <dgm:prSet presAssocID="{31703D57-3B40-4D18-988E-7A9FA780C757}" presName="connectorText" presStyleLbl="sibTrans2D1" presStyleIdx="0" presStyleCnt="3"/>
      <dgm:spPr/>
      <dgm:t>
        <a:bodyPr/>
        <a:lstStyle/>
        <a:p>
          <a:endParaRPr lang="tr-TR"/>
        </a:p>
      </dgm:t>
    </dgm:pt>
    <dgm:pt modelId="{B426F231-38A2-4EC3-A70C-602886418EDF}" type="pres">
      <dgm:prSet presAssocID="{EC6A2A2A-CA70-4D0E-BB15-3720FDA4EB9F}" presName="node" presStyleLbl="node1" presStyleIdx="0" presStyleCnt="3" custScaleX="116096" custScaleY="99671">
        <dgm:presLayoutVars>
          <dgm:bulletEnabled val="1"/>
        </dgm:presLayoutVars>
      </dgm:prSet>
      <dgm:spPr/>
      <dgm:t>
        <a:bodyPr/>
        <a:lstStyle/>
        <a:p>
          <a:endParaRPr lang="tr-TR"/>
        </a:p>
      </dgm:t>
    </dgm:pt>
    <dgm:pt modelId="{63CA6946-993D-40BF-B8C6-282EF2D952C9}" type="pres">
      <dgm:prSet presAssocID="{BC02A4A1-467E-4989-9E72-98B3192254CF}" presName="parTrans" presStyleLbl="sibTrans2D1" presStyleIdx="1" presStyleCnt="3"/>
      <dgm:spPr/>
      <dgm:t>
        <a:bodyPr/>
        <a:lstStyle/>
        <a:p>
          <a:endParaRPr lang="tr-TR"/>
        </a:p>
      </dgm:t>
    </dgm:pt>
    <dgm:pt modelId="{6D17C999-96A7-4F52-9BB2-75F59B252859}" type="pres">
      <dgm:prSet presAssocID="{BC02A4A1-467E-4989-9E72-98B3192254CF}" presName="connectorText" presStyleLbl="sibTrans2D1" presStyleIdx="1" presStyleCnt="3"/>
      <dgm:spPr/>
      <dgm:t>
        <a:bodyPr/>
        <a:lstStyle/>
        <a:p>
          <a:endParaRPr lang="tr-TR"/>
        </a:p>
      </dgm:t>
    </dgm:pt>
    <dgm:pt modelId="{FFEC5F03-55D4-4996-8F81-21923CB46795}" type="pres">
      <dgm:prSet presAssocID="{82A13029-1E5C-4AB5-ACB4-A9D9937D6CC3}" presName="node" presStyleLbl="node1" presStyleIdx="1" presStyleCnt="3" custScaleX="111945">
        <dgm:presLayoutVars>
          <dgm:bulletEnabled val="1"/>
        </dgm:presLayoutVars>
      </dgm:prSet>
      <dgm:spPr/>
      <dgm:t>
        <a:bodyPr/>
        <a:lstStyle/>
        <a:p>
          <a:endParaRPr lang="tr-TR"/>
        </a:p>
      </dgm:t>
    </dgm:pt>
    <dgm:pt modelId="{C9E88775-AD8D-455E-B03D-7DFBD79EF30A}" type="pres">
      <dgm:prSet presAssocID="{4EA27EA3-2652-4709-AFC7-0D2BF16DEA77}" presName="parTrans" presStyleLbl="sibTrans2D1" presStyleIdx="2" presStyleCnt="3"/>
      <dgm:spPr/>
      <dgm:t>
        <a:bodyPr/>
        <a:lstStyle/>
        <a:p>
          <a:endParaRPr lang="tr-TR"/>
        </a:p>
      </dgm:t>
    </dgm:pt>
    <dgm:pt modelId="{565D3B4D-4660-47B1-B612-FAACA1F73307}" type="pres">
      <dgm:prSet presAssocID="{4EA27EA3-2652-4709-AFC7-0D2BF16DEA77}" presName="connectorText" presStyleLbl="sibTrans2D1" presStyleIdx="2" presStyleCnt="3"/>
      <dgm:spPr/>
      <dgm:t>
        <a:bodyPr/>
        <a:lstStyle/>
        <a:p>
          <a:endParaRPr lang="tr-TR"/>
        </a:p>
      </dgm:t>
    </dgm:pt>
    <dgm:pt modelId="{C77224B4-6C73-42AF-B070-5163DBC84CA5}" type="pres">
      <dgm:prSet presAssocID="{EE94812E-78F8-47F8-AAEF-A486CBFDA9D9}" presName="node" presStyleLbl="node1" presStyleIdx="2" presStyleCnt="3" custScaleX="109945">
        <dgm:presLayoutVars>
          <dgm:bulletEnabled val="1"/>
        </dgm:presLayoutVars>
      </dgm:prSet>
      <dgm:spPr/>
      <dgm:t>
        <a:bodyPr/>
        <a:lstStyle/>
        <a:p>
          <a:endParaRPr lang="tr-TR"/>
        </a:p>
      </dgm:t>
    </dgm:pt>
  </dgm:ptLst>
  <dgm:cxnLst>
    <dgm:cxn modelId="{152DDC2D-699C-4D69-B9E0-54C209A78CDF}" type="presOf" srcId="{82A13029-1E5C-4AB5-ACB4-A9D9937D6CC3}" destId="{FFEC5F03-55D4-4996-8F81-21923CB46795}" srcOrd="0" destOrd="0" presId="urn:microsoft.com/office/officeart/2005/8/layout/radial5"/>
    <dgm:cxn modelId="{4D3BC1D4-D896-4048-A674-FE333BB22BB3}" type="presOf" srcId="{31703D57-3B40-4D18-988E-7A9FA780C757}" destId="{F2A5AAFC-DD9C-4457-89A0-8B2912E28A80}" srcOrd="1" destOrd="0" presId="urn:microsoft.com/office/officeart/2005/8/layout/radial5"/>
    <dgm:cxn modelId="{B161234B-43AC-4DC3-8241-54B75D45D319}" type="presOf" srcId="{4EA27EA3-2652-4709-AFC7-0D2BF16DEA77}" destId="{565D3B4D-4660-47B1-B612-FAACA1F73307}" srcOrd="1" destOrd="0" presId="urn:microsoft.com/office/officeart/2005/8/layout/radial5"/>
    <dgm:cxn modelId="{175F36E0-8CCF-46B3-91F9-425371401167}" type="presOf" srcId="{8E8CC3E9-BA4B-4124-8E9E-82A9603E3230}" destId="{BD05C9E2-10BE-4101-8F20-516004C85B0D}" srcOrd="0" destOrd="0" presId="urn:microsoft.com/office/officeart/2005/8/layout/radial5"/>
    <dgm:cxn modelId="{1156C214-0998-452A-8696-26135118A0DE}" type="presOf" srcId="{EC6A2A2A-CA70-4D0E-BB15-3720FDA4EB9F}" destId="{B426F231-38A2-4EC3-A70C-602886418EDF}" srcOrd="0" destOrd="0" presId="urn:microsoft.com/office/officeart/2005/8/layout/radial5"/>
    <dgm:cxn modelId="{55CBC8C2-6F03-43EA-9E8F-3522DDFD900A}" srcId="{8E8CC3E9-BA4B-4124-8E9E-82A9603E3230}" destId="{74056DF6-E1ED-4EEF-B13F-05E535F0B42D}" srcOrd="0" destOrd="0" parTransId="{20C9C041-2064-4BF9-BE4D-0AC47123E507}" sibTransId="{F3179684-F582-4907-B06C-A3B06988C97B}"/>
    <dgm:cxn modelId="{71982D39-FE62-4054-9873-FF9273FD7CB7}" srcId="{74056DF6-E1ED-4EEF-B13F-05E535F0B42D}" destId="{82A13029-1E5C-4AB5-ACB4-A9D9937D6CC3}" srcOrd="1" destOrd="0" parTransId="{BC02A4A1-467E-4989-9E72-98B3192254CF}" sibTransId="{39B41A22-70F2-4F07-8B2C-86C387F9613D}"/>
    <dgm:cxn modelId="{D85FFF43-9C79-4757-B623-64D593AD4379}" srcId="{74056DF6-E1ED-4EEF-B13F-05E535F0B42D}" destId="{EE94812E-78F8-47F8-AAEF-A486CBFDA9D9}" srcOrd="2" destOrd="0" parTransId="{4EA27EA3-2652-4709-AFC7-0D2BF16DEA77}" sibTransId="{4D513AB7-F2AA-48D2-B223-6A6D2AFE06E3}"/>
    <dgm:cxn modelId="{D60B4DF7-D70E-4C47-952E-BC4321264048}" type="presOf" srcId="{74056DF6-E1ED-4EEF-B13F-05E535F0B42D}" destId="{D856428F-A2EE-4491-941C-F7EC93A01D0D}" srcOrd="0" destOrd="0" presId="urn:microsoft.com/office/officeart/2005/8/layout/radial5"/>
    <dgm:cxn modelId="{48731585-5374-4826-B528-62441C5FE26C}" srcId="{74056DF6-E1ED-4EEF-B13F-05E535F0B42D}" destId="{EC6A2A2A-CA70-4D0E-BB15-3720FDA4EB9F}" srcOrd="0" destOrd="0" parTransId="{31703D57-3B40-4D18-988E-7A9FA780C757}" sibTransId="{775AE19B-2736-4C4F-9DE9-021836D68A12}"/>
    <dgm:cxn modelId="{C7BADEF0-D90A-43B8-80A3-3BB1AEF44672}" type="presOf" srcId="{BC02A4A1-467E-4989-9E72-98B3192254CF}" destId="{6D17C999-96A7-4F52-9BB2-75F59B252859}" srcOrd="1" destOrd="0" presId="urn:microsoft.com/office/officeart/2005/8/layout/radial5"/>
    <dgm:cxn modelId="{F12A2765-6357-4209-9036-0E363D26D2B4}" type="presOf" srcId="{31703D57-3B40-4D18-988E-7A9FA780C757}" destId="{DB325708-E4CF-487C-872C-F3FC93FF0BA9}" srcOrd="0" destOrd="0" presId="urn:microsoft.com/office/officeart/2005/8/layout/radial5"/>
    <dgm:cxn modelId="{7AABC198-65CB-4A5B-A870-9ACD3E158004}" type="presOf" srcId="{4EA27EA3-2652-4709-AFC7-0D2BF16DEA77}" destId="{C9E88775-AD8D-455E-B03D-7DFBD79EF30A}" srcOrd="0" destOrd="0" presId="urn:microsoft.com/office/officeart/2005/8/layout/radial5"/>
    <dgm:cxn modelId="{76F48612-8FE0-4432-92C6-231676DAABE1}" type="presOf" srcId="{EE94812E-78F8-47F8-AAEF-A486CBFDA9D9}" destId="{C77224B4-6C73-42AF-B070-5163DBC84CA5}" srcOrd="0" destOrd="0" presId="urn:microsoft.com/office/officeart/2005/8/layout/radial5"/>
    <dgm:cxn modelId="{D40C58BD-5CBF-431F-A6E6-6F9EE41F3E4F}" type="presOf" srcId="{BC02A4A1-467E-4989-9E72-98B3192254CF}" destId="{63CA6946-993D-40BF-B8C6-282EF2D952C9}" srcOrd="0" destOrd="0" presId="urn:microsoft.com/office/officeart/2005/8/layout/radial5"/>
    <dgm:cxn modelId="{C941B29D-DDDE-4F92-85FF-03BFF5F8FBCE}" type="presParOf" srcId="{BD05C9E2-10BE-4101-8F20-516004C85B0D}" destId="{D856428F-A2EE-4491-941C-F7EC93A01D0D}" srcOrd="0" destOrd="0" presId="urn:microsoft.com/office/officeart/2005/8/layout/radial5"/>
    <dgm:cxn modelId="{700082D6-7BB4-4C49-B1FE-B0151A3AC323}" type="presParOf" srcId="{BD05C9E2-10BE-4101-8F20-516004C85B0D}" destId="{DB325708-E4CF-487C-872C-F3FC93FF0BA9}" srcOrd="1" destOrd="0" presId="urn:microsoft.com/office/officeart/2005/8/layout/radial5"/>
    <dgm:cxn modelId="{28B4C9F5-4CED-4182-83D4-F83B13A15E42}" type="presParOf" srcId="{DB325708-E4CF-487C-872C-F3FC93FF0BA9}" destId="{F2A5AAFC-DD9C-4457-89A0-8B2912E28A80}" srcOrd="0" destOrd="0" presId="urn:microsoft.com/office/officeart/2005/8/layout/radial5"/>
    <dgm:cxn modelId="{46F2B8AB-C81F-482C-9EA8-DBCA1C85CD40}" type="presParOf" srcId="{BD05C9E2-10BE-4101-8F20-516004C85B0D}" destId="{B426F231-38A2-4EC3-A70C-602886418EDF}" srcOrd="2" destOrd="0" presId="urn:microsoft.com/office/officeart/2005/8/layout/radial5"/>
    <dgm:cxn modelId="{6245F6A0-042D-4315-983E-21197082717B}" type="presParOf" srcId="{BD05C9E2-10BE-4101-8F20-516004C85B0D}" destId="{63CA6946-993D-40BF-B8C6-282EF2D952C9}" srcOrd="3" destOrd="0" presId="urn:microsoft.com/office/officeart/2005/8/layout/radial5"/>
    <dgm:cxn modelId="{4445984D-B8B5-47E8-9F8B-963B7214A0A0}" type="presParOf" srcId="{63CA6946-993D-40BF-B8C6-282EF2D952C9}" destId="{6D17C999-96A7-4F52-9BB2-75F59B252859}" srcOrd="0" destOrd="0" presId="urn:microsoft.com/office/officeart/2005/8/layout/radial5"/>
    <dgm:cxn modelId="{9CCAF695-EEFC-418B-9E3C-5052F3D408E8}" type="presParOf" srcId="{BD05C9E2-10BE-4101-8F20-516004C85B0D}" destId="{FFEC5F03-55D4-4996-8F81-21923CB46795}" srcOrd="4" destOrd="0" presId="urn:microsoft.com/office/officeart/2005/8/layout/radial5"/>
    <dgm:cxn modelId="{8817D9E0-37E1-4E10-9388-1BE72AA088E7}" type="presParOf" srcId="{BD05C9E2-10BE-4101-8F20-516004C85B0D}" destId="{C9E88775-AD8D-455E-B03D-7DFBD79EF30A}" srcOrd="5" destOrd="0" presId="urn:microsoft.com/office/officeart/2005/8/layout/radial5"/>
    <dgm:cxn modelId="{07161A9B-BA20-44FC-B4AC-F532D5AB55BC}" type="presParOf" srcId="{C9E88775-AD8D-455E-B03D-7DFBD79EF30A}" destId="{565D3B4D-4660-47B1-B612-FAACA1F73307}" srcOrd="0" destOrd="0" presId="urn:microsoft.com/office/officeart/2005/8/layout/radial5"/>
    <dgm:cxn modelId="{9CF62126-09C5-4EE9-A1AB-C69DC2D0AC95}" type="presParOf" srcId="{BD05C9E2-10BE-4101-8F20-516004C85B0D}" destId="{C77224B4-6C73-42AF-B070-5163DBC84CA5}"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48EBC-7D8B-411F-9AC8-D8DE7A9C0835}" type="doc">
      <dgm:prSet loTypeId="urn:microsoft.com/office/officeart/2005/8/layout/hierarchy2" loCatId="hierarchy" qsTypeId="urn:microsoft.com/office/officeart/2005/8/quickstyle/simple3" qsCatId="simple" csTypeId="urn:microsoft.com/office/officeart/2005/8/colors/accent3_5" csCatId="accent3" phldr="1"/>
      <dgm:spPr/>
      <dgm:t>
        <a:bodyPr/>
        <a:lstStyle/>
        <a:p>
          <a:endParaRPr lang="tr-TR"/>
        </a:p>
      </dgm:t>
    </dgm:pt>
    <dgm:pt modelId="{556234AF-7E88-4E0C-96BE-F22F38893BE3}">
      <dgm:prSet phldrT="[Text]" custT="1"/>
      <dgm:spPr/>
      <dgm:t>
        <a:bodyPr/>
        <a:lstStyle/>
        <a:p>
          <a:r>
            <a:rPr lang="en-US" altLang="en-US" sz="2000" dirty="0" smtClean="0">
              <a:latin typeface="Times New Roman" pitchFamily="18" charset="0"/>
              <a:cs typeface="Times New Roman" pitchFamily="18" charset="0"/>
            </a:rPr>
            <a:t>Cash Flow From Assets  </a:t>
          </a:r>
          <a:endParaRPr lang="tr-TR" altLang="en-US" sz="2000" dirty="0" smtClean="0">
            <a:latin typeface="Times New Roman" pitchFamily="18" charset="0"/>
            <a:cs typeface="Times New Roman" pitchFamily="18" charset="0"/>
          </a:endParaRPr>
        </a:p>
        <a:p>
          <a:r>
            <a:rPr lang="en-US" altLang="en-US" sz="2000" dirty="0" smtClean="0">
              <a:latin typeface="Times New Roman" pitchFamily="18" charset="0"/>
              <a:cs typeface="Times New Roman" pitchFamily="18" charset="0"/>
            </a:rPr>
            <a:t>=</a:t>
          </a:r>
          <a:r>
            <a:rPr lang="tr-TR" altLang="en-US" sz="2000" dirty="0" smtClean="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509 – 130 – 330 = $49</a:t>
          </a:r>
          <a:endParaRPr lang="tr-TR" sz="2000" dirty="0"/>
        </a:p>
      </dgm:t>
    </dgm:pt>
    <dgm:pt modelId="{BC92F059-036B-4493-AD51-1C679FD46304}" type="parTrans" cxnId="{7369D7EA-4A83-4A31-BF3F-CA076F152DA9}">
      <dgm:prSet/>
      <dgm:spPr/>
      <dgm:t>
        <a:bodyPr/>
        <a:lstStyle/>
        <a:p>
          <a:endParaRPr lang="tr-TR"/>
        </a:p>
      </dgm:t>
    </dgm:pt>
    <dgm:pt modelId="{6114F692-254E-4A4E-85A3-092D3604F7F1}" type="sibTrans" cxnId="{7369D7EA-4A83-4A31-BF3F-CA076F152DA9}">
      <dgm:prSet/>
      <dgm:spPr/>
      <dgm:t>
        <a:bodyPr/>
        <a:lstStyle/>
        <a:p>
          <a:endParaRPr lang="tr-TR"/>
        </a:p>
      </dgm:t>
    </dgm:pt>
    <dgm:pt modelId="{EB5ECF4F-DA50-45CD-A896-B2814F3905F3}">
      <dgm:prSet phldrT="[Text]" custT="1"/>
      <dgm:spPr/>
      <dgm:t>
        <a:bodyPr/>
        <a:lstStyle/>
        <a:p>
          <a:r>
            <a:rPr lang="tr-TR" sz="2000" dirty="0" smtClean="0">
              <a:latin typeface="Times New Roman" panose="02020603050405020304" pitchFamily="18" charset="0"/>
              <a:cs typeface="Times New Roman" panose="02020603050405020304" pitchFamily="18" charset="0"/>
            </a:rPr>
            <a:t>Operating Cash Flow = 509 </a:t>
          </a:r>
          <a:endParaRPr lang="tr-TR" sz="2000" dirty="0"/>
        </a:p>
      </dgm:t>
    </dgm:pt>
    <dgm:pt modelId="{BEAF61EC-F95E-42B5-8417-27EDEC1CFBD5}" type="parTrans" cxnId="{DE849D44-C768-4B68-AE54-111E48B2706B}">
      <dgm:prSet/>
      <dgm:spPr/>
      <dgm:t>
        <a:bodyPr/>
        <a:lstStyle/>
        <a:p>
          <a:endParaRPr lang="tr-TR"/>
        </a:p>
      </dgm:t>
    </dgm:pt>
    <dgm:pt modelId="{173AD819-A496-41D8-A44A-E0079EAA2099}" type="sibTrans" cxnId="{DE849D44-C768-4B68-AE54-111E48B2706B}">
      <dgm:prSet/>
      <dgm:spPr/>
      <dgm:t>
        <a:bodyPr/>
        <a:lstStyle/>
        <a:p>
          <a:endParaRPr lang="tr-TR"/>
        </a:p>
      </dgm:t>
    </dgm:pt>
    <dgm:pt modelId="{97DA5486-EF63-4B10-90C4-53217EF943FE}">
      <dgm:prSet phldrT="[Text]" custT="1"/>
      <dgm:spPr/>
      <dgm:t>
        <a:bodyPr/>
        <a:lstStyle/>
        <a:p>
          <a:r>
            <a:rPr lang="tr-TR" sz="2000" dirty="0" smtClean="0">
              <a:latin typeface="Times New Roman" panose="02020603050405020304" pitchFamily="18" charset="0"/>
              <a:cs typeface="Times New Roman" panose="02020603050405020304" pitchFamily="18" charset="0"/>
            </a:rPr>
            <a:t>Changes in NWC = 330 </a:t>
          </a:r>
          <a:endParaRPr lang="tr-TR" sz="2000" dirty="0"/>
        </a:p>
      </dgm:t>
    </dgm:pt>
    <dgm:pt modelId="{A90ED150-84A3-4C4C-B466-0E32D16D1368}" type="parTrans" cxnId="{C7959C3E-77FB-49A7-AD70-064657FC47E0}">
      <dgm:prSet/>
      <dgm:spPr/>
      <dgm:t>
        <a:bodyPr/>
        <a:lstStyle/>
        <a:p>
          <a:endParaRPr lang="tr-TR"/>
        </a:p>
      </dgm:t>
    </dgm:pt>
    <dgm:pt modelId="{DB1EF8E7-5579-4521-B8A9-A37C7EE50BEB}" type="sibTrans" cxnId="{C7959C3E-77FB-49A7-AD70-064657FC47E0}">
      <dgm:prSet/>
      <dgm:spPr/>
      <dgm:t>
        <a:bodyPr/>
        <a:lstStyle/>
        <a:p>
          <a:endParaRPr lang="tr-TR"/>
        </a:p>
      </dgm:t>
    </dgm:pt>
    <dgm:pt modelId="{75106D47-40B9-45AD-9A46-642BAABD0D47}">
      <dgm:prSet custT="1"/>
      <dgm:spPr/>
      <dgm:t>
        <a:bodyPr/>
        <a:lstStyle/>
        <a:p>
          <a:r>
            <a:rPr lang="en-US" altLang="en-US" sz="2000" dirty="0" smtClean="0">
              <a:latin typeface="Times New Roman" pitchFamily="18" charset="0"/>
              <a:cs typeface="Times New Roman" pitchFamily="18" charset="0"/>
            </a:rPr>
            <a:t>Net Capital Spending</a:t>
          </a:r>
          <a:r>
            <a:rPr lang="tr-TR" altLang="en-US" sz="2000" dirty="0" smtClean="0">
              <a:latin typeface="Times New Roman" pitchFamily="18" charset="0"/>
              <a:cs typeface="Times New Roman" pitchFamily="18" charset="0"/>
            </a:rPr>
            <a:t> = 130</a:t>
          </a:r>
          <a:r>
            <a:rPr lang="en-US" altLang="en-US" sz="2000" dirty="0" smtClean="0">
              <a:latin typeface="Times New Roman" pitchFamily="18" charset="0"/>
              <a:cs typeface="Times New Roman" pitchFamily="18" charset="0"/>
            </a:rPr>
            <a:t> </a:t>
          </a:r>
          <a:endParaRPr lang="tr-TR" sz="2000" dirty="0"/>
        </a:p>
      </dgm:t>
    </dgm:pt>
    <dgm:pt modelId="{8BC5517C-C056-418E-BF2F-A22BE56FBE29}" type="parTrans" cxnId="{AA9FF998-3FB8-4C47-9340-5A213410D406}">
      <dgm:prSet/>
      <dgm:spPr/>
      <dgm:t>
        <a:bodyPr/>
        <a:lstStyle/>
        <a:p>
          <a:endParaRPr lang="tr-TR"/>
        </a:p>
      </dgm:t>
    </dgm:pt>
    <dgm:pt modelId="{588BE8C7-9EAC-4914-A2A0-6689E348231A}" type="sibTrans" cxnId="{AA9FF998-3FB8-4C47-9340-5A213410D406}">
      <dgm:prSet/>
      <dgm:spPr/>
      <dgm:t>
        <a:bodyPr/>
        <a:lstStyle/>
        <a:p>
          <a:endParaRPr lang="tr-TR"/>
        </a:p>
      </dgm:t>
    </dgm:pt>
    <dgm:pt modelId="{81510756-E3C3-4126-AADA-67620D8800DC}" type="pres">
      <dgm:prSet presAssocID="{54148EBC-7D8B-411F-9AC8-D8DE7A9C0835}" presName="diagram" presStyleCnt="0">
        <dgm:presLayoutVars>
          <dgm:chPref val="1"/>
          <dgm:dir/>
          <dgm:animOne val="branch"/>
          <dgm:animLvl val="lvl"/>
          <dgm:resizeHandles val="exact"/>
        </dgm:presLayoutVars>
      </dgm:prSet>
      <dgm:spPr/>
      <dgm:t>
        <a:bodyPr/>
        <a:lstStyle/>
        <a:p>
          <a:endParaRPr lang="tr-TR"/>
        </a:p>
      </dgm:t>
    </dgm:pt>
    <dgm:pt modelId="{153F1B17-43F1-43C9-9E15-62897CAA59D4}" type="pres">
      <dgm:prSet presAssocID="{556234AF-7E88-4E0C-96BE-F22F38893BE3}" presName="root1" presStyleCnt="0"/>
      <dgm:spPr/>
    </dgm:pt>
    <dgm:pt modelId="{9847F991-1A88-4074-9F0F-6A0A3E8CE51D}" type="pres">
      <dgm:prSet presAssocID="{556234AF-7E88-4E0C-96BE-F22F38893BE3}" presName="LevelOneTextNode" presStyleLbl="node0" presStyleIdx="0" presStyleCnt="1">
        <dgm:presLayoutVars>
          <dgm:chPref val="3"/>
        </dgm:presLayoutVars>
      </dgm:prSet>
      <dgm:spPr/>
      <dgm:t>
        <a:bodyPr/>
        <a:lstStyle/>
        <a:p>
          <a:endParaRPr lang="tr-TR"/>
        </a:p>
      </dgm:t>
    </dgm:pt>
    <dgm:pt modelId="{E0C998DC-6677-4ECF-9499-53EEA5463CB3}" type="pres">
      <dgm:prSet presAssocID="{556234AF-7E88-4E0C-96BE-F22F38893BE3}" presName="level2hierChild" presStyleCnt="0"/>
      <dgm:spPr/>
    </dgm:pt>
    <dgm:pt modelId="{814B5A65-4E59-4B61-814E-476B9702858F}" type="pres">
      <dgm:prSet presAssocID="{BEAF61EC-F95E-42B5-8417-27EDEC1CFBD5}" presName="conn2-1" presStyleLbl="parChTrans1D2" presStyleIdx="0" presStyleCnt="3"/>
      <dgm:spPr/>
      <dgm:t>
        <a:bodyPr/>
        <a:lstStyle/>
        <a:p>
          <a:endParaRPr lang="tr-TR"/>
        </a:p>
      </dgm:t>
    </dgm:pt>
    <dgm:pt modelId="{9D1823AA-9991-4515-B1FA-3B8190E8EE35}" type="pres">
      <dgm:prSet presAssocID="{BEAF61EC-F95E-42B5-8417-27EDEC1CFBD5}" presName="connTx" presStyleLbl="parChTrans1D2" presStyleIdx="0" presStyleCnt="3"/>
      <dgm:spPr/>
      <dgm:t>
        <a:bodyPr/>
        <a:lstStyle/>
        <a:p>
          <a:endParaRPr lang="tr-TR"/>
        </a:p>
      </dgm:t>
    </dgm:pt>
    <dgm:pt modelId="{733F53D8-52D4-4E8C-AC68-209C6CC14730}" type="pres">
      <dgm:prSet presAssocID="{EB5ECF4F-DA50-45CD-A896-B2814F3905F3}" presName="root2" presStyleCnt="0"/>
      <dgm:spPr/>
    </dgm:pt>
    <dgm:pt modelId="{A28A62D6-DE8C-4017-ABAA-8E152E7DB431}" type="pres">
      <dgm:prSet presAssocID="{EB5ECF4F-DA50-45CD-A896-B2814F3905F3}" presName="LevelTwoTextNode" presStyleLbl="node2" presStyleIdx="0" presStyleCnt="3" custScaleX="113019">
        <dgm:presLayoutVars>
          <dgm:chPref val="3"/>
        </dgm:presLayoutVars>
      </dgm:prSet>
      <dgm:spPr/>
      <dgm:t>
        <a:bodyPr/>
        <a:lstStyle/>
        <a:p>
          <a:endParaRPr lang="tr-TR"/>
        </a:p>
      </dgm:t>
    </dgm:pt>
    <dgm:pt modelId="{87438987-3CB7-4C62-AA1D-7158A8A44413}" type="pres">
      <dgm:prSet presAssocID="{EB5ECF4F-DA50-45CD-A896-B2814F3905F3}" presName="level3hierChild" presStyleCnt="0"/>
      <dgm:spPr/>
    </dgm:pt>
    <dgm:pt modelId="{CF01F3D2-B9A2-4B9B-9181-108D9AEB6D52}" type="pres">
      <dgm:prSet presAssocID="{8BC5517C-C056-418E-BF2F-A22BE56FBE29}" presName="conn2-1" presStyleLbl="parChTrans1D2" presStyleIdx="1" presStyleCnt="3"/>
      <dgm:spPr/>
      <dgm:t>
        <a:bodyPr/>
        <a:lstStyle/>
        <a:p>
          <a:endParaRPr lang="tr-TR"/>
        </a:p>
      </dgm:t>
    </dgm:pt>
    <dgm:pt modelId="{487E0119-31A1-4A14-B80E-A722653A6052}" type="pres">
      <dgm:prSet presAssocID="{8BC5517C-C056-418E-BF2F-A22BE56FBE29}" presName="connTx" presStyleLbl="parChTrans1D2" presStyleIdx="1" presStyleCnt="3"/>
      <dgm:spPr/>
      <dgm:t>
        <a:bodyPr/>
        <a:lstStyle/>
        <a:p>
          <a:endParaRPr lang="tr-TR"/>
        </a:p>
      </dgm:t>
    </dgm:pt>
    <dgm:pt modelId="{65C13F98-788C-47FD-A22B-55CAF8D6E6FD}" type="pres">
      <dgm:prSet presAssocID="{75106D47-40B9-45AD-9A46-642BAABD0D47}" presName="root2" presStyleCnt="0"/>
      <dgm:spPr/>
    </dgm:pt>
    <dgm:pt modelId="{2C4B882A-3F8F-4779-A9F3-7304B61F9F05}" type="pres">
      <dgm:prSet presAssocID="{75106D47-40B9-45AD-9A46-642BAABD0D47}" presName="LevelTwoTextNode" presStyleLbl="node2" presStyleIdx="1" presStyleCnt="3" custScaleX="113019">
        <dgm:presLayoutVars>
          <dgm:chPref val="3"/>
        </dgm:presLayoutVars>
      </dgm:prSet>
      <dgm:spPr/>
      <dgm:t>
        <a:bodyPr/>
        <a:lstStyle/>
        <a:p>
          <a:endParaRPr lang="tr-TR"/>
        </a:p>
      </dgm:t>
    </dgm:pt>
    <dgm:pt modelId="{663BC85C-2E45-4909-B042-B03CB36EC869}" type="pres">
      <dgm:prSet presAssocID="{75106D47-40B9-45AD-9A46-642BAABD0D47}" presName="level3hierChild" presStyleCnt="0"/>
      <dgm:spPr/>
    </dgm:pt>
    <dgm:pt modelId="{F0F9FBB7-1C5C-402B-9ECA-B396EEBEE3C6}" type="pres">
      <dgm:prSet presAssocID="{A90ED150-84A3-4C4C-B466-0E32D16D1368}" presName="conn2-1" presStyleLbl="parChTrans1D2" presStyleIdx="2" presStyleCnt="3"/>
      <dgm:spPr/>
      <dgm:t>
        <a:bodyPr/>
        <a:lstStyle/>
        <a:p>
          <a:endParaRPr lang="tr-TR"/>
        </a:p>
      </dgm:t>
    </dgm:pt>
    <dgm:pt modelId="{AD094653-451C-4325-9CB1-6F0D639A79A1}" type="pres">
      <dgm:prSet presAssocID="{A90ED150-84A3-4C4C-B466-0E32D16D1368}" presName="connTx" presStyleLbl="parChTrans1D2" presStyleIdx="2" presStyleCnt="3"/>
      <dgm:spPr/>
      <dgm:t>
        <a:bodyPr/>
        <a:lstStyle/>
        <a:p>
          <a:endParaRPr lang="tr-TR"/>
        </a:p>
      </dgm:t>
    </dgm:pt>
    <dgm:pt modelId="{C2362BAA-8F7D-4CA3-AE01-F910A2B74806}" type="pres">
      <dgm:prSet presAssocID="{97DA5486-EF63-4B10-90C4-53217EF943FE}" presName="root2" presStyleCnt="0"/>
      <dgm:spPr/>
    </dgm:pt>
    <dgm:pt modelId="{959969A4-8CEF-411E-86BD-1797E2401EDC}" type="pres">
      <dgm:prSet presAssocID="{97DA5486-EF63-4B10-90C4-53217EF943FE}" presName="LevelTwoTextNode" presStyleLbl="node2" presStyleIdx="2" presStyleCnt="3" custScaleX="113019">
        <dgm:presLayoutVars>
          <dgm:chPref val="3"/>
        </dgm:presLayoutVars>
      </dgm:prSet>
      <dgm:spPr/>
      <dgm:t>
        <a:bodyPr/>
        <a:lstStyle/>
        <a:p>
          <a:endParaRPr lang="tr-TR"/>
        </a:p>
      </dgm:t>
    </dgm:pt>
    <dgm:pt modelId="{AF933B9A-AAF7-4F26-97E5-26790E4A175C}" type="pres">
      <dgm:prSet presAssocID="{97DA5486-EF63-4B10-90C4-53217EF943FE}" presName="level3hierChild" presStyleCnt="0"/>
      <dgm:spPr/>
    </dgm:pt>
  </dgm:ptLst>
  <dgm:cxnLst>
    <dgm:cxn modelId="{A3463FD1-A7AC-4F99-993B-9A98C82CB61A}" type="presOf" srcId="{8BC5517C-C056-418E-BF2F-A22BE56FBE29}" destId="{487E0119-31A1-4A14-B80E-A722653A6052}" srcOrd="1" destOrd="0" presId="urn:microsoft.com/office/officeart/2005/8/layout/hierarchy2"/>
    <dgm:cxn modelId="{C7959C3E-77FB-49A7-AD70-064657FC47E0}" srcId="{556234AF-7E88-4E0C-96BE-F22F38893BE3}" destId="{97DA5486-EF63-4B10-90C4-53217EF943FE}" srcOrd="2" destOrd="0" parTransId="{A90ED150-84A3-4C4C-B466-0E32D16D1368}" sibTransId="{DB1EF8E7-5579-4521-B8A9-A37C7EE50BEB}"/>
    <dgm:cxn modelId="{C7DBC398-5629-4630-B9B4-0B80D04E42DD}" type="presOf" srcId="{A90ED150-84A3-4C4C-B466-0E32D16D1368}" destId="{AD094653-451C-4325-9CB1-6F0D639A79A1}" srcOrd="1" destOrd="0" presId="urn:microsoft.com/office/officeart/2005/8/layout/hierarchy2"/>
    <dgm:cxn modelId="{AA9FF998-3FB8-4C47-9340-5A213410D406}" srcId="{556234AF-7E88-4E0C-96BE-F22F38893BE3}" destId="{75106D47-40B9-45AD-9A46-642BAABD0D47}" srcOrd="1" destOrd="0" parTransId="{8BC5517C-C056-418E-BF2F-A22BE56FBE29}" sibTransId="{588BE8C7-9EAC-4914-A2A0-6689E348231A}"/>
    <dgm:cxn modelId="{2749CA4F-2B95-4189-BAF7-D77E0CAC07BF}" type="presOf" srcId="{BEAF61EC-F95E-42B5-8417-27EDEC1CFBD5}" destId="{814B5A65-4E59-4B61-814E-476B9702858F}" srcOrd="0" destOrd="0" presId="urn:microsoft.com/office/officeart/2005/8/layout/hierarchy2"/>
    <dgm:cxn modelId="{65D7C3A8-2F31-4C51-8B39-21FC3DE27899}" type="presOf" srcId="{54148EBC-7D8B-411F-9AC8-D8DE7A9C0835}" destId="{81510756-E3C3-4126-AADA-67620D8800DC}" srcOrd="0" destOrd="0" presId="urn:microsoft.com/office/officeart/2005/8/layout/hierarchy2"/>
    <dgm:cxn modelId="{6434057B-75AC-4FCC-8FCA-14E2DA171A77}" type="presOf" srcId="{BEAF61EC-F95E-42B5-8417-27EDEC1CFBD5}" destId="{9D1823AA-9991-4515-B1FA-3B8190E8EE35}" srcOrd="1" destOrd="0" presId="urn:microsoft.com/office/officeart/2005/8/layout/hierarchy2"/>
    <dgm:cxn modelId="{7369D7EA-4A83-4A31-BF3F-CA076F152DA9}" srcId="{54148EBC-7D8B-411F-9AC8-D8DE7A9C0835}" destId="{556234AF-7E88-4E0C-96BE-F22F38893BE3}" srcOrd="0" destOrd="0" parTransId="{BC92F059-036B-4493-AD51-1C679FD46304}" sibTransId="{6114F692-254E-4A4E-85A3-092D3604F7F1}"/>
    <dgm:cxn modelId="{831BB9C7-D3AC-44B6-B64E-930DC2ED0C4F}" type="presOf" srcId="{75106D47-40B9-45AD-9A46-642BAABD0D47}" destId="{2C4B882A-3F8F-4779-A9F3-7304B61F9F05}" srcOrd="0" destOrd="0" presId="urn:microsoft.com/office/officeart/2005/8/layout/hierarchy2"/>
    <dgm:cxn modelId="{E5D0CE23-1A5E-42E5-83DC-1993D8B83466}" type="presOf" srcId="{556234AF-7E88-4E0C-96BE-F22F38893BE3}" destId="{9847F991-1A88-4074-9F0F-6A0A3E8CE51D}" srcOrd="0" destOrd="0" presId="urn:microsoft.com/office/officeart/2005/8/layout/hierarchy2"/>
    <dgm:cxn modelId="{044399E7-1C1C-43A4-AA20-19A91851FBE5}" type="presOf" srcId="{A90ED150-84A3-4C4C-B466-0E32D16D1368}" destId="{F0F9FBB7-1C5C-402B-9ECA-B396EEBEE3C6}" srcOrd="0" destOrd="0" presId="urn:microsoft.com/office/officeart/2005/8/layout/hierarchy2"/>
    <dgm:cxn modelId="{DE849D44-C768-4B68-AE54-111E48B2706B}" srcId="{556234AF-7E88-4E0C-96BE-F22F38893BE3}" destId="{EB5ECF4F-DA50-45CD-A896-B2814F3905F3}" srcOrd="0" destOrd="0" parTransId="{BEAF61EC-F95E-42B5-8417-27EDEC1CFBD5}" sibTransId="{173AD819-A496-41D8-A44A-E0079EAA2099}"/>
    <dgm:cxn modelId="{30807CB9-99C0-42DB-A588-11AFD3A9DA54}" type="presOf" srcId="{8BC5517C-C056-418E-BF2F-A22BE56FBE29}" destId="{CF01F3D2-B9A2-4B9B-9181-108D9AEB6D52}" srcOrd="0" destOrd="0" presId="urn:microsoft.com/office/officeart/2005/8/layout/hierarchy2"/>
    <dgm:cxn modelId="{E5B9568A-78D2-4C91-AEA6-8DB195407AD7}" type="presOf" srcId="{97DA5486-EF63-4B10-90C4-53217EF943FE}" destId="{959969A4-8CEF-411E-86BD-1797E2401EDC}" srcOrd="0" destOrd="0" presId="urn:microsoft.com/office/officeart/2005/8/layout/hierarchy2"/>
    <dgm:cxn modelId="{F7FFB441-1B15-481D-A77E-C9E47F372816}" type="presOf" srcId="{EB5ECF4F-DA50-45CD-A896-B2814F3905F3}" destId="{A28A62D6-DE8C-4017-ABAA-8E152E7DB431}" srcOrd="0" destOrd="0" presId="urn:microsoft.com/office/officeart/2005/8/layout/hierarchy2"/>
    <dgm:cxn modelId="{8F245F27-007D-4628-8345-90A15460AE7F}" type="presParOf" srcId="{81510756-E3C3-4126-AADA-67620D8800DC}" destId="{153F1B17-43F1-43C9-9E15-62897CAA59D4}" srcOrd="0" destOrd="0" presId="urn:microsoft.com/office/officeart/2005/8/layout/hierarchy2"/>
    <dgm:cxn modelId="{578C4F87-B1A9-41FE-8BB3-7E06CCB7F59A}" type="presParOf" srcId="{153F1B17-43F1-43C9-9E15-62897CAA59D4}" destId="{9847F991-1A88-4074-9F0F-6A0A3E8CE51D}" srcOrd="0" destOrd="0" presId="urn:microsoft.com/office/officeart/2005/8/layout/hierarchy2"/>
    <dgm:cxn modelId="{042AD575-5DC9-4531-8AF7-51146BE7FED9}" type="presParOf" srcId="{153F1B17-43F1-43C9-9E15-62897CAA59D4}" destId="{E0C998DC-6677-4ECF-9499-53EEA5463CB3}" srcOrd="1" destOrd="0" presId="urn:microsoft.com/office/officeart/2005/8/layout/hierarchy2"/>
    <dgm:cxn modelId="{872CA7A3-5353-4B53-AAC4-B04083FED7C5}" type="presParOf" srcId="{E0C998DC-6677-4ECF-9499-53EEA5463CB3}" destId="{814B5A65-4E59-4B61-814E-476B9702858F}" srcOrd="0" destOrd="0" presId="urn:microsoft.com/office/officeart/2005/8/layout/hierarchy2"/>
    <dgm:cxn modelId="{59AD477D-3AE6-4CF2-9C08-3A82C758E4AE}" type="presParOf" srcId="{814B5A65-4E59-4B61-814E-476B9702858F}" destId="{9D1823AA-9991-4515-B1FA-3B8190E8EE35}" srcOrd="0" destOrd="0" presId="urn:microsoft.com/office/officeart/2005/8/layout/hierarchy2"/>
    <dgm:cxn modelId="{F46F8B88-8446-4A90-9CDA-2F4AA0A6CA75}" type="presParOf" srcId="{E0C998DC-6677-4ECF-9499-53EEA5463CB3}" destId="{733F53D8-52D4-4E8C-AC68-209C6CC14730}" srcOrd="1" destOrd="0" presId="urn:microsoft.com/office/officeart/2005/8/layout/hierarchy2"/>
    <dgm:cxn modelId="{B9CDE83B-6A5D-4DAB-8153-1C73F1020D25}" type="presParOf" srcId="{733F53D8-52D4-4E8C-AC68-209C6CC14730}" destId="{A28A62D6-DE8C-4017-ABAA-8E152E7DB431}" srcOrd="0" destOrd="0" presId="urn:microsoft.com/office/officeart/2005/8/layout/hierarchy2"/>
    <dgm:cxn modelId="{854636FB-1814-4F65-A0F5-4D746DD5456A}" type="presParOf" srcId="{733F53D8-52D4-4E8C-AC68-209C6CC14730}" destId="{87438987-3CB7-4C62-AA1D-7158A8A44413}" srcOrd="1" destOrd="0" presId="urn:microsoft.com/office/officeart/2005/8/layout/hierarchy2"/>
    <dgm:cxn modelId="{489B5001-39F6-4F5C-A1E4-AE41CC891B62}" type="presParOf" srcId="{E0C998DC-6677-4ECF-9499-53EEA5463CB3}" destId="{CF01F3D2-B9A2-4B9B-9181-108D9AEB6D52}" srcOrd="2" destOrd="0" presId="urn:microsoft.com/office/officeart/2005/8/layout/hierarchy2"/>
    <dgm:cxn modelId="{9E287756-1ADE-4B02-8F6A-7A73266E8F0A}" type="presParOf" srcId="{CF01F3D2-B9A2-4B9B-9181-108D9AEB6D52}" destId="{487E0119-31A1-4A14-B80E-A722653A6052}" srcOrd="0" destOrd="0" presId="urn:microsoft.com/office/officeart/2005/8/layout/hierarchy2"/>
    <dgm:cxn modelId="{DAE01B6D-6F31-424E-9877-989038372665}" type="presParOf" srcId="{E0C998DC-6677-4ECF-9499-53EEA5463CB3}" destId="{65C13F98-788C-47FD-A22B-55CAF8D6E6FD}" srcOrd="3" destOrd="0" presId="urn:microsoft.com/office/officeart/2005/8/layout/hierarchy2"/>
    <dgm:cxn modelId="{0B9C6DF2-EACC-4110-AE89-FD3B2CE678E1}" type="presParOf" srcId="{65C13F98-788C-47FD-A22B-55CAF8D6E6FD}" destId="{2C4B882A-3F8F-4779-A9F3-7304B61F9F05}" srcOrd="0" destOrd="0" presId="urn:microsoft.com/office/officeart/2005/8/layout/hierarchy2"/>
    <dgm:cxn modelId="{338DABE7-C925-4BE2-B81C-C070446FF110}" type="presParOf" srcId="{65C13F98-788C-47FD-A22B-55CAF8D6E6FD}" destId="{663BC85C-2E45-4909-B042-B03CB36EC869}" srcOrd="1" destOrd="0" presId="urn:microsoft.com/office/officeart/2005/8/layout/hierarchy2"/>
    <dgm:cxn modelId="{811EBF2F-8645-463D-8DA8-0EC3BB16422A}" type="presParOf" srcId="{E0C998DC-6677-4ECF-9499-53EEA5463CB3}" destId="{F0F9FBB7-1C5C-402B-9ECA-B396EEBEE3C6}" srcOrd="4" destOrd="0" presId="urn:microsoft.com/office/officeart/2005/8/layout/hierarchy2"/>
    <dgm:cxn modelId="{3245C35F-7760-4A3F-B1B4-829A9584783B}" type="presParOf" srcId="{F0F9FBB7-1C5C-402B-9ECA-B396EEBEE3C6}" destId="{AD094653-451C-4325-9CB1-6F0D639A79A1}" srcOrd="0" destOrd="0" presId="urn:microsoft.com/office/officeart/2005/8/layout/hierarchy2"/>
    <dgm:cxn modelId="{AAD5A3D5-6DCE-4C83-870A-CDEAF2D666AF}" type="presParOf" srcId="{E0C998DC-6677-4ECF-9499-53EEA5463CB3}" destId="{C2362BAA-8F7D-4CA3-AE01-F910A2B74806}" srcOrd="5" destOrd="0" presId="urn:microsoft.com/office/officeart/2005/8/layout/hierarchy2"/>
    <dgm:cxn modelId="{9326CDC2-A155-4D31-A2CE-333E97E293CF}" type="presParOf" srcId="{C2362BAA-8F7D-4CA3-AE01-F910A2B74806}" destId="{959969A4-8CEF-411E-86BD-1797E2401EDC}" srcOrd="0" destOrd="0" presId="urn:microsoft.com/office/officeart/2005/8/layout/hierarchy2"/>
    <dgm:cxn modelId="{5B1D23CC-1280-47A8-B250-35D882B395B8}" type="presParOf" srcId="{C2362BAA-8F7D-4CA3-AE01-F910A2B74806}" destId="{AF933B9A-AAF7-4F26-97E5-26790E4A175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6428F-A2EE-4491-941C-F7EC93A01D0D}">
      <dsp:nvSpPr>
        <dsp:cNvPr id="0" name=""/>
        <dsp:cNvSpPr/>
      </dsp:nvSpPr>
      <dsp:spPr>
        <a:xfrm>
          <a:off x="2741599" y="1878538"/>
          <a:ext cx="1575592" cy="140649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Statement</a:t>
          </a:r>
          <a:r>
            <a:rPr lang="tr-TR" sz="1600" kern="1200" dirty="0" smtClean="0"/>
            <a:t> of </a:t>
          </a:r>
          <a:r>
            <a:rPr lang="tr-TR" sz="1600" kern="1200" dirty="0" err="1" smtClean="0"/>
            <a:t>Cash</a:t>
          </a:r>
          <a:r>
            <a:rPr lang="tr-TR" sz="1600" kern="1200" dirty="0" smtClean="0"/>
            <a:t> </a:t>
          </a:r>
          <a:r>
            <a:rPr lang="tr-TR" sz="1600" kern="1200" dirty="0" err="1" smtClean="0"/>
            <a:t>Flows</a:t>
          </a:r>
          <a:endParaRPr lang="tr-TR" sz="1600" kern="1200" dirty="0"/>
        </a:p>
      </dsp:txBody>
      <dsp:txXfrm>
        <a:off x="2972339" y="2084514"/>
        <a:ext cx="1114112" cy="994539"/>
      </dsp:txXfrm>
    </dsp:sp>
    <dsp:sp modelId="{DB325708-E4CF-487C-872C-F3FC93FF0BA9}">
      <dsp:nvSpPr>
        <dsp:cNvPr id="0" name=""/>
        <dsp:cNvSpPr/>
      </dsp:nvSpPr>
      <dsp:spPr>
        <a:xfrm rot="16200000">
          <a:off x="3390977" y="1394492"/>
          <a:ext cx="276836" cy="46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a:off x="3432503" y="1528304"/>
        <a:ext cx="193785" cy="276858"/>
      </dsp:txXfrm>
    </dsp:sp>
    <dsp:sp modelId="{B426F231-38A2-4EC3-A70C-602886418EDF}">
      <dsp:nvSpPr>
        <dsp:cNvPr id="0" name=""/>
        <dsp:cNvSpPr/>
      </dsp:nvSpPr>
      <dsp:spPr>
        <a:xfrm>
          <a:off x="2741598" y="3523"/>
          <a:ext cx="1575594" cy="135268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Operating</a:t>
          </a:r>
          <a:r>
            <a:rPr lang="tr-TR" sz="1600" kern="1200" dirty="0" smtClean="0"/>
            <a:t> </a:t>
          </a:r>
          <a:r>
            <a:rPr lang="tr-TR" sz="1600" kern="1200" dirty="0" err="1" smtClean="0"/>
            <a:t>Activities</a:t>
          </a:r>
          <a:endParaRPr lang="tr-TR" sz="1600" kern="1200" dirty="0"/>
        </a:p>
      </dsp:txBody>
      <dsp:txXfrm>
        <a:off x="2972338" y="201619"/>
        <a:ext cx="1114114" cy="956490"/>
      </dsp:txXfrm>
    </dsp:sp>
    <dsp:sp modelId="{63CA6946-993D-40BF-B8C6-282EF2D952C9}">
      <dsp:nvSpPr>
        <dsp:cNvPr id="0" name=""/>
        <dsp:cNvSpPr/>
      </dsp:nvSpPr>
      <dsp:spPr>
        <a:xfrm rot="1800000">
          <a:off x="4253122" y="2830328"/>
          <a:ext cx="212748" cy="46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a:off x="4257397" y="2906658"/>
        <a:ext cx="148924" cy="276858"/>
      </dsp:txXfrm>
    </dsp:sp>
    <dsp:sp modelId="{FFEC5F03-55D4-4996-8F81-21923CB46795}">
      <dsp:nvSpPr>
        <dsp:cNvPr id="0" name=""/>
        <dsp:cNvSpPr/>
      </dsp:nvSpPr>
      <dsp:spPr>
        <a:xfrm>
          <a:off x="4416876" y="2854170"/>
          <a:ext cx="1519258" cy="135714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Financing</a:t>
          </a:r>
          <a:r>
            <a:rPr lang="tr-TR" sz="1600" kern="1200" dirty="0" smtClean="0"/>
            <a:t> </a:t>
          </a:r>
          <a:r>
            <a:rPr lang="tr-TR" sz="1600" kern="1200" dirty="0" err="1" smtClean="0"/>
            <a:t>Activities</a:t>
          </a:r>
          <a:endParaRPr lang="tr-TR" sz="1600" kern="1200" dirty="0"/>
        </a:p>
      </dsp:txBody>
      <dsp:txXfrm>
        <a:off x="4639366" y="3052920"/>
        <a:ext cx="1074278" cy="959647"/>
      </dsp:txXfrm>
    </dsp:sp>
    <dsp:sp modelId="{C9E88775-AD8D-455E-B03D-7DFBD79EF30A}">
      <dsp:nvSpPr>
        <dsp:cNvPr id="0" name=""/>
        <dsp:cNvSpPr/>
      </dsp:nvSpPr>
      <dsp:spPr>
        <a:xfrm rot="9000000">
          <a:off x="2586510" y="2832597"/>
          <a:ext cx="217707" cy="461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p>
      </dsp:txBody>
      <dsp:txXfrm rot="10800000">
        <a:off x="2647447" y="2908555"/>
        <a:ext cx="152395" cy="276858"/>
      </dsp:txXfrm>
    </dsp:sp>
    <dsp:sp modelId="{C77224B4-6C73-42AF-B070-5163DBC84CA5}">
      <dsp:nvSpPr>
        <dsp:cNvPr id="0" name=""/>
        <dsp:cNvSpPr/>
      </dsp:nvSpPr>
      <dsp:spPr>
        <a:xfrm>
          <a:off x="1136226" y="2854170"/>
          <a:ext cx="1492115" cy="135714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err="1" smtClean="0"/>
            <a:t>Investment</a:t>
          </a:r>
          <a:r>
            <a:rPr lang="tr-TR" sz="1600" kern="1200" dirty="0" smtClean="0"/>
            <a:t> </a:t>
          </a:r>
          <a:r>
            <a:rPr lang="tr-TR" sz="1600" kern="1200" dirty="0" err="1" smtClean="0"/>
            <a:t>Activities</a:t>
          </a:r>
          <a:endParaRPr lang="tr-TR" sz="1600" kern="1200" dirty="0"/>
        </a:p>
      </dsp:txBody>
      <dsp:txXfrm>
        <a:off x="1354741" y="3052920"/>
        <a:ext cx="1055085" cy="959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7F991-1A88-4074-9F0F-6A0A3E8CE51D}">
      <dsp:nvSpPr>
        <dsp:cNvPr id="0" name=""/>
        <dsp:cNvSpPr/>
      </dsp:nvSpPr>
      <dsp:spPr>
        <a:xfrm>
          <a:off x="372975" y="1681991"/>
          <a:ext cx="2921105" cy="1460552"/>
        </a:xfrm>
        <a:prstGeom prst="roundRect">
          <a:avLst>
            <a:gd name="adj" fmla="val 10000"/>
          </a:avLst>
        </a:prstGeom>
        <a:gradFill rotWithShape="0">
          <a:gsLst>
            <a:gs pos="0">
              <a:schemeClr val="accent3">
                <a:alpha val="80000"/>
                <a:hueOff val="0"/>
                <a:satOff val="0"/>
                <a:lumOff val="0"/>
                <a:alphaOff val="0"/>
                <a:tint val="70000"/>
                <a:satMod val="130000"/>
              </a:schemeClr>
            </a:gs>
            <a:gs pos="43000">
              <a:schemeClr val="accent3">
                <a:alpha val="80000"/>
                <a:hueOff val="0"/>
                <a:satOff val="0"/>
                <a:lumOff val="0"/>
                <a:alphaOff val="0"/>
                <a:tint val="44000"/>
                <a:satMod val="165000"/>
              </a:schemeClr>
            </a:gs>
            <a:gs pos="93000">
              <a:schemeClr val="accent3">
                <a:alpha val="80000"/>
                <a:hueOff val="0"/>
                <a:satOff val="0"/>
                <a:lumOff val="0"/>
                <a:alphaOff val="0"/>
                <a:tint val="15000"/>
                <a:satMod val="165000"/>
              </a:schemeClr>
            </a:gs>
            <a:gs pos="100000">
              <a:schemeClr val="accent3">
                <a:alpha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alpha val="8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dirty="0" smtClean="0">
              <a:latin typeface="Times New Roman" pitchFamily="18" charset="0"/>
              <a:cs typeface="Times New Roman" pitchFamily="18" charset="0"/>
            </a:rPr>
            <a:t>Cash Flow From Assets  </a:t>
          </a:r>
          <a:endParaRPr lang="tr-TR" altLang="en-US" sz="200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en-US" altLang="en-US" sz="2000" kern="1200" dirty="0" smtClean="0">
              <a:latin typeface="Times New Roman" pitchFamily="18" charset="0"/>
              <a:cs typeface="Times New Roman" pitchFamily="18" charset="0"/>
            </a:rPr>
            <a:t>=</a:t>
          </a:r>
          <a:r>
            <a:rPr lang="tr-TR" altLang="en-US" sz="2000" kern="1200" dirty="0" smtClean="0">
              <a:latin typeface="Times New Roman" pitchFamily="18" charset="0"/>
              <a:cs typeface="Times New Roman" pitchFamily="18" charset="0"/>
            </a:rPr>
            <a:t> </a:t>
          </a:r>
          <a:r>
            <a:rPr lang="en-US" altLang="en-US" sz="2000" kern="1200" dirty="0" smtClean="0">
              <a:latin typeface="Times New Roman" pitchFamily="18" charset="0"/>
              <a:cs typeface="Times New Roman" pitchFamily="18" charset="0"/>
            </a:rPr>
            <a:t>509 – 130 – 330 = $49</a:t>
          </a:r>
          <a:endParaRPr lang="tr-TR" sz="2000" kern="1200" dirty="0"/>
        </a:p>
      </dsp:txBody>
      <dsp:txXfrm>
        <a:off x="415753" y="1724769"/>
        <a:ext cx="2835549" cy="1374996"/>
      </dsp:txXfrm>
    </dsp:sp>
    <dsp:sp modelId="{814B5A65-4E59-4B61-814E-476B9702858F}">
      <dsp:nvSpPr>
        <dsp:cNvPr id="0" name=""/>
        <dsp:cNvSpPr/>
      </dsp:nvSpPr>
      <dsp:spPr>
        <a:xfrm rot="18289469">
          <a:off x="2855263" y="1545203"/>
          <a:ext cx="2046077" cy="54492"/>
        </a:xfrm>
        <a:custGeom>
          <a:avLst/>
          <a:gdLst/>
          <a:ahLst/>
          <a:cxnLst/>
          <a:rect l="0" t="0" r="0" b="0"/>
          <a:pathLst>
            <a:path>
              <a:moveTo>
                <a:pt x="0" y="27246"/>
              </a:moveTo>
              <a:lnTo>
                <a:pt x="2046077" y="2724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3827150" y="1521298"/>
        <a:ext cx="102303" cy="102303"/>
      </dsp:txXfrm>
    </dsp:sp>
    <dsp:sp modelId="{A28A62D6-DE8C-4017-ABAA-8E152E7DB431}">
      <dsp:nvSpPr>
        <dsp:cNvPr id="0" name=""/>
        <dsp:cNvSpPr/>
      </dsp:nvSpPr>
      <dsp:spPr>
        <a:xfrm>
          <a:off x="4462523" y="2355"/>
          <a:ext cx="3301404" cy="1460552"/>
        </a:xfrm>
        <a:prstGeom prst="roundRect">
          <a:avLst>
            <a:gd name="adj" fmla="val 10000"/>
          </a:avLst>
        </a:prstGeom>
        <a:gradFill rotWithShape="0">
          <a:gsLst>
            <a:gs pos="0">
              <a:schemeClr val="accent3">
                <a:alpha val="70000"/>
                <a:hueOff val="0"/>
                <a:satOff val="0"/>
                <a:lumOff val="0"/>
                <a:alphaOff val="0"/>
                <a:tint val="70000"/>
                <a:satMod val="130000"/>
              </a:schemeClr>
            </a:gs>
            <a:gs pos="43000">
              <a:schemeClr val="accent3">
                <a:alpha val="70000"/>
                <a:hueOff val="0"/>
                <a:satOff val="0"/>
                <a:lumOff val="0"/>
                <a:alphaOff val="0"/>
                <a:tint val="44000"/>
                <a:satMod val="165000"/>
              </a:schemeClr>
            </a:gs>
            <a:gs pos="93000">
              <a:schemeClr val="accent3">
                <a:alpha val="70000"/>
                <a:hueOff val="0"/>
                <a:satOff val="0"/>
                <a:lumOff val="0"/>
                <a:alphaOff val="0"/>
                <a:tint val="15000"/>
                <a:satMod val="165000"/>
              </a:schemeClr>
            </a:gs>
            <a:gs pos="100000">
              <a:schemeClr val="accent3">
                <a:alpha val="7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alpha val="7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anose="02020603050405020304" pitchFamily="18" charset="0"/>
              <a:cs typeface="Times New Roman" panose="02020603050405020304" pitchFamily="18" charset="0"/>
            </a:rPr>
            <a:t>Operating Cash Flow = 509 </a:t>
          </a:r>
          <a:endParaRPr lang="tr-TR" sz="2000" kern="1200" dirty="0"/>
        </a:p>
      </dsp:txBody>
      <dsp:txXfrm>
        <a:off x="4505301" y="45133"/>
        <a:ext cx="3215848" cy="1374996"/>
      </dsp:txXfrm>
    </dsp:sp>
    <dsp:sp modelId="{CF01F3D2-B9A2-4B9B-9181-108D9AEB6D52}">
      <dsp:nvSpPr>
        <dsp:cNvPr id="0" name=""/>
        <dsp:cNvSpPr/>
      </dsp:nvSpPr>
      <dsp:spPr>
        <a:xfrm>
          <a:off x="3294081" y="2385021"/>
          <a:ext cx="1168442" cy="54492"/>
        </a:xfrm>
        <a:custGeom>
          <a:avLst/>
          <a:gdLst/>
          <a:ahLst/>
          <a:cxnLst/>
          <a:rect l="0" t="0" r="0" b="0"/>
          <a:pathLst>
            <a:path>
              <a:moveTo>
                <a:pt x="0" y="27246"/>
              </a:moveTo>
              <a:lnTo>
                <a:pt x="1168442" y="2724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849091" y="2383056"/>
        <a:ext cx="58422" cy="58422"/>
      </dsp:txXfrm>
    </dsp:sp>
    <dsp:sp modelId="{2C4B882A-3F8F-4779-A9F3-7304B61F9F05}">
      <dsp:nvSpPr>
        <dsp:cNvPr id="0" name=""/>
        <dsp:cNvSpPr/>
      </dsp:nvSpPr>
      <dsp:spPr>
        <a:xfrm>
          <a:off x="4462523" y="1681991"/>
          <a:ext cx="3301404" cy="1460552"/>
        </a:xfrm>
        <a:prstGeom prst="roundRect">
          <a:avLst>
            <a:gd name="adj" fmla="val 10000"/>
          </a:avLst>
        </a:prstGeom>
        <a:gradFill rotWithShape="0">
          <a:gsLst>
            <a:gs pos="0">
              <a:schemeClr val="accent3">
                <a:alpha val="70000"/>
                <a:hueOff val="0"/>
                <a:satOff val="0"/>
                <a:lumOff val="0"/>
                <a:alphaOff val="0"/>
                <a:tint val="70000"/>
                <a:satMod val="130000"/>
              </a:schemeClr>
            </a:gs>
            <a:gs pos="43000">
              <a:schemeClr val="accent3">
                <a:alpha val="70000"/>
                <a:hueOff val="0"/>
                <a:satOff val="0"/>
                <a:lumOff val="0"/>
                <a:alphaOff val="0"/>
                <a:tint val="44000"/>
                <a:satMod val="165000"/>
              </a:schemeClr>
            </a:gs>
            <a:gs pos="93000">
              <a:schemeClr val="accent3">
                <a:alpha val="70000"/>
                <a:hueOff val="0"/>
                <a:satOff val="0"/>
                <a:lumOff val="0"/>
                <a:alphaOff val="0"/>
                <a:tint val="15000"/>
                <a:satMod val="165000"/>
              </a:schemeClr>
            </a:gs>
            <a:gs pos="100000">
              <a:schemeClr val="accent3">
                <a:alpha val="7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alpha val="7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dirty="0" smtClean="0">
              <a:latin typeface="Times New Roman" pitchFamily="18" charset="0"/>
              <a:cs typeface="Times New Roman" pitchFamily="18" charset="0"/>
            </a:rPr>
            <a:t>Net Capital Spending</a:t>
          </a:r>
          <a:r>
            <a:rPr lang="tr-TR" altLang="en-US" sz="2000" kern="1200" dirty="0" smtClean="0">
              <a:latin typeface="Times New Roman" pitchFamily="18" charset="0"/>
              <a:cs typeface="Times New Roman" pitchFamily="18" charset="0"/>
            </a:rPr>
            <a:t> = 130</a:t>
          </a:r>
          <a:r>
            <a:rPr lang="en-US" altLang="en-US" sz="2000" kern="1200" dirty="0" smtClean="0">
              <a:latin typeface="Times New Roman" pitchFamily="18" charset="0"/>
              <a:cs typeface="Times New Roman" pitchFamily="18" charset="0"/>
            </a:rPr>
            <a:t> </a:t>
          </a:r>
          <a:endParaRPr lang="tr-TR" sz="2000" kern="1200" dirty="0"/>
        </a:p>
      </dsp:txBody>
      <dsp:txXfrm>
        <a:off x="4505301" y="1724769"/>
        <a:ext cx="3215848" cy="1374996"/>
      </dsp:txXfrm>
    </dsp:sp>
    <dsp:sp modelId="{F0F9FBB7-1C5C-402B-9ECA-B396EEBEE3C6}">
      <dsp:nvSpPr>
        <dsp:cNvPr id="0" name=""/>
        <dsp:cNvSpPr/>
      </dsp:nvSpPr>
      <dsp:spPr>
        <a:xfrm rot="3310531">
          <a:off x="2855263" y="3224839"/>
          <a:ext cx="2046077" cy="54492"/>
        </a:xfrm>
        <a:custGeom>
          <a:avLst/>
          <a:gdLst/>
          <a:ahLst/>
          <a:cxnLst/>
          <a:rect l="0" t="0" r="0" b="0"/>
          <a:pathLst>
            <a:path>
              <a:moveTo>
                <a:pt x="0" y="27246"/>
              </a:moveTo>
              <a:lnTo>
                <a:pt x="2046077" y="2724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3827150" y="3200933"/>
        <a:ext cx="102303" cy="102303"/>
      </dsp:txXfrm>
    </dsp:sp>
    <dsp:sp modelId="{959969A4-8CEF-411E-86BD-1797E2401EDC}">
      <dsp:nvSpPr>
        <dsp:cNvPr id="0" name=""/>
        <dsp:cNvSpPr/>
      </dsp:nvSpPr>
      <dsp:spPr>
        <a:xfrm>
          <a:off x="4462523" y="3361627"/>
          <a:ext cx="3301404" cy="1460552"/>
        </a:xfrm>
        <a:prstGeom prst="roundRect">
          <a:avLst>
            <a:gd name="adj" fmla="val 10000"/>
          </a:avLst>
        </a:prstGeom>
        <a:gradFill rotWithShape="0">
          <a:gsLst>
            <a:gs pos="0">
              <a:schemeClr val="accent3">
                <a:alpha val="70000"/>
                <a:hueOff val="0"/>
                <a:satOff val="0"/>
                <a:lumOff val="0"/>
                <a:alphaOff val="0"/>
                <a:tint val="70000"/>
                <a:satMod val="130000"/>
              </a:schemeClr>
            </a:gs>
            <a:gs pos="43000">
              <a:schemeClr val="accent3">
                <a:alpha val="70000"/>
                <a:hueOff val="0"/>
                <a:satOff val="0"/>
                <a:lumOff val="0"/>
                <a:alphaOff val="0"/>
                <a:tint val="44000"/>
                <a:satMod val="165000"/>
              </a:schemeClr>
            </a:gs>
            <a:gs pos="93000">
              <a:schemeClr val="accent3">
                <a:alpha val="70000"/>
                <a:hueOff val="0"/>
                <a:satOff val="0"/>
                <a:lumOff val="0"/>
                <a:alphaOff val="0"/>
                <a:tint val="15000"/>
                <a:satMod val="165000"/>
              </a:schemeClr>
            </a:gs>
            <a:gs pos="100000">
              <a:schemeClr val="accent3">
                <a:alpha val="7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alpha val="7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Times New Roman" panose="02020603050405020304" pitchFamily="18" charset="0"/>
              <a:cs typeface="Times New Roman" panose="02020603050405020304" pitchFamily="18" charset="0"/>
            </a:rPr>
            <a:t>Changes in NWC = 330 </a:t>
          </a:r>
          <a:endParaRPr lang="tr-TR" sz="2000" kern="1200" dirty="0"/>
        </a:p>
      </dsp:txBody>
      <dsp:txXfrm>
        <a:off x="4505301" y="3404405"/>
        <a:ext cx="3215848" cy="1374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DAD5B-B244-4B64-98AD-699040169A25}" type="datetimeFigureOut">
              <a:rPr lang="tr-TR" smtClean="0"/>
              <a:pPr/>
              <a:t>27.09.2019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A728C-FC37-4D8F-9331-99F0E93B73D5}" type="slidenum">
              <a:rPr lang="tr-TR" smtClean="0"/>
              <a:pPr/>
              <a:t>‹#›</a:t>
            </a:fld>
            <a:endParaRPr lang="tr-TR"/>
          </a:p>
        </p:txBody>
      </p:sp>
    </p:spTree>
    <p:extLst>
      <p:ext uri="{BB962C8B-B14F-4D97-AF65-F5344CB8AC3E}">
        <p14:creationId xmlns:p14="http://schemas.microsoft.com/office/powerpoint/2010/main" val="224363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A5E93FA-23A8-4A21-B2FB-18D578968336}" type="slidenum">
              <a:rPr lang="tr-TR" smtClean="0"/>
              <a:pPr/>
              <a:t>2</a:t>
            </a:fld>
            <a:endParaRPr lang="tr-TR"/>
          </a:p>
        </p:txBody>
      </p:sp>
    </p:spTree>
    <p:extLst>
      <p:ext uri="{BB962C8B-B14F-4D97-AF65-F5344CB8AC3E}">
        <p14:creationId xmlns:p14="http://schemas.microsoft.com/office/powerpoint/2010/main" val="1321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11</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12</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13</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14</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15</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16</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17</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18</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19</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20</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21</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22</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23</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24</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25</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26</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27</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28</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29</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31</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32</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33</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34</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35</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36</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37</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38</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39</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40</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5</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7</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8</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80148267-BF5E-469F-A693-4BF44DC6A4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F65A03-7111-4637-B8DA-F50402FC6B74}" type="datetimeFigureOut">
              <a:rPr lang="tr-TR" smtClean="0"/>
              <a:pPr/>
              <a:t>27.09.2019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80148267-BF5E-469F-A693-4BF44DC6A462}"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F65A03-7111-4637-B8DA-F50402FC6B74}" type="datetimeFigureOut">
              <a:rPr lang="tr-TR" smtClean="0"/>
              <a:pPr/>
              <a:t>27.09.2019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148267-BF5E-469F-A693-4BF44DC6A462}"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24936" cy="5976664"/>
          </a:xfrm>
        </p:spPr>
        <p:txBody>
          <a:bodyPr>
            <a:normAutofit lnSpcReduction="10000"/>
          </a:bodyPr>
          <a:lstStyle/>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Title</a:t>
            </a:r>
          </a:p>
          <a:p>
            <a:pPr marL="0" indent="0" algn="ctr">
              <a:buNone/>
            </a:pPr>
            <a:r>
              <a:rPr lang="tr-TR" dirty="0" smtClean="0">
                <a:latin typeface="Times New Roman" panose="02020603050405020304" pitchFamily="18" charset="0"/>
                <a:cs typeface="Times New Roman" panose="02020603050405020304" pitchFamily="18" charset="0"/>
              </a:rPr>
              <a:t>Investment Analysis</a:t>
            </a:r>
          </a:p>
          <a:p>
            <a:pPr marL="0" indent="0" algn="ctr">
              <a:buNone/>
            </a:pPr>
            <a:endParaRPr lang="tr-TR"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Coordinator</a:t>
            </a:r>
          </a:p>
          <a:p>
            <a:pPr marL="0" indent="0" algn="ctr">
              <a:buNone/>
            </a:pPr>
            <a:r>
              <a:rPr lang="tr-TR" dirty="0" smtClean="0">
                <a:latin typeface="Times New Roman" panose="02020603050405020304" pitchFamily="18" charset="0"/>
                <a:cs typeface="Times New Roman" panose="02020603050405020304" pitchFamily="18" charset="0"/>
              </a:rPr>
              <a:t>Assist.Prof.Dr. Gökhan Sökmen</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b="1" dirty="0" smtClean="0"/>
              <a:t>Research Assistant</a:t>
            </a:r>
          </a:p>
          <a:p>
            <a:pPr marL="0" indent="0" algn="ctr">
              <a:buNone/>
            </a:pPr>
            <a:r>
              <a:rPr lang="tr-TR" dirty="0" smtClean="0"/>
              <a:t> </a:t>
            </a:r>
            <a:r>
              <a:rPr lang="tr-TR" dirty="0"/>
              <a:t>Gözde Elbir</a:t>
            </a:r>
            <a:endParaRPr lang="tr-TR"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finanslab10\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870502"/>
            <a:ext cx="2304256" cy="205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5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229600" cy="642942"/>
          </a:xfrm>
        </p:spPr>
        <p:txBody>
          <a:bodyPr>
            <a:normAutofit/>
          </a:bodyPr>
          <a:lstStyle/>
          <a:p>
            <a:pPr algn="ctr"/>
            <a:r>
              <a:rPr lang="en-US" altLang="en-US" sz="3200" b="1" dirty="0" smtClean="0"/>
              <a:t>Net Working Capital</a:t>
            </a:r>
            <a:endParaRPr lang="tr-TR" sz="3200" b="1" dirty="0"/>
          </a:p>
        </p:txBody>
      </p:sp>
      <p:sp>
        <p:nvSpPr>
          <p:cNvPr id="3" name="Content Placeholder 2"/>
          <p:cNvSpPr>
            <a:spLocks noGrp="1"/>
          </p:cNvSpPr>
          <p:nvPr>
            <p:ph idx="1"/>
          </p:nvPr>
        </p:nvSpPr>
        <p:spPr>
          <a:xfrm>
            <a:off x="500034" y="1500174"/>
            <a:ext cx="8229600" cy="4913451"/>
          </a:xfrm>
        </p:spPr>
        <p:txBody>
          <a:bodyPr>
            <a:normAutofit/>
          </a:bodyPr>
          <a:lstStyle/>
          <a:p>
            <a:pPr algn="just">
              <a:buFont typeface="Arial" panose="020B0604020202020204" pitchFamily="34" charset="0"/>
              <a:buChar char="•"/>
              <a:defRPr/>
            </a:pPr>
            <a:r>
              <a:rPr lang="en-US" altLang="en-US" sz="3200" dirty="0" smtClean="0"/>
              <a:t>Net Working Capital</a:t>
            </a:r>
          </a:p>
          <a:p>
            <a:pPr lvl="1" algn="just">
              <a:buFont typeface="Arial" panose="020B0604020202020204" pitchFamily="34" charset="0"/>
              <a:buChar char="•"/>
              <a:defRPr/>
            </a:pPr>
            <a:r>
              <a:rPr lang="en-US" altLang="en-US" sz="3200" dirty="0" smtClean="0"/>
              <a:t>Current Assets – Current Liabilities</a:t>
            </a:r>
          </a:p>
          <a:p>
            <a:pPr lvl="1" algn="just">
              <a:buFont typeface="Arial" panose="020B0604020202020204" pitchFamily="34" charset="0"/>
              <a:buChar char="•"/>
              <a:defRPr/>
            </a:pPr>
            <a:r>
              <a:rPr lang="en-US" altLang="en-US" sz="3200" dirty="0" smtClean="0"/>
              <a:t>Positive when the cash that will be received over the next 12 months exceeds the cash that will be paid out</a:t>
            </a:r>
          </a:p>
          <a:p>
            <a:pPr lvl="1" algn="just">
              <a:buFont typeface="Arial" panose="020B0604020202020204" pitchFamily="34" charset="0"/>
              <a:buChar char="•"/>
              <a:defRPr/>
            </a:pPr>
            <a:r>
              <a:rPr lang="en-US" altLang="en-US" sz="3200" dirty="0" smtClean="0"/>
              <a:t>Usually positive in a healthy firm</a:t>
            </a:r>
          </a:p>
          <a:p>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srcRect/>
          <a:stretch>
            <a:fillRect/>
          </a:stretch>
        </p:blipFill>
        <p:spPr bwMode="auto">
          <a:xfrm>
            <a:off x="6572264" y="4714884"/>
            <a:ext cx="2051255" cy="1500198"/>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91" y="597899"/>
            <a:ext cx="8229600" cy="642942"/>
          </a:xfrm>
        </p:spPr>
        <p:txBody>
          <a:bodyPr>
            <a:normAutofit/>
          </a:bodyPr>
          <a:lstStyle/>
          <a:p>
            <a:pPr algn="ctr"/>
            <a:r>
              <a:rPr lang="tr-TR" altLang="en-US" sz="2400" b="1" dirty="0" smtClean="0"/>
              <a:t>Example: </a:t>
            </a:r>
            <a:r>
              <a:rPr lang="en-US" sz="2400" b="1" dirty="0"/>
              <a:t>The Balance Sheet of the U.S. Composite Corporation </a:t>
            </a:r>
            <a:endParaRPr lang="tr-TR" sz="24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636" t="26551" r="17193" b="17030"/>
          <a:stretch/>
        </p:blipFill>
        <p:spPr bwMode="auto">
          <a:xfrm>
            <a:off x="611560" y="1340768"/>
            <a:ext cx="799288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545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592594"/>
          </a:xfrm>
        </p:spPr>
        <p:txBody>
          <a:bodyPr>
            <a:normAutofit/>
          </a:bodyPr>
          <a:lstStyle/>
          <a:p>
            <a:pPr algn="ctr"/>
            <a:r>
              <a:rPr lang="en-US" altLang="en-US" sz="3200" b="1" dirty="0" smtClean="0"/>
              <a:t>Statement of Cash Flows</a:t>
            </a:r>
            <a:endParaRPr lang="tr-TR" sz="3200" b="1" dirty="0"/>
          </a:p>
        </p:txBody>
      </p:sp>
      <p:sp>
        <p:nvSpPr>
          <p:cNvPr id="3" name="Content Placeholder 2"/>
          <p:cNvSpPr>
            <a:spLocks noGrp="1"/>
          </p:cNvSpPr>
          <p:nvPr>
            <p:ph idx="1"/>
          </p:nvPr>
        </p:nvSpPr>
        <p:spPr>
          <a:xfrm>
            <a:off x="428596" y="1571612"/>
            <a:ext cx="8124532" cy="4770575"/>
          </a:xfrm>
        </p:spPr>
        <p:txBody>
          <a:bodyPr>
            <a:normAutofit/>
          </a:bodyPr>
          <a:lstStyle/>
          <a:p>
            <a:pPr algn="just"/>
            <a:r>
              <a:rPr lang="en-US" sz="3200" dirty="0" smtClean="0"/>
              <a:t>Net Income typically does NOT equal the amount of Cash the firm has earned.</a:t>
            </a:r>
            <a:endParaRPr lang="tr-TR" sz="3200" dirty="0" smtClean="0"/>
          </a:p>
          <a:p>
            <a:pPr algn="just">
              <a:buNone/>
            </a:pPr>
            <a:r>
              <a:rPr lang="en-US" sz="3200" dirty="0" smtClean="0"/>
              <a:t> – Non-Cash Expenses</a:t>
            </a:r>
            <a:endParaRPr lang="tr-TR" sz="3200" dirty="0" smtClean="0"/>
          </a:p>
          <a:p>
            <a:pPr algn="just">
              <a:buNone/>
            </a:pPr>
            <a:r>
              <a:rPr lang="tr-TR" sz="3200" dirty="0" smtClean="0"/>
              <a:t>		</a:t>
            </a:r>
            <a:r>
              <a:rPr lang="en-US" sz="3200" dirty="0" smtClean="0"/>
              <a:t> • Depreciation and Amortization </a:t>
            </a:r>
            <a:endParaRPr lang="tr-TR" sz="3200" dirty="0" smtClean="0"/>
          </a:p>
          <a:p>
            <a:pPr algn="just">
              <a:buNone/>
            </a:pPr>
            <a:r>
              <a:rPr lang="en-US" sz="3200" dirty="0" smtClean="0"/>
              <a:t>– Uses of Cash not on the Income Statement </a:t>
            </a:r>
            <a:endParaRPr lang="tr-TR" sz="3200" dirty="0" smtClean="0"/>
          </a:p>
          <a:p>
            <a:pPr algn="just">
              <a:buNone/>
            </a:pPr>
            <a:r>
              <a:rPr lang="tr-TR" sz="3200" dirty="0" smtClean="0"/>
              <a:t>		</a:t>
            </a:r>
            <a:r>
              <a:rPr lang="en-US" sz="3200" dirty="0" smtClean="0"/>
              <a:t>• Investment in Property, Plant, and Equipment</a:t>
            </a:r>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srcRect/>
          <a:stretch>
            <a:fillRect/>
          </a:stretch>
        </p:blipFill>
        <p:spPr bwMode="auto">
          <a:xfrm>
            <a:off x="6500826" y="5000636"/>
            <a:ext cx="2357454" cy="1582480"/>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sp>
        <p:nvSpPr>
          <p:cNvPr id="3" name="Content Placeholder 2"/>
          <p:cNvSpPr>
            <a:spLocks noGrp="1"/>
          </p:cNvSpPr>
          <p:nvPr>
            <p:ph idx="1"/>
          </p:nvPr>
        </p:nvSpPr>
        <p:spPr>
          <a:xfrm>
            <a:off x="428596" y="1714488"/>
            <a:ext cx="8124532" cy="4627699"/>
          </a:xfrm>
        </p:spPr>
        <p:txBody>
          <a:bodyPr>
            <a:normAutofit/>
          </a:bodyPr>
          <a:lstStyle/>
          <a:p>
            <a:pPr algn="just">
              <a:lnSpc>
                <a:spcPct val="90000"/>
              </a:lnSpc>
              <a:buFont typeface="Arial" panose="020B0604020202020204" pitchFamily="34" charset="0"/>
              <a:buChar char="•"/>
              <a:defRPr/>
            </a:pPr>
            <a:r>
              <a:rPr lang="en-US" altLang="en-US" sz="3200" dirty="0" smtClean="0"/>
              <a:t>Cash flow is one of the most important pieces of information that a financial manager can derive from financial statements</a:t>
            </a:r>
          </a:p>
          <a:p>
            <a:pPr algn="just">
              <a:lnSpc>
                <a:spcPct val="90000"/>
              </a:lnSpc>
              <a:buFont typeface="Arial" panose="020B0604020202020204" pitchFamily="34" charset="0"/>
              <a:buChar char="•"/>
              <a:defRPr/>
            </a:pPr>
            <a:r>
              <a:rPr lang="en-US" altLang="en-US" sz="3200" dirty="0" smtClean="0"/>
              <a:t>We will look at how cash is generated from utilizing assets and how it is paid to those that finance the purchase of the assets</a:t>
            </a:r>
          </a:p>
          <a:p>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srcRect/>
          <a:stretch>
            <a:fillRect/>
          </a:stretch>
        </p:blipFill>
        <p:spPr bwMode="auto">
          <a:xfrm>
            <a:off x="6500826" y="5072074"/>
            <a:ext cx="2214578" cy="1414472"/>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Diyagram"/>
          <p:cNvGraphicFramePr/>
          <p:nvPr>
            <p:extLst>
              <p:ext uri="{D42A27DB-BD31-4B8C-83A1-F6EECF244321}">
                <p14:modId xmlns:p14="http://schemas.microsoft.com/office/powerpoint/2010/main" val="3034765892"/>
              </p:ext>
            </p:extLst>
          </p:nvPr>
        </p:nvGraphicFramePr>
        <p:xfrm>
          <a:off x="1187624" y="1628800"/>
          <a:ext cx="7072362"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sp>
        <p:nvSpPr>
          <p:cNvPr id="3" name="Content Placeholder 2"/>
          <p:cNvSpPr>
            <a:spLocks noGrp="1"/>
          </p:cNvSpPr>
          <p:nvPr>
            <p:ph idx="1"/>
          </p:nvPr>
        </p:nvSpPr>
        <p:spPr>
          <a:xfrm>
            <a:off x="428596" y="1714488"/>
            <a:ext cx="8124532" cy="4627699"/>
          </a:xfrm>
        </p:spPr>
        <p:txBody>
          <a:bodyPr>
            <a:normAutofit/>
          </a:bodyPr>
          <a:lstStyle/>
          <a:p>
            <a:pPr algn="just"/>
            <a:r>
              <a:rPr lang="en-US" sz="3200" dirty="0" smtClean="0"/>
              <a:t>Operating Activities</a:t>
            </a:r>
            <a:r>
              <a:rPr lang="tr-TR" sz="3200" dirty="0" smtClean="0"/>
              <a:t>:</a:t>
            </a:r>
            <a:r>
              <a:rPr lang="en-US" sz="3200" dirty="0" smtClean="0"/>
              <a:t> Adjusts net income by all non-cash items related to operating activities and changes in net working capital </a:t>
            </a:r>
            <a:endParaRPr lang="tr-TR" sz="3200" dirty="0" smtClean="0"/>
          </a:p>
          <a:p>
            <a:pPr algn="just">
              <a:buNone/>
            </a:pPr>
            <a:r>
              <a:rPr lang="tr-TR" sz="3200" dirty="0" smtClean="0"/>
              <a:t>	</a:t>
            </a:r>
            <a:r>
              <a:rPr lang="en-US" sz="3200" dirty="0" smtClean="0"/>
              <a:t>•Accounts Receivable – deduct the increases</a:t>
            </a:r>
            <a:endParaRPr lang="tr-TR" sz="3200" dirty="0" smtClean="0"/>
          </a:p>
          <a:p>
            <a:pPr algn="just">
              <a:buNone/>
            </a:pPr>
            <a:r>
              <a:rPr lang="tr-TR" sz="3200" dirty="0" smtClean="0"/>
              <a:t>	</a:t>
            </a:r>
            <a:r>
              <a:rPr lang="en-US" sz="3200" dirty="0" smtClean="0"/>
              <a:t>• Accounts Payable – add the increases </a:t>
            </a:r>
            <a:endParaRPr lang="tr-TR" sz="3200" dirty="0" smtClean="0"/>
          </a:p>
          <a:p>
            <a:pPr algn="just">
              <a:buNone/>
            </a:pPr>
            <a:r>
              <a:rPr lang="tr-TR" sz="3200" dirty="0" smtClean="0"/>
              <a:t>	</a:t>
            </a:r>
            <a:r>
              <a:rPr lang="en-US" sz="3200" dirty="0" smtClean="0"/>
              <a:t>• Inventories – deduct the increases</a:t>
            </a:r>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14380"/>
          </a:xfrm>
        </p:spPr>
        <p:txBody>
          <a:bodyPr>
            <a:normAutofit/>
          </a:bodyPr>
          <a:lstStyle/>
          <a:p>
            <a:pPr algn="ctr"/>
            <a:r>
              <a:rPr lang="en-US" altLang="en-US" sz="3200" b="1" dirty="0" smtClean="0"/>
              <a:t>Statement of Cash Flows</a:t>
            </a:r>
            <a:endParaRPr lang="tr-TR" sz="3200" b="1" dirty="0"/>
          </a:p>
        </p:txBody>
      </p:sp>
      <p:sp>
        <p:nvSpPr>
          <p:cNvPr id="3" name="Content Placeholder 2"/>
          <p:cNvSpPr>
            <a:spLocks noGrp="1"/>
          </p:cNvSpPr>
          <p:nvPr>
            <p:ph idx="1"/>
          </p:nvPr>
        </p:nvSpPr>
        <p:spPr>
          <a:xfrm>
            <a:off x="428596" y="1571612"/>
            <a:ext cx="8124532" cy="4770575"/>
          </a:xfrm>
        </p:spPr>
        <p:txBody>
          <a:bodyPr>
            <a:normAutofit/>
          </a:bodyPr>
          <a:lstStyle/>
          <a:p>
            <a:pPr algn="just"/>
            <a:r>
              <a:rPr lang="en-US" sz="3000" dirty="0" smtClean="0"/>
              <a:t>Investing Activities </a:t>
            </a:r>
            <a:endParaRPr lang="tr-TR" sz="3000" dirty="0" smtClean="0"/>
          </a:p>
          <a:p>
            <a:pPr algn="just">
              <a:buNone/>
            </a:pPr>
            <a:r>
              <a:rPr lang="tr-TR" sz="3000" dirty="0" smtClean="0"/>
              <a:t>	</a:t>
            </a:r>
            <a:r>
              <a:rPr lang="en-US" sz="3000" dirty="0" smtClean="0"/>
              <a:t>– Capital Expenditures </a:t>
            </a:r>
            <a:endParaRPr lang="tr-TR" sz="3000" dirty="0" smtClean="0"/>
          </a:p>
          <a:p>
            <a:pPr algn="just">
              <a:buNone/>
            </a:pPr>
            <a:r>
              <a:rPr lang="tr-TR" sz="3000" dirty="0" smtClean="0"/>
              <a:t>	</a:t>
            </a:r>
            <a:r>
              <a:rPr lang="en-US" sz="3000" dirty="0" smtClean="0"/>
              <a:t>– Buying or Selling Marketable Securities </a:t>
            </a:r>
            <a:endParaRPr lang="tr-TR" sz="3000" dirty="0" smtClean="0"/>
          </a:p>
          <a:p>
            <a:pPr algn="just"/>
            <a:r>
              <a:rPr lang="en-US" sz="3000" dirty="0" smtClean="0"/>
              <a:t> Financing Activities </a:t>
            </a:r>
            <a:endParaRPr lang="tr-TR" sz="3000" dirty="0" smtClean="0"/>
          </a:p>
          <a:p>
            <a:pPr algn="just">
              <a:buNone/>
            </a:pPr>
            <a:r>
              <a:rPr lang="tr-TR" sz="3000" dirty="0" smtClean="0"/>
              <a:t>	</a:t>
            </a:r>
            <a:r>
              <a:rPr lang="en-US" sz="3000" dirty="0" smtClean="0"/>
              <a:t>– Payment of Dividends </a:t>
            </a:r>
            <a:endParaRPr lang="tr-TR" sz="3000" dirty="0" smtClean="0"/>
          </a:p>
          <a:p>
            <a:pPr algn="just">
              <a:buNone/>
            </a:pPr>
            <a:r>
              <a:rPr lang="tr-TR" sz="3000" dirty="0" smtClean="0"/>
              <a:t>	</a:t>
            </a:r>
            <a:r>
              <a:rPr lang="en-US" sz="3000" dirty="0" smtClean="0"/>
              <a:t>• Retained Earnings = Net Income–</a:t>
            </a:r>
            <a:r>
              <a:rPr lang="tr-TR" sz="3000" dirty="0" smtClean="0"/>
              <a:t>D</a:t>
            </a:r>
            <a:r>
              <a:rPr lang="en-US" sz="3000" dirty="0" err="1" smtClean="0"/>
              <a:t>ividends</a:t>
            </a:r>
            <a:r>
              <a:rPr lang="en-US" sz="3000" dirty="0" smtClean="0"/>
              <a:t> </a:t>
            </a:r>
            <a:endParaRPr lang="tr-TR" sz="3000" dirty="0" smtClean="0"/>
          </a:p>
          <a:p>
            <a:pPr algn="just">
              <a:buNone/>
            </a:pPr>
            <a:r>
              <a:rPr lang="tr-TR" sz="3000" dirty="0" smtClean="0"/>
              <a:t>	</a:t>
            </a:r>
            <a:r>
              <a:rPr lang="en-US" sz="3000" dirty="0" smtClean="0"/>
              <a:t>– Changes in Borrowings</a:t>
            </a:r>
            <a:endParaRPr lang="tr-TR" sz="3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srcRect/>
          <a:stretch>
            <a:fillRect/>
          </a:stretch>
        </p:blipFill>
        <p:spPr bwMode="auto">
          <a:xfrm>
            <a:off x="6858016" y="5286388"/>
            <a:ext cx="1714512" cy="1258193"/>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857364"/>
            <a:ext cx="8053094" cy="4484823"/>
          </a:xfrm>
        </p:spPr>
        <p:txBody>
          <a:bodyPr>
            <a:normAutofit/>
          </a:bodyPr>
          <a:lstStyle/>
          <a:p>
            <a:pPr algn="just">
              <a:buFont typeface="Arial" panose="020B0604020202020204" pitchFamily="34" charset="0"/>
              <a:buChar char="•"/>
              <a:defRPr/>
            </a:pPr>
            <a:r>
              <a:rPr lang="en-US" altLang="en-US" sz="3200" dirty="0" smtClean="0"/>
              <a:t>Cash Flow From Assets = Cash Flow to Bondholders + Cash Flow to Shareholders</a:t>
            </a:r>
            <a:endParaRPr lang="tr-TR" altLang="en-US" sz="3200" dirty="0" smtClean="0"/>
          </a:p>
          <a:p>
            <a:pPr algn="just">
              <a:buFont typeface="Arial" panose="020B0604020202020204" pitchFamily="34" charset="0"/>
              <a:buChar char="•"/>
              <a:defRPr/>
            </a:pPr>
            <a:endParaRPr lang="en-US" altLang="en-US" sz="3200" dirty="0" smtClean="0"/>
          </a:p>
          <a:p>
            <a:pPr algn="just">
              <a:buFont typeface="Arial" panose="020B0604020202020204" pitchFamily="34" charset="0"/>
              <a:buChar char="•"/>
              <a:defRPr/>
            </a:pPr>
            <a:r>
              <a:rPr lang="en-US" altLang="en-US" sz="3200" dirty="0" smtClean="0"/>
              <a:t>Cash Flow From Assets = Operating Cash Flow – Net Capital Spending – Changes in NWC</a:t>
            </a:r>
          </a:p>
          <a:p>
            <a:pPr algn="just"/>
            <a:endParaRPr lang="tr-TR"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85720" y="857232"/>
            <a:ext cx="8229600" cy="592594"/>
          </a:xfrm>
        </p:spPr>
        <p:txBody>
          <a:bodyPr>
            <a:normAutofit/>
          </a:bodyPr>
          <a:lstStyle/>
          <a:p>
            <a:pPr algn="ctr"/>
            <a:r>
              <a:rPr lang="en-US" altLang="en-US" sz="3200" b="1" dirty="0" smtClean="0"/>
              <a:t>Cash Flow From Assets</a:t>
            </a:r>
            <a:endParaRPr lang="tr-TR" sz="3200" b="1" dirty="0"/>
          </a:p>
        </p:txBody>
      </p:sp>
      <p:pic>
        <p:nvPicPr>
          <p:cNvPr id="7" name="Picture 6"/>
          <p:cNvPicPr>
            <a:picLocks noChangeAspect="1" noChangeArrowheads="1"/>
          </p:cNvPicPr>
          <p:nvPr/>
        </p:nvPicPr>
        <p:blipFill>
          <a:blip r:embed="rId4"/>
          <a:srcRect/>
          <a:stretch>
            <a:fillRect/>
          </a:stretch>
        </p:blipFill>
        <p:spPr bwMode="auto">
          <a:xfrm>
            <a:off x="6215074" y="4714884"/>
            <a:ext cx="2293954" cy="1714512"/>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51520" y="548680"/>
            <a:ext cx="8229600" cy="592594"/>
          </a:xfrm>
        </p:spPr>
        <p:txBody>
          <a:bodyPr>
            <a:noAutofit/>
          </a:bodyPr>
          <a:lstStyle/>
          <a:p>
            <a:pPr algn="ctr"/>
            <a:r>
              <a:rPr lang="en-US" altLang="en-US" sz="2400" b="1" dirty="0" smtClean="0"/>
              <a:t>Example</a:t>
            </a:r>
            <a:r>
              <a:rPr lang="tr-TR" altLang="en-US" sz="2400" b="1" dirty="0" smtClean="0"/>
              <a:t>1</a:t>
            </a:r>
            <a:r>
              <a:rPr lang="en-US" altLang="en-US" sz="2400" b="1" dirty="0" smtClean="0"/>
              <a:t>: </a:t>
            </a:r>
            <a:r>
              <a:rPr lang="en-US" altLang="en-US" sz="2400" b="1" dirty="0"/>
              <a:t>Canadian Enterprises </a:t>
            </a:r>
            <a:r>
              <a:rPr lang="en-US" altLang="en-US" sz="2400" b="1" dirty="0" smtClean="0"/>
              <a:t>Statement </a:t>
            </a:r>
            <a:r>
              <a:rPr lang="en-US" altLang="en-US" sz="2400" b="1" dirty="0"/>
              <a:t>of Financial Position</a:t>
            </a:r>
            <a:endParaRPr lang="tr-TR" sz="24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340768"/>
            <a:ext cx="756084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663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18758" y="548680"/>
            <a:ext cx="8229600" cy="592594"/>
          </a:xfrm>
        </p:spPr>
        <p:txBody>
          <a:bodyPr>
            <a:normAutofit/>
          </a:bodyPr>
          <a:lstStyle/>
          <a:p>
            <a:pPr algn="ctr"/>
            <a:r>
              <a:rPr lang="en-US" altLang="en-US" sz="3200" b="1" dirty="0" smtClean="0"/>
              <a:t>Example</a:t>
            </a:r>
            <a:r>
              <a:rPr lang="tr-TR" altLang="en-US" sz="3200" b="1" dirty="0" smtClean="0"/>
              <a:t>1</a:t>
            </a:r>
            <a:r>
              <a:rPr lang="en-US" altLang="en-US" sz="3200" b="1" dirty="0" smtClean="0"/>
              <a:t>: </a:t>
            </a:r>
            <a:r>
              <a:rPr lang="en-US" altLang="en-US" sz="3200" b="1" dirty="0"/>
              <a:t>Canadian Enterprises</a:t>
            </a:r>
            <a:endParaRPr lang="tr-TR" sz="32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268760"/>
            <a:ext cx="779278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46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14356"/>
            <a:ext cx="8229600" cy="592594"/>
          </a:xfrm>
        </p:spPr>
        <p:txBody>
          <a:bodyPr>
            <a:normAutofit/>
          </a:bodyPr>
          <a:lstStyle/>
          <a:p>
            <a:pPr algn="ctr"/>
            <a:r>
              <a:rPr lang="en-US" altLang="en-US" sz="2800" b="1" dirty="0">
                <a:solidFill>
                  <a:schemeClr val="tx1"/>
                </a:solidFill>
              </a:rPr>
              <a:t>Learning Objectives</a:t>
            </a:r>
            <a:endParaRPr lang="tr-TR" sz="2800" b="1" dirty="0">
              <a:solidFill>
                <a:schemeClr val="tx1"/>
              </a:solidFill>
            </a:endParaRPr>
          </a:p>
        </p:txBody>
      </p:sp>
      <p:sp>
        <p:nvSpPr>
          <p:cNvPr id="3" name="Content Placeholder 2"/>
          <p:cNvSpPr>
            <a:spLocks noGrp="1"/>
          </p:cNvSpPr>
          <p:nvPr>
            <p:ph idx="1"/>
          </p:nvPr>
        </p:nvSpPr>
        <p:spPr>
          <a:xfrm>
            <a:off x="539552" y="1500174"/>
            <a:ext cx="8013576" cy="4842013"/>
          </a:xfrm>
        </p:spPr>
        <p:txBody>
          <a:bodyPr>
            <a:normAutofit/>
          </a:bodyPr>
          <a:lstStyle/>
          <a:p>
            <a:pPr marL="0" indent="0" algn="just">
              <a:lnSpc>
                <a:spcPct val="150000"/>
              </a:lnSpc>
              <a:buNone/>
            </a:pPr>
            <a:r>
              <a:rPr lang="tr-TR" altLang="en-US" sz="2400" dirty="0" smtClean="0">
                <a:latin typeface="Times New Roman" panose="02020603050405020304" pitchFamily="18" charset="0"/>
                <a:cs typeface="Times New Roman" panose="02020603050405020304" pitchFamily="18" charset="0"/>
              </a:rPr>
              <a:t>After studying this chapter</a:t>
            </a:r>
            <a:r>
              <a:rPr lang="tr-TR" altLang="en-US" sz="2400" dirty="0" smtClean="0">
                <a:latin typeface="Times New Roman" panose="02020603050405020304" pitchFamily="18" charset="0"/>
                <a:cs typeface="Times New Roman" panose="02020603050405020304" pitchFamily="18" charset="0"/>
              </a:rPr>
              <a:t>;</a:t>
            </a:r>
          </a:p>
          <a:p>
            <a:pPr algn="just">
              <a:lnSpc>
                <a:spcPct val="150000"/>
              </a:lnSpc>
            </a:pPr>
            <a:r>
              <a:rPr lang="tr-TR" altLang="en-US" sz="2400" dirty="0">
                <a:latin typeface="Times New Roman" panose="02020603050405020304" pitchFamily="18" charset="0"/>
                <a:ea typeface="ＭＳ Ｐゴシック" panose="020B0600070205080204" pitchFamily="34" charset="-128"/>
                <a:cs typeface="Times New Roman" panose="02020603050405020304" pitchFamily="18" charset="0"/>
              </a:rPr>
              <a:t>You will be able to understand the relationship between investment decisions and capital budgeting. </a:t>
            </a:r>
            <a:endParaRPr lang="tr-TR" altLang="en-US" sz="2400" dirty="0">
              <a:latin typeface="Times New Roman" panose="02020603050405020304" pitchFamily="18" charset="0"/>
              <a:ea typeface="ＭＳ Ｐゴシック" panose="020B0600070205080204" pitchFamily="34" charset="-128"/>
            </a:endParaRPr>
          </a:p>
          <a:p>
            <a:pPr algn="just">
              <a:lnSpc>
                <a:spcPct val="150000"/>
              </a:lnSpc>
            </a:pPr>
            <a:r>
              <a:rPr lang="tr-TR" altLang="en-US" sz="2400" dirty="0" smtClean="0">
                <a:latin typeface="Times New Roman" panose="02020603050405020304" pitchFamily="18" charset="0"/>
                <a:cs typeface="Times New Roman" panose="02020603050405020304" pitchFamily="18" charset="0"/>
              </a:rPr>
              <a:t>You </a:t>
            </a:r>
            <a:r>
              <a:rPr lang="tr-TR" altLang="en-US" sz="2400" dirty="0">
                <a:latin typeface="Times New Roman" panose="02020603050405020304" pitchFamily="18" charset="0"/>
                <a:cs typeface="Times New Roman" panose="02020603050405020304" pitchFamily="18" charset="0"/>
              </a:rPr>
              <a:t>will be able </a:t>
            </a:r>
            <a:r>
              <a:rPr lang="tr-TR" altLang="en-US" sz="2400" dirty="0" smtClean="0">
                <a:latin typeface="Times New Roman" panose="02020603050405020304" pitchFamily="18" charset="0"/>
                <a:cs typeface="Times New Roman" panose="02020603050405020304" pitchFamily="18" charset="0"/>
              </a:rPr>
              <a:t>to define net working capital.</a:t>
            </a:r>
          </a:p>
          <a:p>
            <a:pPr algn="just">
              <a:lnSpc>
                <a:spcPct val="150000"/>
              </a:lnSpc>
            </a:pPr>
            <a:r>
              <a:rPr lang="tr-TR" altLang="en-US" sz="2400" dirty="0">
                <a:latin typeface="Times New Roman" panose="02020603050405020304" pitchFamily="18" charset="0"/>
                <a:cs typeface="Times New Roman" panose="02020603050405020304" pitchFamily="18" charset="0"/>
              </a:rPr>
              <a:t>You will be able </a:t>
            </a:r>
            <a:r>
              <a:rPr lang="tr-TR" altLang="en-US" sz="2400" dirty="0" smtClean="0">
                <a:latin typeface="Times New Roman" panose="02020603050405020304" pitchFamily="18" charset="0"/>
                <a:cs typeface="Times New Roman" panose="02020603050405020304" pitchFamily="18" charset="0"/>
              </a:rPr>
              <a:t>to explain statement of cash flows.</a:t>
            </a:r>
          </a:p>
          <a:p>
            <a:pPr algn="just">
              <a:lnSpc>
                <a:spcPct val="150000"/>
              </a:lnSpc>
            </a:pPr>
            <a:r>
              <a:rPr lang="tr-TR" altLang="en-US" sz="2400" dirty="0">
                <a:latin typeface="Times New Roman" panose="02020603050405020304" pitchFamily="18" charset="0"/>
                <a:cs typeface="Times New Roman" panose="02020603050405020304" pitchFamily="18" charset="0"/>
              </a:rPr>
              <a:t>You will be able to </a:t>
            </a:r>
            <a:r>
              <a:rPr lang="tr-TR" altLang="en-US" sz="2400" dirty="0">
                <a:latin typeface="Times New Roman" panose="02020603050405020304" pitchFamily="18" charset="0"/>
                <a:ea typeface="ＭＳ Ｐゴシック" panose="020B0600070205080204" pitchFamily="34" charset="-128"/>
              </a:rPr>
              <a:t>c</a:t>
            </a:r>
            <a:r>
              <a:rPr lang="en-US" altLang="en-US" sz="2400" dirty="0" err="1">
                <a:latin typeface="Times New Roman" panose="02020603050405020304" pitchFamily="18" charset="0"/>
                <a:ea typeface="ＭＳ Ｐゴシック" panose="020B0600070205080204" pitchFamily="34" charset="-128"/>
              </a:rPr>
              <a:t>alculate</a:t>
            </a:r>
            <a:r>
              <a:rPr lang="en-US" altLang="en-US" sz="2400" dirty="0">
                <a:latin typeface="Times New Roman" panose="02020603050405020304" pitchFamily="18" charset="0"/>
                <a:ea typeface="ＭＳ Ｐゴシック" panose="020B0600070205080204" pitchFamily="34" charset="-128"/>
              </a:rPr>
              <a:t> a firm’s cash flow</a:t>
            </a:r>
            <a:r>
              <a:rPr lang="tr-TR" altLang="en-US" sz="2400" dirty="0">
                <a:latin typeface="Times New Roman" panose="02020603050405020304" pitchFamily="18" charset="0"/>
                <a:ea typeface="ＭＳ Ｐゴシック" panose="020B0600070205080204" pitchFamily="34" charset="-128"/>
              </a:rPr>
              <a:t>.</a:t>
            </a:r>
          </a:p>
          <a:p>
            <a:pPr algn="just">
              <a:lnSpc>
                <a:spcPct val="150000"/>
              </a:lnSpc>
            </a:pPr>
            <a:endParaRPr lang="en-US" altLang="en-US" sz="2400" dirty="0">
              <a:latin typeface="Times New Roman" panose="02020603050405020304" pitchFamily="18" charset="0"/>
              <a:ea typeface="ＭＳ Ｐゴシック" panose="020B0600070205080204" pitchFamily="34" charset="-128"/>
            </a:endParaRPr>
          </a:p>
          <a:p>
            <a:pPr algn="just">
              <a:lnSpc>
                <a:spcPct val="150000"/>
              </a:lnSpc>
            </a:pPr>
            <a:endParaRPr lang="tr-TR"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605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87" y="1988840"/>
            <a:ext cx="828092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1196752"/>
            <a:ext cx="6192688"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Times New Roman" panose="02020603050405020304" pitchFamily="18" charset="0"/>
                <a:cs typeface="Times New Roman" panose="02020603050405020304" pitchFamily="18" charset="0"/>
              </a:rPr>
              <a:t>Operating Cash Flow = EBIT + Depreciation – Taxes</a:t>
            </a:r>
          </a:p>
          <a:p>
            <a:pPr algn="ctr"/>
            <a:r>
              <a:rPr lang="tr-TR"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694 + 65 – 250 = 509</a:t>
            </a:r>
          </a:p>
        </p:txBody>
      </p:sp>
      <p:sp>
        <p:nvSpPr>
          <p:cNvPr id="13" name="Title 1"/>
          <p:cNvSpPr txBox="1">
            <a:spLocks/>
          </p:cNvSpPr>
          <p:nvPr/>
        </p:nvSpPr>
        <p:spPr>
          <a:xfrm>
            <a:off x="318758" y="548680"/>
            <a:ext cx="8229600" cy="59259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3200" b="1" smtClean="0"/>
              <a:t>Example</a:t>
            </a:r>
            <a:r>
              <a:rPr lang="tr-TR" altLang="en-US" sz="3200" b="1" smtClean="0"/>
              <a:t>1</a:t>
            </a:r>
            <a:r>
              <a:rPr lang="en-US" altLang="en-US" sz="3200" b="1" smtClean="0"/>
              <a:t>: Canadian Enterprises</a:t>
            </a:r>
            <a:endParaRPr lang="tr-TR" sz="3200" b="1" dirty="0"/>
          </a:p>
        </p:txBody>
      </p:sp>
    </p:spTree>
    <p:extLst>
      <p:ext uri="{BB962C8B-B14F-4D97-AF65-F5344CB8AC3E}">
        <p14:creationId xmlns:p14="http://schemas.microsoft.com/office/powerpoint/2010/main" val="2986688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276873"/>
            <a:ext cx="453294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390" y="1196752"/>
            <a:ext cx="7926042"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defRPr/>
            </a:pPr>
            <a:r>
              <a:rPr lang="en-US" altLang="en-US" sz="1600" dirty="0">
                <a:latin typeface="Times New Roman" pitchFamily="18" charset="0"/>
                <a:cs typeface="Times New Roman" pitchFamily="18" charset="0"/>
              </a:rPr>
              <a:t>Net Capital Spending </a:t>
            </a:r>
            <a:r>
              <a:rPr lang="en-US" altLang="en-US" sz="1600" dirty="0" smtClean="0">
                <a:latin typeface="Times New Roman" pitchFamily="18" charset="0"/>
                <a:cs typeface="Times New Roman" pitchFamily="18" charset="0"/>
              </a:rPr>
              <a:t>=</a:t>
            </a:r>
            <a:r>
              <a:rPr lang="tr-TR" altLang="en-US" sz="1600" dirty="0" smtClean="0">
                <a:latin typeface="Times New Roman" pitchFamily="18" charset="0"/>
                <a:cs typeface="Times New Roman" pitchFamily="18" charset="0"/>
              </a:rPr>
              <a:t> E</a:t>
            </a:r>
            <a:r>
              <a:rPr lang="en-US" altLang="en-US" sz="1600" dirty="0" err="1" smtClean="0">
                <a:latin typeface="Times New Roman" pitchFamily="18" charset="0"/>
                <a:cs typeface="Times New Roman" pitchFamily="18" charset="0"/>
              </a:rPr>
              <a:t>nding</a:t>
            </a:r>
            <a:r>
              <a:rPr lang="en-US" altLang="en-US" sz="1600" dirty="0" smtClean="0">
                <a:latin typeface="Times New Roman" pitchFamily="18" charset="0"/>
                <a:cs typeface="Times New Roman" pitchFamily="18" charset="0"/>
              </a:rPr>
              <a:t> </a:t>
            </a:r>
            <a:r>
              <a:rPr lang="en-US" altLang="en-US" sz="1600" dirty="0">
                <a:latin typeface="Times New Roman" pitchFamily="18" charset="0"/>
                <a:cs typeface="Times New Roman" pitchFamily="18" charset="0"/>
              </a:rPr>
              <a:t>net fixed </a:t>
            </a:r>
            <a:r>
              <a:rPr lang="en-US" altLang="en-US" sz="1600" dirty="0" smtClean="0">
                <a:latin typeface="Times New Roman" pitchFamily="18" charset="0"/>
                <a:cs typeface="Times New Roman" pitchFamily="18" charset="0"/>
              </a:rPr>
              <a:t>assets–beginning </a:t>
            </a:r>
            <a:r>
              <a:rPr lang="en-US" altLang="en-US" sz="1600" dirty="0">
                <a:latin typeface="Times New Roman" pitchFamily="18" charset="0"/>
                <a:cs typeface="Times New Roman" pitchFamily="18" charset="0"/>
              </a:rPr>
              <a:t>net fixed </a:t>
            </a:r>
            <a:r>
              <a:rPr lang="en-US" altLang="en-US" sz="1600" dirty="0" err="1" smtClean="0">
                <a:latin typeface="Times New Roman" pitchFamily="18" charset="0"/>
                <a:cs typeface="Times New Roman" pitchFamily="18" charset="0"/>
              </a:rPr>
              <a:t>assets+depreciation</a:t>
            </a:r>
            <a:r>
              <a:rPr lang="en-US" altLang="en-US" sz="1600" dirty="0" smtClean="0">
                <a:latin typeface="Times New Roman" pitchFamily="18" charset="0"/>
                <a:cs typeface="Times New Roman" pitchFamily="18" charset="0"/>
              </a:rPr>
              <a:t> </a:t>
            </a:r>
            <a:endParaRPr lang="tr-TR" altLang="en-US" sz="1600" dirty="0" smtClean="0">
              <a:latin typeface="Times New Roman" pitchFamily="18" charset="0"/>
              <a:cs typeface="Times New Roman" pitchFamily="18" charset="0"/>
            </a:endParaRPr>
          </a:p>
          <a:p>
            <a:pPr algn="just">
              <a:defRPr/>
            </a:pPr>
            <a:r>
              <a:rPr lang="tr-TR" altLang="en-US" sz="1600" dirty="0">
                <a:latin typeface="Times New Roman" pitchFamily="18" charset="0"/>
                <a:cs typeface="Times New Roman" pitchFamily="18" charset="0"/>
              </a:rPr>
              <a:t> </a:t>
            </a:r>
            <a:r>
              <a:rPr lang="tr-TR" altLang="en-US" sz="1600" dirty="0" smtClean="0">
                <a:latin typeface="Times New Roman" pitchFamily="18" charset="0"/>
                <a:cs typeface="Times New Roman" pitchFamily="18" charset="0"/>
              </a:rPr>
              <a:t>                                   </a:t>
            </a:r>
            <a:r>
              <a:rPr lang="en-US" altLang="en-US" sz="1600" dirty="0" smtClean="0">
                <a:latin typeface="Times New Roman" pitchFamily="18" charset="0"/>
                <a:cs typeface="Times New Roman" pitchFamily="18" charset="0"/>
              </a:rPr>
              <a:t>= </a:t>
            </a:r>
            <a:r>
              <a:rPr lang="tr-TR" altLang="en-US" sz="1600" dirty="0" smtClean="0">
                <a:latin typeface="Times New Roman" pitchFamily="18" charset="0"/>
                <a:cs typeface="Times New Roman" pitchFamily="18" charset="0"/>
              </a:rPr>
              <a:t>1,709 – 1,644 + 65 =130</a:t>
            </a:r>
            <a:endParaRPr lang="en-US" altLang="en-US" sz="1600" dirty="0">
              <a:latin typeface="Times New Roman" pitchFamily="18" charset="0"/>
              <a:cs typeface="Times New Roman"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420888"/>
            <a:ext cx="468052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18758" y="548680"/>
            <a:ext cx="8229600" cy="592594"/>
          </a:xfrm>
        </p:spPr>
        <p:txBody>
          <a:bodyPr>
            <a:normAutofit/>
          </a:bodyPr>
          <a:lstStyle/>
          <a:p>
            <a:pPr algn="ctr"/>
            <a:r>
              <a:rPr lang="en-US" altLang="en-US" sz="3200" b="1" dirty="0" smtClean="0"/>
              <a:t>Example</a:t>
            </a:r>
            <a:r>
              <a:rPr lang="tr-TR" altLang="en-US" sz="3200" b="1" dirty="0" smtClean="0"/>
              <a:t>1</a:t>
            </a:r>
            <a:r>
              <a:rPr lang="en-US" altLang="en-US" sz="3200" b="1" dirty="0" smtClean="0"/>
              <a:t>: </a:t>
            </a:r>
            <a:r>
              <a:rPr lang="en-US" altLang="en-US" sz="3200" b="1" dirty="0"/>
              <a:t>Canadian Enterprises</a:t>
            </a:r>
            <a:endParaRPr lang="tr-TR" sz="3200" b="1" dirty="0"/>
          </a:p>
        </p:txBody>
      </p:sp>
    </p:spTree>
    <p:extLst>
      <p:ext uri="{BB962C8B-B14F-4D97-AF65-F5344CB8AC3E}">
        <p14:creationId xmlns:p14="http://schemas.microsoft.com/office/powerpoint/2010/main" val="3795149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1196752"/>
            <a:ext cx="8568952"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1600" dirty="0" smtClean="0">
                <a:latin typeface="Times New Roman" panose="02020603050405020304" pitchFamily="18" charset="0"/>
                <a:cs typeface="Times New Roman" panose="02020603050405020304" pitchFamily="18" charset="0"/>
              </a:rPr>
              <a:t>Changes in NWC = Ending NWC – Beginning NWC</a:t>
            </a:r>
          </a:p>
          <a:p>
            <a:r>
              <a:rPr lang="tr-TR" sz="1600" dirty="0" smtClean="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 (Ending Current Assets – </a:t>
            </a:r>
            <a:r>
              <a:rPr lang="tr-TR" sz="1400" dirty="0">
                <a:latin typeface="Times New Roman" panose="02020603050405020304" pitchFamily="18" charset="0"/>
                <a:cs typeface="Times New Roman" panose="02020603050405020304" pitchFamily="18" charset="0"/>
              </a:rPr>
              <a:t>Ending</a:t>
            </a:r>
            <a:r>
              <a:rPr lang="tr-TR" sz="1400" dirty="0" smtClean="0">
                <a:latin typeface="Times New Roman" panose="02020603050405020304" pitchFamily="18" charset="0"/>
                <a:cs typeface="Times New Roman" panose="02020603050405020304" pitchFamily="18" charset="0"/>
              </a:rPr>
              <a:t> Current Liabilities) – (Beginning </a:t>
            </a:r>
            <a:r>
              <a:rPr lang="tr-TR" sz="1400" dirty="0">
                <a:latin typeface="Times New Roman" panose="02020603050405020304" pitchFamily="18" charset="0"/>
                <a:cs typeface="Times New Roman" panose="02020603050405020304" pitchFamily="18" charset="0"/>
              </a:rPr>
              <a:t>Current Assets – Beginning</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Current Liabilities</a:t>
            </a:r>
            <a:r>
              <a:rPr lang="tr-TR" sz="1400" dirty="0" smtClean="0">
                <a:latin typeface="Times New Roman" panose="02020603050405020304" pitchFamily="18" charset="0"/>
                <a:cs typeface="Times New Roman" panose="02020603050405020304" pitchFamily="18" charset="0"/>
              </a:rPr>
              <a:t>)</a:t>
            </a:r>
          </a:p>
          <a:p>
            <a:r>
              <a:rPr lang="tr-TR" sz="1600" dirty="0" smtClean="0">
                <a:latin typeface="Times New Roman" panose="02020603050405020304" pitchFamily="18" charset="0"/>
                <a:cs typeface="Times New Roman" panose="02020603050405020304" pitchFamily="18" charset="0"/>
              </a:rPr>
              <a:t>= (1,403 – 389) – (1,112 </a:t>
            </a:r>
            <a:r>
              <a:rPr lang="tr-TR" sz="1600" dirty="0">
                <a:latin typeface="Times New Roman" panose="02020603050405020304" pitchFamily="18" charset="0"/>
                <a:cs typeface="Times New Roman" panose="02020603050405020304" pitchFamily="18" charset="0"/>
              </a:rPr>
              <a:t> – </a:t>
            </a:r>
            <a:r>
              <a:rPr lang="tr-TR" sz="1600" dirty="0" smtClean="0">
                <a:latin typeface="Times New Roman" panose="02020603050405020304" pitchFamily="18" charset="0"/>
                <a:cs typeface="Times New Roman" panose="02020603050405020304" pitchFamily="18" charset="0"/>
              </a:rPr>
              <a:t> 428) = 330</a:t>
            </a:r>
            <a:endParaRPr lang="tr-TR" sz="1600"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29" y="2348880"/>
            <a:ext cx="756084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18758" y="548680"/>
            <a:ext cx="8229600" cy="592594"/>
          </a:xfrm>
        </p:spPr>
        <p:txBody>
          <a:bodyPr>
            <a:normAutofit/>
          </a:bodyPr>
          <a:lstStyle/>
          <a:p>
            <a:pPr algn="ctr"/>
            <a:r>
              <a:rPr lang="en-US" altLang="en-US" sz="3200" b="1" dirty="0" smtClean="0"/>
              <a:t>Example</a:t>
            </a:r>
            <a:r>
              <a:rPr lang="tr-TR" altLang="en-US" sz="3200" b="1" dirty="0" smtClean="0"/>
              <a:t>1</a:t>
            </a:r>
            <a:r>
              <a:rPr lang="en-US" altLang="en-US" sz="3200" b="1" dirty="0" smtClean="0"/>
              <a:t>: </a:t>
            </a:r>
            <a:r>
              <a:rPr lang="en-US" altLang="en-US" sz="3200" b="1" dirty="0"/>
              <a:t>Canadian Enterprises</a:t>
            </a:r>
            <a:endParaRPr lang="tr-TR" sz="3200" b="1" dirty="0"/>
          </a:p>
        </p:txBody>
      </p:sp>
    </p:spTree>
    <p:extLst>
      <p:ext uri="{BB962C8B-B14F-4D97-AF65-F5344CB8AC3E}">
        <p14:creationId xmlns:p14="http://schemas.microsoft.com/office/powerpoint/2010/main" val="193029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85720" y="571480"/>
            <a:ext cx="8229600" cy="592594"/>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a:t>
            </a:r>
            <a:r>
              <a:rPr kumimoji="0" lang="tr-TR" altLang="en-US" sz="32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1</a:t>
            </a:r>
            <a:r>
              <a:rPr kumimoji="0" lang="en-US" altLang="en-US" sz="32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Canadian Enterprises</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aphicFrame>
        <p:nvGraphicFramePr>
          <p:cNvPr id="2" name="Diagram 1"/>
          <p:cNvGraphicFramePr/>
          <p:nvPr>
            <p:extLst>
              <p:ext uri="{D42A27DB-BD31-4B8C-83A1-F6EECF244321}">
                <p14:modId xmlns:p14="http://schemas.microsoft.com/office/powerpoint/2010/main" val="3629229233"/>
              </p:ext>
            </p:extLst>
          </p:nvPr>
        </p:nvGraphicFramePr>
        <p:xfrm>
          <a:off x="683568" y="1484784"/>
          <a:ext cx="8136904"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12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989" y="1124744"/>
            <a:ext cx="8124532" cy="4984889"/>
          </a:xfrm>
        </p:spPr>
        <p:txBody>
          <a:bodyPr>
            <a:normAutofit/>
          </a:bodyPr>
          <a:lstStyle/>
          <a:p>
            <a:pPr algn="just">
              <a:buFont typeface="Arial" panose="020B0604020202020204" pitchFamily="34" charset="0"/>
              <a:buChar char="•"/>
              <a:defRPr/>
            </a:pPr>
            <a:r>
              <a:rPr lang="en-US" altLang="en-US" sz="2000" dirty="0" smtClean="0">
                <a:latin typeface="Times New Roman" pitchFamily="18" charset="0"/>
                <a:cs typeface="Times New Roman" pitchFamily="18" charset="0"/>
              </a:rPr>
              <a:t>CF to Creditors</a:t>
            </a:r>
            <a:r>
              <a:rPr lang="tr-TR" altLang="en-US" sz="2000" dirty="0" smtClean="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 interest paid – net new borrowing = </a:t>
            </a:r>
            <a:endParaRPr lang="tr-TR" altLang="en-US" sz="2000" dirty="0" smtClean="0">
              <a:latin typeface="Times New Roman" pitchFamily="18" charset="0"/>
              <a:cs typeface="Times New Roman" pitchFamily="18" charset="0"/>
            </a:endParaRPr>
          </a:p>
          <a:p>
            <a:pPr marL="0" indent="0" algn="just">
              <a:buNone/>
              <a:defRPr/>
            </a:pPr>
            <a:r>
              <a:rPr lang="tr-TR" altLang="en-US" sz="2000" dirty="0" smtClean="0">
                <a:latin typeface="Times New Roman" pitchFamily="18" charset="0"/>
                <a:cs typeface="Times New Roman" pitchFamily="18" charset="0"/>
              </a:rPr>
              <a:t>= Interest paid – (Ending long term debt – Beginning long term debt) </a:t>
            </a:r>
          </a:p>
          <a:p>
            <a:pPr marL="0" indent="0" algn="just">
              <a:buNone/>
              <a:defRPr/>
            </a:pPr>
            <a:r>
              <a:rPr lang="tr-TR" altLang="en-US" sz="2000" dirty="0" smtClean="0">
                <a:latin typeface="Times New Roman" pitchFamily="18" charset="0"/>
                <a:cs typeface="Times New Roman" pitchFamily="18" charset="0"/>
              </a:rPr>
              <a:t>= </a:t>
            </a:r>
            <a:r>
              <a:rPr lang="tr-TR" altLang="en-US" sz="2000" dirty="0">
                <a:latin typeface="Times New Roman" pitchFamily="18" charset="0"/>
                <a:cs typeface="Times New Roman" pitchFamily="18" charset="0"/>
              </a:rPr>
              <a:t>70 – </a:t>
            </a:r>
            <a:r>
              <a:rPr lang="tr-TR" altLang="en-US" sz="2000" dirty="0" smtClean="0">
                <a:latin typeface="Times New Roman" pitchFamily="18" charset="0"/>
                <a:cs typeface="Times New Roman" pitchFamily="18" charset="0"/>
              </a:rPr>
              <a:t>(454 – 408) = </a:t>
            </a:r>
            <a:r>
              <a:rPr lang="en-US" altLang="en-US" sz="2000" dirty="0" smtClean="0">
                <a:latin typeface="Times New Roman" pitchFamily="18" charset="0"/>
                <a:cs typeface="Times New Roman" pitchFamily="18" charset="0"/>
              </a:rPr>
              <a:t>$24</a:t>
            </a:r>
          </a:p>
          <a:p>
            <a:pPr algn="just"/>
            <a:endParaRPr lang="tr-T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55921" y="454577"/>
            <a:ext cx="8229600" cy="592594"/>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a:t>
            </a:r>
            <a:r>
              <a:rPr kumimoji="0" lang="tr-TR" altLang="en-US" sz="2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1</a:t>
            </a:r>
            <a:r>
              <a:rPr kumimoji="0" lang="en-US" altLang="en-US" sz="2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Canadian Enterprises</a:t>
            </a:r>
            <a:endParaRPr kumimoji="0" lang="tr-TR" sz="24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989" y="2408312"/>
            <a:ext cx="453294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583418"/>
            <a:ext cx="468052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989" y="1124744"/>
            <a:ext cx="8124532" cy="4984889"/>
          </a:xfrm>
        </p:spPr>
        <p:txBody>
          <a:bodyPr>
            <a:normAutofit/>
          </a:bodyPr>
          <a:lstStyle/>
          <a:p>
            <a:pPr algn="just">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CF to Stockholders </a:t>
            </a:r>
            <a:r>
              <a:rPr lang="tr-TR" altLang="en-US" sz="2000" dirty="0" smtClean="0">
                <a:latin typeface="Times New Roman" panose="02020603050405020304" pitchFamily="18" charset="0"/>
                <a:cs typeface="Times New Roman" panose="02020603050405020304" pitchFamily="18" charset="0"/>
              </a:rPr>
              <a:t>=</a:t>
            </a:r>
            <a:r>
              <a:rPr lang="tr-TR" altLang="en-US" sz="2000" dirty="0">
                <a:latin typeface="Times New Roman" pitchFamily="18" charset="0"/>
                <a:cs typeface="Times New Roman" pitchFamily="18" charset="0"/>
              </a:rPr>
              <a:t> </a:t>
            </a:r>
            <a:r>
              <a:rPr lang="tr-TR" altLang="en-US" sz="2000" dirty="0" smtClean="0">
                <a:latin typeface="Times New Roman" pitchFamily="18" charset="0"/>
                <a:cs typeface="Times New Roman" pitchFamily="18" charset="0"/>
              </a:rPr>
              <a:t>D</a:t>
            </a:r>
            <a:r>
              <a:rPr lang="en-US" altLang="en-US" sz="2000" dirty="0" err="1" smtClean="0">
                <a:latin typeface="Times New Roman" pitchFamily="18" charset="0"/>
                <a:cs typeface="Times New Roman" pitchFamily="18" charset="0"/>
              </a:rPr>
              <a:t>ividends</a:t>
            </a:r>
            <a:r>
              <a:rPr lang="en-US" altLang="en-US" sz="2000" dirty="0" smtClean="0">
                <a:latin typeface="Times New Roman" pitchFamily="18" charset="0"/>
                <a:cs typeface="Times New Roman" pitchFamily="18" charset="0"/>
              </a:rPr>
              <a:t> </a:t>
            </a:r>
            <a:r>
              <a:rPr lang="en-US" altLang="en-US" sz="2000" dirty="0">
                <a:latin typeface="Times New Roman" pitchFamily="18" charset="0"/>
                <a:cs typeface="Times New Roman" pitchFamily="18" charset="0"/>
              </a:rPr>
              <a:t>paid – net new equity raised </a:t>
            </a:r>
            <a:endParaRPr lang="tr-TR" altLang="en-US" sz="2000" dirty="0" smtClean="0">
              <a:latin typeface="Times New Roman" pitchFamily="18" charset="0"/>
              <a:cs typeface="Times New Roman" pitchFamily="18" charset="0"/>
            </a:endParaRPr>
          </a:p>
          <a:p>
            <a:pPr marL="0" indent="0" algn="just">
              <a:buNone/>
              <a:defRPr/>
            </a:pPr>
            <a:r>
              <a:rPr lang="en-US" altLang="en-US" sz="2000" dirty="0" smtClean="0">
                <a:latin typeface="Times New Roman" pitchFamily="18" charset="0"/>
                <a:cs typeface="Times New Roman" pitchFamily="18" charset="0"/>
              </a:rPr>
              <a:t>= </a:t>
            </a:r>
            <a:r>
              <a:rPr lang="tr-TR" altLang="en-US" sz="2000" dirty="0" smtClean="0">
                <a:latin typeface="Times New Roman" pitchFamily="18" charset="0"/>
                <a:cs typeface="Times New Roman" pitchFamily="18" charset="0"/>
              </a:rPr>
              <a:t>65 </a:t>
            </a:r>
            <a:r>
              <a:rPr lang="en-US" altLang="en-US" sz="2000" dirty="0">
                <a:latin typeface="Times New Roman" pitchFamily="18" charset="0"/>
                <a:cs typeface="Times New Roman" pitchFamily="18" charset="0"/>
              </a:rPr>
              <a:t>– </a:t>
            </a:r>
            <a:r>
              <a:rPr lang="tr-TR" altLang="en-US" sz="2000" dirty="0" smtClean="0">
                <a:latin typeface="Times New Roman" pitchFamily="18" charset="0"/>
                <a:cs typeface="Times New Roman" pitchFamily="18" charset="0"/>
              </a:rPr>
              <a:t>(640 </a:t>
            </a:r>
            <a:r>
              <a:rPr lang="en-US" altLang="en-US" sz="2000" dirty="0">
                <a:latin typeface="Times New Roman" pitchFamily="18" charset="0"/>
                <a:cs typeface="Times New Roman" pitchFamily="18" charset="0"/>
              </a:rPr>
              <a:t>– </a:t>
            </a:r>
            <a:r>
              <a:rPr lang="tr-TR" altLang="en-US" sz="2000" dirty="0" smtClean="0">
                <a:latin typeface="Times New Roman" pitchFamily="18" charset="0"/>
                <a:cs typeface="Times New Roman" pitchFamily="18" charset="0"/>
              </a:rPr>
              <a:t> 600) = </a:t>
            </a:r>
            <a:r>
              <a:rPr lang="en-US" altLang="en-US" sz="2000" dirty="0" smtClean="0">
                <a:latin typeface="Times New Roman" pitchFamily="18" charset="0"/>
                <a:cs typeface="Times New Roman" pitchFamily="18" charset="0"/>
              </a:rPr>
              <a:t>$25</a:t>
            </a:r>
            <a:endParaRPr lang="tr-TR" sz="20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defRPr/>
            </a:pPr>
            <a:r>
              <a:rPr lang="tr-TR" altLang="en-US" sz="2000" dirty="0">
                <a:latin typeface="Times New Roman" panose="02020603050405020304" pitchFamily="18" charset="0"/>
                <a:cs typeface="Times New Roman" panose="02020603050405020304" pitchFamily="18" charset="0"/>
              </a:rPr>
              <a:t> </a:t>
            </a:r>
            <a:r>
              <a:rPr lang="en-US" altLang="en-US" sz="2000" dirty="0">
                <a:latin typeface="Times New Roman" pitchFamily="18" charset="0"/>
                <a:cs typeface="Times New Roman" pitchFamily="18" charset="0"/>
              </a:rPr>
              <a:t>CFFA = 24 + 25 = $49</a:t>
            </a:r>
          </a:p>
          <a:p>
            <a:pPr algn="just">
              <a:buFont typeface="Arial" panose="020B0604020202020204" pitchFamily="34" charset="0"/>
              <a:buChar char="•"/>
              <a:defRPr/>
            </a:pPr>
            <a:r>
              <a:rPr lang="en-US" altLang="en-US" sz="2000" dirty="0">
                <a:latin typeface="Times New Roman" pitchFamily="18" charset="0"/>
                <a:cs typeface="Times New Roman" pitchFamily="18" charset="0"/>
              </a:rPr>
              <a:t>Notice – the cash flow identity holds.</a:t>
            </a:r>
          </a:p>
          <a:p>
            <a:pPr algn="just">
              <a:buFont typeface="Arial" panose="020B0604020202020204" pitchFamily="34" charset="0"/>
              <a:buChar char="•"/>
              <a:defRPr/>
            </a:pPr>
            <a:endParaRPr lang="tr-T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55921" y="454577"/>
            <a:ext cx="8229600" cy="592594"/>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Example</a:t>
            </a:r>
            <a:r>
              <a:rPr kumimoji="0" lang="tr-TR" altLang="en-US" sz="2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1</a:t>
            </a:r>
            <a:r>
              <a:rPr kumimoji="0" lang="en-US" altLang="en-US" sz="24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Canadian Enterprises</a:t>
            </a:r>
            <a:endParaRPr kumimoji="0" lang="tr-TR" sz="24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989" y="2828208"/>
            <a:ext cx="453294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985" y="2945394"/>
            <a:ext cx="468052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114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124532" cy="4913451"/>
          </a:xfrm>
        </p:spPr>
        <p:txBody>
          <a:bodyPr>
            <a:normAutofit/>
          </a:bodyPr>
          <a:lstStyle/>
          <a:p>
            <a:pPr algn="just"/>
            <a:r>
              <a:rPr lang="tr-TR" sz="3200" dirty="0" err="1" smtClean="0">
                <a:latin typeface="Times New Roman" pitchFamily="18" charset="0"/>
                <a:cs typeface="Times New Roman" pitchFamily="18" charset="0"/>
              </a:rPr>
              <a:t>Asset</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Acquisition</a:t>
            </a:r>
            <a:r>
              <a:rPr lang="tr-TR" sz="3200" dirty="0" smtClean="0">
                <a:latin typeface="Times New Roman" pitchFamily="18" charset="0"/>
                <a:cs typeface="Times New Roman" pitchFamily="18" charset="0"/>
              </a:rPr>
              <a:t>:</a:t>
            </a:r>
          </a:p>
          <a:p>
            <a:pPr marL="514350" indent="-514350" algn="just">
              <a:buNone/>
            </a:pPr>
            <a:r>
              <a:rPr lang="tr-TR" sz="3200" dirty="0" smtClean="0">
                <a:latin typeface="Times New Roman" pitchFamily="18" charset="0"/>
                <a:cs typeface="Times New Roman" pitchFamily="18" charset="0"/>
              </a:rPr>
              <a:t>1. </a:t>
            </a:r>
            <a:r>
              <a:rPr lang="en-US" sz="3200" dirty="0" smtClean="0">
                <a:latin typeface="Times New Roman" pitchFamily="18" charset="0"/>
                <a:cs typeface="Times New Roman" pitchFamily="18" charset="0"/>
              </a:rPr>
              <a:t>Cost of the asset </a:t>
            </a:r>
            <a:endParaRPr lang="tr-TR" sz="3200" dirty="0" smtClean="0">
              <a:latin typeface="Times New Roman" pitchFamily="18" charset="0"/>
              <a:cs typeface="Times New Roman" pitchFamily="18" charset="0"/>
            </a:endParaRPr>
          </a:p>
          <a:p>
            <a:pPr marL="514350" indent="-514350" algn="just">
              <a:buNone/>
            </a:pPr>
            <a:r>
              <a:rPr lang="tr-TR" sz="3200" dirty="0" smtClean="0">
                <a:latin typeface="Times New Roman" pitchFamily="18" charset="0"/>
                <a:cs typeface="Times New Roman" pitchFamily="18" charset="0"/>
              </a:rPr>
              <a:t>2. </a:t>
            </a:r>
            <a:r>
              <a:rPr lang="en-US" sz="3200" dirty="0" smtClean="0">
                <a:latin typeface="Times New Roman" pitchFamily="18" charset="0"/>
                <a:cs typeface="Times New Roman" pitchFamily="18" charset="0"/>
              </a:rPr>
              <a:t>Set-up expenditures, including shipping and installation </a:t>
            </a:r>
            <a:endParaRPr lang="tr-TR" sz="3200" dirty="0" smtClean="0">
              <a:latin typeface="Times New Roman" pitchFamily="18" charset="0"/>
              <a:cs typeface="Times New Roman" pitchFamily="18" charset="0"/>
            </a:endParaRPr>
          </a:p>
          <a:p>
            <a:pPr marL="514350" indent="-514350" algn="just">
              <a:buNone/>
            </a:pPr>
            <a:r>
              <a:rPr lang="tr-TR" sz="3200"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Any tax credit</a:t>
            </a:r>
            <a:endParaRPr lang="tr-TR" sz="3200" dirty="0" smtClean="0">
              <a:latin typeface="Times New Roman" pitchFamily="18" charset="0"/>
              <a:cs typeface="Times New Roman" pitchFamily="18" charset="0"/>
            </a:endParaRPr>
          </a:p>
          <a:p>
            <a:pPr marL="514350" indent="-514350" algn="just">
              <a:buNone/>
            </a:pPr>
            <a:r>
              <a:rPr lang="en-US" sz="3200" dirty="0" smtClean="0">
                <a:latin typeface="Times New Roman" pitchFamily="18" charset="0"/>
                <a:cs typeface="Times New Roman" pitchFamily="18" charset="0"/>
              </a:rPr>
              <a:t>Cash flow from acquiring assets = Cost + Set-up expenditures − Tax credit</a:t>
            </a:r>
            <a:endParaRPr lang="tr-T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85720" y="571480"/>
            <a:ext cx="8229600" cy="592594"/>
          </a:xfrm>
          <a:prstGeom prst="rect">
            <a:avLst/>
          </a:prstGeom>
        </p:spPr>
        <p:txBody>
          <a:bodyPr vert="horz" lIns="0" rIns="0" bIns="0" anchor="b">
            <a:normAutofit/>
          </a:bodyPr>
          <a:lstStyle/>
          <a:p>
            <a:pPr lvl="0" algn="ctr">
              <a:spcBef>
                <a:spcPct val="0"/>
              </a:spcBef>
            </a:pPr>
            <a:r>
              <a:rPr lang="tr-TR" sz="3200" b="1" dirty="0" err="1" smtClean="0">
                <a:solidFill>
                  <a:schemeClr val="tx2"/>
                </a:solidFill>
              </a:rPr>
              <a:t>Investment</a:t>
            </a:r>
            <a:r>
              <a:rPr lang="tr-TR" sz="3200" b="1" dirty="0" smtClean="0">
                <a:solidFill>
                  <a:schemeClr val="tx2"/>
                </a:solidFill>
              </a:rPr>
              <a:t> </a:t>
            </a:r>
            <a:r>
              <a:rPr lang="tr-TR" sz="3200" b="1" dirty="0" err="1" smtClean="0">
                <a:solidFill>
                  <a:schemeClr val="tx2"/>
                </a:solidFill>
              </a:rPr>
              <a:t>Cash</a:t>
            </a:r>
            <a:r>
              <a:rPr lang="tr-TR" sz="3200" b="1" dirty="0" smtClean="0">
                <a:solidFill>
                  <a:schemeClr val="tx2"/>
                </a:solidFill>
              </a:rPr>
              <a:t> </a:t>
            </a:r>
            <a:r>
              <a:rPr lang="tr-TR" sz="3200" b="1" dirty="0" err="1" smtClean="0">
                <a:solidFill>
                  <a:schemeClr val="tx2"/>
                </a:solidFill>
              </a:rPr>
              <a:t>Flows</a:t>
            </a:r>
            <a:endParaRPr kumimoji="0" lang="tr-TR" sz="3200" b="1"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4"/>
          <a:srcRect/>
          <a:stretch>
            <a:fillRect/>
          </a:stretch>
        </p:blipFill>
        <p:spPr bwMode="auto">
          <a:xfrm>
            <a:off x="6357950" y="4857760"/>
            <a:ext cx="2200300" cy="1603292"/>
          </a:xfrm>
          <a:prstGeom prst="rect">
            <a:avLst/>
          </a:prstGeom>
          <a:noFill/>
          <a:ln w="9525">
            <a:noFill/>
            <a:miter lim="800000"/>
            <a:headEnd/>
            <a:tailEnd/>
          </a:ln>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15370" cy="5056327"/>
          </a:xfrm>
        </p:spPr>
        <p:txBody>
          <a:bodyPr>
            <a:normAutofit fontScale="85000" lnSpcReduction="10000"/>
          </a:bodyPr>
          <a:lstStyle/>
          <a:p>
            <a:pPr algn="just"/>
            <a:r>
              <a:rPr lang="en-US" sz="3200" dirty="0" smtClean="0">
                <a:latin typeface="Times New Roman" pitchFamily="18" charset="0"/>
                <a:cs typeface="Times New Roman" pitchFamily="18" charset="0"/>
              </a:rPr>
              <a:t>Suppose the firm buys equipment that costs $100,000 and it costs $10,000 to install it. If the firm is eligible for a 10% tax credit on this equipment (that is, 10% of the total cost of buying and installing the equipment), the change in the firm’s cash flow from acquiring the asset of $99,000 is: </a:t>
            </a:r>
            <a:endParaRPr lang="tr-TR" sz="3200" dirty="0" smtClean="0">
              <a:latin typeface="Times New Roman" pitchFamily="18" charset="0"/>
              <a:cs typeface="Times New Roman" pitchFamily="18" charset="0"/>
            </a:endParaRPr>
          </a:p>
          <a:p>
            <a:pPr algn="just">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Cash flow from acquiring assets </a:t>
            </a:r>
            <a:endParaRPr lang="tr-TR" sz="3200" dirty="0" smtClean="0">
              <a:latin typeface="Times New Roman" pitchFamily="18" charset="0"/>
              <a:cs typeface="Times New Roman" pitchFamily="18" charset="0"/>
            </a:endParaRPr>
          </a:p>
          <a:p>
            <a:pPr algn="just">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$100,000 + $10,000 − 0.10($100,000 + $10,000) </a:t>
            </a:r>
            <a:endParaRPr lang="tr-TR" sz="3200" dirty="0" smtClean="0">
              <a:latin typeface="Times New Roman" pitchFamily="18" charset="0"/>
              <a:cs typeface="Times New Roman" pitchFamily="18" charset="0"/>
            </a:endParaRPr>
          </a:p>
          <a:p>
            <a:pPr algn="just">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$100,000 + $10,000 − $11,000 = $99,000 </a:t>
            </a:r>
            <a:endParaRPr lang="tr-TR" sz="3200" dirty="0" smtClean="0">
              <a:latin typeface="Times New Roman" pitchFamily="18" charset="0"/>
              <a:cs typeface="Times New Roman" pitchFamily="18" charset="0"/>
            </a:endParaRPr>
          </a:p>
          <a:p>
            <a:pPr algn="just">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The cash outflow is $99,000 when this asset is acquired: $110,000 </a:t>
            </a:r>
            <a:r>
              <a:rPr lang="en-US" sz="3200" b="1" dirty="0" smtClean="0">
                <a:latin typeface="Times New Roman" pitchFamily="18" charset="0"/>
                <a:cs typeface="Times New Roman" pitchFamily="18" charset="0"/>
              </a:rPr>
              <a:t>out</a:t>
            </a:r>
            <a:r>
              <a:rPr lang="en-US" sz="3200" dirty="0" smtClean="0">
                <a:latin typeface="Times New Roman" pitchFamily="18" charset="0"/>
                <a:cs typeface="Times New Roman" pitchFamily="18" charset="0"/>
              </a:rPr>
              <a:t> to buy and install the equipment and $11,000 </a:t>
            </a:r>
            <a:r>
              <a:rPr lang="en-US" sz="3200" b="1" dirty="0" smtClean="0">
                <a:latin typeface="Times New Roman" pitchFamily="18" charset="0"/>
                <a:cs typeface="Times New Roman" pitchFamily="18" charset="0"/>
              </a:rPr>
              <a:t>in</a:t>
            </a:r>
            <a:r>
              <a:rPr lang="en-US" sz="3200" dirty="0" smtClean="0">
                <a:latin typeface="Times New Roman" pitchFamily="18" charset="0"/>
                <a:cs typeface="Times New Roman" pitchFamily="18" charset="0"/>
              </a:rPr>
              <a:t> from the reduction in taxes. </a:t>
            </a:r>
            <a:endParaRPr lang="tr-T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85720" y="571480"/>
            <a:ext cx="8229600" cy="592594"/>
          </a:xfrm>
          <a:prstGeom prst="rect">
            <a:avLst/>
          </a:prstGeom>
        </p:spPr>
        <p:txBody>
          <a:bodyPr vert="horz" lIns="0" rIns="0" bIns="0" anchor="b">
            <a:normAutofit/>
          </a:bodyPr>
          <a:lstStyle/>
          <a:p>
            <a:pPr lvl="0" algn="ctr">
              <a:spcBef>
                <a:spcPct val="0"/>
              </a:spcBef>
            </a:pPr>
            <a:r>
              <a:rPr lang="tr-TR" sz="3200" b="1" dirty="0" err="1" smtClean="0">
                <a:solidFill>
                  <a:schemeClr val="tx2"/>
                </a:solidFill>
                <a:latin typeface="+mj-lt"/>
                <a:ea typeface="+mj-ea"/>
                <a:cs typeface="+mj-cs"/>
              </a:rPr>
              <a:t>Example</a:t>
            </a:r>
            <a:endParaRPr kumimoji="0" lang="tr-TR" sz="3200" b="1"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124532" cy="4913451"/>
          </a:xfrm>
        </p:spPr>
        <p:txBody>
          <a:bodyPr>
            <a:normAutofit/>
          </a:bodyPr>
          <a:lstStyle/>
          <a:p>
            <a:pPr algn="just"/>
            <a:r>
              <a:rPr lang="tr-TR" sz="3200" dirty="0" err="1" smtClean="0">
                <a:latin typeface="Times New Roman" pitchFamily="18" charset="0"/>
                <a:cs typeface="Times New Roman" pitchFamily="18" charset="0"/>
              </a:rPr>
              <a:t>Asset</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Disposition</a:t>
            </a:r>
            <a:r>
              <a:rPr lang="tr-TR" sz="3200" dirty="0" smtClean="0">
                <a:latin typeface="Times New Roman" pitchFamily="18" charset="0"/>
                <a:cs typeface="Times New Roman" pitchFamily="18" charset="0"/>
              </a:rPr>
              <a:t>:</a:t>
            </a:r>
          </a:p>
          <a:p>
            <a:pPr algn="just">
              <a:buNone/>
            </a:pPr>
            <a:r>
              <a:rPr lang="tr-TR" sz="3200" dirty="0" smtClean="0">
                <a:latin typeface="Times New Roman" pitchFamily="18" charset="0"/>
                <a:cs typeface="Times New Roman" pitchFamily="18" charset="0"/>
              </a:rPr>
              <a:t>1. W</a:t>
            </a:r>
            <a:r>
              <a:rPr lang="en-US" sz="3200" dirty="0" smtClean="0">
                <a:latin typeface="Times New Roman" pitchFamily="18" charset="0"/>
                <a:cs typeface="Times New Roman" pitchFamily="18" charset="0"/>
              </a:rPr>
              <a:t>hat you receive or pay in disposing of the asset </a:t>
            </a:r>
            <a:endParaRPr lang="tr-TR" sz="3200" dirty="0" smtClean="0">
              <a:latin typeface="Times New Roman" pitchFamily="18" charset="0"/>
              <a:cs typeface="Times New Roman" pitchFamily="18" charset="0"/>
            </a:endParaRPr>
          </a:p>
          <a:p>
            <a:pPr marL="514350" indent="-514350" algn="just">
              <a:buNone/>
            </a:pPr>
            <a:r>
              <a:rPr lang="tr-TR" sz="3200" dirty="0" smtClean="0">
                <a:latin typeface="Times New Roman" pitchFamily="18" charset="0"/>
                <a:cs typeface="Times New Roman" pitchFamily="18" charset="0"/>
              </a:rPr>
              <a:t>2. A</a:t>
            </a:r>
            <a:r>
              <a:rPr lang="en-US" sz="3200" dirty="0" err="1" smtClean="0">
                <a:latin typeface="Times New Roman" pitchFamily="18" charset="0"/>
                <a:cs typeface="Times New Roman" pitchFamily="18" charset="0"/>
              </a:rPr>
              <a:t>ny</a:t>
            </a:r>
            <a:r>
              <a:rPr lang="en-US" sz="3200" dirty="0" smtClean="0">
                <a:latin typeface="Times New Roman" pitchFamily="18" charset="0"/>
                <a:cs typeface="Times New Roman" pitchFamily="18" charset="0"/>
              </a:rPr>
              <a:t> tax consequences resulting from the disposal </a:t>
            </a:r>
            <a:endParaRPr lang="tr-TR" sz="3200" dirty="0" smtClean="0">
              <a:latin typeface="Times New Roman" pitchFamily="18" charset="0"/>
              <a:cs typeface="Times New Roman" pitchFamily="18" charset="0"/>
            </a:endParaRPr>
          </a:p>
          <a:p>
            <a:pPr marL="514350" indent="-514350" algn="just">
              <a:buNone/>
            </a:pPr>
            <a:r>
              <a:rPr lang="en-US" sz="3200" dirty="0" smtClean="0">
                <a:latin typeface="Times New Roman" pitchFamily="18" charset="0"/>
                <a:cs typeface="Times New Roman" pitchFamily="18" charset="0"/>
              </a:rPr>
              <a:t>Cash flow from disposing assets = Proceeds or payment from disposing assets − Taxes from disposing assets </a:t>
            </a:r>
            <a:endParaRPr lang="tr-T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85720" y="571480"/>
            <a:ext cx="8229600" cy="592594"/>
          </a:xfrm>
          <a:prstGeom prst="rect">
            <a:avLst/>
          </a:prstGeom>
        </p:spPr>
        <p:txBody>
          <a:bodyPr vert="horz" lIns="0" rIns="0" bIns="0" anchor="b">
            <a:normAutofit/>
          </a:bodyPr>
          <a:lstStyle/>
          <a:p>
            <a:pPr lvl="0" algn="ctr">
              <a:spcBef>
                <a:spcPct val="0"/>
              </a:spcBef>
            </a:pPr>
            <a:r>
              <a:rPr lang="tr-TR" sz="3200" b="1" dirty="0" err="1" smtClean="0">
                <a:solidFill>
                  <a:schemeClr val="tx2"/>
                </a:solidFill>
              </a:rPr>
              <a:t>Investment</a:t>
            </a:r>
            <a:r>
              <a:rPr lang="tr-TR" sz="3200" b="1" dirty="0" smtClean="0">
                <a:solidFill>
                  <a:schemeClr val="tx2"/>
                </a:solidFill>
              </a:rPr>
              <a:t> </a:t>
            </a:r>
            <a:r>
              <a:rPr lang="tr-TR" sz="3200" b="1" dirty="0" err="1" smtClean="0">
                <a:solidFill>
                  <a:schemeClr val="tx2"/>
                </a:solidFill>
              </a:rPr>
              <a:t>Cash</a:t>
            </a:r>
            <a:r>
              <a:rPr lang="tr-TR" sz="3200" b="1" dirty="0" smtClean="0">
                <a:solidFill>
                  <a:schemeClr val="tx2"/>
                </a:solidFill>
              </a:rPr>
              <a:t> </a:t>
            </a:r>
            <a:r>
              <a:rPr lang="tr-TR" sz="3200" b="1" dirty="0" err="1" smtClean="0">
                <a:solidFill>
                  <a:schemeClr val="tx2"/>
                </a:solidFill>
              </a:rPr>
              <a:t>Flows</a:t>
            </a:r>
            <a:endParaRPr kumimoji="0" lang="tr-TR" sz="3200" b="1"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4"/>
          <a:srcRect/>
          <a:stretch>
            <a:fillRect/>
          </a:stretch>
        </p:blipFill>
        <p:spPr bwMode="auto">
          <a:xfrm>
            <a:off x="6429388" y="5143512"/>
            <a:ext cx="2071702" cy="1456705"/>
          </a:xfrm>
          <a:prstGeom prst="rect">
            <a:avLst/>
          </a:prstGeom>
          <a:noFill/>
          <a:ln w="9525">
            <a:noFill/>
            <a:miter lim="800000"/>
            <a:headEnd/>
            <a:tailEnd/>
          </a:ln>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071678"/>
            <a:ext cx="7981656" cy="4270509"/>
          </a:xfrm>
        </p:spPr>
        <p:txBody>
          <a:bodyPr>
            <a:normAutofit/>
          </a:bodyPr>
          <a:lstStyle/>
          <a:p>
            <a:pPr algn="just"/>
            <a:r>
              <a:rPr lang="tr-TR" sz="3200" dirty="0" err="1" smtClean="0">
                <a:latin typeface="Times New Roman" pitchFamily="18" charset="0"/>
                <a:cs typeface="Times New Roman" pitchFamily="18" charset="0"/>
              </a:rPr>
              <a:t>Change</a:t>
            </a:r>
            <a:r>
              <a:rPr lang="tr-TR" sz="3200" dirty="0" smtClean="0">
                <a:latin typeface="Times New Roman" pitchFamily="18" charset="0"/>
                <a:cs typeface="Times New Roman" pitchFamily="18" charset="0"/>
              </a:rPr>
              <a:t> in </a:t>
            </a:r>
            <a:r>
              <a:rPr lang="tr-TR" sz="3200" dirty="0" err="1" smtClean="0">
                <a:latin typeface="Times New Roman" pitchFamily="18" charset="0"/>
                <a:cs typeface="Times New Roman" pitchFamily="18" charset="0"/>
              </a:rPr>
              <a:t>Revenues</a:t>
            </a:r>
            <a:r>
              <a:rPr lang="tr-TR" sz="3200" dirty="0" smtClean="0">
                <a:latin typeface="Times New Roman" pitchFamily="18" charset="0"/>
                <a:cs typeface="Times New Roman" pitchFamily="18" charset="0"/>
              </a:rPr>
              <a:t> </a:t>
            </a:r>
          </a:p>
          <a:p>
            <a:pPr algn="just"/>
            <a:r>
              <a:rPr lang="tr-TR" sz="3200" dirty="0" err="1" smtClean="0">
                <a:latin typeface="Times New Roman" pitchFamily="18" charset="0"/>
                <a:cs typeface="Times New Roman" pitchFamily="18" charset="0"/>
              </a:rPr>
              <a:t>Change</a:t>
            </a:r>
            <a:r>
              <a:rPr lang="tr-TR" sz="3200" dirty="0" smtClean="0">
                <a:latin typeface="Times New Roman" pitchFamily="18" charset="0"/>
                <a:cs typeface="Times New Roman" pitchFamily="18" charset="0"/>
              </a:rPr>
              <a:t> in </a:t>
            </a:r>
            <a:r>
              <a:rPr lang="tr-TR" sz="3200" dirty="0" err="1" smtClean="0">
                <a:latin typeface="Times New Roman" pitchFamily="18" charset="0"/>
                <a:cs typeface="Times New Roman" pitchFamily="18" charset="0"/>
              </a:rPr>
              <a:t>Expenses</a:t>
            </a:r>
            <a:r>
              <a:rPr lang="tr-TR" sz="3200" dirty="0" smtClean="0">
                <a:latin typeface="Times New Roman" pitchFamily="18" charset="0"/>
                <a:cs typeface="Times New Roman" pitchFamily="18" charset="0"/>
              </a:rPr>
              <a:t> </a:t>
            </a:r>
          </a:p>
          <a:p>
            <a:pPr algn="just"/>
            <a:r>
              <a:rPr lang="tr-TR" sz="3200" dirty="0" err="1" smtClean="0">
                <a:latin typeface="Times New Roman" pitchFamily="18" charset="0"/>
                <a:cs typeface="Times New Roman" pitchFamily="18" charset="0"/>
              </a:rPr>
              <a:t>Change</a:t>
            </a:r>
            <a:r>
              <a:rPr lang="tr-TR" sz="3200" dirty="0" smtClean="0">
                <a:latin typeface="Times New Roman" pitchFamily="18" charset="0"/>
                <a:cs typeface="Times New Roman" pitchFamily="18" charset="0"/>
              </a:rPr>
              <a:t> in </a:t>
            </a:r>
            <a:r>
              <a:rPr lang="tr-TR" sz="3200" dirty="0" err="1" smtClean="0">
                <a:latin typeface="Times New Roman" pitchFamily="18" charset="0"/>
                <a:cs typeface="Times New Roman" pitchFamily="18" charset="0"/>
              </a:rPr>
              <a:t>Taxes</a:t>
            </a:r>
            <a:endParaRPr lang="tr-TR" sz="3200" dirty="0" smtClean="0">
              <a:latin typeface="Times New Roman" pitchFamily="18" charset="0"/>
              <a:cs typeface="Times New Roman" pitchFamily="18" charset="0"/>
            </a:endParaRPr>
          </a:p>
          <a:p>
            <a:pPr algn="just"/>
            <a:r>
              <a:rPr lang="tr-TR" sz="3200" dirty="0" smtClean="0">
                <a:latin typeface="Times New Roman" pitchFamily="18" charset="0"/>
                <a:cs typeface="Times New Roman" pitchFamily="18" charset="0"/>
              </a:rPr>
              <a:t>Change in Working Capital</a:t>
            </a:r>
            <a:endParaRPr lang="tr-TR"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85720" y="928670"/>
            <a:ext cx="8229600" cy="592594"/>
          </a:xfrm>
          <a:prstGeom prst="rect">
            <a:avLst/>
          </a:prstGeom>
        </p:spPr>
        <p:txBody>
          <a:bodyPr vert="horz" lIns="0" rIns="0" bIns="0" anchor="b">
            <a:normAutofit/>
          </a:bodyPr>
          <a:lstStyle/>
          <a:p>
            <a:pPr lvl="0" algn="ctr">
              <a:spcBef>
                <a:spcPct val="0"/>
              </a:spcBef>
            </a:pPr>
            <a:r>
              <a:rPr lang="tr-TR" sz="3200" b="1" dirty="0" err="1" smtClean="0">
                <a:solidFill>
                  <a:schemeClr val="tx2"/>
                </a:solidFill>
                <a:latin typeface="Times New Roman" pitchFamily="18" charset="0"/>
                <a:cs typeface="Times New Roman" pitchFamily="18" charset="0"/>
              </a:rPr>
              <a:t>Operating</a:t>
            </a:r>
            <a:r>
              <a:rPr lang="tr-TR" sz="3200" b="1" dirty="0" smtClean="0">
                <a:solidFill>
                  <a:schemeClr val="tx2"/>
                </a:solidFill>
                <a:latin typeface="Times New Roman" pitchFamily="18" charset="0"/>
                <a:cs typeface="Times New Roman" pitchFamily="18" charset="0"/>
              </a:rPr>
              <a:t> </a:t>
            </a:r>
            <a:r>
              <a:rPr lang="tr-TR" sz="3200" b="1" dirty="0" err="1" smtClean="0">
                <a:solidFill>
                  <a:schemeClr val="tx2"/>
                </a:solidFill>
                <a:latin typeface="Times New Roman" pitchFamily="18" charset="0"/>
                <a:cs typeface="Times New Roman" pitchFamily="18" charset="0"/>
              </a:rPr>
              <a:t>Cash</a:t>
            </a:r>
            <a:r>
              <a:rPr lang="tr-TR" sz="3200" b="1" dirty="0" smtClean="0">
                <a:solidFill>
                  <a:schemeClr val="tx2"/>
                </a:solidFill>
                <a:latin typeface="Times New Roman" pitchFamily="18" charset="0"/>
                <a:cs typeface="Times New Roman" pitchFamily="18" charset="0"/>
              </a:rPr>
              <a:t> </a:t>
            </a:r>
            <a:r>
              <a:rPr lang="tr-TR" sz="3200" b="1" dirty="0" err="1" smtClean="0">
                <a:solidFill>
                  <a:schemeClr val="tx2"/>
                </a:solidFill>
                <a:latin typeface="Times New Roman" pitchFamily="18" charset="0"/>
                <a:cs typeface="Times New Roman" pitchFamily="18" charset="0"/>
              </a:rPr>
              <a:t>Flows</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6" descr="C:\Program Files\Microsoft Office\MEDIA\CAGCAT10\j0149481.wmf"/>
          <p:cNvPicPr>
            <a:picLocks noChangeAspect="1" noChangeArrowheads="1"/>
          </p:cNvPicPr>
          <p:nvPr/>
        </p:nvPicPr>
        <p:blipFill>
          <a:blip r:embed="rId4"/>
          <a:srcRect/>
          <a:stretch>
            <a:fillRect/>
          </a:stretch>
        </p:blipFill>
        <p:spPr bwMode="auto">
          <a:xfrm>
            <a:off x="5786445" y="3857628"/>
            <a:ext cx="2530559" cy="2571768"/>
          </a:xfrm>
          <a:prstGeom prst="rect">
            <a:avLst/>
          </a:prstGeom>
          <a:noFill/>
          <a:ln w="9525">
            <a:noFill/>
            <a:miter lim="800000"/>
            <a:headEnd/>
            <a:tailEnd/>
          </a:ln>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735470"/>
          </a:xfrm>
        </p:spPr>
        <p:txBody>
          <a:bodyPr>
            <a:normAutofit/>
          </a:bodyPr>
          <a:lstStyle/>
          <a:p>
            <a:pPr algn="ctr"/>
            <a:r>
              <a:rPr lang="tr-TR" altLang="en-US" sz="3200" b="1" dirty="0" err="1" smtClean="0"/>
              <a:t>Investment</a:t>
            </a:r>
            <a:r>
              <a:rPr lang="tr-TR" altLang="en-US" sz="3200" b="1" dirty="0" smtClean="0"/>
              <a:t> </a:t>
            </a:r>
            <a:r>
              <a:rPr lang="tr-TR" altLang="en-US" sz="3200" b="1" dirty="0" err="1" smtClean="0"/>
              <a:t>Decisions</a:t>
            </a:r>
            <a:r>
              <a:rPr lang="tr-TR" altLang="en-US" sz="3200" b="1" dirty="0" smtClean="0"/>
              <a:t> </a:t>
            </a:r>
            <a:r>
              <a:rPr lang="tr-TR" altLang="en-US" sz="3200" b="1" dirty="0" err="1" smtClean="0"/>
              <a:t>and</a:t>
            </a:r>
            <a:r>
              <a:rPr lang="tr-TR" altLang="en-US" sz="3200" b="1" dirty="0" smtClean="0"/>
              <a:t> </a:t>
            </a:r>
            <a:r>
              <a:rPr lang="tr-TR" altLang="en-US" sz="3200" b="1" dirty="0" err="1" smtClean="0"/>
              <a:t>Capital</a:t>
            </a:r>
            <a:r>
              <a:rPr lang="tr-TR" altLang="en-US" sz="3200" b="1" dirty="0" smtClean="0"/>
              <a:t> </a:t>
            </a:r>
            <a:r>
              <a:rPr lang="tr-TR" altLang="en-US" sz="3200" b="1" dirty="0" err="1" smtClean="0"/>
              <a:t>Budgeting</a:t>
            </a:r>
            <a:endParaRPr lang="tr-TR" sz="3200" b="1" dirty="0"/>
          </a:p>
        </p:txBody>
      </p:sp>
      <p:sp>
        <p:nvSpPr>
          <p:cNvPr id="3" name="Content Placeholder 2"/>
          <p:cNvSpPr>
            <a:spLocks noGrp="1"/>
          </p:cNvSpPr>
          <p:nvPr>
            <p:ph idx="1"/>
          </p:nvPr>
        </p:nvSpPr>
        <p:spPr>
          <a:xfrm>
            <a:off x="500034" y="1285860"/>
            <a:ext cx="8053094" cy="5056327"/>
          </a:xfrm>
        </p:spPr>
        <p:txBody>
          <a:bodyPr>
            <a:normAutofit/>
          </a:bodyPr>
          <a:lstStyle/>
          <a:p>
            <a:pPr algn="just"/>
            <a:r>
              <a:rPr lang="en-GB" sz="2400" dirty="0" smtClean="0">
                <a:cs typeface="Times New Roman" pitchFamily="18" charset="0"/>
              </a:rPr>
              <a:t>Managers must evaluate a number of factors in making investment decisions.</a:t>
            </a:r>
            <a:r>
              <a:rPr lang="tr-TR" sz="2400" dirty="0" smtClean="0">
                <a:cs typeface="Times New Roman" pitchFamily="18" charset="0"/>
              </a:rPr>
              <a:t> </a:t>
            </a:r>
            <a:r>
              <a:rPr lang="tr-TR" sz="2400" dirty="0" err="1" smtClean="0">
                <a:cs typeface="Times New Roman" pitchFamily="18" charset="0"/>
              </a:rPr>
              <a:t>Also</a:t>
            </a:r>
            <a:r>
              <a:rPr lang="tr-TR" sz="2400" dirty="0" smtClean="0">
                <a:cs typeface="Times New Roman" pitchFamily="18" charset="0"/>
              </a:rPr>
              <a:t>, e</a:t>
            </a:r>
            <a:r>
              <a:rPr lang="en-GB" sz="2400" dirty="0" smtClean="0"/>
              <a:t>very decision has future consequences that will affect the value of the firm.</a:t>
            </a:r>
            <a:endParaRPr lang="tr-TR" sz="2400" dirty="0" smtClean="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4"/>
          <a:srcRect l="35688" t="28320" r="24780" b="21875"/>
          <a:stretch>
            <a:fillRect/>
          </a:stretch>
        </p:blipFill>
        <p:spPr bwMode="auto">
          <a:xfrm>
            <a:off x="928662" y="2500306"/>
            <a:ext cx="6715172" cy="3795144"/>
          </a:xfrm>
          <a:prstGeom prst="rect">
            <a:avLst/>
          </a:prstGeom>
          <a:noFill/>
          <a:ln w="9525">
            <a:noFill/>
            <a:miter lim="800000"/>
            <a:headEnd/>
            <a:tailEnd/>
          </a:ln>
          <a:effectLst/>
        </p:spPr>
      </p:pic>
    </p:spTree>
    <p:extLst>
      <p:ext uri="{BB962C8B-B14F-4D97-AF65-F5344CB8AC3E}">
        <p14:creationId xmlns:p14="http://schemas.microsoft.com/office/powerpoint/2010/main" val="943192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500174"/>
            <a:ext cx="8143932" cy="4929222"/>
          </a:xfrm>
        </p:spPr>
        <p:txBody>
          <a:bodyPr>
            <a:normAutofit/>
          </a:bodyPr>
          <a:lstStyle/>
          <a:p>
            <a:pPr algn="just"/>
            <a:r>
              <a:rPr lang="tr-TR" sz="2400" dirty="0" smtClean="0">
                <a:latin typeface="Times New Roman" pitchFamily="18" charset="0"/>
                <a:cs typeface="Times New Roman" pitchFamily="18" charset="0"/>
              </a:rPr>
              <a:t>L</a:t>
            </a:r>
            <a:r>
              <a:rPr lang="en-US" sz="2400" dirty="0" err="1" smtClean="0">
                <a:latin typeface="Times New Roman" pitchFamily="18" charset="0"/>
                <a:cs typeface="Times New Roman" pitchFamily="18" charset="0"/>
              </a:rPr>
              <a:t>et’s</a:t>
            </a:r>
            <a:r>
              <a:rPr lang="en-US" sz="2400" dirty="0" smtClean="0">
                <a:latin typeface="Times New Roman" pitchFamily="18" charset="0"/>
                <a:cs typeface="Times New Roman" pitchFamily="18" charset="0"/>
              </a:rPr>
              <a:t> use the symbol “∆” to indicate “change in”: ∆OCF = change in operating cash flow </a:t>
            </a: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 = change in revenues </a:t>
            </a: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 = change in expenses</a:t>
            </a: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 = change in depreciation </a:t>
            </a: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NWC = </a:t>
            </a:r>
            <a:r>
              <a:rPr lang="tr-TR" sz="2400" dirty="0" err="1" smtClean="0">
                <a:latin typeface="Times New Roman" pitchFamily="18" charset="0"/>
                <a:cs typeface="Times New Roman" pitchFamily="18" charset="0"/>
              </a:rPr>
              <a:t>change</a:t>
            </a:r>
            <a:r>
              <a:rPr lang="tr-TR" sz="2400" dirty="0" smtClean="0">
                <a:latin typeface="Times New Roman" pitchFamily="18" charset="0"/>
                <a:cs typeface="Times New Roman" pitchFamily="18" charset="0"/>
              </a:rPr>
              <a:t> in net </a:t>
            </a:r>
            <a:r>
              <a:rPr lang="tr-TR" sz="2400" dirty="0" err="1" smtClean="0">
                <a:latin typeface="Times New Roman" pitchFamily="18" charset="0"/>
                <a:cs typeface="Times New Roman" pitchFamily="18" charset="0"/>
              </a:rPr>
              <a:t>working</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capital</a:t>
            </a:r>
            <a:endParaRPr lang="tr-TR" sz="2400" dirty="0" smtClean="0">
              <a:latin typeface="Times New Roman" pitchFamily="18" charset="0"/>
              <a:cs typeface="Times New Roman" pitchFamily="18" charset="0"/>
            </a:endParaRPr>
          </a:p>
          <a:p>
            <a:pPr algn="just">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τ = tax rate</a:t>
            </a:r>
            <a:endParaRPr lang="tr-TR" sz="2400" dirty="0" smtClean="0">
              <a:latin typeface="Times New Roman" pitchFamily="18" charset="0"/>
              <a:cs typeface="Times New Roman" pitchFamily="18" charset="0"/>
            </a:endParaRPr>
          </a:p>
          <a:p>
            <a:pPr algn="just">
              <a:buNone/>
            </a:pPr>
            <a:r>
              <a:rPr lang="en-US" sz="2400" dirty="0" smtClean="0"/>
              <a:t>∆OCF = (∆R − ∆E − ∆D)(1 − τ)+ ∆D</a:t>
            </a:r>
            <a:r>
              <a:rPr lang="tr-TR" sz="2400" dirty="0" smtClean="0"/>
              <a:t> </a:t>
            </a:r>
            <a:r>
              <a:rPr lang="en-US" sz="2400" dirty="0" smtClean="0"/>
              <a:t>−</a:t>
            </a:r>
            <a:r>
              <a:rPr lang="tr-TR" sz="2400" dirty="0" smtClean="0"/>
              <a:t> </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NWC</a:t>
            </a:r>
          </a:p>
          <a:p>
            <a:pPr algn="just">
              <a:buNone/>
            </a:pPr>
            <a:r>
              <a:rPr lang="en-US" sz="2400" dirty="0" smtClean="0"/>
              <a:t>We can also write this as</a:t>
            </a:r>
            <a:r>
              <a:rPr lang="tr-TR" sz="2400" dirty="0" smtClean="0"/>
              <a:t>:</a:t>
            </a:r>
          </a:p>
          <a:p>
            <a:pPr algn="just">
              <a:buNone/>
            </a:pPr>
            <a:r>
              <a:rPr lang="tr-TR" sz="2400" dirty="0" smtClean="0"/>
              <a:t>∆OCF = (∆R − ∆E)(1 − </a:t>
            </a:r>
            <a:r>
              <a:rPr lang="el-GR" sz="2400" dirty="0" smtClean="0"/>
              <a:t>τ) + ∆</a:t>
            </a:r>
            <a:r>
              <a:rPr lang="tr-TR" sz="2400" dirty="0" smtClean="0"/>
              <a:t>D</a:t>
            </a:r>
            <a:r>
              <a:rPr lang="el-GR" sz="2400" dirty="0" smtClean="0"/>
              <a:t>τ</a:t>
            </a:r>
            <a:r>
              <a:rPr lang="tr-TR" sz="2400" dirty="0" smtClean="0"/>
              <a:t> </a:t>
            </a:r>
            <a:r>
              <a:rPr lang="en-US" sz="2400" dirty="0" smtClean="0"/>
              <a:t>−</a:t>
            </a:r>
            <a:r>
              <a:rPr lang="tr-TR" sz="2400" dirty="0" smtClean="0"/>
              <a:t> </a:t>
            </a:r>
            <a:r>
              <a:rPr lang="en-US" sz="2400" dirty="0" smtClean="0">
                <a:latin typeface="Times New Roman" pitchFamily="18" charset="0"/>
                <a:cs typeface="Times New Roman" pitchFamily="18" charset="0"/>
              </a:rPr>
              <a:t>∆</a:t>
            </a:r>
            <a:r>
              <a:rPr lang="tr-TR" sz="2400" dirty="0" smtClean="0">
                <a:latin typeface="Times New Roman" pitchFamily="18" charset="0"/>
                <a:cs typeface="Times New Roman" pitchFamily="18" charset="0"/>
              </a:rPr>
              <a:t>NWC</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357158" y="714356"/>
            <a:ext cx="8229600" cy="592594"/>
          </a:xfrm>
          <a:prstGeom prst="rect">
            <a:avLst/>
          </a:prstGeom>
        </p:spPr>
        <p:txBody>
          <a:bodyPr vert="horz" lIns="0" rIns="0" bIns="0" anchor="b">
            <a:normAutofit/>
          </a:bodyPr>
          <a:lstStyle/>
          <a:p>
            <a:pPr lvl="0" algn="ctr">
              <a:spcBef>
                <a:spcPct val="0"/>
              </a:spcBef>
            </a:pPr>
            <a:r>
              <a:rPr lang="tr-TR" sz="3200" b="1" dirty="0" err="1" smtClean="0">
                <a:solidFill>
                  <a:schemeClr val="tx2"/>
                </a:solidFill>
                <a:latin typeface="Times New Roman" pitchFamily="18" charset="0"/>
                <a:cs typeface="Times New Roman" pitchFamily="18" charset="0"/>
              </a:rPr>
              <a:t>Change</a:t>
            </a:r>
            <a:r>
              <a:rPr lang="tr-TR" sz="3200" b="1" dirty="0" smtClean="0">
                <a:solidFill>
                  <a:schemeClr val="tx2"/>
                </a:solidFill>
                <a:latin typeface="Times New Roman" pitchFamily="18" charset="0"/>
                <a:cs typeface="Times New Roman" pitchFamily="18" charset="0"/>
              </a:rPr>
              <a:t> in </a:t>
            </a:r>
            <a:r>
              <a:rPr lang="tr-TR" sz="3200" b="1" dirty="0" err="1" smtClean="0">
                <a:solidFill>
                  <a:schemeClr val="tx2"/>
                </a:solidFill>
                <a:latin typeface="Times New Roman" pitchFamily="18" charset="0"/>
                <a:cs typeface="Times New Roman" pitchFamily="18" charset="0"/>
              </a:rPr>
              <a:t>Working</a:t>
            </a:r>
            <a:r>
              <a:rPr lang="tr-TR" sz="3200" b="1" dirty="0" smtClean="0">
                <a:solidFill>
                  <a:schemeClr val="tx2"/>
                </a:solidFill>
                <a:latin typeface="Times New Roman" pitchFamily="18" charset="0"/>
                <a:cs typeface="Times New Roman" pitchFamily="18" charset="0"/>
              </a:rPr>
              <a:t> </a:t>
            </a:r>
            <a:r>
              <a:rPr lang="tr-TR" sz="3200" b="1" dirty="0" err="1" smtClean="0">
                <a:solidFill>
                  <a:schemeClr val="tx2"/>
                </a:solidFill>
                <a:latin typeface="Times New Roman" pitchFamily="18" charset="0"/>
                <a:cs typeface="Times New Roman" pitchFamily="18" charset="0"/>
              </a:rPr>
              <a:t>Capital</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aphicFrame>
        <p:nvGraphicFramePr>
          <p:cNvPr id="2" name="Object 2"/>
          <p:cNvGraphicFramePr>
            <a:graphicFrameLocks/>
          </p:cNvGraphicFramePr>
          <p:nvPr/>
        </p:nvGraphicFramePr>
        <p:xfrm>
          <a:off x="6572264" y="5072074"/>
          <a:ext cx="2071702" cy="1357322"/>
        </p:xfrm>
        <a:graphic>
          <a:graphicData uri="http://schemas.openxmlformats.org/presentationml/2006/ole">
            <mc:AlternateContent xmlns:mc="http://schemas.openxmlformats.org/markup-compatibility/2006">
              <mc:Choice xmlns:v="urn:schemas-microsoft-com:vml" Requires="v">
                <p:oleObj spid="_x0000_s1059" name="Microsoft ClipArt Gallery" r:id="rId5" imgW="8322945" imgH="6010910" progId="">
                  <p:embed/>
                </p:oleObj>
              </mc:Choice>
              <mc:Fallback>
                <p:oleObj name="Microsoft ClipArt Gallery" r:id="rId5" imgW="8322945" imgH="6010910" progId="">
                  <p:embed/>
                  <p:pic>
                    <p:nvPicPr>
                      <p:cNvPr id="0"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64" y="5072074"/>
                        <a:ext cx="2071702" cy="1357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4282" y="714356"/>
            <a:ext cx="8586758" cy="592594"/>
          </a:xfrm>
          <a:prstGeom prst="rect">
            <a:avLst/>
          </a:prstGeom>
        </p:spPr>
        <p:txBody>
          <a:bodyPr vert="horz" lIns="0" rIns="0" bIns="0" anchor="b">
            <a:normAutofit fontScale="70000" lnSpcReduction="20000"/>
          </a:bodyPr>
          <a:lstStyle/>
          <a:p>
            <a:pPr lvl="0" algn="ctr">
              <a:spcBef>
                <a:spcPct val="0"/>
              </a:spcBef>
            </a:pPr>
            <a:r>
              <a:rPr lang="en-US" sz="3200" b="1" dirty="0" smtClean="0">
                <a:solidFill>
                  <a:schemeClr val="tx2"/>
                </a:solidFill>
                <a:latin typeface="Times New Roman" pitchFamily="18" charset="0"/>
                <a:cs typeface="Times New Roman" pitchFamily="18" charset="0"/>
              </a:rPr>
              <a:t>An Example of the Calculation of the Change in Operating Cash Flow</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47106" name="Picture 2"/>
          <p:cNvPicPr>
            <a:picLocks noChangeAspect="1" noChangeArrowheads="1"/>
          </p:cNvPicPr>
          <p:nvPr/>
        </p:nvPicPr>
        <p:blipFill>
          <a:blip r:embed="rId4"/>
          <a:srcRect l="10981" t="22461" r="34114" b="13086"/>
          <a:stretch>
            <a:fillRect/>
          </a:stretch>
        </p:blipFill>
        <p:spPr bwMode="auto">
          <a:xfrm>
            <a:off x="928662" y="1643050"/>
            <a:ext cx="7358114" cy="4714908"/>
          </a:xfrm>
          <a:prstGeom prst="rect">
            <a:avLst/>
          </a:prstGeom>
          <a:noFill/>
          <a:ln w="9525">
            <a:noFill/>
            <a:miter lim="800000"/>
            <a:headEnd/>
            <a:tailEnd/>
          </a:ln>
          <a:effectLst/>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32856"/>
            <a:ext cx="8143932" cy="4296540"/>
          </a:xfrm>
        </p:spPr>
        <p:txBody>
          <a:bodyPr>
            <a:normAutofit/>
          </a:bodyPr>
          <a:lstStyle/>
          <a:p>
            <a:r>
              <a:rPr lang="en-US" sz="3200" dirty="0" smtClean="0">
                <a:latin typeface="Times New Roman" pitchFamily="18" charset="0"/>
                <a:cs typeface="Times New Roman" pitchFamily="18" charset="0"/>
              </a:rPr>
              <a:t>Or, using the rearrangement as in equation (2)</a:t>
            </a:r>
            <a:r>
              <a:rPr lang="tr-TR" sz="3200" dirty="0" smtClean="0">
                <a:latin typeface="Times New Roman" pitchFamily="18" charset="0"/>
                <a:cs typeface="Times New Roman" pitchFamily="18" charset="0"/>
              </a:rPr>
              <a:t>:</a:t>
            </a: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∆OCF = (∆R − ∆E) (1 − τ) + ∆</a:t>
            </a:r>
            <a:r>
              <a:rPr lang="en-US" sz="3200" dirty="0" err="1" smtClean="0">
                <a:latin typeface="Times New Roman" pitchFamily="18" charset="0"/>
                <a:cs typeface="Times New Roman" pitchFamily="18" charset="0"/>
              </a:rPr>
              <a:t>Dτ</a:t>
            </a:r>
            <a:r>
              <a:rPr lang="en-US" sz="3200" dirty="0" smtClean="0">
                <a:latin typeface="Times New Roman" pitchFamily="18" charset="0"/>
                <a:cs typeface="Times New Roman" pitchFamily="18" charset="0"/>
              </a:rPr>
              <a:t> </a:t>
            </a:r>
            <a:endParaRPr lang="tr-TR" sz="3200" dirty="0" smtClean="0">
              <a:latin typeface="Times New Roman" pitchFamily="18" charset="0"/>
              <a:cs typeface="Times New Roman" pitchFamily="18" charset="0"/>
            </a:endParaRP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($200,000 − $150,000) (1 − 0.40) + $10,000 (0.40) = $24,000 </a:t>
            </a:r>
            <a:endParaRPr lang="tr-TR" sz="32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7306" y="975691"/>
            <a:ext cx="8586758" cy="592594"/>
          </a:xfrm>
          <a:prstGeom prst="rect">
            <a:avLst/>
          </a:prstGeom>
        </p:spPr>
        <p:txBody>
          <a:bodyPr vert="horz" lIns="0" rIns="0" bIns="0" anchor="b">
            <a:normAutofit fontScale="70000" lnSpcReduction="20000"/>
          </a:bodyPr>
          <a:lstStyle/>
          <a:p>
            <a:pPr lvl="0" algn="ctr">
              <a:spcBef>
                <a:spcPct val="0"/>
              </a:spcBef>
            </a:pPr>
            <a:r>
              <a:rPr lang="en-US" sz="3200" b="1" dirty="0" smtClean="0">
                <a:solidFill>
                  <a:schemeClr val="tx2"/>
                </a:solidFill>
                <a:latin typeface="Times New Roman" pitchFamily="18" charset="0"/>
                <a:cs typeface="Times New Roman" pitchFamily="18" charset="0"/>
              </a:rPr>
              <a:t>An Example of the Calculation of the Change in Operating Cash Flow</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9"/>
          <p:cNvPicPr>
            <a:picLocks noChangeAspect="1" noChangeArrowheads="1"/>
          </p:cNvPicPr>
          <p:nvPr/>
        </p:nvPicPr>
        <p:blipFill>
          <a:blip r:embed="rId4"/>
          <a:srcRect/>
          <a:stretch>
            <a:fillRect/>
          </a:stretch>
        </p:blipFill>
        <p:spPr bwMode="auto">
          <a:xfrm>
            <a:off x="6156176" y="4509120"/>
            <a:ext cx="2205401" cy="1718842"/>
          </a:xfrm>
          <a:prstGeom prst="rect">
            <a:avLst/>
          </a:prstGeom>
          <a:noFill/>
          <a:ln w="9525">
            <a:noFill/>
            <a:miter lim="800000"/>
            <a:headEnd/>
            <a:tailEnd/>
          </a:ln>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14422"/>
            <a:ext cx="8143932" cy="5214974"/>
          </a:xfrm>
        </p:spPr>
        <p:txBody>
          <a:bodyPr>
            <a:normAutofit/>
          </a:bodyPr>
          <a:lstStyle/>
          <a:p>
            <a:r>
              <a:rPr lang="en-US" sz="3200" dirty="0" smtClean="0">
                <a:latin typeface="Times New Roman" pitchFamily="18" charset="0"/>
                <a:cs typeface="Times New Roman" pitchFamily="18" charset="0"/>
              </a:rPr>
              <a:t>Suppose you are evaluating modern equipment that you expect will reduce expenses by $100,000 during the first year. The old machine cost $200,000 and was depreciated using </a:t>
            </a:r>
            <a:r>
              <a:rPr lang="en-US" sz="3200" dirty="0" err="1" smtClean="0">
                <a:latin typeface="Times New Roman" pitchFamily="18" charset="0"/>
                <a:cs typeface="Times New Roman" pitchFamily="18" charset="0"/>
              </a:rPr>
              <a:t>straightline</a:t>
            </a:r>
            <a:r>
              <a:rPr lang="en-US" sz="3200" dirty="0" smtClean="0">
                <a:latin typeface="Times New Roman" pitchFamily="18" charset="0"/>
                <a:cs typeface="Times New Roman" pitchFamily="18" charset="0"/>
              </a:rPr>
              <a:t> over 10 years, with five years remaining. The new machine cost $300,000 and will be depreciated using straight-line over ten years. If the firm’s tax rate is 30%, what is the expected operating cash flow in the first year? </a:t>
            </a:r>
            <a:endParaRPr lang="tr-TR" sz="32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4282" y="500042"/>
            <a:ext cx="8586758" cy="592594"/>
          </a:xfrm>
          <a:prstGeom prst="rect">
            <a:avLst/>
          </a:prstGeom>
        </p:spPr>
        <p:txBody>
          <a:bodyPr vert="horz" lIns="0" rIns="0" bIns="0" anchor="b">
            <a:normAutofit/>
          </a:bodyPr>
          <a:lstStyle/>
          <a:p>
            <a:pPr lvl="0" algn="ctr">
              <a:spcBef>
                <a:spcPct val="0"/>
              </a:spcBef>
            </a:pPr>
            <a:r>
              <a:rPr lang="en-US" sz="3200" b="1" dirty="0" smtClean="0">
                <a:solidFill>
                  <a:schemeClr val="tx2"/>
                </a:solidFill>
                <a:latin typeface="Times New Roman" pitchFamily="18" charset="0"/>
                <a:cs typeface="Times New Roman" pitchFamily="18" charset="0"/>
              </a:rPr>
              <a:t>An Example</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14422"/>
            <a:ext cx="8143932" cy="5214974"/>
          </a:xfrm>
        </p:spPr>
        <p:txBody>
          <a:bodyPr>
            <a:normAutofit fontScale="85000" lnSpcReduction="10000"/>
          </a:bodyPr>
          <a:lstStyle/>
          <a:p>
            <a:r>
              <a:rPr lang="en-US" sz="3200" dirty="0" smtClean="0">
                <a:latin typeface="Times New Roman" pitchFamily="18" charset="0"/>
                <a:cs typeface="Times New Roman" pitchFamily="18" charset="0"/>
              </a:rPr>
              <a:t>Let’s identify the components: </a:t>
            </a:r>
            <a:endParaRPr lang="tr-TR" sz="3200" dirty="0" smtClean="0">
              <a:latin typeface="Times New Roman" pitchFamily="18" charset="0"/>
              <a:cs typeface="Times New Roman" pitchFamily="18" charset="0"/>
            </a:endParaRP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∆R = $0 </a:t>
            </a:r>
            <a:r>
              <a:rPr lang="tr-TR"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The new machine does not affect revenues</a:t>
            </a:r>
            <a:r>
              <a:rPr lang="tr-TR" sz="3200" dirty="0" smtClean="0">
                <a:latin typeface="Times New Roman" pitchFamily="18" charset="0"/>
                <a:cs typeface="Times New Roman" pitchFamily="18" charset="0"/>
              </a:rPr>
              <a:t>)</a:t>
            </a: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∆E = −$100,000 </a:t>
            </a:r>
            <a:r>
              <a:rPr lang="tr-TR"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The new machine reduces expenses that will reduce taxes and increase cash flows</a:t>
            </a:r>
            <a:r>
              <a:rPr lang="tr-TR" sz="3200" dirty="0" smtClean="0">
                <a:latin typeface="Times New Roman" pitchFamily="18" charset="0"/>
                <a:cs typeface="Times New Roman" pitchFamily="18" charset="0"/>
              </a:rPr>
              <a:t>)</a:t>
            </a: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 = +$10,000 </a:t>
            </a:r>
            <a:r>
              <a:rPr lang="tr-TR"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The new machine increases the depreciation expense from $20,000 to $30,000</a:t>
            </a:r>
            <a:r>
              <a:rPr lang="tr-TR" sz="3200" dirty="0" smtClean="0">
                <a:latin typeface="Times New Roman" pitchFamily="18" charset="0"/>
                <a:cs typeface="Times New Roman" pitchFamily="18" charset="0"/>
              </a:rPr>
              <a:t>)</a:t>
            </a: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τ = 30% </a:t>
            </a:r>
            <a:endParaRPr lang="tr-TR" sz="3200" dirty="0" smtClean="0">
              <a:latin typeface="Times New Roman" pitchFamily="18" charset="0"/>
              <a:cs typeface="Times New Roman" pitchFamily="18" charset="0"/>
            </a:endParaRP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The operating cash flow from the first year is therefore: </a:t>
            </a:r>
            <a:endParaRPr lang="tr-TR" sz="3200" dirty="0" smtClean="0">
              <a:latin typeface="Times New Roman" pitchFamily="18" charset="0"/>
              <a:cs typeface="Times New Roman" pitchFamily="18" charset="0"/>
            </a:endParaRP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∆OCF = (∆R − ∆E − ∆D) (1 − τ) + ∆D</a:t>
            </a:r>
            <a:endParaRPr lang="tr-TR" sz="3200" dirty="0" smtClean="0">
              <a:latin typeface="Times New Roman" pitchFamily="18" charset="0"/>
              <a:cs typeface="Times New Roman" pitchFamily="18" charset="0"/>
            </a:endParaRP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($100,000 − 10,000) (1 − 0.30) + $10,000 </a:t>
            </a:r>
            <a:endParaRPr lang="tr-TR" sz="3200" dirty="0" smtClean="0">
              <a:latin typeface="Times New Roman" pitchFamily="18" charset="0"/>
              <a:cs typeface="Times New Roman" pitchFamily="18" charset="0"/>
            </a:endParaRPr>
          </a:p>
          <a:p>
            <a:pPr>
              <a:buNone/>
            </a:pPr>
            <a:r>
              <a:rPr lang="tr-T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$63,000 + $10,000 = $73,000</a:t>
            </a:r>
            <a:endParaRPr lang="tr-TR" sz="32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4282" y="500042"/>
            <a:ext cx="8586758" cy="592594"/>
          </a:xfrm>
          <a:prstGeom prst="rect">
            <a:avLst/>
          </a:prstGeom>
        </p:spPr>
        <p:txBody>
          <a:bodyPr vert="horz" lIns="0" rIns="0" bIns="0" anchor="b">
            <a:normAutofit/>
          </a:bodyPr>
          <a:lstStyle/>
          <a:p>
            <a:pPr lvl="0" algn="ctr">
              <a:spcBef>
                <a:spcPct val="0"/>
              </a:spcBef>
            </a:pPr>
            <a:r>
              <a:rPr lang="en-US" sz="3200" b="1" dirty="0" smtClean="0">
                <a:solidFill>
                  <a:schemeClr val="tx2"/>
                </a:solidFill>
                <a:latin typeface="Times New Roman" pitchFamily="18" charset="0"/>
                <a:cs typeface="Times New Roman" pitchFamily="18" charset="0"/>
              </a:rPr>
              <a:t>An Example</a:t>
            </a:r>
            <a:endParaRPr kumimoji="0" lang="tr-TR" sz="32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14422"/>
            <a:ext cx="8143932" cy="5214974"/>
          </a:xfrm>
        </p:spPr>
        <p:txBody>
          <a:bodyPr>
            <a:normAutofit/>
          </a:bodyPr>
          <a:lstStyle/>
          <a:p>
            <a:r>
              <a:rPr lang="en-US" sz="2400" dirty="0" smtClean="0">
                <a:latin typeface="Times New Roman" pitchFamily="18" charset="0"/>
                <a:cs typeface="Times New Roman" pitchFamily="18" charset="0"/>
              </a:rPr>
              <a:t>As we have seen, an investment’s cash flows consist of two types of cash flows: </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 cash flows related to acquiring and disposing the assets represented in the investment, </a:t>
            </a:r>
            <a:endParaRPr lang="tr-TR" sz="2400" dirty="0" smtClean="0">
              <a:latin typeface="Times New Roman" pitchFamily="18" charset="0"/>
              <a:cs typeface="Times New Roman" pitchFamily="18" charset="0"/>
            </a:endParaRPr>
          </a:p>
          <a:p>
            <a:pPr>
              <a:buNone/>
            </a:pPr>
            <a:r>
              <a:rPr lang="tr-T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(2) cash flows related to operations. </a:t>
            </a:r>
            <a:endParaRPr lang="tr-T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evaluate any investment project, we must consider both cash flows. The sum of the cash flows from asset acquisition and disposition and from operations is referred to as net cash flows (NCF). </a:t>
            </a:r>
            <a:endParaRPr lang="tr-T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net cash flows are therefore the incremental cash flows related to an investment. The net cash flow is calculated for each period of the project’s</a:t>
            </a:r>
            <a:r>
              <a:rPr lang="tr-TR" sz="2400" dirty="0" smtClean="0">
                <a:latin typeface="Times New Roman" pitchFamily="18" charset="0"/>
                <a:cs typeface="Times New Roman" pitchFamily="18" charset="0"/>
              </a:rPr>
              <a:t> </a:t>
            </a:r>
            <a:r>
              <a:rPr lang="tr-TR" sz="2400" dirty="0" smtClean="0"/>
              <a:t>life.</a:t>
            </a:r>
            <a:endParaRPr lang="tr-TR" sz="24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4282" y="500042"/>
            <a:ext cx="8586758" cy="592594"/>
          </a:xfrm>
          <a:prstGeom prst="rect">
            <a:avLst/>
          </a:prstGeom>
        </p:spPr>
        <p:txBody>
          <a:bodyPr vert="horz" lIns="0" rIns="0" bIns="0" anchor="b">
            <a:normAutofit/>
          </a:bodyPr>
          <a:lstStyle/>
          <a:p>
            <a:pPr lvl="0" algn="ctr">
              <a:spcBef>
                <a:spcPct val="0"/>
              </a:spcBef>
            </a:pPr>
            <a:r>
              <a:rPr lang="tr-TR" sz="3000" b="1" dirty="0" smtClean="0">
                <a:solidFill>
                  <a:schemeClr val="tx2"/>
                </a:solidFill>
                <a:latin typeface="Times New Roman" pitchFamily="18" charset="0"/>
                <a:cs typeface="Times New Roman" pitchFamily="18" charset="0"/>
              </a:rPr>
              <a:t>NET CASH FLOWS</a:t>
            </a:r>
            <a:endParaRPr kumimoji="0" lang="tr-TR" sz="3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214422"/>
            <a:ext cx="8143932" cy="5214974"/>
          </a:xfrm>
        </p:spPr>
        <p:txBody>
          <a:bodyPr>
            <a:normAutofit/>
          </a:bodyPr>
          <a:lstStyle/>
          <a:p>
            <a:pPr algn="just"/>
            <a:r>
              <a:rPr lang="en-US" sz="2800" dirty="0" smtClean="0">
                <a:cs typeface="Times New Roman" pitchFamily="18" charset="0"/>
              </a:rPr>
              <a:t>In each period, we add the cash flow from asset acquisition and disposition and the cash flow from operations. For a given period, </a:t>
            </a:r>
            <a:endParaRPr lang="tr-TR" sz="2800" dirty="0" smtClean="0">
              <a:cs typeface="Times New Roman" pitchFamily="18" charset="0"/>
            </a:endParaRPr>
          </a:p>
          <a:p>
            <a:pPr algn="just">
              <a:buNone/>
            </a:pPr>
            <a:r>
              <a:rPr lang="tr-TR" sz="2800" dirty="0" smtClean="0">
                <a:cs typeface="Times New Roman" pitchFamily="18" charset="0"/>
              </a:rPr>
              <a:t>	</a:t>
            </a:r>
            <a:r>
              <a:rPr lang="en-US" sz="2800" dirty="0" smtClean="0">
                <a:cs typeface="Times New Roman" pitchFamily="18" charset="0"/>
              </a:rPr>
              <a:t>Net Cash Flow = Investment cash flow + Change in operating cash flow (∆OCF) </a:t>
            </a:r>
            <a:endParaRPr lang="tr-TR" sz="2800" dirty="0" smtClean="0">
              <a:cs typeface="Times New Roman" pitchFamily="18" charset="0"/>
            </a:endParaRPr>
          </a:p>
          <a:p>
            <a:pPr algn="just"/>
            <a:r>
              <a:rPr lang="en-US" sz="2800" dirty="0" smtClean="0">
                <a:cs typeface="Times New Roman" pitchFamily="18" charset="0"/>
              </a:rPr>
              <a:t>The analysis of the cash flows of investment projects can become quite complex. But by working through any problem systematically, line-by-line, you will be able to sort out the information and focus on those items that determine cash flows.</a:t>
            </a:r>
            <a:endParaRPr lang="tr-TR" sz="2800" dirty="0" smtClean="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214282" y="500042"/>
            <a:ext cx="8586758" cy="592594"/>
          </a:xfrm>
          <a:prstGeom prst="rect">
            <a:avLst/>
          </a:prstGeom>
        </p:spPr>
        <p:txBody>
          <a:bodyPr vert="horz" lIns="0" rIns="0" bIns="0" anchor="b">
            <a:normAutofit/>
          </a:bodyPr>
          <a:lstStyle/>
          <a:p>
            <a:pPr lvl="0" algn="ctr">
              <a:spcBef>
                <a:spcPct val="0"/>
              </a:spcBef>
            </a:pPr>
            <a:r>
              <a:rPr lang="tr-TR" sz="3000" b="1" dirty="0" smtClean="0">
                <a:solidFill>
                  <a:schemeClr val="tx2"/>
                </a:solidFill>
                <a:latin typeface="Times New Roman" pitchFamily="18" charset="0"/>
                <a:cs typeface="Times New Roman" pitchFamily="18" charset="0"/>
              </a:rPr>
              <a:t>NET CASH FLOWS</a:t>
            </a:r>
            <a:endParaRPr kumimoji="0" lang="tr-TR" sz="30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229600" cy="521156"/>
          </a:xfrm>
        </p:spPr>
        <p:txBody>
          <a:bodyPr>
            <a:normAutofit fontScale="90000"/>
          </a:bodyPr>
          <a:lstStyle/>
          <a:p>
            <a:pPr algn="ctr"/>
            <a:r>
              <a:rPr lang="en-US" altLang="en-US" sz="3200" b="1" dirty="0" smtClean="0"/>
              <a:t>Cash Flow Summary</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Ross-Table-2"/>
          <p:cNvPicPr>
            <a:picLocks noGrp="1" noChangeAspect="1" noChangeArrowheads="1"/>
          </p:cNvPicPr>
          <p:nvPr>
            <p:ph idx="1"/>
          </p:nvPr>
        </p:nvPicPr>
        <p:blipFill>
          <a:blip r:embed="rId4"/>
          <a:srcRect l="1414" r="1414"/>
          <a:stretch>
            <a:fillRect/>
          </a:stretch>
        </p:blipFill>
        <p:spPr bwMode="auto">
          <a:xfrm>
            <a:off x="571472" y="1500174"/>
            <a:ext cx="8001056" cy="4786346"/>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6572264" y="4786322"/>
            <a:ext cx="1836815" cy="1357322"/>
          </a:xfrm>
          <a:prstGeom prst="rect">
            <a:avLst/>
          </a:prstGeom>
          <a:noFill/>
          <a:ln w="9525">
            <a:noFill/>
            <a:miter lim="800000"/>
            <a:headEnd/>
            <a:tailEnd/>
          </a:ln>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229600" cy="521156"/>
          </a:xfrm>
        </p:spPr>
        <p:txBody>
          <a:bodyPr>
            <a:normAutofit fontScale="90000"/>
          </a:bodyPr>
          <a:lstStyle/>
          <a:p>
            <a:pPr algn="ctr"/>
            <a:r>
              <a:rPr lang="en-US" altLang="en-US" sz="3200" b="1" dirty="0" smtClean="0"/>
              <a:t>Example: Calculating Cash Flows</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İçerik Yer Tutucusu"/>
          <p:cNvSpPr>
            <a:spLocks noGrp="1"/>
          </p:cNvSpPr>
          <p:nvPr>
            <p:ph idx="1"/>
          </p:nvPr>
        </p:nvSpPr>
        <p:spPr>
          <a:xfrm>
            <a:off x="457200" y="1285860"/>
            <a:ext cx="8229600" cy="5038740"/>
          </a:xfrm>
        </p:spPr>
        <p:txBody>
          <a:bodyPr>
            <a:normAutofit/>
          </a:bodyPr>
          <a:lstStyle/>
          <a:p>
            <a:pPr algn="just">
              <a:lnSpc>
                <a:spcPct val="90000"/>
              </a:lnSpc>
              <a:buFont typeface="Arial" panose="020B0604020202020204" pitchFamily="34" charset="0"/>
              <a:buChar char="•"/>
              <a:defRPr/>
            </a:pPr>
            <a:r>
              <a:rPr lang="en-US" altLang="en-US" sz="2400" dirty="0" smtClean="0">
                <a:latin typeface="Times New Roman" pitchFamily="18" charset="0"/>
                <a:cs typeface="Times New Roman" pitchFamily="18" charset="0"/>
              </a:rPr>
              <a:t>Current Accounts</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2011: CA = 1500; CL = 1300</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2012: CA = 2000; CL = 1700</a:t>
            </a:r>
          </a:p>
          <a:p>
            <a:pPr algn="just">
              <a:lnSpc>
                <a:spcPct val="90000"/>
              </a:lnSpc>
              <a:buFont typeface="Arial" panose="020B0604020202020204" pitchFamily="34" charset="0"/>
              <a:buChar char="•"/>
              <a:defRPr/>
            </a:pPr>
            <a:r>
              <a:rPr lang="en-US" altLang="en-US" sz="2400" dirty="0" smtClean="0">
                <a:latin typeface="Times New Roman" pitchFamily="18" charset="0"/>
                <a:cs typeface="Times New Roman" pitchFamily="18" charset="0"/>
              </a:rPr>
              <a:t>Fixed Assets and Depreciation</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2011: NFA = 3000; 20</a:t>
            </a:r>
            <a:r>
              <a:rPr lang="tr-TR" altLang="en-US" smtClean="0">
                <a:latin typeface="Times New Roman" pitchFamily="18" charset="0"/>
                <a:cs typeface="Times New Roman" pitchFamily="18" charset="0"/>
              </a:rPr>
              <a:t>12</a:t>
            </a:r>
            <a:r>
              <a:rPr lang="en-US" altLang="en-US"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NFA = 4000</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Depreciation expense = 300</a:t>
            </a:r>
          </a:p>
          <a:p>
            <a:pPr algn="just">
              <a:lnSpc>
                <a:spcPct val="90000"/>
              </a:lnSpc>
              <a:buFont typeface="Arial" panose="020B0604020202020204" pitchFamily="34" charset="0"/>
              <a:buChar char="•"/>
              <a:defRPr/>
            </a:pPr>
            <a:r>
              <a:rPr lang="en-US" altLang="en-US" sz="2400" dirty="0" smtClean="0">
                <a:latin typeface="Times New Roman" pitchFamily="18" charset="0"/>
                <a:cs typeface="Times New Roman" pitchFamily="18" charset="0"/>
              </a:rPr>
              <a:t>LT Liabilities and Equity</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2011: LTD = 2200; Common Equity = 500; RE = 500</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2012: LTD = 2800; Common Equity = 750; RE = 750</a:t>
            </a:r>
          </a:p>
          <a:p>
            <a:pPr algn="just">
              <a:lnSpc>
                <a:spcPct val="90000"/>
              </a:lnSpc>
              <a:buFont typeface="Arial" panose="020B0604020202020204" pitchFamily="34" charset="0"/>
              <a:buChar char="•"/>
              <a:defRPr/>
            </a:pPr>
            <a:r>
              <a:rPr lang="en-US" altLang="en-US" sz="2400" dirty="0" smtClean="0">
                <a:latin typeface="Times New Roman" pitchFamily="18" charset="0"/>
                <a:cs typeface="Times New Roman" pitchFamily="18" charset="0"/>
              </a:rPr>
              <a:t>Statement of Comprehensive Income Information</a:t>
            </a:r>
          </a:p>
          <a:p>
            <a:pPr lvl="1" algn="just">
              <a:lnSpc>
                <a:spcPct val="90000"/>
              </a:lnSpc>
              <a:buFont typeface="Arial" panose="020B0604020202020204" pitchFamily="34" charset="0"/>
              <a:buChar char="•"/>
              <a:defRPr/>
            </a:pPr>
            <a:r>
              <a:rPr lang="en-US" altLang="en-US" dirty="0" smtClean="0">
                <a:latin typeface="Times New Roman" pitchFamily="18" charset="0"/>
                <a:cs typeface="Times New Roman" pitchFamily="18" charset="0"/>
              </a:rPr>
              <a:t>EBIT = 2700; Interest Expense = 200; Taxes = 1000; Dividends = 1250</a:t>
            </a:r>
          </a:p>
          <a:p>
            <a:pPr algn="just"/>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642918"/>
            <a:ext cx="8229600" cy="521156"/>
          </a:xfrm>
        </p:spPr>
        <p:txBody>
          <a:bodyPr>
            <a:normAutofit fontScale="90000"/>
          </a:bodyPr>
          <a:lstStyle/>
          <a:p>
            <a:pPr algn="ctr"/>
            <a:r>
              <a:rPr lang="en-US" altLang="en-US" sz="3200" b="1" dirty="0" smtClean="0"/>
              <a:t>Example: Calculating Cash Flows</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İçerik Yer Tutucusu"/>
          <p:cNvSpPr>
            <a:spLocks noGrp="1"/>
          </p:cNvSpPr>
          <p:nvPr>
            <p:ph idx="1"/>
          </p:nvPr>
        </p:nvSpPr>
        <p:spPr>
          <a:xfrm>
            <a:off x="457200" y="1285860"/>
            <a:ext cx="8229600" cy="5038740"/>
          </a:xfrm>
        </p:spPr>
        <p:txBody>
          <a:bodyPr>
            <a:normAutofit/>
          </a:bodyPr>
          <a:lstStyle/>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OCF = 2700 + 300 – 1000 = 2000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NCS = 4000 – 3000 + 300 = 1300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Changes in NWC = (2000 – 1700) – (1500 – 1300) = 100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CF From Assets = 2000 – 1300 – 100 = 600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CF to Bondholders = 200 – (2800 – 2200) = -400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CF to Shareholders = 1250 – (750 – 500) = 1000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CF From Assets = -400 + 1000 = 600</a:t>
            </a:r>
          </a:p>
          <a:p>
            <a:pPr algn="just">
              <a:buFont typeface="Arial" panose="020B0604020202020204" pitchFamily="34" charset="0"/>
              <a:buChar char="•"/>
              <a:defRPr/>
            </a:pPr>
            <a:r>
              <a:rPr lang="en-US" altLang="en-US" sz="2800" dirty="0" smtClean="0">
                <a:latin typeface="Times New Roman" pitchFamily="18" charset="0"/>
                <a:cs typeface="Times New Roman" pitchFamily="18" charset="0"/>
              </a:rPr>
              <a:t>Notice – the cash flow identity holds.</a:t>
            </a:r>
          </a:p>
          <a:p>
            <a:pPr algn="just"/>
            <a:endParaRPr lang="tr-TR"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4"/>
          <a:srcRect/>
          <a:stretch>
            <a:fillRect/>
          </a:stretch>
        </p:blipFill>
        <p:spPr bwMode="auto">
          <a:xfrm>
            <a:off x="7000892" y="5286388"/>
            <a:ext cx="1677711" cy="1071570"/>
          </a:xfrm>
          <a:prstGeom prst="rect">
            <a:avLst/>
          </a:prstGeom>
          <a:noFill/>
          <a:ln w="9525">
            <a:noFill/>
            <a:miter lim="800000"/>
            <a:headEnd/>
            <a:tailEnd/>
          </a:ln>
        </p:spPr>
      </p:pic>
    </p:spTree>
    <p:extLst>
      <p:ext uri="{BB962C8B-B14F-4D97-AF65-F5344CB8AC3E}">
        <p14:creationId xmlns:p14="http://schemas.microsoft.com/office/powerpoint/2010/main" val="236840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735470"/>
          </a:xfrm>
        </p:spPr>
        <p:txBody>
          <a:bodyPr>
            <a:normAutofit/>
          </a:bodyPr>
          <a:lstStyle/>
          <a:p>
            <a:pPr algn="ctr"/>
            <a:r>
              <a:rPr lang="tr-TR" altLang="en-US" sz="3200" b="1" dirty="0" err="1" smtClean="0"/>
              <a:t>Investment</a:t>
            </a:r>
            <a:r>
              <a:rPr lang="tr-TR" altLang="en-US" sz="3200" b="1" dirty="0" smtClean="0"/>
              <a:t> </a:t>
            </a:r>
            <a:r>
              <a:rPr lang="tr-TR" altLang="en-US" sz="3200" b="1" dirty="0" err="1" smtClean="0"/>
              <a:t>Decisions</a:t>
            </a:r>
            <a:r>
              <a:rPr lang="tr-TR" altLang="en-US" sz="3200" b="1" dirty="0" smtClean="0"/>
              <a:t> </a:t>
            </a:r>
            <a:r>
              <a:rPr lang="tr-TR" altLang="en-US" sz="3200" b="1" dirty="0" err="1" smtClean="0"/>
              <a:t>and</a:t>
            </a:r>
            <a:r>
              <a:rPr lang="tr-TR" altLang="en-US" sz="3200" b="1" dirty="0" smtClean="0"/>
              <a:t> </a:t>
            </a:r>
            <a:r>
              <a:rPr lang="tr-TR" altLang="en-US" sz="3200" b="1" dirty="0" err="1" smtClean="0"/>
              <a:t>Capital</a:t>
            </a:r>
            <a:r>
              <a:rPr lang="tr-TR" altLang="en-US" sz="3200" b="1" dirty="0" smtClean="0"/>
              <a:t> </a:t>
            </a:r>
            <a:r>
              <a:rPr lang="tr-TR" altLang="en-US" sz="3200" b="1" dirty="0" err="1" smtClean="0"/>
              <a:t>Budgeting</a:t>
            </a:r>
            <a:endParaRPr lang="tr-TR" sz="3200" b="1" dirty="0"/>
          </a:p>
        </p:txBody>
      </p:sp>
      <p:sp>
        <p:nvSpPr>
          <p:cNvPr id="3" name="Content Placeholder 2"/>
          <p:cNvSpPr>
            <a:spLocks noGrp="1"/>
          </p:cNvSpPr>
          <p:nvPr>
            <p:ph idx="1"/>
          </p:nvPr>
        </p:nvSpPr>
        <p:spPr>
          <a:xfrm>
            <a:off x="500034" y="1285860"/>
            <a:ext cx="8053094" cy="5056327"/>
          </a:xfrm>
        </p:spPr>
        <p:txBody>
          <a:bodyPr>
            <a:normAutofit/>
          </a:bodyPr>
          <a:lstStyle/>
          <a:p>
            <a:pPr algn="just"/>
            <a:r>
              <a:rPr lang="tr-TR" sz="2800" dirty="0" smtClean="0">
                <a:cs typeface="Times New Roman" pitchFamily="18" charset="0"/>
              </a:rPr>
              <a:t>A </a:t>
            </a:r>
            <a:r>
              <a:rPr lang="en-GB" sz="2800" dirty="0" smtClean="0">
                <a:cs typeface="Times New Roman" pitchFamily="18" charset="0"/>
              </a:rPr>
              <a:t>firm must continually evaluate possible investments, capital budgeting is an ongoing process. However, before a firm begins</a:t>
            </a:r>
            <a:r>
              <a:rPr lang="tr-TR" sz="2800" dirty="0" smtClean="0">
                <a:cs typeface="Times New Roman" pitchFamily="18" charset="0"/>
              </a:rPr>
              <a:t> </a:t>
            </a:r>
            <a:r>
              <a:rPr lang="en-GB" sz="2800" dirty="0" smtClean="0">
                <a:cs typeface="Times New Roman" pitchFamily="18" charset="0"/>
              </a:rPr>
              <a:t>thinking about capital budgeting, it must first determine its corporate strategy — its broad set of objectives for future investment.</a:t>
            </a:r>
            <a:endParaRPr lang="tr-TR" sz="2800" dirty="0" smtClean="0">
              <a:cs typeface="Times New Roman" pitchFamily="18" charset="0"/>
            </a:endParaRPr>
          </a:p>
          <a:p>
            <a:pPr algn="just"/>
            <a:endParaRPr lang="tr-TR" sz="2800" dirty="0" smtClean="0">
              <a:cs typeface="Times New Roman" pitchFamily="18" charset="0"/>
            </a:endParaRPr>
          </a:p>
          <a:p>
            <a:pPr algn="just"/>
            <a:r>
              <a:rPr lang="en-GB" sz="2800" dirty="0" smtClean="0">
                <a:cs typeface="Times New Roman" pitchFamily="18" charset="0"/>
              </a:rPr>
              <a:t>Capital budgeting is the process of identifying and selecting investments in long-lived assets, or assets expected to produce benefits over more than one year. </a:t>
            </a:r>
            <a:endParaRPr lang="tr-TR" sz="2800" dirty="0" smtClean="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descr="j0078725"/>
          <p:cNvPicPr>
            <a:picLocks noChangeAspect="1" noChangeArrowheads="1"/>
          </p:cNvPicPr>
          <p:nvPr/>
        </p:nvPicPr>
        <p:blipFill>
          <a:blip r:embed="rId4"/>
          <a:srcRect/>
          <a:stretch>
            <a:fillRect/>
          </a:stretch>
        </p:blipFill>
        <p:spPr bwMode="auto">
          <a:xfrm>
            <a:off x="7286644" y="5786454"/>
            <a:ext cx="1239508" cy="877583"/>
          </a:xfrm>
          <a:prstGeom prst="rect">
            <a:avLst/>
          </a:prstGeom>
          <a:noFill/>
          <a:ln w="9525">
            <a:noFill/>
            <a:miter lim="800000"/>
            <a:headEnd/>
            <a:tailEnd/>
          </a:ln>
        </p:spPr>
      </p:pic>
    </p:spTree>
    <p:extLst>
      <p:ext uri="{BB962C8B-B14F-4D97-AF65-F5344CB8AC3E}">
        <p14:creationId xmlns:p14="http://schemas.microsoft.com/office/powerpoint/2010/main" val="943192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521156"/>
          </a:xfrm>
        </p:spPr>
        <p:txBody>
          <a:bodyPr>
            <a:normAutofit fontScale="90000"/>
          </a:bodyPr>
          <a:lstStyle/>
          <a:p>
            <a:pPr algn="ctr"/>
            <a:r>
              <a:rPr lang="en-US" altLang="en-US" sz="3200" b="1" dirty="0" smtClean="0"/>
              <a:t>Example</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İçerik Yer Tutucusu"/>
          <p:cNvSpPr>
            <a:spLocks noGrp="1"/>
          </p:cNvSpPr>
          <p:nvPr>
            <p:ph idx="1"/>
          </p:nvPr>
        </p:nvSpPr>
        <p:spPr>
          <a:xfrm>
            <a:off x="457200" y="1196752"/>
            <a:ext cx="8229600" cy="5127848"/>
          </a:xfrm>
        </p:spPr>
        <p:txBody>
          <a:bodyPr>
            <a:normAutofit lnSpcReduction="10000"/>
          </a:bodyPr>
          <a:lstStyle/>
          <a:p>
            <a:pPr marL="0" indent="0" algn="just">
              <a:lnSpc>
                <a:spcPct val="150000"/>
              </a:lnSpc>
              <a:buNone/>
            </a:pPr>
            <a:r>
              <a:rPr lang="tr-TR" sz="2800" dirty="0" smtClean="0">
                <a:latin typeface="Times New Roman" pitchFamily="18" charset="0"/>
                <a:cs typeface="Times New Roman" pitchFamily="18" charset="0"/>
              </a:rPr>
              <a:t>During the year, the company had gross sales of $865,000. the firm’s cost of goods sold and selling expenses were $455,000 and $210,000, respectively. The company also had notes payable of $680,000. these notes carried an interest rate of 4 percent. Depreciation was $105,000. the tax rate was 21 percent.</a:t>
            </a:r>
          </a:p>
          <a:p>
            <a:pPr marL="457200" indent="-457200" algn="just">
              <a:lnSpc>
                <a:spcPct val="150000"/>
              </a:lnSpc>
              <a:buAutoNum type="alphaLcParenR"/>
            </a:pPr>
            <a:r>
              <a:rPr lang="tr-TR" sz="2800" dirty="0" smtClean="0">
                <a:latin typeface="Times New Roman" pitchFamily="18" charset="0"/>
                <a:cs typeface="Times New Roman" pitchFamily="18" charset="0"/>
              </a:rPr>
              <a:t>What was the </a:t>
            </a:r>
            <a:r>
              <a:rPr lang="tr-TR" sz="2800" dirty="0" err="1" smtClean="0">
                <a:latin typeface="Times New Roman" pitchFamily="18" charset="0"/>
                <a:cs typeface="Times New Roman" pitchFamily="18" charset="0"/>
              </a:rPr>
              <a:t>company’s</a:t>
            </a:r>
            <a:r>
              <a:rPr lang="tr-TR" sz="2800" dirty="0" smtClean="0">
                <a:latin typeface="Times New Roman" pitchFamily="18" charset="0"/>
                <a:cs typeface="Times New Roman" pitchFamily="18" charset="0"/>
              </a:rPr>
              <a:t> net income?</a:t>
            </a:r>
          </a:p>
          <a:p>
            <a:pPr marL="457200" indent="-457200" algn="just">
              <a:lnSpc>
                <a:spcPct val="150000"/>
              </a:lnSpc>
              <a:buAutoNum type="alphaLcParenR"/>
            </a:pPr>
            <a:r>
              <a:rPr lang="tr-TR" sz="2800" dirty="0" smtClean="0">
                <a:latin typeface="Times New Roman" pitchFamily="18" charset="0"/>
                <a:cs typeface="Times New Roman" pitchFamily="18" charset="0"/>
              </a:rPr>
              <a:t>What was the company’s operating cash flow?</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272632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29600" cy="521156"/>
          </a:xfrm>
        </p:spPr>
        <p:txBody>
          <a:bodyPr>
            <a:normAutofit fontScale="90000"/>
          </a:bodyPr>
          <a:lstStyle/>
          <a:p>
            <a:pPr algn="ctr"/>
            <a:r>
              <a:rPr lang="en-US" altLang="en-US" sz="3200" b="1" dirty="0" smtClean="0"/>
              <a:t>Example</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val="929708410"/>
              </p:ext>
            </p:extLst>
          </p:nvPr>
        </p:nvGraphicFramePr>
        <p:xfrm>
          <a:off x="539552" y="1268760"/>
          <a:ext cx="3456384" cy="3240360"/>
        </p:xfrm>
        <a:graphic>
          <a:graphicData uri="http://schemas.openxmlformats.org/drawingml/2006/table">
            <a:tbl>
              <a:tblPr>
                <a:tableStyleId>{5C22544A-7EE6-4342-B048-85BDC9FD1C3A}</a:tableStyleId>
              </a:tblPr>
              <a:tblGrid>
                <a:gridCol w="220897"/>
                <a:gridCol w="2040046"/>
                <a:gridCol w="974544"/>
                <a:gridCol w="220897"/>
              </a:tblGrid>
              <a:tr h="292472">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Input area:</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304056">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Sales</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    865.000 </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Cost of goods sold</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    455.000 </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Selling expenses</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    210.000 </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Notes payable</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    680.000 </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Interest rate</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Depreciation expense</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    105.000 </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92472">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Tax rate</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304056">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98161928"/>
              </p:ext>
            </p:extLst>
          </p:nvPr>
        </p:nvGraphicFramePr>
        <p:xfrm>
          <a:off x="4716016" y="1268760"/>
          <a:ext cx="3744416" cy="4694478"/>
        </p:xfrm>
        <a:graphic>
          <a:graphicData uri="http://schemas.openxmlformats.org/drawingml/2006/table">
            <a:tbl>
              <a:tblPr>
                <a:tableStyleId>{5C22544A-7EE6-4342-B048-85BDC9FD1C3A}</a:tableStyleId>
              </a:tblPr>
              <a:tblGrid>
                <a:gridCol w="239305"/>
                <a:gridCol w="2210050"/>
                <a:gridCol w="1055756"/>
                <a:gridCol w="239305"/>
              </a:tblGrid>
              <a:tr h="223003">
                <a:tc>
                  <a:txBody>
                    <a:bodyPr/>
                    <a:lstStyle/>
                    <a:p>
                      <a:pPr algn="l" fontAlgn="b"/>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Output area:</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a:t>
                      </a:r>
                      <a:endParaRPr lang="tr-TR" sz="1400" b="0" i="1"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Income Statement</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Sales</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    865.000 </a:t>
                      </a:r>
                      <a:endParaRPr lang="tr-TR" sz="14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Cost of goods sold</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455.000 </a:t>
                      </a:r>
                      <a:endParaRPr lang="tr-TR" sz="14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Selling expenses</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210.000 </a:t>
                      </a:r>
                      <a:endParaRPr lang="tr-TR" sz="14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Depreciation expense</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105.000 </a:t>
                      </a:r>
                      <a:endParaRPr lang="tr-TR" sz="14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EBIT</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 $      95.000 </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Interest expense</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27.200 </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FF6600"/>
                        </a:solidFill>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EBT</a:t>
                      </a:r>
                      <a:endParaRPr lang="tr-TR"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      67.800 </a:t>
                      </a:r>
                      <a:endParaRPr lang="tr-TR"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Taxes (21%)</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14.238 </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Net income</a:t>
                      </a:r>
                      <a:endParaRPr lang="tr-TR"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      53.562 </a:t>
                      </a:r>
                      <a:endParaRPr lang="tr-TR" sz="1400" b="1" i="0" u="none" strike="noStrike" dirty="0">
                        <a:solidFill>
                          <a:srgbClr val="339966"/>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EBIT</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      95.000 </a:t>
                      </a:r>
                      <a:endParaRPr lang="tr-TR" sz="1400" b="0" i="0" u="none" strike="noStrike">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Depreciation</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105.000 </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34418">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Taxes</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  </a:t>
                      </a:r>
                      <a:r>
                        <a:rPr lang="tr-TR" sz="1400" u="none" strike="noStrike" dirty="0">
                          <a:effectLst/>
                          <a:latin typeface="Times New Roman" panose="02020603050405020304" pitchFamily="18" charset="0"/>
                          <a:cs typeface="Times New Roman" panose="02020603050405020304" pitchFamily="18" charset="0"/>
                        </a:rPr>
                        <a:t>(14.238)</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1"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Operating cash flow</a:t>
                      </a:r>
                      <a:endParaRPr lang="tr-TR"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    185.762 </a:t>
                      </a:r>
                      <a:endParaRPr lang="tr-TR" sz="1400" b="1" i="0" u="none" strike="noStrike" dirty="0">
                        <a:solidFill>
                          <a:srgbClr val="339966"/>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r>
              <a:tr h="223003">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3042043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735470"/>
          </a:xfrm>
        </p:spPr>
        <p:txBody>
          <a:bodyPr>
            <a:normAutofit/>
          </a:bodyPr>
          <a:lstStyle/>
          <a:p>
            <a:pPr algn="ctr"/>
            <a:r>
              <a:rPr lang="tr-TR" altLang="en-US" sz="3200" b="1" dirty="0" err="1" smtClean="0"/>
              <a:t>Investment</a:t>
            </a:r>
            <a:r>
              <a:rPr lang="tr-TR" altLang="en-US" sz="3200" b="1" dirty="0" smtClean="0"/>
              <a:t> </a:t>
            </a:r>
            <a:r>
              <a:rPr lang="tr-TR" altLang="en-US" sz="3200" b="1" dirty="0" err="1" smtClean="0"/>
              <a:t>Decisions</a:t>
            </a:r>
            <a:r>
              <a:rPr lang="tr-TR" altLang="en-US" sz="3200" b="1" dirty="0" smtClean="0"/>
              <a:t> </a:t>
            </a:r>
            <a:r>
              <a:rPr lang="tr-TR" altLang="en-US" sz="3200" b="1" dirty="0" err="1" smtClean="0"/>
              <a:t>and</a:t>
            </a:r>
            <a:r>
              <a:rPr lang="tr-TR" altLang="en-US" sz="3200" b="1" dirty="0" smtClean="0"/>
              <a:t> </a:t>
            </a:r>
            <a:r>
              <a:rPr lang="tr-TR" altLang="en-US" sz="3200" b="1" dirty="0" err="1" smtClean="0"/>
              <a:t>Capital</a:t>
            </a:r>
            <a:r>
              <a:rPr lang="tr-TR" altLang="en-US" sz="3200" b="1" dirty="0" smtClean="0"/>
              <a:t> </a:t>
            </a:r>
            <a:r>
              <a:rPr lang="tr-TR" altLang="en-US" sz="3200" b="1" dirty="0" err="1" smtClean="0"/>
              <a:t>Budgeting</a:t>
            </a:r>
            <a:endParaRPr lang="tr-TR" sz="3200"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8" name="Picture 4"/>
          <p:cNvPicPr>
            <a:picLocks noChangeAspect="1" noChangeArrowheads="1"/>
          </p:cNvPicPr>
          <p:nvPr/>
        </p:nvPicPr>
        <p:blipFill>
          <a:blip r:embed="rId4"/>
          <a:srcRect l="23060" t="23437" r="42350" b="16992"/>
          <a:stretch>
            <a:fillRect/>
          </a:stretch>
        </p:blipFill>
        <p:spPr bwMode="auto">
          <a:xfrm>
            <a:off x="1000100" y="1285860"/>
            <a:ext cx="7000924" cy="5286412"/>
          </a:xfrm>
          <a:prstGeom prst="rect">
            <a:avLst/>
          </a:prstGeom>
          <a:noFill/>
          <a:ln w="9525">
            <a:noFill/>
            <a:miter lim="800000"/>
            <a:headEnd/>
            <a:tailEnd/>
          </a:ln>
          <a:effectLst/>
        </p:spPr>
      </p:pic>
    </p:spTree>
    <p:extLst>
      <p:ext uri="{BB962C8B-B14F-4D97-AF65-F5344CB8AC3E}">
        <p14:creationId xmlns:p14="http://schemas.microsoft.com/office/powerpoint/2010/main" val="94319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735470"/>
          </a:xfrm>
        </p:spPr>
        <p:txBody>
          <a:bodyPr>
            <a:normAutofit/>
          </a:bodyPr>
          <a:lstStyle/>
          <a:p>
            <a:pPr algn="ctr"/>
            <a:r>
              <a:rPr lang="tr-TR" altLang="en-US" sz="3200" b="1" dirty="0" err="1" smtClean="0"/>
              <a:t>Investment</a:t>
            </a:r>
            <a:r>
              <a:rPr lang="tr-TR" altLang="en-US" sz="3200" b="1" dirty="0" smtClean="0"/>
              <a:t> </a:t>
            </a:r>
            <a:r>
              <a:rPr lang="tr-TR" altLang="en-US" sz="3200" b="1" dirty="0" err="1" smtClean="0"/>
              <a:t>Decisions</a:t>
            </a:r>
            <a:r>
              <a:rPr lang="tr-TR" altLang="en-US" sz="3200" b="1" dirty="0" smtClean="0"/>
              <a:t> </a:t>
            </a:r>
            <a:r>
              <a:rPr lang="tr-TR" altLang="en-US" sz="3200" b="1" dirty="0" err="1" smtClean="0"/>
              <a:t>and</a:t>
            </a:r>
            <a:r>
              <a:rPr lang="tr-TR" altLang="en-US" sz="3200" b="1" dirty="0" smtClean="0"/>
              <a:t> </a:t>
            </a:r>
            <a:r>
              <a:rPr lang="tr-TR" altLang="en-US" sz="3200" b="1" dirty="0" err="1" smtClean="0"/>
              <a:t>Capital</a:t>
            </a:r>
            <a:r>
              <a:rPr lang="tr-TR" altLang="en-US" sz="3200" b="1" dirty="0" smtClean="0"/>
              <a:t> </a:t>
            </a:r>
            <a:r>
              <a:rPr lang="tr-TR" altLang="en-US" sz="3200" b="1" dirty="0" err="1" smtClean="0"/>
              <a:t>Budgeting</a:t>
            </a:r>
            <a:endParaRPr lang="tr-TR" sz="3200" b="1" dirty="0"/>
          </a:p>
        </p:txBody>
      </p:sp>
      <p:sp>
        <p:nvSpPr>
          <p:cNvPr id="3" name="Content Placeholder 2"/>
          <p:cNvSpPr>
            <a:spLocks noGrp="1"/>
          </p:cNvSpPr>
          <p:nvPr>
            <p:ph idx="1"/>
          </p:nvPr>
        </p:nvSpPr>
        <p:spPr>
          <a:xfrm>
            <a:off x="500034" y="1428736"/>
            <a:ext cx="8053094" cy="4913451"/>
          </a:xfrm>
        </p:spPr>
        <p:txBody>
          <a:bodyPr>
            <a:normAutofit/>
          </a:bodyPr>
          <a:lstStyle/>
          <a:p>
            <a:endParaRPr lang="tr-TR" sz="2800" dirty="0" smtClean="0"/>
          </a:p>
          <a:p>
            <a:pPr algn="just"/>
            <a:r>
              <a:rPr lang="en-GB" sz="2800" dirty="0" smtClean="0"/>
              <a:t>A firm invests only to increase the value of their ownership interest. A firm will have cash flows in the future from its</a:t>
            </a:r>
            <a:r>
              <a:rPr lang="tr-TR" sz="2800" dirty="0" smtClean="0"/>
              <a:t> </a:t>
            </a:r>
            <a:r>
              <a:rPr lang="en-GB" sz="2800" dirty="0" smtClean="0"/>
              <a:t>past investment decisions. When it invests in new assets, it expects the future cash flows to be </a:t>
            </a:r>
            <a:r>
              <a:rPr lang="en-GB" sz="2800" i="1" dirty="0" smtClean="0"/>
              <a:t>greater than without this new investment. </a:t>
            </a:r>
            <a:endParaRPr lang="tr-TR" sz="2800" dirty="0" smtClean="0">
              <a:cs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bs02064_"/>
          <p:cNvPicPr>
            <a:picLocks noChangeAspect="1" noChangeArrowheads="1"/>
          </p:cNvPicPr>
          <p:nvPr/>
        </p:nvPicPr>
        <p:blipFill>
          <a:blip r:embed="rId4"/>
          <a:srcRect/>
          <a:stretch>
            <a:fillRect/>
          </a:stretch>
        </p:blipFill>
        <p:spPr bwMode="auto">
          <a:xfrm>
            <a:off x="6215074" y="4500570"/>
            <a:ext cx="2071702" cy="2062147"/>
          </a:xfrm>
          <a:prstGeom prst="rect">
            <a:avLst/>
          </a:prstGeom>
          <a:noFill/>
          <a:ln w="9525">
            <a:noFill/>
            <a:miter lim="800000"/>
            <a:headEnd/>
            <a:tailEnd/>
          </a:ln>
        </p:spPr>
      </p:pic>
    </p:spTree>
    <p:extLst>
      <p:ext uri="{BB962C8B-B14F-4D97-AF65-F5344CB8AC3E}">
        <p14:creationId xmlns:p14="http://schemas.microsoft.com/office/powerpoint/2010/main" val="94319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229600" cy="735470"/>
          </a:xfrm>
        </p:spPr>
        <p:txBody>
          <a:bodyPr>
            <a:normAutofit/>
          </a:bodyPr>
          <a:lstStyle/>
          <a:p>
            <a:pPr algn="ctr"/>
            <a:r>
              <a:rPr lang="en-US" altLang="en-US" sz="3200" b="1" dirty="0" smtClean="0"/>
              <a:t>Statement of Financial Position</a:t>
            </a:r>
            <a:endParaRPr lang="tr-TR" sz="3200" b="1" dirty="0"/>
          </a:p>
        </p:txBody>
      </p:sp>
      <p:sp>
        <p:nvSpPr>
          <p:cNvPr id="3" name="Content Placeholder 2"/>
          <p:cNvSpPr>
            <a:spLocks noGrp="1"/>
          </p:cNvSpPr>
          <p:nvPr>
            <p:ph idx="1"/>
          </p:nvPr>
        </p:nvSpPr>
        <p:spPr>
          <a:xfrm>
            <a:off x="500034" y="1643050"/>
            <a:ext cx="8053094" cy="4699137"/>
          </a:xfrm>
        </p:spPr>
        <p:txBody>
          <a:bodyPr>
            <a:normAutofit/>
          </a:bodyPr>
          <a:lstStyle/>
          <a:p>
            <a:pPr algn="just">
              <a:buFont typeface="Arial" panose="020B0604020202020204" pitchFamily="34" charset="0"/>
              <a:buChar char="•"/>
              <a:defRPr/>
            </a:pPr>
            <a:r>
              <a:rPr lang="en-US" altLang="en-US" sz="2800" dirty="0" smtClean="0"/>
              <a:t>The statement of financial position is a snapshot of the firm’s assets and liabilities at a given point in time</a:t>
            </a:r>
          </a:p>
          <a:p>
            <a:pPr algn="just">
              <a:buFont typeface="Arial" panose="020B0604020202020204" pitchFamily="34" charset="0"/>
              <a:buChar char="•"/>
              <a:defRPr/>
            </a:pPr>
            <a:r>
              <a:rPr lang="en-US" altLang="en-US" sz="2800" dirty="0" smtClean="0"/>
              <a:t>Assets are listed in order of liquidity</a:t>
            </a:r>
          </a:p>
          <a:p>
            <a:pPr lvl="1" algn="just">
              <a:buFont typeface="Arial" panose="020B0604020202020204" pitchFamily="34" charset="0"/>
              <a:buChar char="•"/>
              <a:defRPr/>
            </a:pPr>
            <a:r>
              <a:rPr lang="en-US" altLang="en-US" sz="2800" dirty="0" smtClean="0"/>
              <a:t>Ease of conversion to cash</a:t>
            </a:r>
          </a:p>
          <a:p>
            <a:pPr lvl="1" algn="just">
              <a:buFont typeface="Arial" panose="020B0604020202020204" pitchFamily="34" charset="0"/>
              <a:buChar char="•"/>
              <a:defRPr/>
            </a:pPr>
            <a:r>
              <a:rPr lang="en-US" altLang="en-US" sz="2800" dirty="0" smtClean="0"/>
              <a:t>Without significant loss of value</a:t>
            </a:r>
          </a:p>
          <a:p>
            <a:pPr algn="just">
              <a:buFont typeface="Arial" panose="020B0604020202020204" pitchFamily="34" charset="0"/>
              <a:buChar char="•"/>
              <a:defRPr/>
            </a:pPr>
            <a:r>
              <a:rPr lang="en-US" altLang="en-US" sz="2800" dirty="0" smtClean="0"/>
              <a:t>Statement of Financial Position Identity</a:t>
            </a:r>
          </a:p>
          <a:p>
            <a:pPr lvl="1" algn="just">
              <a:buFont typeface="Arial" panose="020B0604020202020204" pitchFamily="34" charset="0"/>
              <a:buChar char="•"/>
              <a:defRPr/>
            </a:pPr>
            <a:r>
              <a:rPr lang="en-US" altLang="en-US" sz="2800" dirty="0" smtClean="0"/>
              <a:t>Assets = Liabilities + Stockholders’ Equity</a:t>
            </a:r>
          </a:p>
          <a:p>
            <a:endParaRPr lang="tr-TR" sz="2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j0299125"/>
          <p:cNvPicPr>
            <a:picLocks noChangeAspect="1" noChangeArrowheads="1"/>
          </p:cNvPicPr>
          <p:nvPr/>
        </p:nvPicPr>
        <p:blipFill>
          <a:blip r:embed="rId4"/>
          <a:srcRect/>
          <a:stretch>
            <a:fillRect/>
          </a:stretch>
        </p:blipFill>
        <p:spPr bwMode="auto">
          <a:xfrm>
            <a:off x="7715272" y="4500570"/>
            <a:ext cx="1100138" cy="1804988"/>
          </a:xfrm>
          <a:prstGeom prst="rect">
            <a:avLst/>
          </a:prstGeom>
          <a:noFill/>
          <a:ln w="9525">
            <a:noFill/>
            <a:miter lim="800000"/>
            <a:headEnd/>
            <a:tailEnd/>
          </a:ln>
        </p:spPr>
      </p:pic>
    </p:spTree>
    <p:extLst>
      <p:ext uri="{BB962C8B-B14F-4D97-AF65-F5344CB8AC3E}">
        <p14:creationId xmlns:p14="http://schemas.microsoft.com/office/powerpoint/2010/main" val="943192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85720" y="571480"/>
            <a:ext cx="8229600" cy="735470"/>
          </a:xfrm>
        </p:spPr>
        <p:txBody>
          <a:bodyPr>
            <a:normAutofit/>
          </a:bodyPr>
          <a:lstStyle/>
          <a:p>
            <a:pPr algn="ctr"/>
            <a:r>
              <a:rPr lang="en-US" altLang="en-US" sz="3200" b="1" dirty="0" smtClean="0"/>
              <a:t>Statement of Financial Position</a:t>
            </a:r>
            <a:endParaRPr lang="tr-TR" sz="3200" b="1" dirty="0"/>
          </a:p>
        </p:txBody>
      </p:sp>
      <p:pic>
        <p:nvPicPr>
          <p:cNvPr id="6" name="Picture 7" descr="Ross-Figure-2"/>
          <p:cNvPicPr>
            <a:picLocks noGrp="1" noChangeAspect="1" noChangeArrowheads="1"/>
          </p:cNvPicPr>
          <p:nvPr>
            <p:ph idx="1"/>
          </p:nvPr>
        </p:nvPicPr>
        <p:blipFill>
          <a:blip r:embed="rId4"/>
          <a:srcRect l="19510" t="2916" r="18584" b="6711"/>
          <a:stretch>
            <a:fillRect/>
          </a:stretch>
        </p:blipFill>
        <p:spPr bwMode="auto">
          <a:xfrm>
            <a:off x="1285852" y="1571612"/>
            <a:ext cx="6715143" cy="4786346"/>
          </a:xfrm>
          <a:prstGeom prst="rect">
            <a:avLst/>
          </a:prstGeom>
          <a:noFill/>
          <a:ln w="9525">
            <a:noFill/>
            <a:miter lim="800000"/>
            <a:headEnd/>
            <a:tailEnd/>
          </a:ln>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85720" y="428604"/>
            <a:ext cx="8229600" cy="735470"/>
          </a:xfrm>
        </p:spPr>
        <p:txBody>
          <a:bodyPr>
            <a:normAutofit/>
          </a:bodyPr>
          <a:lstStyle/>
          <a:p>
            <a:pPr algn="ctr"/>
            <a:r>
              <a:rPr lang="en-US" altLang="en-US" sz="3200" b="1" dirty="0" smtClean="0">
                <a:latin typeface="Times New Roman" pitchFamily="18" charset="0"/>
                <a:cs typeface="Times New Roman" pitchFamily="18" charset="0"/>
              </a:rPr>
              <a:t>Cash Flow Summary Table</a:t>
            </a:r>
            <a:endParaRPr lang="tr-TR" sz="3200" b="1" dirty="0">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4"/>
          <a:srcRect l="29648" t="12695" r="29722" b="6250"/>
          <a:stretch>
            <a:fillRect/>
          </a:stretch>
        </p:blipFill>
        <p:spPr bwMode="auto">
          <a:xfrm>
            <a:off x="1000100" y="1142984"/>
            <a:ext cx="6929486" cy="5500726"/>
          </a:xfrm>
          <a:prstGeom prst="rect">
            <a:avLst/>
          </a:prstGeom>
          <a:noFill/>
          <a:ln w="9525">
            <a:noFill/>
            <a:miter lim="800000"/>
            <a:headEnd/>
            <a:tailEnd/>
          </a:ln>
          <a:effectLst/>
        </p:spPr>
      </p:pic>
    </p:spTree>
    <p:extLst>
      <p:ext uri="{BB962C8B-B14F-4D97-AF65-F5344CB8AC3E}">
        <p14:creationId xmlns:p14="http://schemas.microsoft.com/office/powerpoint/2010/main" val="58756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1008</TotalTime>
  <Words>1511</Words>
  <Application>Microsoft Office PowerPoint</Application>
  <PresentationFormat>On-screen Show (4:3)</PresentationFormat>
  <Paragraphs>341</Paragraphs>
  <Slides>41</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Flow</vt:lpstr>
      <vt:lpstr>Microsoft ClipArt Gallery</vt:lpstr>
      <vt:lpstr>PowerPoint Presentation</vt:lpstr>
      <vt:lpstr>Learning Objectives</vt:lpstr>
      <vt:lpstr>Investment Decisions and Capital Budgeting</vt:lpstr>
      <vt:lpstr>Investment Decisions and Capital Budgeting</vt:lpstr>
      <vt:lpstr>Investment Decisions and Capital Budgeting</vt:lpstr>
      <vt:lpstr>Investment Decisions and Capital Budgeting</vt:lpstr>
      <vt:lpstr>Statement of Financial Position</vt:lpstr>
      <vt:lpstr>Statement of Financial Position</vt:lpstr>
      <vt:lpstr>Cash Flow Summary Table</vt:lpstr>
      <vt:lpstr>Net Working Capital</vt:lpstr>
      <vt:lpstr>Example: The Balance Sheet of the U.S. Composite Corporation </vt:lpstr>
      <vt:lpstr>Statement of Cash Flows</vt:lpstr>
      <vt:lpstr>Statement of Cash Flows</vt:lpstr>
      <vt:lpstr>Statement of Cash Flows</vt:lpstr>
      <vt:lpstr>Statement of Cash Flows</vt:lpstr>
      <vt:lpstr>Statement of Cash Flows</vt:lpstr>
      <vt:lpstr>Cash Flow From Assets</vt:lpstr>
      <vt:lpstr>Example1: Canadian Enterprises Statement of Financial Position</vt:lpstr>
      <vt:lpstr>Example1: Canadian Enterprises</vt:lpstr>
      <vt:lpstr>PowerPoint Presentation</vt:lpstr>
      <vt:lpstr>Example1: Canadian Enterprises</vt:lpstr>
      <vt:lpstr>Example1: Canadian Enterprises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Flow Summary</vt:lpstr>
      <vt:lpstr>Example: Calculating Cash Flows</vt:lpstr>
      <vt:lpstr>Example: Calculating Cash Flows</vt:lpstr>
      <vt:lpstr>Example</vt:lpstr>
      <vt:lpstr>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finanslab10</dc:creator>
  <cp:lastModifiedBy>finanslab7</cp:lastModifiedBy>
  <cp:revision>59</cp:revision>
  <dcterms:created xsi:type="dcterms:W3CDTF">2019-09-11T13:45:13Z</dcterms:created>
  <dcterms:modified xsi:type="dcterms:W3CDTF">2019-09-27T11:10:59Z</dcterms:modified>
</cp:coreProperties>
</file>