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Word Meaning in Lexicology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5613"/>
            <a:ext cx="8229600" cy="1700982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Denotation, Reference, Sense, Connotation and Markedness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Words may carry additional stylistic features</a:t>
            </a:r>
          </a:p>
          <a:p>
            <a:pPr marL="0" indent="0">
              <a:buNone/>
            </a:pPr>
            <a:r>
              <a:rPr dirty="0"/>
              <a:t>• horse – unmarked (neutral)</a:t>
            </a:r>
          </a:p>
          <a:p>
            <a:pPr marL="0" indent="0">
              <a:buNone/>
            </a:pPr>
            <a:r>
              <a:rPr dirty="0"/>
              <a:t>• steed, nag, gee‑gee – marked</a:t>
            </a:r>
          </a:p>
          <a:p>
            <a:pPr marL="0" indent="0">
              <a:buNone/>
            </a:pPr>
            <a:r>
              <a:rPr dirty="0"/>
              <a:t>• Marked words are used in limited contexts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813" y="1600200"/>
            <a:ext cx="8499987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Key concepts of word meaning:</a:t>
            </a:r>
          </a:p>
          <a:p>
            <a:pPr marL="0" indent="0">
              <a:buNone/>
            </a:pPr>
            <a:r>
              <a:rPr dirty="0"/>
              <a:t>• Denotation</a:t>
            </a:r>
          </a:p>
          <a:p>
            <a:pPr marL="0" indent="0">
              <a:buNone/>
            </a:pPr>
            <a:r>
              <a:rPr dirty="0"/>
              <a:t>• Reference</a:t>
            </a:r>
          </a:p>
          <a:p>
            <a:pPr marL="0" indent="0">
              <a:buNone/>
            </a:pPr>
            <a:r>
              <a:rPr dirty="0"/>
              <a:t>• Sense</a:t>
            </a:r>
          </a:p>
          <a:p>
            <a:pPr marL="0" indent="0">
              <a:buNone/>
            </a:pPr>
            <a:r>
              <a:rPr dirty="0"/>
              <a:t>• Connotation</a:t>
            </a:r>
          </a:p>
          <a:p>
            <a:pPr marL="0" indent="0">
              <a:buNone/>
            </a:pPr>
            <a:r>
              <a:rPr dirty="0"/>
              <a:t>• Markedness</a:t>
            </a:r>
          </a:p>
          <a:p>
            <a:endParaRPr dirty="0"/>
          </a:p>
          <a:p>
            <a:r>
              <a:rPr dirty="0"/>
              <a:t>These help explain how words convey meaning in language.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Word Meaning?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Word meaning is a complex issue in linguistics</a:t>
            </a:r>
          </a:p>
          <a:p>
            <a:r>
              <a:rPr dirty="0"/>
              <a:t> Many theories explain how meaning works</a:t>
            </a:r>
          </a:p>
          <a:p>
            <a:r>
              <a:rPr dirty="0"/>
              <a:t> Key concepts:</a:t>
            </a:r>
          </a:p>
          <a:p>
            <a:pPr marL="0" indent="0">
              <a:buNone/>
            </a:pPr>
            <a:r>
              <a:rPr dirty="0"/>
              <a:t>  - Denotation</a:t>
            </a:r>
          </a:p>
          <a:p>
            <a:pPr marL="0" indent="0">
              <a:buNone/>
            </a:pPr>
            <a:r>
              <a:rPr dirty="0"/>
              <a:t>  - Reference</a:t>
            </a:r>
          </a:p>
          <a:p>
            <a:pPr marL="0" indent="0">
              <a:buNone/>
            </a:pPr>
            <a:r>
              <a:rPr dirty="0"/>
              <a:t>  - Sense</a:t>
            </a:r>
          </a:p>
          <a:p>
            <a:pPr marL="0" indent="0">
              <a:buNone/>
            </a:pPr>
            <a:r>
              <a:rPr dirty="0"/>
              <a:t>  - Connotation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Relationship between a word and a class of objects</a:t>
            </a:r>
          </a:p>
          <a:p>
            <a:r>
              <a:t>• Example: 'cow' denotes the class of cows</a:t>
            </a:r>
          </a:p>
          <a:p>
            <a:r>
              <a:t>• Connects language with the external world</a:t>
            </a:r>
          </a:p>
          <a:p>
            <a:r>
              <a:t>• Members of the class are called denotata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Relationship between an expression and a specific object</a:t>
            </a:r>
          </a:p>
          <a:p>
            <a:pPr marL="0" indent="0">
              <a:buNone/>
            </a:pPr>
            <a:r>
              <a:rPr dirty="0"/>
              <a:t>• Depends on context</a:t>
            </a:r>
          </a:p>
          <a:p>
            <a:pPr marL="0" indent="0">
              <a:buNone/>
            </a:pPr>
            <a:r>
              <a:rPr dirty="0"/>
              <a:t>• Examples: 'the cow', 'John's cow', 'those cows over there'</a:t>
            </a:r>
          </a:p>
          <a:p>
            <a:pPr marL="0" indent="0">
              <a:buNone/>
            </a:pPr>
            <a:r>
              <a:rPr dirty="0"/>
              <a:t>• Single words usually do not have reference alone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Denotation vs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Denotation:</a:t>
            </a:r>
          </a:p>
          <a:p>
            <a:pPr marL="0" indent="0">
              <a:buNone/>
            </a:pPr>
            <a:r>
              <a:rPr dirty="0"/>
              <a:t>• General class meaning of a word</a:t>
            </a:r>
          </a:p>
          <a:p>
            <a:endParaRPr dirty="0"/>
          </a:p>
          <a:p>
            <a:r>
              <a:rPr dirty="0"/>
              <a:t>Reference:</a:t>
            </a:r>
          </a:p>
          <a:p>
            <a:pPr marL="0" indent="0">
              <a:buNone/>
            </a:pPr>
            <a:r>
              <a:rPr dirty="0"/>
              <a:t>• Specific object in a particular situation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Example:</a:t>
            </a:r>
          </a:p>
          <a:p>
            <a:pPr marL="0" indent="0">
              <a:buNone/>
            </a:pPr>
            <a:r>
              <a:rPr dirty="0"/>
              <a:t> 'cow' vs 'that cow in the field'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Sense refers to relationships between words in the language system</a:t>
            </a:r>
          </a:p>
          <a:p>
            <a:r>
              <a:t>• Meaning depends on context and structure</a:t>
            </a:r>
          </a:p>
          <a:p>
            <a:r>
              <a:t>Example:</a:t>
            </a:r>
          </a:p>
          <a:p>
            <a:r>
              <a:t>• 'Don't put your feet on the table'</a:t>
            </a:r>
          </a:p>
          <a:p>
            <a:r>
              <a:t>• 'The deal was arranged under the table'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Sense without Denotation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Example: 'unicorn'</a:t>
            </a:r>
          </a:p>
          <a:p>
            <a:pPr marL="0" indent="0">
              <a:buNone/>
            </a:pPr>
            <a:r>
              <a:rPr dirty="0"/>
              <a:t>• Has meaning and relations with other words (like 'animal')</a:t>
            </a:r>
          </a:p>
          <a:p>
            <a:pPr marL="0" indent="0">
              <a:buNone/>
            </a:pPr>
            <a:r>
              <a:rPr dirty="0"/>
              <a:t>• But it does not refer to a real object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Denotation vs Connotation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Denotation:</a:t>
            </a:r>
          </a:p>
          <a:p>
            <a:pPr marL="0" indent="0">
              <a:buNone/>
            </a:pPr>
            <a:r>
              <a:rPr dirty="0"/>
              <a:t>• Basic conceptual meaning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Connotation:</a:t>
            </a:r>
          </a:p>
          <a:p>
            <a:pPr marL="0" indent="0">
              <a:buNone/>
            </a:pPr>
            <a:r>
              <a:rPr dirty="0"/>
              <a:t>• Emotional or stylistic associations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Example:</a:t>
            </a:r>
          </a:p>
          <a:p>
            <a:pPr marL="0" indent="0">
              <a:buNone/>
            </a:pPr>
            <a:r>
              <a:rPr dirty="0"/>
              <a:t>horse (neutral), steed (poetic), nag (slang), gee‑gee (child language)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More Connotation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Residence:</a:t>
            </a:r>
          </a:p>
          <a:p>
            <a:pPr marL="0" indent="0">
              <a:buNone/>
            </a:pPr>
            <a:r>
              <a:rPr dirty="0"/>
              <a:t>• domicile – formal</a:t>
            </a:r>
          </a:p>
          <a:p>
            <a:pPr marL="0" indent="0">
              <a:buNone/>
            </a:pPr>
            <a:r>
              <a:rPr dirty="0"/>
              <a:t>• abode – poetic</a:t>
            </a:r>
          </a:p>
          <a:p>
            <a:pPr marL="0" indent="0">
              <a:buNone/>
            </a:pPr>
            <a:r>
              <a:rPr dirty="0"/>
              <a:t>• home – neutral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Verbs:</a:t>
            </a:r>
          </a:p>
          <a:p>
            <a:pPr marL="0" indent="0">
              <a:buNone/>
            </a:pPr>
            <a:r>
              <a:rPr dirty="0"/>
              <a:t>• throw – neutral</a:t>
            </a:r>
          </a:p>
          <a:p>
            <a:pPr marL="0" indent="0">
              <a:buNone/>
            </a:pPr>
            <a:r>
              <a:rPr dirty="0"/>
              <a:t>• cast – literary</a:t>
            </a:r>
          </a:p>
          <a:p>
            <a:pPr marL="0" indent="0">
              <a:buNone/>
            </a:pPr>
            <a:r>
              <a:rPr dirty="0"/>
              <a:t>• chuck – slang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352</Words>
  <Application>Microsoft Office PowerPoint</Application>
  <PresentationFormat>Ekran Gösterisi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Word Meaning in Lexicology</vt:lpstr>
      <vt:lpstr>What is Word Meaning?</vt:lpstr>
      <vt:lpstr>Denotation</vt:lpstr>
      <vt:lpstr>Reference</vt:lpstr>
      <vt:lpstr>Denotation vs Reference</vt:lpstr>
      <vt:lpstr>Sense</vt:lpstr>
      <vt:lpstr>Sense without Denotation</vt:lpstr>
      <vt:lpstr>Denotation vs Connotation</vt:lpstr>
      <vt:lpstr>More Connotation Examples</vt:lpstr>
      <vt:lpstr>Markedness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BETÜL ALTAŞ</cp:lastModifiedBy>
  <cp:revision>10</cp:revision>
  <dcterms:created xsi:type="dcterms:W3CDTF">2013-01-27T09:14:16Z</dcterms:created>
  <dcterms:modified xsi:type="dcterms:W3CDTF">2026-03-12T17:35:40Z</dcterms:modified>
  <cp:category/>
</cp:coreProperties>
</file>