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78" r:id="rId9"/>
    <p:sldId id="263" r:id="rId10"/>
    <p:sldId id="274" r:id="rId11"/>
    <p:sldId id="275" r:id="rId12"/>
    <p:sldId id="264" r:id="rId13"/>
    <p:sldId id="269" r:id="rId14"/>
    <p:sldId id="270" r:id="rId15"/>
    <p:sldId id="271" r:id="rId16"/>
    <p:sldId id="272" r:id="rId17"/>
    <p:sldId id="273" r:id="rId18"/>
    <p:sldId id="265" r:id="rId19"/>
    <p:sldId id="276" r:id="rId20"/>
    <p:sldId id="279" r:id="rId21"/>
    <p:sldId id="277" r:id="rId22"/>
    <p:sldId id="280" r:id="rId23"/>
    <p:sldId id="266" r:id="rId24"/>
    <p:sldId id="267" r:id="rId25"/>
    <p:sldId id="268"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A95569-B9EA-45DA-A8A5-43CC6044718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158B797-8EFD-4708-8FED-B006AF92AD64}">
      <dgm:prSet/>
      <dgm:spPr/>
      <dgm:t>
        <a:bodyPr/>
        <a:lstStyle/>
        <a:p>
          <a:r>
            <a:rPr lang="tr-TR"/>
            <a:t>Enflasyon nedir, türleri nelerdir</a:t>
          </a:r>
          <a:endParaRPr lang="en-US"/>
        </a:p>
      </dgm:t>
    </dgm:pt>
    <dgm:pt modelId="{6B617538-CE50-47F0-A7AF-518909BA994A}" type="parTrans" cxnId="{2948AD54-3AB9-420E-ABFF-E80864A30B7B}">
      <dgm:prSet/>
      <dgm:spPr/>
      <dgm:t>
        <a:bodyPr/>
        <a:lstStyle/>
        <a:p>
          <a:endParaRPr lang="en-US"/>
        </a:p>
      </dgm:t>
    </dgm:pt>
    <dgm:pt modelId="{76FA1C89-1E15-4DF1-8ACB-3CA94699AED1}" type="sibTrans" cxnId="{2948AD54-3AB9-420E-ABFF-E80864A30B7B}">
      <dgm:prSet/>
      <dgm:spPr/>
      <dgm:t>
        <a:bodyPr/>
        <a:lstStyle/>
        <a:p>
          <a:endParaRPr lang="en-US"/>
        </a:p>
      </dgm:t>
    </dgm:pt>
    <dgm:pt modelId="{0DDB2156-4E74-4A72-8522-E49EAB5EC628}">
      <dgm:prSet/>
      <dgm:spPr/>
      <dgm:t>
        <a:bodyPr/>
        <a:lstStyle/>
        <a:p>
          <a:r>
            <a:rPr lang="tr-TR"/>
            <a:t>Faiz nedir</a:t>
          </a:r>
          <a:endParaRPr lang="en-US"/>
        </a:p>
      </dgm:t>
    </dgm:pt>
    <dgm:pt modelId="{3D68309B-6ADB-44F6-9B99-BD222A9F1E28}" type="parTrans" cxnId="{956762B6-C871-45FD-BD23-6C37AD1CB39A}">
      <dgm:prSet/>
      <dgm:spPr/>
      <dgm:t>
        <a:bodyPr/>
        <a:lstStyle/>
        <a:p>
          <a:endParaRPr lang="en-US"/>
        </a:p>
      </dgm:t>
    </dgm:pt>
    <dgm:pt modelId="{DEC1A1E8-9772-4DE1-9DBB-AC165E61C7BB}" type="sibTrans" cxnId="{956762B6-C871-45FD-BD23-6C37AD1CB39A}">
      <dgm:prSet/>
      <dgm:spPr/>
      <dgm:t>
        <a:bodyPr/>
        <a:lstStyle/>
        <a:p>
          <a:endParaRPr lang="en-US"/>
        </a:p>
      </dgm:t>
    </dgm:pt>
    <dgm:pt modelId="{DAD61427-C14C-4811-88E5-4E6FC9B1F7CC}">
      <dgm:prSet/>
      <dgm:spPr/>
      <dgm:t>
        <a:bodyPr/>
        <a:lstStyle/>
        <a:p>
          <a:r>
            <a:rPr lang="tr-TR"/>
            <a:t>Basit ve bileşik faiz nedir, nasıl hesaplanır</a:t>
          </a:r>
          <a:endParaRPr lang="en-US"/>
        </a:p>
      </dgm:t>
    </dgm:pt>
    <dgm:pt modelId="{CFA16319-4809-4017-95C6-531A40298778}" type="parTrans" cxnId="{1B505133-8663-4E91-B4E3-E8893DE0B234}">
      <dgm:prSet/>
      <dgm:spPr/>
      <dgm:t>
        <a:bodyPr/>
        <a:lstStyle/>
        <a:p>
          <a:endParaRPr lang="en-US"/>
        </a:p>
      </dgm:t>
    </dgm:pt>
    <dgm:pt modelId="{37B3D056-ABAA-44EB-9956-F4587B1DD421}" type="sibTrans" cxnId="{1B505133-8663-4E91-B4E3-E8893DE0B234}">
      <dgm:prSet/>
      <dgm:spPr/>
      <dgm:t>
        <a:bodyPr/>
        <a:lstStyle/>
        <a:p>
          <a:endParaRPr lang="en-US"/>
        </a:p>
      </dgm:t>
    </dgm:pt>
    <dgm:pt modelId="{C24BD49A-81A3-498B-8995-C0EE618E4244}">
      <dgm:prSet/>
      <dgm:spPr/>
      <dgm:t>
        <a:bodyPr/>
        <a:lstStyle/>
        <a:p>
          <a:r>
            <a:rPr lang="tr-TR"/>
            <a:t>Nominal ve reel faiz nedir , nasıl hesaplanır</a:t>
          </a:r>
          <a:endParaRPr lang="en-US"/>
        </a:p>
      </dgm:t>
    </dgm:pt>
    <dgm:pt modelId="{68B47169-EC84-409C-8AF8-3AB17AD676ED}" type="parTrans" cxnId="{23D9ACB1-A40C-430C-89A9-232DCF989B00}">
      <dgm:prSet/>
      <dgm:spPr/>
      <dgm:t>
        <a:bodyPr/>
        <a:lstStyle/>
        <a:p>
          <a:endParaRPr lang="en-US"/>
        </a:p>
      </dgm:t>
    </dgm:pt>
    <dgm:pt modelId="{4C1E89C1-AF89-4576-8021-129B120CC520}" type="sibTrans" cxnId="{23D9ACB1-A40C-430C-89A9-232DCF989B00}">
      <dgm:prSet/>
      <dgm:spPr/>
      <dgm:t>
        <a:bodyPr/>
        <a:lstStyle/>
        <a:p>
          <a:endParaRPr lang="en-US"/>
        </a:p>
      </dgm:t>
    </dgm:pt>
    <dgm:pt modelId="{32B30C25-3C64-43D3-968C-F66D21F0F6AB}" type="pres">
      <dgm:prSet presAssocID="{35A95569-B9EA-45DA-A8A5-43CC6044718A}" presName="linear" presStyleCnt="0">
        <dgm:presLayoutVars>
          <dgm:animLvl val="lvl"/>
          <dgm:resizeHandles val="exact"/>
        </dgm:presLayoutVars>
      </dgm:prSet>
      <dgm:spPr/>
    </dgm:pt>
    <dgm:pt modelId="{3F653968-44BF-425E-BEA7-1942128446D4}" type="pres">
      <dgm:prSet presAssocID="{4158B797-8EFD-4708-8FED-B006AF92AD64}" presName="parentText" presStyleLbl="node1" presStyleIdx="0" presStyleCnt="4">
        <dgm:presLayoutVars>
          <dgm:chMax val="0"/>
          <dgm:bulletEnabled val="1"/>
        </dgm:presLayoutVars>
      </dgm:prSet>
      <dgm:spPr/>
    </dgm:pt>
    <dgm:pt modelId="{E8FE3639-8169-43D9-A025-85373817EDF8}" type="pres">
      <dgm:prSet presAssocID="{76FA1C89-1E15-4DF1-8ACB-3CA94699AED1}" presName="spacer" presStyleCnt="0"/>
      <dgm:spPr/>
    </dgm:pt>
    <dgm:pt modelId="{42245436-F5E4-49F3-8D9E-233EC28747C2}" type="pres">
      <dgm:prSet presAssocID="{0DDB2156-4E74-4A72-8522-E49EAB5EC628}" presName="parentText" presStyleLbl="node1" presStyleIdx="1" presStyleCnt="4">
        <dgm:presLayoutVars>
          <dgm:chMax val="0"/>
          <dgm:bulletEnabled val="1"/>
        </dgm:presLayoutVars>
      </dgm:prSet>
      <dgm:spPr/>
    </dgm:pt>
    <dgm:pt modelId="{84BD3FEA-548C-47ED-BAD6-F46C0EEB4E16}" type="pres">
      <dgm:prSet presAssocID="{DEC1A1E8-9772-4DE1-9DBB-AC165E61C7BB}" presName="spacer" presStyleCnt="0"/>
      <dgm:spPr/>
    </dgm:pt>
    <dgm:pt modelId="{132490E0-3A2A-4469-A3D6-C4711728A1E4}" type="pres">
      <dgm:prSet presAssocID="{DAD61427-C14C-4811-88E5-4E6FC9B1F7CC}" presName="parentText" presStyleLbl="node1" presStyleIdx="2" presStyleCnt="4">
        <dgm:presLayoutVars>
          <dgm:chMax val="0"/>
          <dgm:bulletEnabled val="1"/>
        </dgm:presLayoutVars>
      </dgm:prSet>
      <dgm:spPr/>
    </dgm:pt>
    <dgm:pt modelId="{74D398E8-D1BC-4323-B4C0-CEEAC8222227}" type="pres">
      <dgm:prSet presAssocID="{37B3D056-ABAA-44EB-9956-F4587B1DD421}" presName="spacer" presStyleCnt="0"/>
      <dgm:spPr/>
    </dgm:pt>
    <dgm:pt modelId="{60CD398B-2B84-456B-A08A-344B1B8BF3B9}" type="pres">
      <dgm:prSet presAssocID="{C24BD49A-81A3-498B-8995-C0EE618E4244}" presName="parentText" presStyleLbl="node1" presStyleIdx="3" presStyleCnt="4">
        <dgm:presLayoutVars>
          <dgm:chMax val="0"/>
          <dgm:bulletEnabled val="1"/>
        </dgm:presLayoutVars>
      </dgm:prSet>
      <dgm:spPr/>
    </dgm:pt>
  </dgm:ptLst>
  <dgm:cxnLst>
    <dgm:cxn modelId="{1B505133-8663-4E91-B4E3-E8893DE0B234}" srcId="{35A95569-B9EA-45DA-A8A5-43CC6044718A}" destId="{DAD61427-C14C-4811-88E5-4E6FC9B1F7CC}" srcOrd="2" destOrd="0" parTransId="{CFA16319-4809-4017-95C6-531A40298778}" sibTransId="{37B3D056-ABAA-44EB-9956-F4587B1DD421}"/>
    <dgm:cxn modelId="{5D410146-387C-4283-BE3A-9B0263768FDB}" type="presOf" srcId="{35A95569-B9EA-45DA-A8A5-43CC6044718A}" destId="{32B30C25-3C64-43D3-968C-F66D21F0F6AB}" srcOrd="0" destOrd="0" presId="urn:microsoft.com/office/officeart/2005/8/layout/vList2"/>
    <dgm:cxn modelId="{8D562A74-9721-4A15-A624-601400048E68}" type="presOf" srcId="{DAD61427-C14C-4811-88E5-4E6FC9B1F7CC}" destId="{132490E0-3A2A-4469-A3D6-C4711728A1E4}" srcOrd="0" destOrd="0" presId="urn:microsoft.com/office/officeart/2005/8/layout/vList2"/>
    <dgm:cxn modelId="{2948AD54-3AB9-420E-ABFF-E80864A30B7B}" srcId="{35A95569-B9EA-45DA-A8A5-43CC6044718A}" destId="{4158B797-8EFD-4708-8FED-B006AF92AD64}" srcOrd="0" destOrd="0" parTransId="{6B617538-CE50-47F0-A7AF-518909BA994A}" sibTransId="{76FA1C89-1E15-4DF1-8ACB-3CA94699AED1}"/>
    <dgm:cxn modelId="{23D9ACB1-A40C-430C-89A9-232DCF989B00}" srcId="{35A95569-B9EA-45DA-A8A5-43CC6044718A}" destId="{C24BD49A-81A3-498B-8995-C0EE618E4244}" srcOrd="3" destOrd="0" parTransId="{68B47169-EC84-409C-8AF8-3AB17AD676ED}" sibTransId="{4C1E89C1-AF89-4576-8021-129B120CC520}"/>
    <dgm:cxn modelId="{106489B2-ED8A-4282-9FDA-B904C8CA9D20}" type="presOf" srcId="{4158B797-8EFD-4708-8FED-B006AF92AD64}" destId="{3F653968-44BF-425E-BEA7-1942128446D4}" srcOrd="0" destOrd="0" presId="urn:microsoft.com/office/officeart/2005/8/layout/vList2"/>
    <dgm:cxn modelId="{17C341B3-27E3-4FBB-8963-8DAE4347927F}" type="presOf" srcId="{C24BD49A-81A3-498B-8995-C0EE618E4244}" destId="{60CD398B-2B84-456B-A08A-344B1B8BF3B9}" srcOrd="0" destOrd="0" presId="urn:microsoft.com/office/officeart/2005/8/layout/vList2"/>
    <dgm:cxn modelId="{956762B6-C871-45FD-BD23-6C37AD1CB39A}" srcId="{35A95569-B9EA-45DA-A8A5-43CC6044718A}" destId="{0DDB2156-4E74-4A72-8522-E49EAB5EC628}" srcOrd="1" destOrd="0" parTransId="{3D68309B-6ADB-44F6-9B99-BD222A9F1E28}" sibTransId="{DEC1A1E8-9772-4DE1-9DBB-AC165E61C7BB}"/>
    <dgm:cxn modelId="{930A55E6-91C4-4AA8-9B62-5095A96FEEBF}" type="presOf" srcId="{0DDB2156-4E74-4A72-8522-E49EAB5EC628}" destId="{42245436-F5E4-49F3-8D9E-233EC28747C2}" srcOrd="0" destOrd="0" presId="urn:microsoft.com/office/officeart/2005/8/layout/vList2"/>
    <dgm:cxn modelId="{AEBD2F74-D345-440B-832C-2D063970F967}" type="presParOf" srcId="{32B30C25-3C64-43D3-968C-F66D21F0F6AB}" destId="{3F653968-44BF-425E-BEA7-1942128446D4}" srcOrd="0" destOrd="0" presId="urn:microsoft.com/office/officeart/2005/8/layout/vList2"/>
    <dgm:cxn modelId="{836BE7A3-7A93-4D5A-820E-2CB038D85220}" type="presParOf" srcId="{32B30C25-3C64-43D3-968C-F66D21F0F6AB}" destId="{E8FE3639-8169-43D9-A025-85373817EDF8}" srcOrd="1" destOrd="0" presId="urn:microsoft.com/office/officeart/2005/8/layout/vList2"/>
    <dgm:cxn modelId="{43A684F5-F9FE-416C-A42D-91B69C7C4E92}" type="presParOf" srcId="{32B30C25-3C64-43D3-968C-F66D21F0F6AB}" destId="{42245436-F5E4-49F3-8D9E-233EC28747C2}" srcOrd="2" destOrd="0" presId="urn:microsoft.com/office/officeart/2005/8/layout/vList2"/>
    <dgm:cxn modelId="{B79082DE-77EB-447C-A4CE-3F4135E398D8}" type="presParOf" srcId="{32B30C25-3C64-43D3-968C-F66D21F0F6AB}" destId="{84BD3FEA-548C-47ED-BAD6-F46C0EEB4E16}" srcOrd="3" destOrd="0" presId="urn:microsoft.com/office/officeart/2005/8/layout/vList2"/>
    <dgm:cxn modelId="{9BDBEBD5-1F5D-4FE8-92D1-67DDFF51B9B0}" type="presParOf" srcId="{32B30C25-3C64-43D3-968C-F66D21F0F6AB}" destId="{132490E0-3A2A-4469-A3D6-C4711728A1E4}" srcOrd="4" destOrd="0" presId="urn:microsoft.com/office/officeart/2005/8/layout/vList2"/>
    <dgm:cxn modelId="{DD0C62C7-A452-4F13-B02F-6B20AC5E1F3F}" type="presParOf" srcId="{32B30C25-3C64-43D3-968C-F66D21F0F6AB}" destId="{74D398E8-D1BC-4323-B4C0-CEEAC8222227}" srcOrd="5" destOrd="0" presId="urn:microsoft.com/office/officeart/2005/8/layout/vList2"/>
    <dgm:cxn modelId="{8EC97AA1-52EE-4746-A4FB-6FE74D634E5A}" type="presParOf" srcId="{32B30C25-3C64-43D3-968C-F66D21F0F6AB}" destId="{60CD398B-2B84-456B-A08A-344B1B8BF3B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ABDB4E-13F5-44B5-8512-0956A2A7095B}"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6B4565B-4ED8-4A55-A928-0CE231B9485E}">
      <dgm:prSet/>
      <dgm:spPr/>
      <dgm:t>
        <a:bodyPr/>
        <a:lstStyle/>
        <a:p>
          <a:r>
            <a:rPr lang="tr-TR" b="0" i="0"/>
            <a:t>Enflasyon, mal ve hizmetlere dair fiyat düzeyinin yükselmesi sebebi ile paranın satın alma gücünde meydana gelen düşüşü ifade eder.</a:t>
          </a:r>
          <a:endParaRPr lang="en-US"/>
        </a:p>
      </dgm:t>
    </dgm:pt>
    <dgm:pt modelId="{60984307-B023-426D-BCA5-4FA62B1514BD}" type="parTrans" cxnId="{638C5A94-5424-4EA1-943D-71D2122EEDAF}">
      <dgm:prSet/>
      <dgm:spPr/>
      <dgm:t>
        <a:bodyPr/>
        <a:lstStyle/>
        <a:p>
          <a:endParaRPr lang="en-US"/>
        </a:p>
      </dgm:t>
    </dgm:pt>
    <dgm:pt modelId="{49772CC5-8C10-44DA-8C33-99768902078F}" type="sibTrans" cxnId="{638C5A94-5424-4EA1-943D-71D2122EEDAF}">
      <dgm:prSet/>
      <dgm:spPr/>
      <dgm:t>
        <a:bodyPr/>
        <a:lstStyle/>
        <a:p>
          <a:endParaRPr lang="en-US"/>
        </a:p>
      </dgm:t>
    </dgm:pt>
    <dgm:pt modelId="{11352557-4CF7-4287-8059-05D03FA789B8}">
      <dgm:prSet/>
      <dgm:spPr/>
      <dgm:t>
        <a:bodyPr/>
        <a:lstStyle/>
        <a:p>
          <a:r>
            <a:rPr lang="tr-TR" b="0" i="0" dirty="0"/>
            <a:t>Sadece belirli mal ya da hizmetlerin fiyatlarında meydana gelen artış değil, mal ve hizmetlerin genel fiyat düzeyinin artış göstermesi sonucu alım gücünde meydana gelen azalmadır. </a:t>
          </a:r>
          <a:endParaRPr lang="en-US" dirty="0"/>
        </a:p>
      </dgm:t>
    </dgm:pt>
    <dgm:pt modelId="{045FA881-D7A7-484C-9734-5667EEDE0C30}" type="parTrans" cxnId="{12F85AB2-8E27-4706-8BA3-E85D40028366}">
      <dgm:prSet/>
      <dgm:spPr/>
      <dgm:t>
        <a:bodyPr/>
        <a:lstStyle/>
        <a:p>
          <a:endParaRPr lang="en-US"/>
        </a:p>
      </dgm:t>
    </dgm:pt>
    <dgm:pt modelId="{A4424CD2-C136-4B62-AACA-717A8E81F2E5}" type="sibTrans" cxnId="{12F85AB2-8E27-4706-8BA3-E85D40028366}">
      <dgm:prSet/>
      <dgm:spPr/>
      <dgm:t>
        <a:bodyPr/>
        <a:lstStyle/>
        <a:p>
          <a:endParaRPr lang="en-US"/>
        </a:p>
      </dgm:t>
    </dgm:pt>
    <dgm:pt modelId="{5B6288CE-5A66-42C9-99D4-F1001338CC29}">
      <dgm:prSet/>
      <dgm:spPr/>
      <dgm:t>
        <a:bodyPr/>
        <a:lstStyle/>
        <a:p>
          <a:r>
            <a:rPr lang="tr-TR" b="0" i="0"/>
            <a:t>Bir diğer unsur da enflasyonun söz konusu fiyatların bir seferlik artışı olmadığı, bu artışın süreklilik arz etmesi hali olduğudur.</a:t>
          </a:r>
          <a:br>
            <a:rPr lang="tr-TR" b="0" i="0"/>
          </a:br>
          <a:endParaRPr lang="en-US"/>
        </a:p>
      </dgm:t>
    </dgm:pt>
    <dgm:pt modelId="{44CEB048-1217-4D8C-B924-93A022EB9260}" type="parTrans" cxnId="{9B3CB016-6F97-41BD-8EDB-AD295EC31358}">
      <dgm:prSet/>
      <dgm:spPr/>
      <dgm:t>
        <a:bodyPr/>
        <a:lstStyle/>
        <a:p>
          <a:endParaRPr lang="en-US"/>
        </a:p>
      </dgm:t>
    </dgm:pt>
    <dgm:pt modelId="{1DF6E9B5-BBE2-4CE1-A19B-BBCC599D974A}" type="sibTrans" cxnId="{9B3CB016-6F97-41BD-8EDB-AD295EC31358}">
      <dgm:prSet/>
      <dgm:spPr/>
      <dgm:t>
        <a:bodyPr/>
        <a:lstStyle/>
        <a:p>
          <a:endParaRPr lang="en-US"/>
        </a:p>
      </dgm:t>
    </dgm:pt>
    <dgm:pt modelId="{870D5956-A234-411B-A264-12A432FD004B}">
      <dgm:prSet/>
      <dgm:spPr/>
      <dgm:t>
        <a:bodyPr/>
        <a:lstStyle/>
        <a:p>
          <a:r>
            <a:rPr lang="tr-TR" b="0" i="0"/>
            <a:t>Enflasyon kavramının daha iyi anlaşılabilmesi için bir örnek vermek gerekirse, bir sene önce yaptığınız market alışverişinde harcadığınız tutarın 50 TL olduğunu varsayalım. Bu alışverişten bir sene sonra aynı ürünleri marketten 100 TL’ye alabiliyorsanız bu, yıllık enflasyonun oldukça yüksek olduğunun göstergesidir. Yani bu, bir sene içerisinde artan mal fiyatları ile alım gücünün düştüğünü gösterir.</a:t>
          </a:r>
          <a:endParaRPr lang="en-US"/>
        </a:p>
      </dgm:t>
    </dgm:pt>
    <dgm:pt modelId="{054AEF13-B184-4A07-AE0E-DF0B39B3ADF8}" type="parTrans" cxnId="{1F3C21E7-8276-4738-886A-F436CF2C3B07}">
      <dgm:prSet/>
      <dgm:spPr/>
      <dgm:t>
        <a:bodyPr/>
        <a:lstStyle/>
        <a:p>
          <a:endParaRPr lang="en-US"/>
        </a:p>
      </dgm:t>
    </dgm:pt>
    <dgm:pt modelId="{491ECE99-021E-4A05-927D-2FFB74DB3D9C}" type="sibTrans" cxnId="{1F3C21E7-8276-4738-886A-F436CF2C3B07}">
      <dgm:prSet/>
      <dgm:spPr/>
      <dgm:t>
        <a:bodyPr/>
        <a:lstStyle/>
        <a:p>
          <a:endParaRPr lang="en-US"/>
        </a:p>
      </dgm:t>
    </dgm:pt>
    <dgm:pt modelId="{8E791F98-3979-4C2F-9E3B-48F3ED315A4E}" type="pres">
      <dgm:prSet presAssocID="{37ABDB4E-13F5-44B5-8512-0956A2A7095B}" presName="linear" presStyleCnt="0">
        <dgm:presLayoutVars>
          <dgm:animLvl val="lvl"/>
          <dgm:resizeHandles val="exact"/>
        </dgm:presLayoutVars>
      </dgm:prSet>
      <dgm:spPr/>
    </dgm:pt>
    <dgm:pt modelId="{3FC3E68E-F154-464C-A8A1-8062A4D80F39}" type="pres">
      <dgm:prSet presAssocID="{46B4565B-4ED8-4A55-A928-0CE231B9485E}" presName="parentText" presStyleLbl="node1" presStyleIdx="0" presStyleCnt="4">
        <dgm:presLayoutVars>
          <dgm:chMax val="0"/>
          <dgm:bulletEnabled val="1"/>
        </dgm:presLayoutVars>
      </dgm:prSet>
      <dgm:spPr/>
    </dgm:pt>
    <dgm:pt modelId="{524D8D2C-5A95-4C90-9693-C1AC9251835D}" type="pres">
      <dgm:prSet presAssocID="{49772CC5-8C10-44DA-8C33-99768902078F}" presName="spacer" presStyleCnt="0"/>
      <dgm:spPr/>
    </dgm:pt>
    <dgm:pt modelId="{5ACF6C45-652D-4E87-8183-6C8D21B39E8F}" type="pres">
      <dgm:prSet presAssocID="{11352557-4CF7-4287-8059-05D03FA789B8}" presName="parentText" presStyleLbl="node1" presStyleIdx="1" presStyleCnt="4">
        <dgm:presLayoutVars>
          <dgm:chMax val="0"/>
          <dgm:bulletEnabled val="1"/>
        </dgm:presLayoutVars>
      </dgm:prSet>
      <dgm:spPr/>
    </dgm:pt>
    <dgm:pt modelId="{4BE06D54-4C5A-48FA-9932-06D438E9B26D}" type="pres">
      <dgm:prSet presAssocID="{A4424CD2-C136-4B62-AACA-717A8E81F2E5}" presName="spacer" presStyleCnt="0"/>
      <dgm:spPr/>
    </dgm:pt>
    <dgm:pt modelId="{AA5F317B-DEBB-45FC-B8AC-4E17AE1B6364}" type="pres">
      <dgm:prSet presAssocID="{5B6288CE-5A66-42C9-99D4-F1001338CC29}" presName="parentText" presStyleLbl="node1" presStyleIdx="2" presStyleCnt="4">
        <dgm:presLayoutVars>
          <dgm:chMax val="0"/>
          <dgm:bulletEnabled val="1"/>
        </dgm:presLayoutVars>
      </dgm:prSet>
      <dgm:spPr/>
    </dgm:pt>
    <dgm:pt modelId="{8C465A56-62B7-4A6D-9BCC-55CBE080369A}" type="pres">
      <dgm:prSet presAssocID="{1DF6E9B5-BBE2-4CE1-A19B-BBCC599D974A}" presName="spacer" presStyleCnt="0"/>
      <dgm:spPr/>
    </dgm:pt>
    <dgm:pt modelId="{060BD7D8-8561-46B1-B4B2-731791E56063}" type="pres">
      <dgm:prSet presAssocID="{870D5956-A234-411B-A264-12A432FD004B}" presName="parentText" presStyleLbl="node1" presStyleIdx="3" presStyleCnt="4">
        <dgm:presLayoutVars>
          <dgm:chMax val="0"/>
          <dgm:bulletEnabled val="1"/>
        </dgm:presLayoutVars>
      </dgm:prSet>
      <dgm:spPr/>
    </dgm:pt>
  </dgm:ptLst>
  <dgm:cxnLst>
    <dgm:cxn modelId="{9B3CB016-6F97-41BD-8EDB-AD295EC31358}" srcId="{37ABDB4E-13F5-44B5-8512-0956A2A7095B}" destId="{5B6288CE-5A66-42C9-99D4-F1001338CC29}" srcOrd="2" destOrd="0" parTransId="{44CEB048-1217-4D8C-B924-93A022EB9260}" sibTransId="{1DF6E9B5-BBE2-4CE1-A19B-BBCC599D974A}"/>
    <dgm:cxn modelId="{20C34D2D-4919-494A-9F4C-E08A59FD6A80}" type="presOf" srcId="{37ABDB4E-13F5-44B5-8512-0956A2A7095B}" destId="{8E791F98-3979-4C2F-9E3B-48F3ED315A4E}" srcOrd="0" destOrd="0" presId="urn:microsoft.com/office/officeart/2005/8/layout/vList2"/>
    <dgm:cxn modelId="{0612875E-A2F2-4687-B49E-A3026CA0C2FF}" type="presOf" srcId="{11352557-4CF7-4287-8059-05D03FA789B8}" destId="{5ACF6C45-652D-4E87-8183-6C8D21B39E8F}" srcOrd="0" destOrd="0" presId="urn:microsoft.com/office/officeart/2005/8/layout/vList2"/>
    <dgm:cxn modelId="{CF1E0853-A2BC-433E-B263-A2F5682D0644}" type="presOf" srcId="{46B4565B-4ED8-4A55-A928-0CE231B9485E}" destId="{3FC3E68E-F154-464C-A8A1-8062A4D80F39}" srcOrd="0" destOrd="0" presId="urn:microsoft.com/office/officeart/2005/8/layout/vList2"/>
    <dgm:cxn modelId="{5D30F07C-DD1C-4808-8F2A-0C5E5DA2DA25}" type="presOf" srcId="{870D5956-A234-411B-A264-12A432FD004B}" destId="{060BD7D8-8561-46B1-B4B2-731791E56063}" srcOrd="0" destOrd="0" presId="urn:microsoft.com/office/officeart/2005/8/layout/vList2"/>
    <dgm:cxn modelId="{638C5A94-5424-4EA1-943D-71D2122EEDAF}" srcId="{37ABDB4E-13F5-44B5-8512-0956A2A7095B}" destId="{46B4565B-4ED8-4A55-A928-0CE231B9485E}" srcOrd="0" destOrd="0" parTransId="{60984307-B023-426D-BCA5-4FA62B1514BD}" sibTransId="{49772CC5-8C10-44DA-8C33-99768902078F}"/>
    <dgm:cxn modelId="{765EB59F-F4FF-428E-8248-3AC96ED8E479}" type="presOf" srcId="{5B6288CE-5A66-42C9-99D4-F1001338CC29}" destId="{AA5F317B-DEBB-45FC-B8AC-4E17AE1B6364}" srcOrd="0" destOrd="0" presId="urn:microsoft.com/office/officeart/2005/8/layout/vList2"/>
    <dgm:cxn modelId="{12F85AB2-8E27-4706-8BA3-E85D40028366}" srcId="{37ABDB4E-13F5-44B5-8512-0956A2A7095B}" destId="{11352557-4CF7-4287-8059-05D03FA789B8}" srcOrd="1" destOrd="0" parTransId="{045FA881-D7A7-484C-9734-5667EEDE0C30}" sibTransId="{A4424CD2-C136-4B62-AACA-717A8E81F2E5}"/>
    <dgm:cxn modelId="{1F3C21E7-8276-4738-886A-F436CF2C3B07}" srcId="{37ABDB4E-13F5-44B5-8512-0956A2A7095B}" destId="{870D5956-A234-411B-A264-12A432FD004B}" srcOrd="3" destOrd="0" parTransId="{054AEF13-B184-4A07-AE0E-DF0B39B3ADF8}" sibTransId="{491ECE99-021E-4A05-927D-2FFB74DB3D9C}"/>
    <dgm:cxn modelId="{9A118EC7-82C5-45EF-9F83-FFB2D478AC4B}" type="presParOf" srcId="{8E791F98-3979-4C2F-9E3B-48F3ED315A4E}" destId="{3FC3E68E-F154-464C-A8A1-8062A4D80F39}" srcOrd="0" destOrd="0" presId="urn:microsoft.com/office/officeart/2005/8/layout/vList2"/>
    <dgm:cxn modelId="{7CC3B05E-CDC9-4CB4-8A67-A0ABA334B6BE}" type="presParOf" srcId="{8E791F98-3979-4C2F-9E3B-48F3ED315A4E}" destId="{524D8D2C-5A95-4C90-9693-C1AC9251835D}" srcOrd="1" destOrd="0" presId="urn:microsoft.com/office/officeart/2005/8/layout/vList2"/>
    <dgm:cxn modelId="{D756C6AD-2F4F-4F4E-ABFE-2BC6236E0F13}" type="presParOf" srcId="{8E791F98-3979-4C2F-9E3B-48F3ED315A4E}" destId="{5ACF6C45-652D-4E87-8183-6C8D21B39E8F}" srcOrd="2" destOrd="0" presId="urn:microsoft.com/office/officeart/2005/8/layout/vList2"/>
    <dgm:cxn modelId="{64BF7408-C6B2-4B85-BED1-C5105C05261C}" type="presParOf" srcId="{8E791F98-3979-4C2F-9E3B-48F3ED315A4E}" destId="{4BE06D54-4C5A-48FA-9932-06D438E9B26D}" srcOrd="3" destOrd="0" presId="urn:microsoft.com/office/officeart/2005/8/layout/vList2"/>
    <dgm:cxn modelId="{9E178810-1274-4BA0-A349-29BC78EAA9FE}" type="presParOf" srcId="{8E791F98-3979-4C2F-9E3B-48F3ED315A4E}" destId="{AA5F317B-DEBB-45FC-B8AC-4E17AE1B6364}" srcOrd="4" destOrd="0" presId="urn:microsoft.com/office/officeart/2005/8/layout/vList2"/>
    <dgm:cxn modelId="{4066093B-D8CB-4953-BB3A-B6DBBFE20A1B}" type="presParOf" srcId="{8E791F98-3979-4C2F-9E3B-48F3ED315A4E}" destId="{8C465A56-62B7-4A6D-9BCC-55CBE080369A}" srcOrd="5" destOrd="0" presId="urn:microsoft.com/office/officeart/2005/8/layout/vList2"/>
    <dgm:cxn modelId="{BC79F13A-0393-4B57-BD5A-F14FB49EC781}" type="presParOf" srcId="{8E791F98-3979-4C2F-9E3B-48F3ED315A4E}" destId="{060BD7D8-8561-46B1-B4B2-731791E5606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15193F-2D80-4139-9CC2-DA7814382C20}"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E1455DC8-69A2-44BE-B556-72349F421FD7}">
      <dgm:prSet/>
      <dgm:spPr/>
      <dgm:t>
        <a:bodyPr/>
        <a:lstStyle/>
        <a:p>
          <a:r>
            <a:rPr lang="tr-TR" b="0" i="0"/>
            <a:t>Talep enflasyonu: Toplam talep düzeyinin arzı aşması ve sürekli olarak fiyatların yükselmesine sebep olması durumunda talep enflasyonu oluşur. </a:t>
          </a:r>
          <a:endParaRPr lang="en-US"/>
        </a:p>
      </dgm:t>
    </dgm:pt>
    <dgm:pt modelId="{FA009A16-7C48-4693-B720-C18666F1ADD8}" type="parTrans" cxnId="{4A0C5925-BD31-4880-A1AF-CBBE5A33D1D4}">
      <dgm:prSet/>
      <dgm:spPr/>
      <dgm:t>
        <a:bodyPr/>
        <a:lstStyle/>
        <a:p>
          <a:endParaRPr lang="en-US"/>
        </a:p>
      </dgm:t>
    </dgm:pt>
    <dgm:pt modelId="{B1091E95-8AFD-4B90-9145-E31E96E4C896}" type="sibTrans" cxnId="{4A0C5925-BD31-4880-A1AF-CBBE5A33D1D4}">
      <dgm:prSet/>
      <dgm:spPr/>
      <dgm:t>
        <a:bodyPr/>
        <a:lstStyle/>
        <a:p>
          <a:endParaRPr lang="en-US"/>
        </a:p>
      </dgm:t>
    </dgm:pt>
    <dgm:pt modelId="{11EEBDAF-002B-4DEF-9B24-938E2BA64B30}">
      <dgm:prSet/>
      <dgm:spPr/>
      <dgm:t>
        <a:bodyPr/>
        <a:lstStyle/>
        <a:p>
          <a:r>
            <a:rPr lang="tr-TR" b="0" i="0"/>
            <a:t>Maliyet enflasyonu: Üretimin girdisi olan mal ve hizmetlerin maliyetlerinin artmasının bir sonucu olarak fiyatlarda meydana gelen sürekli artışlar ile maliyet enflasyonu oluşur. </a:t>
          </a:r>
          <a:endParaRPr lang="en-US"/>
        </a:p>
      </dgm:t>
    </dgm:pt>
    <dgm:pt modelId="{058A1054-8FA7-4723-BFEF-C2F67A3B033A}" type="parTrans" cxnId="{2546EA52-676C-4A84-8761-0452ED6FCD9D}">
      <dgm:prSet/>
      <dgm:spPr/>
      <dgm:t>
        <a:bodyPr/>
        <a:lstStyle/>
        <a:p>
          <a:endParaRPr lang="en-US"/>
        </a:p>
      </dgm:t>
    </dgm:pt>
    <dgm:pt modelId="{3FB82D59-7265-49E4-87B0-FD5EAB9BCE92}" type="sibTrans" cxnId="{2546EA52-676C-4A84-8761-0452ED6FCD9D}">
      <dgm:prSet/>
      <dgm:spPr/>
      <dgm:t>
        <a:bodyPr/>
        <a:lstStyle/>
        <a:p>
          <a:endParaRPr lang="en-US"/>
        </a:p>
      </dgm:t>
    </dgm:pt>
    <dgm:pt modelId="{D5AFCB29-5160-41AC-BFCD-029DABE8897C}" type="pres">
      <dgm:prSet presAssocID="{8715193F-2D80-4139-9CC2-DA7814382C20}" presName="outerComposite" presStyleCnt="0">
        <dgm:presLayoutVars>
          <dgm:chMax val="5"/>
          <dgm:dir/>
          <dgm:resizeHandles val="exact"/>
        </dgm:presLayoutVars>
      </dgm:prSet>
      <dgm:spPr/>
    </dgm:pt>
    <dgm:pt modelId="{0BE8809C-8F9B-4120-AA49-0E803AEFAC8B}" type="pres">
      <dgm:prSet presAssocID="{8715193F-2D80-4139-9CC2-DA7814382C20}" presName="dummyMaxCanvas" presStyleCnt="0">
        <dgm:presLayoutVars/>
      </dgm:prSet>
      <dgm:spPr/>
    </dgm:pt>
    <dgm:pt modelId="{AE97F932-B2E1-452F-83B4-5D051B0688A0}" type="pres">
      <dgm:prSet presAssocID="{8715193F-2D80-4139-9CC2-DA7814382C20}" presName="TwoNodes_1" presStyleLbl="node1" presStyleIdx="0" presStyleCnt="2">
        <dgm:presLayoutVars>
          <dgm:bulletEnabled val="1"/>
        </dgm:presLayoutVars>
      </dgm:prSet>
      <dgm:spPr/>
    </dgm:pt>
    <dgm:pt modelId="{2167EAE6-5C57-47E5-98B9-767475FBDBCA}" type="pres">
      <dgm:prSet presAssocID="{8715193F-2D80-4139-9CC2-DA7814382C20}" presName="TwoNodes_2" presStyleLbl="node1" presStyleIdx="1" presStyleCnt="2">
        <dgm:presLayoutVars>
          <dgm:bulletEnabled val="1"/>
        </dgm:presLayoutVars>
      </dgm:prSet>
      <dgm:spPr/>
    </dgm:pt>
    <dgm:pt modelId="{EDCECF45-6F31-46A7-AF8A-A64106BDDA25}" type="pres">
      <dgm:prSet presAssocID="{8715193F-2D80-4139-9CC2-DA7814382C20}" presName="TwoConn_1-2" presStyleLbl="fgAccFollowNode1" presStyleIdx="0" presStyleCnt="1">
        <dgm:presLayoutVars>
          <dgm:bulletEnabled val="1"/>
        </dgm:presLayoutVars>
      </dgm:prSet>
      <dgm:spPr/>
    </dgm:pt>
    <dgm:pt modelId="{04877AD0-8DB3-4B09-B0B8-3EF98807815F}" type="pres">
      <dgm:prSet presAssocID="{8715193F-2D80-4139-9CC2-DA7814382C20}" presName="TwoNodes_1_text" presStyleLbl="node1" presStyleIdx="1" presStyleCnt="2">
        <dgm:presLayoutVars>
          <dgm:bulletEnabled val="1"/>
        </dgm:presLayoutVars>
      </dgm:prSet>
      <dgm:spPr/>
    </dgm:pt>
    <dgm:pt modelId="{C5F3774B-CC32-4C77-A200-C1345E8C3E56}" type="pres">
      <dgm:prSet presAssocID="{8715193F-2D80-4139-9CC2-DA7814382C20}" presName="TwoNodes_2_text" presStyleLbl="node1" presStyleIdx="1" presStyleCnt="2">
        <dgm:presLayoutVars>
          <dgm:bulletEnabled val="1"/>
        </dgm:presLayoutVars>
      </dgm:prSet>
      <dgm:spPr/>
    </dgm:pt>
  </dgm:ptLst>
  <dgm:cxnLst>
    <dgm:cxn modelId="{3AFB8D11-748B-4A98-B6ED-56DF84E34C6C}" type="presOf" srcId="{E1455DC8-69A2-44BE-B556-72349F421FD7}" destId="{AE97F932-B2E1-452F-83B4-5D051B0688A0}" srcOrd="0" destOrd="0" presId="urn:microsoft.com/office/officeart/2005/8/layout/vProcess5"/>
    <dgm:cxn modelId="{DC11AB12-53E3-45FE-809B-467C02C328F0}" type="presOf" srcId="{8715193F-2D80-4139-9CC2-DA7814382C20}" destId="{D5AFCB29-5160-41AC-BFCD-029DABE8897C}" srcOrd="0" destOrd="0" presId="urn:microsoft.com/office/officeart/2005/8/layout/vProcess5"/>
    <dgm:cxn modelId="{4A0C5925-BD31-4880-A1AF-CBBE5A33D1D4}" srcId="{8715193F-2D80-4139-9CC2-DA7814382C20}" destId="{E1455DC8-69A2-44BE-B556-72349F421FD7}" srcOrd="0" destOrd="0" parTransId="{FA009A16-7C48-4693-B720-C18666F1ADD8}" sibTransId="{B1091E95-8AFD-4B90-9145-E31E96E4C896}"/>
    <dgm:cxn modelId="{2546EA52-676C-4A84-8761-0452ED6FCD9D}" srcId="{8715193F-2D80-4139-9CC2-DA7814382C20}" destId="{11EEBDAF-002B-4DEF-9B24-938E2BA64B30}" srcOrd="1" destOrd="0" parTransId="{058A1054-8FA7-4723-BFEF-C2F67A3B033A}" sibTransId="{3FB82D59-7265-49E4-87B0-FD5EAB9BCE92}"/>
    <dgm:cxn modelId="{06B02889-2213-48FC-9BBE-646FCA1351F5}" type="presOf" srcId="{11EEBDAF-002B-4DEF-9B24-938E2BA64B30}" destId="{C5F3774B-CC32-4C77-A200-C1345E8C3E56}" srcOrd="1" destOrd="0" presId="urn:microsoft.com/office/officeart/2005/8/layout/vProcess5"/>
    <dgm:cxn modelId="{16BB9FC9-9BF3-4496-9AC1-11F13A485749}" type="presOf" srcId="{B1091E95-8AFD-4B90-9145-E31E96E4C896}" destId="{EDCECF45-6F31-46A7-AF8A-A64106BDDA25}" srcOrd="0" destOrd="0" presId="urn:microsoft.com/office/officeart/2005/8/layout/vProcess5"/>
    <dgm:cxn modelId="{B8A62ED2-AFEF-4DBC-BA73-9E320441E29A}" type="presOf" srcId="{11EEBDAF-002B-4DEF-9B24-938E2BA64B30}" destId="{2167EAE6-5C57-47E5-98B9-767475FBDBCA}" srcOrd="0" destOrd="0" presId="urn:microsoft.com/office/officeart/2005/8/layout/vProcess5"/>
    <dgm:cxn modelId="{5DD6F4E0-3EA4-4DDA-9E9D-C36090DE320B}" type="presOf" srcId="{E1455DC8-69A2-44BE-B556-72349F421FD7}" destId="{04877AD0-8DB3-4B09-B0B8-3EF98807815F}" srcOrd="1" destOrd="0" presId="urn:microsoft.com/office/officeart/2005/8/layout/vProcess5"/>
    <dgm:cxn modelId="{53C43E2F-7BBE-4F1F-B3C6-CD8EE3D58050}" type="presParOf" srcId="{D5AFCB29-5160-41AC-BFCD-029DABE8897C}" destId="{0BE8809C-8F9B-4120-AA49-0E803AEFAC8B}" srcOrd="0" destOrd="0" presId="urn:microsoft.com/office/officeart/2005/8/layout/vProcess5"/>
    <dgm:cxn modelId="{0737F8F9-6B4F-49C6-96A2-C35DB467553A}" type="presParOf" srcId="{D5AFCB29-5160-41AC-BFCD-029DABE8897C}" destId="{AE97F932-B2E1-452F-83B4-5D051B0688A0}" srcOrd="1" destOrd="0" presId="urn:microsoft.com/office/officeart/2005/8/layout/vProcess5"/>
    <dgm:cxn modelId="{010E1E10-0BC3-444A-AF4C-8C3564A54F4B}" type="presParOf" srcId="{D5AFCB29-5160-41AC-BFCD-029DABE8897C}" destId="{2167EAE6-5C57-47E5-98B9-767475FBDBCA}" srcOrd="2" destOrd="0" presId="urn:microsoft.com/office/officeart/2005/8/layout/vProcess5"/>
    <dgm:cxn modelId="{BA5C8752-7EBF-40B1-AD98-76D50EE3E553}" type="presParOf" srcId="{D5AFCB29-5160-41AC-BFCD-029DABE8897C}" destId="{EDCECF45-6F31-46A7-AF8A-A64106BDDA25}" srcOrd="3" destOrd="0" presId="urn:microsoft.com/office/officeart/2005/8/layout/vProcess5"/>
    <dgm:cxn modelId="{EA664728-5B10-48AA-8BC4-195E0EBA004D}" type="presParOf" srcId="{D5AFCB29-5160-41AC-BFCD-029DABE8897C}" destId="{04877AD0-8DB3-4B09-B0B8-3EF98807815F}" srcOrd="4" destOrd="0" presId="urn:microsoft.com/office/officeart/2005/8/layout/vProcess5"/>
    <dgm:cxn modelId="{636F1371-685C-4F24-8D5E-69EA1F81079A}" type="presParOf" srcId="{D5AFCB29-5160-41AC-BFCD-029DABE8897C}" destId="{C5F3774B-CC32-4C77-A200-C1345E8C3E56}"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5351681-CDE3-4352-8718-A6D6ED6E08C8}"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82A34E23-258A-468D-A07B-AA193559EF20}">
      <dgm:prSet/>
      <dgm:spPr/>
      <dgm:t>
        <a:bodyPr/>
        <a:lstStyle/>
        <a:p>
          <a:r>
            <a:rPr lang="tr-TR"/>
            <a:t>Faiz, başkalarına ait sermayenin kullanımı için ödenen bedeldir.</a:t>
          </a:r>
          <a:endParaRPr lang="en-US"/>
        </a:p>
      </dgm:t>
    </dgm:pt>
    <dgm:pt modelId="{3207595C-0409-4E44-BCA3-C34943F82AC7}" type="parTrans" cxnId="{0E0F61FB-3B51-44A5-B59D-8600AE1F66E7}">
      <dgm:prSet/>
      <dgm:spPr/>
      <dgm:t>
        <a:bodyPr/>
        <a:lstStyle/>
        <a:p>
          <a:endParaRPr lang="en-US"/>
        </a:p>
      </dgm:t>
    </dgm:pt>
    <dgm:pt modelId="{EEFDF614-C235-4612-B7D3-3EDE50683AC4}" type="sibTrans" cxnId="{0E0F61FB-3B51-44A5-B59D-8600AE1F66E7}">
      <dgm:prSet/>
      <dgm:spPr/>
      <dgm:t>
        <a:bodyPr/>
        <a:lstStyle/>
        <a:p>
          <a:endParaRPr lang="en-US"/>
        </a:p>
      </dgm:t>
    </dgm:pt>
    <dgm:pt modelId="{45040E24-1BF4-4165-9BE1-9BAEFD293F56}">
      <dgm:prSet/>
      <dgm:spPr/>
      <dgm:t>
        <a:bodyPr/>
        <a:lstStyle/>
        <a:p>
          <a:r>
            <a:rPr lang="tr-TR"/>
            <a:t>Faiz, paranın kirası ya da maliyetidir</a:t>
          </a:r>
          <a:endParaRPr lang="en-US"/>
        </a:p>
      </dgm:t>
    </dgm:pt>
    <dgm:pt modelId="{A6317BB5-3E63-43EA-BFBE-893205811175}" type="parTrans" cxnId="{2AB2D098-3B8A-4B5C-8B66-10CCEF31BCD8}">
      <dgm:prSet/>
      <dgm:spPr/>
      <dgm:t>
        <a:bodyPr/>
        <a:lstStyle/>
        <a:p>
          <a:endParaRPr lang="en-US"/>
        </a:p>
      </dgm:t>
    </dgm:pt>
    <dgm:pt modelId="{F402BA73-8C18-45A0-8A05-A3ECB18648FD}" type="sibTrans" cxnId="{2AB2D098-3B8A-4B5C-8B66-10CCEF31BCD8}">
      <dgm:prSet/>
      <dgm:spPr/>
      <dgm:t>
        <a:bodyPr/>
        <a:lstStyle/>
        <a:p>
          <a:endParaRPr lang="en-US"/>
        </a:p>
      </dgm:t>
    </dgm:pt>
    <dgm:pt modelId="{99A5F9C7-1EF2-4DC4-ADA9-F23008967F2F}">
      <dgm:prSet/>
      <dgm:spPr/>
      <dgm:t>
        <a:bodyPr/>
        <a:lstStyle/>
        <a:p>
          <a:r>
            <a:rPr lang="tr-TR"/>
            <a:t>Alan için maliyet veren için kazanç </a:t>
          </a:r>
          <a:endParaRPr lang="en-US"/>
        </a:p>
      </dgm:t>
    </dgm:pt>
    <dgm:pt modelId="{77795388-629F-4612-9DAF-6D186EAFE99D}" type="parTrans" cxnId="{4194CC93-B54C-4921-B9BB-F45C09A77DE5}">
      <dgm:prSet/>
      <dgm:spPr/>
      <dgm:t>
        <a:bodyPr/>
        <a:lstStyle/>
        <a:p>
          <a:endParaRPr lang="en-US"/>
        </a:p>
      </dgm:t>
    </dgm:pt>
    <dgm:pt modelId="{1E9A0ABD-CFAA-4525-A5D6-AEA87F0EB99C}" type="sibTrans" cxnId="{4194CC93-B54C-4921-B9BB-F45C09A77DE5}">
      <dgm:prSet/>
      <dgm:spPr/>
      <dgm:t>
        <a:bodyPr/>
        <a:lstStyle/>
        <a:p>
          <a:endParaRPr lang="en-US"/>
        </a:p>
      </dgm:t>
    </dgm:pt>
    <dgm:pt modelId="{19D94F1B-A1BB-4A8F-AFFB-07813B86A4AE}" type="pres">
      <dgm:prSet presAssocID="{45351681-CDE3-4352-8718-A6D6ED6E08C8}" presName="outerComposite" presStyleCnt="0">
        <dgm:presLayoutVars>
          <dgm:chMax val="5"/>
          <dgm:dir/>
          <dgm:resizeHandles val="exact"/>
        </dgm:presLayoutVars>
      </dgm:prSet>
      <dgm:spPr/>
    </dgm:pt>
    <dgm:pt modelId="{D9899C66-4B97-4B49-B659-BC8FB1FF7849}" type="pres">
      <dgm:prSet presAssocID="{45351681-CDE3-4352-8718-A6D6ED6E08C8}" presName="dummyMaxCanvas" presStyleCnt="0">
        <dgm:presLayoutVars/>
      </dgm:prSet>
      <dgm:spPr/>
    </dgm:pt>
    <dgm:pt modelId="{27A67DE9-8D4A-47B3-BCB0-8C9C221BDF3B}" type="pres">
      <dgm:prSet presAssocID="{45351681-CDE3-4352-8718-A6D6ED6E08C8}" presName="ThreeNodes_1" presStyleLbl="node1" presStyleIdx="0" presStyleCnt="3">
        <dgm:presLayoutVars>
          <dgm:bulletEnabled val="1"/>
        </dgm:presLayoutVars>
      </dgm:prSet>
      <dgm:spPr/>
    </dgm:pt>
    <dgm:pt modelId="{79CF9714-1A82-4E66-967B-815D1DEFCE14}" type="pres">
      <dgm:prSet presAssocID="{45351681-CDE3-4352-8718-A6D6ED6E08C8}" presName="ThreeNodes_2" presStyleLbl="node1" presStyleIdx="1" presStyleCnt="3">
        <dgm:presLayoutVars>
          <dgm:bulletEnabled val="1"/>
        </dgm:presLayoutVars>
      </dgm:prSet>
      <dgm:spPr/>
    </dgm:pt>
    <dgm:pt modelId="{49AF06CC-F397-43EA-A8ED-EDC5748163E5}" type="pres">
      <dgm:prSet presAssocID="{45351681-CDE3-4352-8718-A6D6ED6E08C8}" presName="ThreeNodes_3" presStyleLbl="node1" presStyleIdx="2" presStyleCnt="3">
        <dgm:presLayoutVars>
          <dgm:bulletEnabled val="1"/>
        </dgm:presLayoutVars>
      </dgm:prSet>
      <dgm:spPr/>
    </dgm:pt>
    <dgm:pt modelId="{698E1A15-1ECD-4B8B-BBBC-EE7FF42B378F}" type="pres">
      <dgm:prSet presAssocID="{45351681-CDE3-4352-8718-A6D6ED6E08C8}" presName="ThreeConn_1-2" presStyleLbl="fgAccFollowNode1" presStyleIdx="0" presStyleCnt="2">
        <dgm:presLayoutVars>
          <dgm:bulletEnabled val="1"/>
        </dgm:presLayoutVars>
      </dgm:prSet>
      <dgm:spPr/>
    </dgm:pt>
    <dgm:pt modelId="{0546D9C7-DB4F-4677-95CD-276815DE54F8}" type="pres">
      <dgm:prSet presAssocID="{45351681-CDE3-4352-8718-A6D6ED6E08C8}" presName="ThreeConn_2-3" presStyleLbl="fgAccFollowNode1" presStyleIdx="1" presStyleCnt="2">
        <dgm:presLayoutVars>
          <dgm:bulletEnabled val="1"/>
        </dgm:presLayoutVars>
      </dgm:prSet>
      <dgm:spPr/>
    </dgm:pt>
    <dgm:pt modelId="{0E392744-CE02-4D46-AC9D-04C101F93459}" type="pres">
      <dgm:prSet presAssocID="{45351681-CDE3-4352-8718-A6D6ED6E08C8}" presName="ThreeNodes_1_text" presStyleLbl="node1" presStyleIdx="2" presStyleCnt="3">
        <dgm:presLayoutVars>
          <dgm:bulletEnabled val="1"/>
        </dgm:presLayoutVars>
      </dgm:prSet>
      <dgm:spPr/>
    </dgm:pt>
    <dgm:pt modelId="{21DA050D-56FF-4282-A354-3415CE36AFA7}" type="pres">
      <dgm:prSet presAssocID="{45351681-CDE3-4352-8718-A6D6ED6E08C8}" presName="ThreeNodes_2_text" presStyleLbl="node1" presStyleIdx="2" presStyleCnt="3">
        <dgm:presLayoutVars>
          <dgm:bulletEnabled val="1"/>
        </dgm:presLayoutVars>
      </dgm:prSet>
      <dgm:spPr/>
    </dgm:pt>
    <dgm:pt modelId="{F7DA854B-A085-43AE-8FF0-FB5D74B2E187}" type="pres">
      <dgm:prSet presAssocID="{45351681-CDE3-4352-8718-A6D6ED6E08C8}" presName="ThreeNodes_3_text" presStyleLbl="node1" presStyleIdx="2" presStyleCnt="3">
        <dgm:presLayoutVars>
          <dgm:bulletEnabled val="1"/>
        </dgm:presLayoutVars>
      </dgm:prSet>
      <dgm:spPr/>
    </dgm:pt>
  </dgm:ptLst>
  <dgm:cxnLst>
    <dgm:cxn modelId="{E46FBD0B-B77D-4D3C-AD86-34B63E243AD6}" type="presOf" srcId="{45040E24-1BF4-4165-9BE1-9BAEFD293F56}" destId="{79CF9714-1A82-4E66-967B-815D1DEFCE14}" srcOrd="0" destOrd="0" presId="urn:microsoft.com/office/officeart/2005/8/layout/vProcess5"/>
    <dgm:cxn modelId="{2AA7DB38-0A4B-4808-809F-077255E59F3F}" type="presOf" srcId="{82A34E23-258A-468D-A07B-AA193559EF20}" destId="{27A67DE9-8D4A-47B3-BCB0-8C9C221BDF3B}" srcOrd="0" destOrd="0" presId="urn:microsoft.com/office/officeart/2005/8/layout/vProcess5"/>
    <dgm:cxn modelId="{C8A48062-1294-4DCD-B7CB-97DF8387BB01}" type="presOf" srcId="{F402BA73-8C18-45A0-8A05-A3ECB18648FD}" destId="{0546D9C7-DB4F-4677-95CD-276815DE54F8}" srcOrd="0" destOrd="0" presId="urn:microsoft.com/office/officeart/2005/8/layout/vProcess5"/>
    <dgm:cxn modelId="{FD35ED65-002A-4C1F-87C6-84BC97D6852E}" type="presOf" srcId="{82A34E23-258A-468D-A07B-AA193559EF20}" destId="{0E392744-CE02-4D46-AC9D-04C101F93459}" srcOrd="1" destOrd="0" presId="urn:microsoft.com/office/officeart/2005/8/layout/vProcess5"/>
    <dgm:cxn modelId="{FB1EB14E-DE1C-40CD-AC93-C3E14C57A4D9}" type="presOf" srcId="{EEFDF614-C235-4612-B7D3-3EDE50683AC4}" destId="{698E1A15-1ECD-4B8B-BBBC-EE7FF42B378F}" srcOrd="0" destOrd="0" presId="urn:microsoft.com/office/officeart/2005/8/layout/vProcess5"/>
    <dgm:cxn modelId="{79BCCA76-DE40-4EAF-B454-2727B40EFE97}" type="presOf" srcId="{99A5F9C7-1EF2-4DC4-ADA9-F23008967F2F}" destId="{49AF06CC-F397-43EA-A8ED-EDC5748163E5}" srcOrd="0" destOrd="0" presId="urn:microsoft.com/office/officeart/2005/8/layout/vProcess5"/>
    <dgm:cxn modelId="{6A285290-BC7F-4243-BDBD-DFCEC7A56A49}" type="presOf" srcId="{45351681-CDE3-4352-8718-A6D6ED6E08C8}" destId="{19D94F1B-A1BB-4A8F-AFFB-07813B86A4AE}" srcOrd="0" destOrd="0" presId="urn:microsoft.com/office/officeart/2005/8/layout/vProcess5"/>
    <dgm:cxn modelId="{4194CC93-B54C-4921-B9BB-F45C09A77DE5}" srcId="{45351681-CDE3-4352-8718-A6D6ED6E08C8}" destId="{99A5F9C7-1EF2-4DC4-ADA9-F23008967F2F}" srcOrd="2" destOrd="0" parTransId="{77795388-629F-4612-9DAF-6D186EAFE99D}" sibTransId="{1E9A0ABD-CFAA-4525-A5D6-AEA87F0EB99C}"/>
    <dgm:cxn modelId="{2AB2D098-3B8A-4B5C-8B66-10CCEF31BCD8}" srcId="{45351681-CDE3-4352-8718-A6D6ED6E08C8}" destId="{45040E24-1BF4-4165-9BE1-9BAEFD293F56}" srcOrd="1" destOrd="0" parTransId="{A6317BB5-3E63-43EA-BFBE-893205811175}" sibTransId="{F402BA73-8C18-45A0-8A05-A3ECB18648FD}"/>
    <dgm:cxn modelId="{765626EA-E9F1-4BDD-9640-D1986430DE81}" type="presOf" srcId="{99A5F9C7-1EF2-4DC4-ADA9-F23008967F2F}" destId="{F7DA854B-A085-43AE-8FF0-FB5D74B2E187}" srcOrd="1" destOrd="0" presId="urn:microsoft.com/office/officeart/2005/8/layout/vProcess5"/>
    <dgm:cxn modelId="{229E0EF1-C31D-4BA3-9007-0B51181698AC}" type="presOf" srcId="{45040E24-1BF4-4165-9BE1-9BAEFD293F56}" destId="{21DA050D-56FF-4282-A354-3415CE36AFA7}" srcOrd="1" destOrd="0" presId="urn:microsoft.com/office/officeart/2005/8/layout/vProcess5"/>
    <dgm:cxn modelId="{0E0F61FB-3B51-44A5-B59D-8600AE1F66E7}" srcId="{45351681-CDE3-4352-8718-A6D6ED6E08C8}" destId="{82A34E23-258A-468D-A07B-AA193559EF20}" srcOrd="0" destOrd="0" parTransId="{3207595C-0409-4E44-BCA3-C34943F82AC7}" sibTransId="{EEFDF614-C235-4612-B7D3-3EDE50683AC4}"/>
    <dgm:cxn modelId="{B0FA2F44-DEFD-4121-8358-7E800490FB46}" type="presParOf" srcId="{19D94F1B-A1BB-4A8F-AFFB-07813B86A4AE}" destId="{D9899C66-4B97-4B49-B659-BC8FB1FF7849}" srcOrd="0" destOrd="0" presId="urn:microsoft.com/office/officeart/2005/8/layout/vProcess5"/>
    <dgm:cxn modelId="{0D6D2956-B981-4E07-B454-329BC520B773}" type="presParOf" srcId="{19D94F1B-A1BB-4A8F-AFFB-07813B86A4AE}" destId="{27A67DE9-8D4A-47B3-BCB0-8C9C221BDF3B}" srcOrd="1" destOrd="0" presId="urn:microsoft.com/office/officeart/2005/8/layout/vProcess5"/>
    <dgm:cxn modelId="{5EFDD73C-A2D3-4223-B993-3808E17DF78D}" type="presParOf" srcId="{19D94F1B-A1BB-4A8F-AFFB-07813B86A4AE}" destId="{79CF9714-1A82-4E66-967B-815D1DEFCE14}" srcOrd="2" destOrd="0" presId="urn:microsoft.com/office/officeart/2005/8/layout/vProcess5"/>
    <dgm:cxn modelId="{2CC47B0E-1194-46CB-A864-DA18DB41B1C0}" type="presParOf" srcId="{19D94F1B-A1BB-4A8F-AFFB-07813B86A4AE}" destId="{49AF06CC-F397-43EA-A8ED-EDC5748163E5}" srcOrd="3" destOrd="0" presId="urn:microsoft.com/office/officeart/2005/8/layout/vProcess5"/>
    <dgm:cxn modelId="{2497D647-981B-42B5-9471-3F4D22E150B4}" type="presParOf" srcId="{19D94F1B-A1BB-4A8F-AFFB-07813B86A4AE}" destId="{698E1A15-1ECD-4B8B-BBBC-EE7FF42B378F}" srcOrd="4" destOrd="0" presId="urn:microsoft.com/office/officeart/2005/8/layout/vProcess5"/>
    <dgm:cxn modelId="{EA675875-8BF1-4DB1-86E2-CD76025EE10F}" type="presParOf" srcId="{19D94F1B-A1BB-4A8F-AFFB-07813B86A4AE}" destId="{0546D9C7-DB4F-4677-95CD-276815DE54F8}" srcOrd="5" destOrd="0" presId="urn:microsoft.com/office/officeart/2005/8/layout/vProcess5"/>
    <dgm:cxn modelId="{C963B917-0E48-40E1-A17F-FEBF0DF7B161}" type="presParOf" srcId="{19D94F1B-A1BB-4A8F-AFFB-07813B86A4AE}" destId="{0E392744-CE02-4D46-AC9D-04C101F93459}" srcOrd="6" destOrd="0" presId="urn:microsoft.com/office/officeart/2005/8/layout/vProcess5"/>
    <dgm:cxn modelId="{1B2718E2-47FA-437B-9381-BAE6D218CB1E}" type="presParOf" srcId="{19D94F1B-A1BB-4A8F-AFFB-07813B86A4AE}" destId="{21DA050D-56FF-4282-A354-3415CE36AFA7}" srcOrd="7" destOrd="0" presId="urn:microsoft.com/office/officeart/2005/8/layout/vProcess5"/>
    <dgm:cxn modelId="{53CE433E-9DBA-4074-B9DD-9953AF249AD1}" type="presParOf" srcId="{19D94F1B-A1BB-4A8F-AFFB-07813B86A4AE}" destId="{F7DA854B-A085-43AE-8FF0-FB5D74B2E18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98D87B5-1130-4357-8894-1FF1C8DDB971}" type="doc">
      <dgm:prSet loTypeId="urn:microsoft.com/office/officeart/2016/7/layout/RepeatingBendingProcessNew" loCatId="process" qsTypeId="urn:microsoft.com/office/officeart/2005/8/quickstyle/simple4" qsCatId="simple" csTypeId="urn:microsoft.com/office/officeart/2005/8/colors/colorful1" csCatId="colorful"/>
      <dgm:spPr/>
      <dgm:t>
        <a:bodyPr/>
        <a:lstStyle/>
        <a:p>
          <a:endParaRPr lang="en-US"/>
        </a:p>
      </dgm:t>
    </dgm:pt>
    <dgm:pt modelId="{864FBF5B-6AB0-4458-9616-7837C5AC3D78}">
      <dgm:prSet/>
      <dgm:spPr/>
      <dgm:t>
        <a:bodyPr/>
        <a:lstStyle/>
        <a:p>
          <a:r>
            <a:rPr lang="tr-TR" b="0" i="0" baseline="0"/>
            <a:t>1 TL yıllık %22,50 faiz oranı ile 6 aylık dönemlerle 1 yıl boyunca faize </a:t>
          </a:r>
          <a:endParaRPr lang="en-US"/>
        </a:p>
      </dgm:t>
    </dgm:pt>
    <dgm:pt modelId="{77BDC82A-8950-4F96-A131-2213EE6563A4}" type="parTrans" cxnId="{F5A8C930-1CCF-4E5F-8869-E4811CCCA394}">
      <dgm:prSet/>
      <dgm:spPr/>
      <dgm:t>
        <a:bodyPr/>
        <a:lstStyle/>
        <a:p>
          <a:endParaRPr lang="en-US"/>
        </a:p>
      </dgm:t>
    </dgm:pt>
    <dgm:pt modelId="{8AD55B88-50F0-4E8B-BD85-7C3B7F96E7D8}" type="sibTrans" cxnId="{F5A8C930-1CCF-4E5F-8869-E4811CCCA394}">
      <dgm:prSet/>
      <dgm:spPr/>
      <dgm:t>
        <a:bodyPr/>
        <a:lstStyle/>
        <a:p>
          <a:endParaRPr lang="en-US"/>
        </a:p>
      </dgm:t>
    </dgm:pt>
    <dgm:pt modelId="{675FA39C-CDD9-49E7-9816-9D709DC6F53A}">
      <dgm:prSet/>
      <dgm:spPr/>
      <dgm:t>
        <a:bodyPr/>
        <a:lstStyle/>
        <a:p>
          <a:r>
            <a:rPr lang="tr-TR" b="0" i="0" baseline="0"/>
            <a:t>yatırılırsa bir dönem sonunda kazanacağı faiz oranı</a:t>
          </a:r>
          <a:endParaRPr lang="en-US"/>
        </a:p>
      </dgm:t>
    </dgm:pt>
    <dgm:pt modelId="{D0C4B872-A515-4BBD-B461-8E1CBA6E9D82}" type="parTrans" cxnId="{6C70EFCA-52EE-436F-A1AF-8E81AD1602E0}">
      <dgm:prSet/>
      <dgm:spPr/>
      <dgm:t>
        <a:bodyPr/>
        <a:lstStyle/>
        <a:p>
          <a:endParaRPr lang="en-US"/>
        </a:p>
      </dgm:t>
    </dgm:pt>
    <dgm:pt modelId="{9EE931F3-B169-4BB8-846C-F583775831E2}" type="sibTrans" cxnId="{6C70EFCA-52EE-436F-A1AF-8E81AD1602E0}">
      <dgm:prSet/>
      <dgm:spPr/>
      <dgm:t>
        <a:bodyPr/>
        <a:lstStyle/>
        <a:p>
          <a:endParaRPr lang="en-US"/>
        </a:p>
      </dgm:t>
    </dgm:pt>
    <dgm:pt modelId="{E9D6A777-8440-48EE-83B8-8F65643ABBC8}">
      <dgm:prSet/>
      <dgm:spPr/>
      <dgm:t>
        <a:bodyPr/>
        <a:lstStyle/>
        <a:p>
          <a:r>
            <a:rPr lang="tr-TR" b="0" i="0" baseline="0"/>
            <a:t>%22,50/2 eşitliğinden %11,25 olur.</a:t>
          </a:r>
          <a:endParaRPr lang="en-US"/>
        </a:p>
      </dgm:t>
    </dgm:pt>
    <dgm:pt modelId="{439E755C-FB7C-412F-9219-B3FC5D2F0469}" type="parTrans" cxnId="{DC93CA36-830E-4CA8-A025-06210DB1F7CD}">
      <dgm:prSet/>
      <dgm:spPr/>
      <dgm:t>
        <a:bodyPr/>
        <a:lstStyle/>
        <a:p>
          <a:endParaRPr lang="en-US"/>
        </a:p>
      </dgm:t>
    </dgm:pt>
    <dgm:pt modelId="{E28CAF17-6F88-43E3-B27D-2A15144FAFD0}" type="sibTrans" cxnId="{DC93CA36-830E-4CA8-A025-06210DB1F7CD}">
      <dgm:prSet/>
      <dgm:spPr/>
      <dgm:t>
        <a:bodyPr/>
        <a:lstStyle/>
        <a:p>
          <a:endParaRPr lang="en-US"/>
        </a:p>
      </dgm:t>
    </dgm:pt>
    <dgm:pt modelId="{629ED2BA-7826-447E-905F-A0F4D09608BB}">
      <dgm:prSet/>
      <dgm:spPr/>
      <dgm:t>
        <a:bodyPr/>
        <a:lstStyle/>
        <a:p>
          <a:r>
            <a:rPr lang="tr-TR" b="0" i="0" baseline="0"/>
            <a:t>Bu doğrultuda, anapara yıl içerisinde iki defa faiz kazanarak sonunda</a:t>
          </a:r>
          <a:endParaRPr lang="en-US"/>
        </a:p>
      </dgm:t>
    </dgm:pt>
    <dgm:pt modelId="{799DB0F1-A0AA-4CE4-94B6-AD5FED27C8DF}" type="parTrans" cxnId="{16183229-07D2-4C9B-B917-4FE54ED4F151}">
      <dgm:prSet/>
      <dgm:spPr/>
      <dgm:t>
        <a:bodyPr/>
        <a:lstStyle/>
        <a:p>
          <a:endParaRPr lang="en-US"/>
        </a:p>
      </dgm:t>
    </dgm:pt>
    <dgm:pt modelId="{ABC45681-3B28-4DD0-83BB-AF5FFE2D942C}" type="sibTrans" cxnId="{16183229-07D2-4C9B-B917-4FE54ED4F151}">
      <dgm:prSet/>
      <dgm:spPr/>
      <dgm:t>
        <a:bodyPr/>
        <a:lstStyle/>
        <a:p>
          <a:endParaRPr lang="en-US"/>
        </a:p>
      </dgm:t>
    </dgm:pt>
    <dgm:pt modelId="{596BCCA6-FD0B-4FF5-9A96-251723E086D8}">
      <dgm:prSet/>
      <dgm:spPr/>
      <dgm:t>
        <a:bodyPr/>
        <a:lstStyle/>
        <a:p>
          <a:r>
            <a:rPr lang="tr-TR" b="0" i="0" baseline="0"/>
            <a:t>1 TL x (1+0,1125) x (1+0,1125) = 1,2377 TL olacaktır.</a:t>
          </a:r>
          <a:endParaRPr lang="en-US"/>
        </a:p>
      </dgm:t>
    </dgm:pt>
    <dgm:pt modelId="{3807A7D2-3798-46E8-A821-0DEC4CCD0CD5}" type="parTrans" cxnId="{85D5D779-767A-4528-9BED-64DAF3999998}">
      <dgm:prSet/>
      <dgm:spPr/>
      <dgm:t>
        <a:bodyPr/>
        <a:lstStyle/>
        <a:p>
          <a:endParaRPr lang="en-US"/>
        </a:p>
      </dgm:t>
    </dgm:pt>
    <dgm:pt modelId="{7257E9AD-5454-4CF0-8765-CF6B927CC9FE}" type="sibTrans" cxnId="{85D5D779-767A-4528-9BED-64DAF3999998}">
      <dgm:prSet/>
      <dgm:spPr/>
      <dgm:t>
        <a:bodyPr/>
        <a:lstStyle/>
        <a:p>
          <a:endParaRPr lang="en-US"/>
        </a:p>
      </dgm:t>
    </dgm:pt>
    <dgm:pt modelId="{B7FB5904-2C47-444F-BEB5-B43AF5B0F9C9}">
      <dgm:prSet/>
      <dgm:spPr/>
      <dgm:t>
        <a:bodyPr/>
        <a:lstStyle/>
        <a:p>
          <a:r>
            <a:rPr lang="tr-TR" b="0" i="0" baseline="0"/>
            <a:t>Böylece efektif faiz oranı da (1,2377 TL — 1 TL ) / 1 TL = %23,77 olur</a:t>
          </a:r>
          <a:endParaRPr lang="en-US"/>
        </a:p>
      </dgm:t>
    </dgm:pt>
    <dgm:pt modelId="{E6904B2F-46FD-4F98-90E1-E44501A7C8B5}" type="parTrans" cxnId="{939C02BB-CE58-404C-82E0-0C202617A7F0}">
      <dgm:prSet/>
      <dgm:spPr/>
      <dgm:t>
        <a:bodyPr/>
        <a:lstStyle/>
        <a:p>
          <a:endParaRPr lang="en-US"/>
        </a:p>
      </dgm:t>
    </dgm:pt>
    <dgm:pt modelId="{7A42CF3E-E66C-4CFD-B2B0-950F547B3FCC}" type="sibTrans" cxnId="{939C02BB-CE58-404C-82E0-0C202617A7F0}">
      <dgm:prSet/>
      <dgm:spPr/>
      <dgm:t>
        <a:bodyPr/>
        <a:lstStyle/>
        <a:p>
          <a:endParaRPr lang="en-US"/>
        </a:p>
      </dgm:t>
    </dgm:pt>
    <dgm:pt modelId="{25375E4D-54DA-4858-9872-595B59127525}" type="pres">
      <dgm:prSet presAssocID="{698D87B5-1130-4357-8894-1FF1C8DDB971}" presName="Name0" presStyleCnt="0">
        <dgm:presLayoutVars>
          <dgm:dir/>
          <dgm:resizeHandles val="exact"/>
        </dgm:presLayoutVars>
      </dgm:prSet>
      <dgm:spPr/>
    </dgm:pt>
    <dgm:pt modelId="{2AF2F775-3A6D-4ACF-BC8A-49EA32CA3783}" type="pres">
      <dgm:prSet presAssocID="{864FBF5B-6AB0-4458-9616-7837C5AC3D78}" presName="node" presStyleLbl="node1" presStyleIdx="0" presStyleCnt="6">
        <dgm:presLayoutVars>
          <dgm:bulletEnabled val="1"/>
        </dgm:presLayoutVars>
      </dgm:prSet>
      <dgm:spPr/>
    </dgm:pt>
    <dgm:pt modelId="{C02B64E4-1585-44CB-A053-97661D0097D9}" type="pres">
      <dgm:prSet presAssocID="{8AD55B88-50F0-4E8B-BD85-7C3B7F96E7D8}" presName="sibTrans" presStyleLbl="sibTrans1D1" presStyleIdx="0" presStyleCnt="5"/>
      <dgm:spPr/>
    </dgm:pt>
    <dgm:pt modelId="{26B55778-8E13-4946-A91A-7C3E4F19F91E}" type="pres">
      <dgm:prSet presAssocID="{8AD55B88-50F0-4E8B-BD85-7C3B7F96E7D8}" presName="connectorText" presStyleLbl="sibTrans1D1" presStyleIdx="0" presStyleCnt="5"/>
      <dgm:spPr/>
    </dgm:pt>
    <dgm:pt modelId="{5A02DA06-329E-4306-9F6F-A4A440BA5BA4}" type="pres">
      <dgm:prSet presAssocID="{675FA39C-CDD9-49E7-9816-9D709DC6F53A}" presName="node" presStyleLbl="node1" presStyleIdx="1" presStyleCnt="6">
        <dgm:presLayoutVars>
          <dgm:bulletEnabled val="1"/>
        </dgm:presLayoutVars>
      </dgm:prSet>
      <dgm:spPr/>
    </dgm:pt>
    <dgm:pt modelId="{C20CB0EC-B86E-4C4A-A9F1-A9B473B907B4}" type="pres">
      <dgm:prSet presAssocID="{9EE931F3-B169-4BB8-846C-F583775831E2}" presName="sibTrans" presStyleLbl="sibTrans1D1" presStyleIdx="1" presStyleCnt="5"/>
      <dgm:spPr/>
    </dgm:pt>
    <dgm:pt modelId="{7CEE0958-EF75-4EE6-825D-D47EAE59038A}" type="pres">
      <dgm:prSet presAssocID="{9EE931F3-B169-4BB8-846C-F583775831E2}" presName="connectorText" presStyleLbl="sibTrans1D1" presStyleIdx="1" presStyleCnt="5"/>
      <dgm:spPr/>
    </dgm:pt>
    <dgm:pt modelId="{F2E9C503-C10F-4300-9BA1-F0B94A740643}" type="pres">
      <dgm:prSet presAssocID="{E9D6A777-8440-48EE-83B8-8F65643ABBC8}" presName="node" presStyleLbl="node1" presStyleIdx="2" presStyleCnt="6">
        <dgm:presLayoutVars>
          <dgm:bulletEnabled val="1"/>
        </dgm:presLayoutVars>
      </dgm:prSet>
      <dgm:spPr/>
    </dgm:pt>
    <dgm:pt modelId="{30E9388F-71F0-408D-96F3-AA87F9B7B42D}" type="pres">
      <dgm:prSet presAssocID="{E28CAF17-6F88-43E3-B27D-2A15144FAFD0}" presName="sibTrans" presStyleLbl="sibTrans1D1" presStyleIdx="2" presStyleCnt="5"/>
      <dgm:spPr/>
    </dgm:pt>
    <dgm:pt modelId="{0D58AB1A-7008-4FB4-BE2E-6CC8E2C80DA2}" type="pres">
      <dgm:prSet presAssocID="{E28CAF17-6F88-43E3-B27D-2A15144FAFD0}" presName="connectorText" presStyleLbl="sibTrans1D1" presStyleIdx="2" presStyleCnt="5"/>
      <dgm:spPr/>
    </dgm:pt>
    <dgm:pt modelId="{1809CC4C-0899-4808-8239-B83FB52ED151}" type="pres">
      <dgm:prSet presAssocID="{629ED2BA-7826-447E-905F-A0F4D09608BB}" presName="node" presStyleLbl="node1" presStyleIdx="3" presStyleCnt="6">
        <dgm:presLayoutVars>
          <dgm:bulletEnabled val="1"/>
        </dgm:presLayoutVars>
      </dgm:prSet>
      <dgm:spPr/>
    </dgm:pt>
    <dgm:pt modelId="{038A3B57-F4EE-4A78-92EC-8FB66E71B0F2}" type="pres">
      <dgm:prSet presAssocID="{ABC45681-3B28-4DD0-83BB-AF5FFE2D942C}" presName="sibTrans" presStyleLbl="sibTrans1D1" presStyleIdx="3" presStyleCnt="5"/>
      <dgm:spPr/>
    </dgm:pt>
    <dgm:pt modelId="{80786B54-A7A8-45ED-A801-3190D5267E6C}" type="pres">
      <dgm:prSet presAssocID="{ABC45681-3B28-4DD0-83BB-AF5FFE2D942C}" presName="connectorText" presStyleLbl="sibTrans1D1" presStyleIdx="3" presStyleCnt="5"/>
      <dgm:spPr/>
    </dgm:pt>
    <dgm:pt modelId="{19051459-B280-40AF-8520-A59350CD9319}" type="pres">
      <dgm:prSet presAssocID="{596BCCA6-FD0B-4FF5-9A96-251723E086D8}" presName="node" presStyleLbl="node1" presStyleIdx="4" presStyleCnt="6">
        <dgm:presLayoutVars>
          <dgm:bulletEnabled val="1"/>
        </dgm:presLayoutVars>
      </dgm:prSet>
      <dgm:spPr/>
    </dgm:pt>
    <dgm:pt modelId="{6DD04B37-98C2-4D3E-9705-383A015B5D7A}" type="pres">
      <dgm:prSet presAssocID="{7257E9AD-5454-4CF0-8765-CF6B927CC9FE}" presName="sibTrans" presStyleLbl="sibTrans1D1" presStyleIdx="4" presStyleCnt="5"/>
      <dgm:spPr/>
    </dgm:pt>
    <dgm:pt modelId="{A7F127E4-7310-4D5C-8C7E-BA4AA2DE09C7}" type="pres">
      <dgm:prSet presAssocID="{7257E9AD-5454-4CF0-8765-CF6B927CC9FE}" presName="connectorText" presStyleLbl="sibTrans1D1" presStyleIdx="4" presStyleCnt="5"/>
      <dgm:spPr/>
    </dgm:pt>
    <dgm:pt modelId="{82FE5892-E1CE-425B-ACB3-D53AA0A8073D}" type="pres">
      <dgm:prSet presAssocID="{B7FB5904-2C47-444F-BEB5-B43AF5B0F9C9}" presName="node" presStyleLbl="node1" presStyleIdx="5" presStyleCnt="6">
        <dgm:presLayoutVars>
          <dgm:bulletEnabled val="1"/>
        </dgm:presLayoutVars>
      </dgm:prSet>
      <dgm:spPr/>
    </dgm:pt>
  </dgm:ptLst>
  <dgm:cxnLst>
    <dgm:cxn modelId="{7E561B10-419A-46B6-ACFF-7DCBB52E6863}" type="presOf" srcId="{9EE931F3-B169-4BB8-846C-F583775831E2}" destId="{7CEE0958-EF75-4EE6-825D-D47EAE59038A}" srcOrd="1" destOrd="0" presId="urn:microsoft.com/office/officeart/2016/7/layout/RepeatingBendingProcessNew"/>
    <dgm:cxn modelId="{658F3523-2BFE-4489-88F0-503D8668D252}" type="presOf" srcId="{698D87B5-1130-4357-8894-1FF1C8DDB971}" destId="{25375E4D-54DA-4858-9872-595B59127525}" srcOrd="0" destOrd="0" presId="urn:microsoft.com/office/officeart/2016/7/layout/RepeatingBendingProcessNew"/>
    <dgm:cxn modelId="{16183229-07D2-4C9B-B917-4FE54ED4F151}" srcId="{698D87B5-1130-4357-8894-1FF1C8DDB971}" destId="{629ED2BA-7826-447E-905F-A0F4D09608BB}" srcOrd="3" destOrd="0" parTransId="{799DB0F1-A0AA-4CE4-94B6-AD5FED27C8DF}" sibTransId="{ABC45681-3B28-4DD0-83BB-AF5FFE2D942C}"/>
    <dgm:cxn modelId="{F5A8C930-1CCF-4E5F-8869-E4811CCCA394}" srcId="{698D87B5-1130-4357-8894-1FF1C8DDB971}" destId="{864FBF5B-6AB0-4458-9616-7837C5AC3D78}" srcOrd="0" destOrd="0" parTransId="{77BDC82A-8950-4F96-A131-2213EE6563A4}" sibTransId="{8AD55B88-50F0-4E8B-BD85-7C3B7F96E7D8}"/>
    <dgm:cxn modelId="{DC93CA36-830E-4CA8-A025-06210DB1F7CD}" srcId="{698D87B5-1130-4357-8894-1FF1C8DDB971}" destId="{E9D6A777-8440-48EE-83B8-8F65643ABBC8}" srcOrd="2" destOrd="0" parTransId="{439E755C-FB7C-412F-9219-B3FC5D2F0469}" sibTransId="{E28CAF17-6F88-43E3-B27D-2A15144FAFD0}"/>
    <dgm:cxn modelId="{5EB9E93B-8619-45C5-8AE7-AE08641C8A77}" type="presOf" srcId="{864FBF5B-6AB0-4458-9616-7837C5AC3D78}" destId="{2AF2F775-3A6D-4ACF-BC8A-49EA32CA3783}" srcOrd="0" destOrd="0" presId="urn:microsoft.com/office/officeart/2016/7/layout/RepeatingBendingProcessNew"/>
    <dgm:cxn modelId="{59575B3F-60E6-4036-86F2-8EB049FEA3E8}" type="presOf" srcId="{629ED2BA-7826-447E-905F-A0F4D09608BB}" destId="{1809CC4C-0899-4808-8239-B83FB52ED151}" srcOrd="0" destOrd="0" presId="urn:microsoft.com/office/officeart/2016/7/layout/RepeatingBendingProcessNew"/>
    <dgm:cxn modelId="{E8ED7F40-BCAB-4ED0-8A11-0DE2CAA853AE}" type="presOf" srcId="{596BCCA6-FD0B-4FF5-9A96-251723E086D8}" destId="{19051459-B280-40AF-8520-A59350CD9319}" srcOrd="0" destOrd="0" presId="urn:microsoft.com/office/officeart/2016/7/layout/RepeatingBendingProcessNew"/>
    <dgm:cxn modelId="{4F991C60-C554-430F-8BE0-D4E1D4D8B64B}" type="presOf" srcId="{B7FB5904-2C47-444F-BEB5-B43AF5B0F9C9}" destId="{82FE5892-E1CE-425B-ACB3-D53AA0A8073D}" srcOrd="0" destOrd="0" presId="urn:microsoft.com/office/officeart/2016/7/layout/RepeatingBendingProcessNew"/>
    <dgm:cxn modelId="{761CD542-649D-4CED-BDE9-38694D6CDCFC}" type="presOf" srcId="{ABC45681-3B28-4DD0-83BB-AF5FFE2D942C}" destId="{80786B54-A7A8-45ED-A801-3190D5267E6C}" srcOrd="1" destOrd="0" presId="urn:microsoft.com/office/officeart/2016/7/layout/RepeatingBendingProcessNew"/>
    <dgm:cxn modelId="{DF23E045-BA6F-42D7-8755-980DBD73D2CA}" type="presOf" srcId="{7257E9AD-5454-4CF0-8765-CF6B927CC9FE}" destId="{A7F127E4-7310-4D5C-8C7E-BA4AA2DE09C7}" srcOrd="1" destOrd="0" presId="urn:microsoft.com/office/officeart/2016/7/layout/RepeatingBendingProcessNew"/>
    <dgm:cxn modelId="{8811E676-70FB-4AA3-8D9F-F1E0B9E8FD92}" type="presOf" srcId="{E9D6A777-8440-48EE-83B8-8F65643ABBC8}" destId="{F2E9C503-C10F-4300-9BA1-F0B94A740643}" srcOrd="0" destOrd="0" presId="urn:microsoft.com/office/officeart/2016/7/layout/RepeatingBendingProcessNew"/>
    <dgm:cxn modelId="{85D5D779-767A-4528-9BED-64DAF3999998}" srcId="{698D87B5-1130-4357-8894-1FF1C8DDB971}" destId="{596BCCA6-FD0B-4FF5-9A96-251723E086D8}" srcOrd="4" destOrd="0" parTransId="{3807A7D2-3798-46E8-A821-0DEC4CCD0CD5}" sibTransId="{7257E9AD-5454-4CF0-8765-CF6B927CC9FE}"/>
    <dgm:cxn modelId="{7FF2E5B9-9935-43BB-A193-501226845BC2}" type="presOf" srcId="{675FA39C-CDD9-49E7-9816-9D709DC6F53A}" destId="{5A02DA06-329E-4306-9F6F-A4A440BA5BA4}" srcOrd="0" destOrd="0" presId="urn:microsoft.com/office/officeart/2016/7/layout/RepeatingBendingProcessNew"/>
    <dgm:cxn modelId="{939C02BB-CE58-404C-82E0-0C202617A7F0}" srcId="{698D87B5-1130-4357-8894-1FF1C8DDB971}" destId="{B7FB5904-2C47-444F-BEB5-B43AF5B0F9C9}" srcOrd="5" destOrd="0" parTransId="{E6904B2F-46FD-4F98-90E1-E44501A7C8B5}" sibTransId="{7A42CF3E-E66C-4CFD-B2B0-950F547B3FCC}"/>
    <dgm:cxn modelId="{693D61BB-02C7-4732-97DF-310A69A0B30D}" type="presOf" srcId="{8AD55B88-50F0-4E8B-BD85-7C3B7F96E7D8}" destId="{26B55778-8E13-4946-A91A-7C3E4F19F91E}" srcOrd="1" destOrd="0" presId="urn:microsoft.com/office/officeart/2016/7/layout/RepeatingBendingProcessNew"/>
    <dgm:cxn modelId="{CFFD4CC9-18A7-48A6-8CAE-4DAB5C483EC2}" type="presOf" srcId="{E28CAF17-6F88-43E3-B27D-2A15144FAFD0}" destId="{30E9388F-71F0-408D-96F3-AA87F9B7B42D}" srcOrd="0" destOrd="0" presId="urn:microsoft.com/office/officeart/2016/7/layout/RepeatingBendingProcessNew"/>
    <dgm:cxn modelId="{6C70EFCA-52EE-436F-A1AF-8E81AD1602E0}" srcId="{698D87B5-1130-4357-8894-1FF1C8DDB971}" destId="{675FA39C-CDD9-49E7-9816-9D709DC6F53A}" srcOrd="1" destOrd="0" parTransId="{D0C4B872-A515-4BBD-B461-8E1CBA6E9D82}" sibTransId="{9EE931F3-B169-4BB8-846C-F583775831E2}"/>
    <dgm:cxn modelId="{88CF4ACD-A609-439C-BF74-B9907D88DD40}" type="presOf" srcId="{ABC45681-3B28-4DD0-83BB-AF5FFE2D942C}" destId="{038A3B57-F4EE-4A78-92EC-8FB66E71B0F2}" srcOrd="0" destOrd="0" presId="urn:microsoft.com/office/officeart/2016/7/layout/RepeatingBendingProcessNew"/>
    <dgm:cxn modelId="{E6515ED1-74FE-4164-B4CB-E995106236EB}" type="presOf" srcId="{8AD55B88-50F0-4E8B-BD85-7C3B7F96E7D8}" destId="{C02B64E4-1585-44CB-A053-97661D0097D9}" srcOrd="0" destOrd="0" presId="urn:microsoft.com/office/officeart/2016/7/layout/RepeatingBendingProcessNew"/>
    <dgm:cxn modelId="{076384E1-FC2A-43D9-82A2-2A9382749C02}" type="presOf" srcId="{9EE931F3-B169-4BB8-846C-F583775831E2}" destId="{C20CB0EC-B86E-4C4A-A9F1-A9B473B907B4}" srcOrd="0" destOrd="0" presId="urn:microsoft.com/office/officeart/2016/7/layout/RepeatingBendingProcessNew"/>
    <dgm:cxn modelId="{3997AFF7-747E-44A7-A43A-E7F5D8083D59}" type="presOf" srcId="{7257E9AD-5454-4CF0-8765-CF6B927CC9FE}" destId="{6DD04B37-98C2-4D3E-9705-383A015B5D7A}" srcOrd="0" destOrd="0" presId="urn:microsoft.com/office/officeart/2016/7/layout/RepeatingBendingProcessNew"/>
    <dgm:cxn modelId="{B55576F9-AE42-4489-B56B-258908CC68F4}" type="presOf" srcId="{E28CAF17-6F88-43E3-B27D-2A15144FAFD0}" destId="{0D58AB1A-7008-4FB4-BE2E-6CC8E2C80DA2}" srcOrd="1" destOrd="0" presId="urn:microsoft.com/office/officeart/2016/7/layout/RepeatingBendingProcessNew"/>
    <dgm:cxn modelId="{5B6F5FDF-6B84-4F5A-B973-D4786E07402E}" type="presParOf" srcId="{25375E4D-54DA-4858-9872-595B59127525}" destId="{2AF2F775-3A6D-4ACF-BC8A-49EA32CA3783}" srcOrd="0" destOrd="0" presId="urn:microsoft.com/office/officeart/2016/7/layout/RepeatingBendingProcessNew"/>
    <dgm:cxn modelId="{C8F7CC47-4E0E-492E-9EF7-ED9ED0D73037}" type="presParOf" srcId="{25375E4D-54DA-4858-9872-595B59127525}" destId="{C02B64E4-1585-44CB-A053-97661D0097D9}" srcOrd="1" destOrd="0" presId="urn:microsoft.com/office/officeart/2016/7/layout/RepeatingBendingProcessNew"/>
    <dgm:cxn modelId="{A3029525-B498-476D-8BB2-F49E46DB9CFE}" type="presParOf" srcId="{C02B64E4-1585-44CB-A053-97661D0097D9}" destId="{26B55778-8E13-4946-A91A-7C3E4F19F91E}" srcOrd="0" destOrd="0" presId="urn:microsoft.com/office/officeart/2016/7/layout/RepeatingBendingProcessNew"/>
    <dgm:cxn modelId="{209FDF66-0280-498C-A1D6-0B0DF7197DA6}" type="presParOf" srcId="{25375E4D-54DA-4858-9872-595B59127525}" destId="{5A02DA06-329E-4306-9F6F-A4A440BA5BA4}" srcOrd="2" destOrd="0" presId="urn:microsoft.com/office/officeart/2016/7/layout/RepeatingBendingProcessNew"/>
    <dgm:cxn modelId="{9CCEDF60-34D4-4EEA-BDFC-515545E5C41A}" type="presParOf" srcId="{25375E4D-54DA-4858-9872-595B59127525}" destId="{C20CB0EC-B86E-4C4A-A9F1-A9B473B907B4}" srcOrd="3" destOrd="0" presId="urn:microsoft.com/office/officeart/2016/7/layout/RepeatingBendingProcessNew"/>
    <dgm:cxn modelId="{62053578-6F93-4C29-8121-3A2064885845}" type="presParOf" srcId="{C20CB0EC-B86E-4C4A-A9F1-A9B473B907B4}" destId="{7CEE0958-EF75-4EE6-825D-D47EAE59038A}" srcOrd="0" destOrd="0" presId="urn:microsoft.com/office/officeart/2016/7/layout/RepeatingBendingProcessNew"/>
    <dgm:cxn modelId="{05CF72A5-0E4C-4198-95E5-ABD73760F54F}" type="presParOf" srcId="{25375E4D-54DA-4858-9872-595B59127525}" destId="{F2E9C503-C10F-4300-9BA1-F0B94A740643}" srcOrd="4" destOrd="0" presId="urn:microsoft.com/office/officeart/2016/7/layout/RepeatingBendingProcessNew"/>
    <dgm:cxn modelId="{6CD17473-6F48-4382-BE58-F8CC5E5C7708}" type="presParOf" srcId="{25375E4D-54DA-4858-9872-595B59127525}" destId="{30E9388F-71F0-408D-96F3-AA87F9B7B42D}" srcOrd="5" destOrd="0" presId="urn:microsoft.com/office/officeart/2016/7/layout/RepeatingBendingProcessNew"/>
    <dgm:cxn modelId="{5C4CF624-4005-47AE-86FD-F90B5951451C}" type="presParOf" srcId="{30E9388F-71F0-408D-96F3-AA87F9B7B42D}" destId="{0D58AB1A-7008-4FB4-BE2E-6CC8E2C80DA2}" srcOrd="0" destOrd="0" presId="urn:microsoft.com/office/officeart/2016/7/layout/RepeatingBendingProcessNew"/>
    <dgm:cxn modelId="{44FF9E8A-EFE6-4E0C-9608-F87E9D599CDE}" type="presParOf" srcId="{25375E4D-54DA-4858-9872-595B59127525}" destId="{1809CC4C-0899-4808-8239-B83FB52ED151}" srcOrd="6" destOrd="0" presId="urn:microsoft.com/office/officeart/2016/7/layout/RepeatingBendingProcessNew"/>
    <dgm:cxn modelId="{38D4E9ED-2257-4015-9079-9005D6C7B2DE}" type="presParOf" srcId="{25375E4D-54DA-4858-9872-595B59127525}" destId="{038A3B57-F4EE-4A78-92EC-8FB66E71B0F2}" srcOrd="7" destOrd="0" presId="urn:microsoft.com/office/officeart/2016/7/layout/RepeatingBendingProcessNew"/>
    <dgm:cxn modelId="{BB500831-95A0-43B7-BD22-0A3080895A20}" type="presParOf" srcId="{038A3B57-F4EE-4A78-92EC-8FB66E71B0F2}" destId="{80786B54-A7A8-45ED-A801-3190D5267E6C}" srcOrd="0" destOrd="0" presId="urn:microsoft.com/office/officeart/2016/7/layout/RepeatingBendingProcessNew"/>
    <dgm:cxn modelId="{04B7CFCE-DC43-466E-B89E-5C0F86F5A242}" type="presParOf" srcId="{25375E4D-54DA-4858-9872-595B59127525}" destId="{19051459-B280-40AF-8520-A59350CD9319}" srcOrd="8" destOrd="0" presId="urn:microsoft.com/office/officeart/2016/7/layout/RepeatingBendingProcessNew"/>
    <dgm:cxn modelId="{BDB4410A-BA41-4A6A-9192-C20204922933}" type="presParOf" srcId="{25375E4D-54DA-4858-9872-595B59127525}" destId="{6DD04B37-98C2-4D3E-9705-383A015B5D7A}" srcOrd="9" destOrd="0" presId="urn:microsoft.com/office/officeart/2016/7/layout/RepeatingBendingProcessNew"/>
    <dgm:cxn modelId="{CADE9660-B472-4520-92C5-77849BA8625D}" type="presParOf" srcId="{6DD04B37-98C2-4D3E-9705-383A015B5D7A}" destId="{A7F127E4-7310-4D5C-8C7E-BA4AA2DE09C7}" srcOrd="0" destOrd="0" presId="urn:microsoft.com/office/officeart/2016/7/layout/RepeatingBendingProcessNew"/>
    <dgm:cxn modelId="{580A77DB-DA78-458D-BD94-FA0F2540C75B}" type="presParOf" srcId="{25375E4D-54DA-4858-9872-595B59127525}" destId="{82FE5892-E1CE-425B-ACB3-D53AA0A8073D}"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53968-44BF-425E-BEA7-1942128446D4}">
      <dsp:nvSpPr>
        <dsp:cNvPr id="0" name=""/>
        <dsp:cNvSpPr/>
      </dsp:nvSpPr>
      <dsp:spPr>
        <a:xfrm>
          <a:off x="0" y="4802"/>
          <a:ext cx="10927829" cy="9594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a:t>Enflasyon nedir, türleri nelerdir</a:t>
          </a:r>
          <a:endParaRPr lang="en-US" sz="4000" kern="1200"/>
        </a:p>
      </dsp:txBody>
      <dsp:txXfrm>
        <a:off x="46834" y="51636"/>
        <a:ext cx="10834161" cy="865732"/>
      </dsp:txXfrm>
    </dsp:sp>
    <dsp:sp modelId="{42245436-F5E4-49F3-8D9E-233EC28747C2}">
      <dsp:nvSpPr>
        <dsp:cNvPr id="0" name=""/>
        <dsp:cNvSpPr/>
      </dsp:nvSpPr>
      <dsp:spPr>
        <a:xfrm>
          <a:off x="0" y="1079402"/>
          <a:ext cx="10927829" cy="95940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a:t>Faiz nedir</a:t>
          </a:r>
          <a:endParaRPr lang="en-US" sz="4000" kern="1200"/>
        </a:p>
      </dsp:txBody>
      <dsp:txXfrm>
        <a:off x="46834" y="1126236"/>
        <a:ext cx="10834161" cy="865732"/>
      </dsp:txXfrm>
    </dsp:sp>
    <dsp:sp modelId="{132490E0-3A2A-4469-A3D6-C4711728A1E4}">
      <dsp:nvSpPr>
        <dsp:cNvPr id="0" name=""/>
        <dsp:cNvSpPr/>
      </dsp:nvSpPr>
      <dsp:spPr>
        <a:xfrm>
          <a:off x="0" y="2154002"/>
          <a:ext cx="10927829" cy="95940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a:t>Basit ve bileşik faiz nedir, nasıl hesaplanır</a:t>
          </a:r>
          <a:endParaRPr lang="en-US" sz="4000" kern="1200"/>
        </a:p>
      </dsp:txBody>
      <dsp:txXfrm>
        <a:off x="46834" y="2200836"/>
        <a:ext cx="10834161" cy="865732"/>
      </dsp:txXfrm>
    </dsp:sp>
    <dsp:sp modelId="{60CD398B-2B84-456B-A08A-344B1B8BF3B9}">
      <dsp:nvSpPr>
        <dsp:cNvPr id="0" name=""/>
        <dsp:cNvSpPr/>
      </dsp:nvSpPr>
      <dsp:spPr>
        <a:xfrm>
          <a:off x="0" y="3228602"/>
          <a:ext cx="10927829" cy="95940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a:t>Nominal ve reel faiz nedir , nasıl hesaplanır</a:t>
          </a:r>
          <a:endParaRPr lang="en-US" sz="4000" kern="1200"/>
        </a:p>
      </dsp:txBody>
      <dsp:txXfrm>
        <a:off x="46834" y="3275436"/>
        <a:ext cx="10834161" cy="8657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C3E68E-F154-464C-A8A1-8062A4D80F39}">
      <dsp:nvSpPr>
        <dsp:cNvPr id="0" name=""/>
        <dsp:cNvSpPr/>
      </dsp:nvSpPr>
      <dsp:spPr>
        <a:xfrm>
          <a:off x="0" y="355697"/>
          <a:ext cx="10927829" cy="83795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b="0" i="0" kern="1200"/>
            <a:t>Enflasyon, mal ve hizmetlere dair fiyat düzeyinin yükselmesi sebebi ile paranın satın alma gücünde meydana gelen düşüşü ifade eder.</a:t>
          </a:r>
          <a:endParaRPr lang="en-US" sz="1500" kern="1200"/>
        </a:p>
      </dsp:txBody>
      <dsp:txXfrm>
        <a:off x="40905" y="396602"/>
        <a:ext cx="10846019" cy="756142"/>
      </dsp:txXfrm>
    </dsp:sp>
    <dsp:sp modelId="{5ACF6C45-652D-4E87-8183-6C8D21B39E8F}">
      <dsp:nvSpPr>
        <dsp:cNvPr id="0" name=""/>
        <dsp:cNvSpPr/>
      </dsp:nvSpPr>
      <dsp:spPr>
        <a:xfrm>
          <a:off x="0" y="1236849"/>
          <a:ext cx="10927829" cy="837952"/>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b="0" i="0" kern="1200" dirty="0"/>
            <a:t>Sadece belirli mal ya da hizmetlerin fiyatlarında meydana gelen artış değil, mal ve hizmetlerin genel fiyat düzeyinin artış göstermesi sonucu alım gücünde meydana gelen azalmadır. </a:t>
          </a:r>
          <a:endParaRPr lang="en-US" sz="1500" kern="1200" dirty="0"/>
        </a:p>
      </dsp:txBody>
      <dsp:txXfrm>
        <a:off x="40905" y="1277754"/>
        <a:ext cx="10846019" cy="756142"/>
      </dsp:txXfrm>
    </dsp:sp>
    <dsp:sp modelId="{AA5F317B-DEBB-45FC-B8AC-4E17AE1B6364}">
      <dsp:nvSpPr>
        <dsp:cNvPr id="0" name=""/>
        <dsp:cNvSpPr/>
      </dsp:nvSpPr>
      <dsp:spPr>
        <a:xfrm>
          <a:off x="0" y="2118002"/>
          <a:ext cx="10927829" cy="837952"/>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b="0" i="0" kern="1200"/>
            <a:t>Bir diğer unsur da enflasyonun söz konusu fiyatların bir seferlik artışı olmadığı, bu artışın süreklilik arz etmesi hali olduğudur.</a:t>
          </a:r>
          <a:br>
            <a:rPr lang="tr-TR" sz="1500" b="0" i="0" kern="1200"/>
          </a:br>
          <a:endParaRPr lang="en-US" sz="1500" kern="1200"/>
        </a:p>
      </dsp:txBody>
      <dsp:txXfrm>
        <a:off x="40905" y="2158907"/>
        <a:ext cx="10846019" cy="756142"/>
      </dsp:txXfrm>
    </dsp:sp>
    <dsp:sp modelId="{060BD7D8-8561-46B1-B4B2-731791E56063}">
      <dsp:nvSpPr>
        <dsp:cNvPr id="0" name=""/>
        <dsp:cNvSpPr/>
      </dsp:nvSpPr>
      <dsp:spPr>
        <a:xfrm>
          <a:off x="0" y="2999155"/>
          <a:ext cx="10927829" cy="837952"/>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b="0" i="0" kern="1200"/>
            <a:t>Enflasyon kavramının daha iyi anlaşılabilmesi için bir örnek vermek gerekirse, bir sene önce yaptığınız market alışverişinde harcadığınız tutarın 50 TL olduğunu varsayalım. Bu alışverişten bir sene sonra aynı ürünleri marketten 100 TL’ye alabiliyorsanız bu, yıllık enflasyonun oldukça yüksek olduğunun göstergesidir. Yani bu, bir sene içerisinde artan mal fiyatları ile alım gücünün düştüğünü gösterir.</a:t>
          </a:r>
          <a:endParaRPr lang="en-US" sz="1500" kern="1200"/>
        </a:p>
      </dsp:txBody>
      <dsp:txXfrm>
        <a:off x="40905" y="3040060"/>
        <a:ext cx="10846019" cy="756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7F932-B2E1-452F-83B4-5D051B0688A0}">
      <dsp:nvSpPr>
        <dsp:cNvPr id="0" name=""/>
        <dsp:cNvSpPr/>
      </dsp:nvSpPr>
      <dsp:spPr>
        <a:xfrm>
          <a:off x="0" y="0"/>
          <a:ext cx="9288654" cy="188676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tr-TR" sz="2600" b="0" i="0" kern="1200"/>
            <a:t>Talep enflasyonu: Toplam talep düzeyinin arzı aşması ve sürekli olarak fiyatların yükselmesine sebep olması durumunda talep enflasyonu oluşur. </a:t>
          </a:r>
          <a:endParaRPr lang="en-US" sz="2600" kern="1200"/>
        </a:p>
      </dsp:txBody>
      <dsp:txXfrm>
        <a:off x="55261" y="55261"/>
        <a:ext cx="7338539" cy="1776240"/>
      </dsp:txXfrm>
    </dsp:sp>
    <dsp:sp modelId="{2167EAE6-5C57-47E5-98B9-767475FBDBCA}">
      <dsp:nvSpPr>
        <dsp:cNvPr id="0" name=""/>
        <dsp:cNvSpPr/>
      </dsp:nvSpPr>
      <dsp:spPr>
        <a:xfrm>
          <a:off x="1639174" y="2306042"/>
          <a:ext cx="9288654" cy="1886762"/>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tr-TR" sz="2600" b="0" i="0" kern="1200"/>
            <a:t>Maliyet enflasyonu: Üretimin girdisi olan mal ve hizmetlerin maliyetlerinin artmasının bir sonucu olarak fiyatlarda meydana gelen sürekli artışlar ile maliyet enflasyonu oluşur. </a:t>
          </a:r>
          <a:endParaRPr lang="en-US" sz="2600" kern="1200"/>
        </a:p>
      </dsp:txBody>
      <dsp:txXfrm>
        <a:off x="1694435" y="2361303"/>
        <a:ext cx="6312562" cy="1776240"/>
      </dsp:txXfrm>
    </dsp:sp>
    <dsp:sp modelId="{EDCECF45-6F31-46A7-AF8A-A64106BDDA25}">
      <dsp:nvSpPr>
        <dsp:cNvPr id="0" name=""/>
        <dsp:cNvSpPr/>
      </dsp:nvSpPr>
      <dsp:spPr>
        <a:xfrm>
          <a:off x="8062259" y="1483204"/>
          <a:ext cx="1226395" cy="1226395"/>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338198" y="1483204"/>
        <a:ext cx="674517" cy="9228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67DE9-8D4A-47B3-BCB0-8C9C221BDF3B}">
      <dsp:nvSpPr>
        <dsp:cNvPr id="0" name=""/>
        <dsp:cNvSpPr/>
      </dsp:nvSpPr>
      <dsp:spPr>
        <a:xfrm>
          <a:off x="0" y="0"/>
          <a:ext cx="9288654" cy="125784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a:t>Faiz, başkalarına ait sermayenin kullanımı için ödenen bedeldir.</a:t>
          </a:r>
          <a:endParaRPr lang="en-US" sz="3300" kern="1200"/>
        </a:p>
      </dsp:txBody>
      <dsp:txXfrm>
        <a:off x="36841" y="36841"/>
        <a:ext cx="7931345" cy="1184159"/>
      </dsp:txXfrm>
    </dsp:sp>
    <dsp:sp modelId="{79CF9714-1A82-4E66-967B-815D1DEFCE14}">
      <dsp:nvSpPr>
        <dsp:cNvPr id="0" name=""/>
        <dsp:cNvSpPr/>
      </dsp:nvSpPr>
      <dsp:spPr>
        <a:xfrm>
          <a:off x="819587" y="1467481"/>
          <a:ext cx="9288654" cy="1257841"/>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a:t>Faiz, paranın kirası ya da maliyetidir</a:t>
          </a:r>
          <a:endParaRPr lang="en-US" sz="3300" kern="1200"/>
        </a:p>
      </dsp:txBody>
      <dsp:txXfrm>
        <a:off x="856428" y="1504322"/>
        <a:ext cx="7577788" cy="1184159"/>
      </dsp:txXfrm>
    </dsp:sp>
    <dsp:sp modelId="{49AF06CC-F397-43EA-A8ED-EDC5748163E5}">
      <dsp:nvSpPr>
        <dsp:cNvPr id="0" name=""/>
        <dsp:cNvSpPr/>
      </dsp:nvSpPr>
      <dsp:spPr>
        <a:xfrm>
          <a:off x="1639174" y="2934963"/>
          <a:ext cx="9288654" cy="1257841"/>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a:t>Alan için maliyet veren için kazanç </a:t>
          </a:r>
          <a:endParaRPr lang="en-US" sz="3300" kern="1200"/>
        </a:p>
      </dsp:txBody>
      <dsp:txXfrm>
        <a:off x="1676015" y="2971804"/>
        <a:ext cx="7577788" cy="1184159"/>
      </dsp:txXfrm>
    </dsp:sp>
    <dsp:sp modelId="{698E1A15-1ECD-4B8B-BBBC-EE7FF42B378F}">
      <dsp:nvSpPr>
        <dsp:cNvPr id="0" name=""/>
        <dsp:cNvSpPr/>
      </dsp:nvSpPr>
      <dsp:spPr>
        <a:xfrm>
          <a:off x="8471057" y="953863"/>
          <a:ext cx="817596" cy="817596"/>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655016" y="953863"/>
        <a:ext cx="449678" cy="615241"/>
      </dsp:txXfrm>
    </dsp:sp>
    <dsp:sp modelId="{0546D9C7-DB4F-4677-95CD-276815DE54F8}">
      <dsp:nvSpPr>
        <dsp:cNvPr id="0" name=""/>
        <dsp:cNvSpPr/>
      </dsp:nvSpPr>
      <dsp:spPr>
        <a:xfrm>
          <a:off x="9290644" y="2412959"/>
          <a:ext cx="817596" cy="817596"/>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474603" y="2412959"/>
        <a:ext cx="449678" cy="6152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B64E4-1585-44CB-A053-97661D0097D9}">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2AF2F775-3A6D-4ACF-BC8A-49EA32CA3783}">
      <dsp:nvSpPr>
        <dsp:cNvPr id="0" name=""/>
        <dsp:cNvSpPr/>
      </dsp:nvSpPr>
      <dsp:spPr>
        <a:xfrm>
          <a:off x="8061" y="5979"/>
          <a:ext cx="3034531" cy="18207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1 TL yıllık %22,50 faiz oranı ile 6 aylık dönemlerle 1 yıl boyunca faize </a:t>
          </a:r>
          <a:endParaRPr lang="en-US" sz="2500" kern="1200"/>
        </a:p>
      </dsp:txBody>
      <dsp:txXfrm>
        <a:off x="8061" y="5979"/>
        <a:ext cx="3034531" cy="1820718"/>
      </dsp:txXfrm>
    </dsp:sp>
    <dsp:sp modelId="{C20CB0EC-B86E-4C4A-A9F1-A9B473B907B4}">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5A02DA06-329E-4306-9F6F-A4A440BA5BA4}">
      <dsp:nvSpPr>
        <dsp:cNvPr id="0" name=""/>
        <dsp:cNvSpPr/>
      </dsp:nvSpPr>
      <dsp:spPr>
        <a:xfrm>
          <a:off x="3740534" y="5979"/>
          <a:ext cx="3034531" cy="18207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yatırılırsa bir dönem sonunda kazanacağı faiz oranı</a:t>
          </a:r>
          <a:endParaRPr lang="en-US" sz="2500" kern="1200"/>
        </a:p>
      </dsp:txBody>
      <dsp:txXfrm>
        <a:off x="3740534" y="5979"/>
        <a:ext cx="3034531" cy="1820718"/>
      </dsp:txXfrm>
    </dsp:sp>
    <dsp:sp modelId="{30E9388F-71F0-408D-96F3-AA87F9B7B42D}">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F2E9C503-C10F-4300-9BA1-F0B94A740643}">
      <dsp:nvSpPr>
        <dsp:cNvPr id="0" name=""/>
        <dsp:cNvSpPr/>
      </dsp:nvSpPr>
      <dsp:spPr>
        <a:xfrm>
          <a:off x="7473007" y="5979"/>
          <a:ext cx="3034531" cy="1820718"/>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%22,50/2 eşitliğinden %11,25 olur.</a:t>
          </a:r>
          <a:endParaRPr lang="en-US" sz="2500" kern="1200"/>
        </a:p>
      </dsp:txBody>
      <dsp:txXfrm>
        <a:off x="7473007" y="5979"/>
        <a:ext cx="3034531" cy="1820718"/>
      </dsp:txXfrm>
    </dsp:sp>
    <dsp:sp modelId="{038A3B57-F4EE-4A78-92EC-8FB66E71B0F2}">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1809CC4C-0899-4808-8239-B83FB52ED151}">
      <dsp:nvSpPr>
        <dsp:cNvPr id="0" name=""/>
        <dsp:cNvSpPr/>
      </dsp:nvSpPr>
      <dsp:spPr>
        <a:xfrm>
          <a:off x="8061" y="2524640"/>
          <a:ext cx="3034531" cy="1820718"/>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Bu doğrultuda, anapara yıl içerisinde iki defa faiz kazanarak sonunda</a:t>
          </a:r>
          <a:endParaRPr lang="en-US" sz="2500" kern="1200"/>
        </a:p>
      </dsp:txBody>
      <dsp:txXfrm>
        <a:off x="8061" y="2524640"/>
        <a:ext cx="3034531" cy="1820718"/>
      </dsp:txXfrm>
    </dsp:sp>
    <dsp:sp modelId="{6DD04B37-98C2-4D3E-9705-383A015B5D7A}">
      <dsp:nvSpPr>
        <dsp:cNvPr id="0" name=""/>
        <dsp:cNvSpPr/>
      </dsp:nvSpPr>
      <dsp:spPr>
        <a:xfrm>
          <a:off x="6773265" y="3389279"/>
          <a:ext cx="667342" cy="91440"/>
        </a:xfrm>
        <a:custGeom>
          <a:avLst/>
          <a:gdLst/>
          <a:ahLst/>
          <a:cxnLst/>
          <a:rect l="0" t="0" r="0" b="0"/>
          <a:pathLst>
            <a:path>
              <a:moveTo>
                <a:pt x="0" y="45720"/>
              </a:moveTo>
              <a:lnTo>
                <a:pt x="667342"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1509"/>
        <a:ext cx="34897" cy="6979"/>
      </dsp:txXfrm>
    </dsp:sp>
    <dsp:sp modelId="{19051459-B280-40AF-8520-A59350CD9319}">
      <dsp:nvSpPr>
        <dsp:cNvPr id="0" name=""/>
        <dsp:cNvSpPr/>
      </dsp:nvSpPr>
      <dsp:spPr>
        <a:xfrm>
          <a:off x="3740534" y="2524640"/>
          <a:ext cx="3034531" cy="182071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1 TL x (1+0,1125) x (1+0,1125) = 1,2377 TL olacaktır.</a:t>
          </a:r>
          <a:endParaRPr lang="en-US" sz="2500" kern="1200"/>
        </a:p>
      </dsp:txBody>
      <dsp:txXfrm>
        <a:off x="3740534" y="2524640"/>
        <a:ext cx="3034531" cy="1820718"/>
      </dsp:txXfrm>
    </dsp:sp>
    <dsp:sp modelId="{82FE5892-E1CE-425B-ACB3-D53AA0A8073D}">
      <dsp:nvSpPr>
        <dsp:cNvPr id="0" name=""/>
        <dsp:cNvSpPr/>
      </dsp:nvSpPr>
      <dsp:spPr>
        <a:xfrm>
          <a:off x="7473007" y="2524640"/>
          <a:ext cx="3034531" cy="18207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1111250">
            <a:lnSpc>
              <a:spcPct val="90000"/>
            </a:lnSpc>
            <a:spcBef>
              <a:spcPct val="0"/>
            </a:spcBef>
            <a:spcAft>
              <a:spcPct val="35000"/>
            </a:spcAft>
            <a:buNone/>
          </a:pPr>
          <a:r>
            <a:rPr lang="tr-TR" sz="2500" b="0" i="0" kern="1200" baseline="0"/>
            <a:t>Böylece efektif faiz oranı da (1,2377 TL — 1 TL ) / 1 TL = %23,77 olur</a:t>
          </a:r>
          <a:endParaRPr lang="en-US" sz="2500" kern="1200"/>
        </a:p>
      </dsp:txBody>
      <dsp:txXfrm>
        <a:off x="7473007" y="2524640"/>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910D11-ECD2-4379-96AF-453FD5EA2F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2C90BD5-56C3-449A-B43A-E0B505506D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6F48716-6B3B-4035-A294-9A28CCDE4BDA}"/>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944287FA-1E17-41C5-955A-6D37C67A404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EB4CE7-C861-44A0-88B1-84EFFBE8D4FA}"/>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2336168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DC47E3-DD16-4548-9EA4-11F141DA2C9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2DB997-ED06-4CDB-A9F7-2AF5E2C5DEB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50B112-7E6E-47E8-AA57-A2C0ED1341D5}"/>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BA43A5CA-5A93-48E4-8D80-CC49DC3BAFD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B6F55F-1D6C-446C-9A05-FB4D56A90548}"/>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875536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C24D022-4BDF-406E-987A-789D85D5A77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65B8C18-25B9-4A03-AA40-863EF389301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B7B0E6-26DE-4A9A-9A71-6170C2C92870}"/>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C720CD13-0C6E-4319-8259-FE18F6E6C4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F686670-264B-4A08-8A1F-400B39C6C07F}"/>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366527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BBC1B9-6441-444D-B1F7-CB9F8A6B90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AD5E995-4BC8-4B5B-8498-2129D95C864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6DBF30-4DDC-4343-8812-43EC913724D8}"/>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FEE25B9E-43BE-4931-9F70-B8B8AD97EF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84CEC82-DB98-4675-BDF3-D80759AF8577}"/>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80458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973E05-6237-4845-922B-59CA864B039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E3C6201-8052-4FA0-A5AE-D1E37E1C3B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8A03C12-13A2-41DD-B29B-58CA36B25E39}"/>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37584B6C-45B3-4FDA-AF53-7222CF5FBD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CAE884-FBD7-469F-B48C-97B357CD6755}"/>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2359298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9C94CF-0D43-49D9-8275-4904D7F01F1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D63E2E1-FCCC-4650-A29D-C1D9B2E1B18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609C715-3675-49E5-A9F1-38A90702384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3569220-9EB6-4D24-9EC9-C73FDE29D217}"/>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6" name="Alt Bilgi Yer Tutucusu 5">
            <a:extLst>
              <a:ext uri="{FF2B5EF4-FFF2-40B4-BE49-F238E27FC236}">
                <a16:creationId xmlns:a16="http://schemas.microsoft.com/office/drawing/2014/main" id="{8B740158-D09B-4270-883D-99BDFCFDB6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768F02F-93A2-49CF-8EB6-957372D18F0C}"/>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667491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F86783-F99A-4257-B7F7-BF9DAB28E83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C356E82-3007-4F1F-BB82-9B4A28B3E6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34EB257-575B-47CF-B1D0-A2B331AA83F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6227110-CBBB-49E1-9DC9-5A0C58FBFA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79034E5-F777-4B6F-A8D3-5E6EF14591A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4BD8478-6846-4F0C-AC8E-5F9B1AF4AE56}"/>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8" name="Alt Bilgi Yer Tutucusu 7">
            <a:extLst>
              <a:ext uri="{FF2B5EF4-FFF2-40B4-BE49-F238E27FC236}">
                <a16:creationId xmlns:a16="http://schemas.microsoft.com/office/drawing/2014/main" id="{B619801C-BE7E-49F6-9854-EE8A85F0CFB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594DAAA-7C86-445A-A6E5-486576454B5C}"/>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075246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1882E1-BB60-415D-9B92-9CEBA93F9BF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7E8BDBF-C0F1-47FB-A7E2-BE994244D97D}"/>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4" name="Alt Bilgi Yer Tutucusu 3">
            <a:extLst>
              <a:ext uri="{FF2B5EF4-FFF2-40B4-BE49-F238E27FC236}">
                <a16:creationId xmlns:a16="http://schemas.microsoft.com/office/drawing/2014/main" id="{53278C7E-ABB6-497B-9022-29C514101A5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9212374-65DA-4C40-8BA1-27FFAE1A7CF2}"/>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18116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8753C7C-6723-46F4-ABCC-191EFDD61D09}"/>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3" name="Alt Bilgi Yer Tutucusu 2">
            <a:extLst>
              <a:ext uri="{FF2B5EF4-FFF2-40B4-BE49-F238E27FC236}">
                <a16:creationId xmlns:a16="http://schemas.microsoft.com/office/drawing/2014/main" id="{02DB4EEE-DDE6-4149-8055-94E0BEA20F9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67B32F0-179A-4014-83EF-763CABC55AF2}"/>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788166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0E88D-1EC5-47B0-8CC8-35A6C6A44A7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CB1C215-A613-4FC5-8DF1-399755CC80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FDF28CB-8CAC-401F-8213-93BA1712D1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497F1EB-D290-4C04-BC73-941DBDA96240}"/>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6" name="Alt Bilgi Yer Tutucusu 5">
            <a:extLst>
              <a:ext uri="{FF2B5EF4-FFF2-40B4-BE49-F238E27FC236}">
                <a16:creationId xmlns:a16="http://schemas.microsoft.com/office/drawing/2014/main" id="{4D6E1466-49CE-4F25-87D9-EF8BDADAE2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A65F23-733E-4195-B324-4B10C9905585}"/>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2777409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9751A-C045-4A34-B187-9DB13964CA7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B4E1983-91F4-406D-B17A-36C9E69F45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B8378D4-29FD-4715-9671-11716B173C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4A68243-8FD1-4214-B9D5-889DCE4F530C}"/>
              </a:ext>
            </a:extLst>
          </p:cNvPr>
          <p:cNvSpPr>
            <a:spLocks noGrp="1"/>
          </p:cNvSpPr>
          <p:nvPr>
            <p:ph type="dt" sz="half" idx="10"/>
          </p:nvPr>
        </p:nvSpPr>
        <p:spPr/>
        <p:txBody>
          <a:bodyPr/>
          <a:lstStyle/>
          <a:p>
            <a:fld id="{BC3424F5-9159-4CBF-BDF6-97DE7E8620B9}" type="datetimeFigureOut">
              <a:rPr lang="tr-TR" smtClean="0"/>
              <a:t>27 Nis 2022</a:t>
            </a:fld>
            <a:endParaRPr lang="tr-TR"/>
          </a:p>
        </p:txBody>
      </p:sp>
      <p:sp>
        <p:nvSpPr>
          <p:cNvPr id="6" name="Alt Bilgi Yer Tutucusu 5">
            <a:extLst>
              <a:ext uri="{FF2B5EF4-FFF2-40B4-BE49-F238E27FC236}">
                <a16:creationId xmlns:a16="http://schemas.microsoft.com/office/drawing/2014/main" id="{DDD275C3-842C-41EA-9DCC-CFDF4F98C58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B9AFEE8-A837-4A76-B160-4D999012381A}"/>
              </a:ext>
            </a:extLst>
          </p:cNvPr>
          <p:cNvSpPr>
            <a:spLocks noGrp="1"/>
          </p:cNvSpPr>
          <p:nvPr>
            <p:ph type="sldNum" sz="quarter" idx="12"/>
          </p:nvPr>
        </p:nvSpPr>
        <p:spPr/>
        <p:txBody>
          <a:bodyPr/>
          <a:lstStyle/>
          <a:p>
            <a:fld id="{0B8E2105-1613-4C53-B4E3-57C16F0C028C}" type="slidenum">
              <a:rPr lang="tr-TR" smtClean="0"/>
              <a:t>‹#›</a:t>
            </a:fld>
            <a:endParaRPr lang="tr-TR"/>
          </a:p>
        </p:txBody>
      </p:sp>
    </p:spTree>
    <p:extLst>
      <p:ext uri="{BB962C8B-B14F-4D97-AF65-F5344CB8AC3E}">
        <p14:creationId xmlns:p14="http://schemas.microsoft.com/office/powerpoint/2010/main" val="1764664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BD47413-E9A0-419A-997C-B983D0CC5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B2ABE-90F5-4B3F-819B-1E5B392160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2DC4AA-589B-40E0-9C93-E1EE3C49C8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424F5-9159-4CBF-BDF6-97DE7E8620B9}" type="datetimeFigureOut">
              <a:rPr lang="tr-TR" smtClean="0"/>
              <a:t>27 Nis 2022</a:t>
            </a:fld>
            <a:endParaRPr lang="tr-TR"/>
          </a:p>
        </p:txBody>
      </p:sp>
      <p:sp>
        <p:nvSpPr>
          <p:cNvPr id="5" name="Alt Bilgi Yer Tutucusu 4">
            <a:extLst>
              <a:ext uri="{FF2B5EF4-FFF2-40B4-BE49-F238E27FC236}">
                <a16:creationId xmlns:a16="http://schemas.microsoft.com/office/drawing/2014/main" id="{C19AC01D-8693-46E9-A1BE-9C6FCE2CC2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2F3E8E2-E87B-4660-910A-5CC41B5202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E2105-1613-4C53-B4E3-57C16F0C028C}" type="slidenum">
              <a:rPr lang="tr-TR" smtClean="0"/>
              <a:t>‹#›</a:t>
            </a:fld>
            <a:endParaRPr lang="tr-TR"/>
          </a:p>
        </p:txBody>
      </p:sp>
    </p:spTree>
    <p:extLst>
      <p:ext uri="{BB962C8B-B14F-4D97-AF65-F5344CB8AC3E}">
        <p14:creationId xmlns:p14="http://schemas.microsoft.com/office/powerpoint/2010/main" val="3944375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FCE791-4E9B-447B-A983-2B2A04A3017D}"/>
              </a:ext>
            </a:extLst>
          </p:cNvPr>
          <p:cNvSpPr>
            <a:spLocks noGrp="1"/>
          </p:cNvSpPr>
          <p:nvPr>
            <p:ph type="ctrTitle"/>
          </p:nvPr>
        </p:nvSpPr>
        <p:spPr/>
        <p:txBody>
          <a:bodyPr/>
          <a:lstStyle/>
          <a:p>
            <a:r>
              <a:rPr lang="en-US" dirty="0" err="1"/>
              <a:t>Bnk</a:t>
            </a:r>
            <a:r>
              <a:rPr lang="en-US" dirty="0"/>
              <a:t> 214 </a:t>
            </a:r>
            <a:r>
              <a:rPr lang="en-US" dirty="0" err="1"/>
              <a:t>Ders</a:t>
            </a:r>
            <a:r>
              <a:rPr lang="en-US" dirty="0"/>
              <a:t> </a:t>
            </a:r>
            <a:r>
              <a:rPr lang="en-US" dirty="0" err="1"/>
              <a:t>Notları</a:t>
            </a:r>
            <a:r>
              <a:rPr lang="en-US" dirty="0"/>
              <a:t> </a:t>
            </a:r>
            <a:endParaRPr lang="tr-TR" dirty="0"/>
          </a:p>
        </p:txBody>
      </p:sp>
      <p:sp>
        <p:nvSpPr>
          <p:cNvPr id="3" name="Alt Başlık 2">
            <a:extLst>
              <a:ext uri="{FF2B5EF4-FFF2-40B4-BE49-F238E27FC236}">
                <a16:creationId xmlns:a16="http://schemas.microsoft.com/office/drawing/2014/main" id="{BB626DE9-06B1-491F-9B75-F745393674F8}"/>
              </a:ext>
            </a:extLst>
          </p:cNvPr>
          <p:cNvSpPr>
            <a:spLocks noGrp="1"/>
          </p:cNvSpPr>
          <p:nvPr>
            <p:ph type="subTitle" idx="1"/>
          </p:nvPr>
        </p:nvSpPr>
        <p:spPr/>
        <p:txBody>
          <a:bodyPr/>
          <a:lstStyle/>
          <a:p>
            <a:r>
              <a:rPr lang="en-US"/>
              <a:t>27/04/2022</a:t>
            </a:r>
            <a:endParaRPr lang="tr-TR"/>
          </a:p>
        </p:txBody>
      </p:sp>
    </p:spTree>
    <p:extLst>
      <p:ext uri="{BB962C8B-B14F-4D97-AF65-F5344CB8AC3E}">
        <p14:creationId xmlns:p14="http://schemas.microsoft.com/office/powerpoint/2010/main" val="1602508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F17A46-A23B-487E-A0B6-772B58E95B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3797463-4B4A-4E1D-907B-0EFB6E76DFBA}"/>
              </a:ext>
            </a:extLst>
          </p:cNvPr>
          <p:cNvSpPr>
            <a:spLocks noGrp="1"/>
          </p:cNvSpPr>
          <p:nvPr>
            <p:ph idx="1"/>
          </p:nvPr>
        </p:nvSpPr>
        <p:spPr/>
        <p:txBody>
          <a:bodyPr/>
          <a:lstStyle/>
          <a:p>
            <a:r>
              <a:rPr lang="tr-TR" dirty="0"/>
              <a:t>Yıllık nominal faiz oranının % 12 ve enflasyon oranının %10 olması halinde reel faiz oranı ne olacaktır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776259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84602B-5095-47E8-99E1-4CF84E5826D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6ED65C-43B2-4647-AB7E-76BF31F7A5F9}"/>
              </a:ext>
            </a:extLst>
          </p:cNvPr>
          <p:cNvSpPr>
            <a:spLocks noGrp="1"/>
          </p:cNvSpPr>
          <p:nvPr>
            <p:ph idx="1"/>
          </p:nvPr>
        </p:nvSpPr>
        <p:spPr/>
        <p:txBody>
          <a:bodyPr/>
          <a:lstStyle/>
          <a:p>
            <a:r>
              <a:rPr lang="tr-TR" dirty="0"/>
              <a:t>( 1+0,12) / (1+0,10) – 1 = 0,0182 = %1,82 </a:t>
            </a:r>
          </a:p>
        </p:txBody>
      </p:sp>
    </p:spTree>
    <p:extLst>
      <p:ext uri="{BB962C8B-B14F-4D97-AF65-F5344CB8AC3E}">
        <p14:creationId xmlns:p14="http://schemas.microsoft.com/office/powerpoint/2010/main" val="2957340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E48145-198E-4E00-84ED-0E1531CFFFE2}"/>
              </a:ext>
            </a:extLst>
          </p:cNvPr>
          <p:cNvSpPr>
            <a:spLocks noGrp="1"/>
          </p:cNvSpPr>
          <p:nvPr>
            <p:ph type="title"/>
          </p:nvPr>
        </p:nvSpPr>
        <p:spPr/>
        <p:txBody>
          <a:bodyPr/>
          <a:lstStyle/>
          <a:p>
            <a:endParaRPr lang="tr-TR"/>
          </a:p>
        </p:txBody>
      </p:sp>
      <mc:AlternateContent xmlns:mc="http://schemas.openxmlformats.org/markup-compatibility/2006" xmlns:a14="http://schemas.microsoft.com/office/drawing/2010/main">
        <mc:Choice Requires="a14">
          <p:sp>
            <p:nvSpPr>
              <p:cNvPr id="3" name="İçerik Yer Tutucusu 2">
                <a:extLst>
                  <a:ext uri="{FF2B5EF4-FFF2-40B4-BE49-F238E27FC236}">
                    <a16:creationId xmlns:a16="http://schemas.microsoft.com/office/drawing/2014/main" id="{15A11253-99DF-4234-A1E0-118E62830D23}"/>
                  </a:ext>
                </a:extLst>
              </p:cNvPr>
              <p:cNvSpPr>
                <a:spLocks noGrp="1"/>
              </p:cNvSpPr>
              <p:nvPr>
                <p:ph idx="1"/>
              </p:nvPr>
            </p:nvSpPr>
            <p:spPr/>
            <p:txBody>
              <a:bodyPr>
                <a:normAutofit lnSpcReduction="10000"/>
              </a:bodyPr>
              <a:lstStyle/>
              <a:p>
                <a:r>
                  <a:rPr lang="tr-TR" dirty="0"/>
                  <a:t>Basit faiz </a:t>
                </a:r>
              </a:p>
              <a:p>
                <a:endParaRPr lang="tr-TR" dirty="0"/>
              </a:p>
              <a:p>
                <a:r>
                  <a:rPr lang="tr-TR" dirty="0"/>
                  <a:t>Bileşik faiz </a:t>
                </a:r>
              </a:p>
              <a:p>
                <a:endParaRPr lang="tr-TR" dirty="0"/>
              </a:p>
              <a:p>
                <a:pPr algn="just"/>
                <a:r>
                  <a:rPr lang="tr-TR" dirty="0"/>
                  <a:t>Efektif yıllık faiz oranı :Farklı yatırım türlerinde farklı faiz tahakkuk ettirilmektedir. Örneğin , tahvilde yılda iki defa , banka mevduatlarında aylık , üç aylık faiz tahakkuk </a:t>
                </a:r>
                <a:r>
                  <a:rPr lang="tr-TR" dirty="0" err="1"/>
                  <a:t>ettirebilir.Yıllık</a:t>
                </a:r>
                <a:r>
                  <a:rPr lang="tr-TR" dirty="0"/>
                  <a:t> nominal faiz ile yatırımcının elde edeceği faiz farklı </a:t>
                </a:r>
                <a:r>
                  <a:rPr lang="tr-TR" dirty="0" err="1"/>
                  <a:t>olacaktır.Nominal</a:t>
                </a:r>
                <a:r>
                  <a:rPr lang="tr-TR" dirty="0"/>
                  <a:t> faizin üzerinde olacak ve efektif faiz oranı olarak adlandırılacaktır.</a:t>
                </a:r>
              </a:p>
              <a:p>
                <a:pPr marL="0" indent="0">
                  <a:buNone/>
                </a:pPr>
                <a:r>
                  <a:rPr lang="tr-TR" sz="2800" b="0" dirty="0"/>
                  <a:t>  	</a:t>
                </a:r>
                <a14:m>
                  <m:oMath xmlns:m="http://schemas.openxmlformats.org/officeDocument/2006/math">
                    <m:r>
                      <m:rPr>
                        <m:nor/>
                      </m:rPr>
                      <a:rPr lang="en-US" sz="2800" b="0" i="0" smtClean="0"/>
                      <m:t>E</m:t>
                    </m:r>
                    <m:r>
                      <m:rPr>
                        <m:nor/>
                      </m:rPr>
                      <a:rPr lang="tr-TR" sz="2800" b="0" i="0" smtClean="0"/>
                      <m:t>YFO</m:t>
                    </m:r>
                    <m:r>
                      <m:rPr>
                        <m:nor/>
                      </m:rPr>
                      <a:rPr lang="en-US" sz="2800" b="0" i="0" smtClean="0"/>
                      <m:t> </m:t>
                    </m:r>
                  </m:oMath>
                </a14:m>
                <a:r>
                  <a:rPr lang="tr-TR" b="0" i="1" dirty="0">
                    <a:solidFill>
                      <a:srgbClr val="292929"/>
                    </a:solidFill>
                    <a:effectLst/>
                    <a:latin typeface="charter"/>
                  </a:rPr>
                  <a:t>: (1+ </a:t>
                </a:r>
                <a:r>
                  <a:rPr lang="tr-TR" b="0" i="1" dirty="0" err="1">
                    <a:solidFill>
                      <a:srgbClr val="292929"/>
                    </a:solidFill>
                    <a:effectLst/>
                    <a:latin typeface="charter"/>
                  </a:rPr>
                  <a:t>Faiznominal</a:t>
                </a:r>
                <a:r>
                  <a:rPr lang="tr-TR" b="0" i="1" dirty="0">
                    <a:solidFill>
                      <a:srgbClr val="292929"/>
                    </a:solidFill>
                    <a:effectLst/>
                    <a:latin typeface="charter"/>
                  </a:rPr>
                  <a:t>/</a:t>
                </a:r>
                <a:r>
                  <a:rPr lang="tr-TR" b="0" i="1" dirty="0" err="1">
                    <a:solidFill>
                      <a:srgbClr val="292929"/>
                    </a:solidFill>
                    <a:effectLst/>
                    <a:latin typeface="charter"/>
                  </a:rPr>
                  <a:t>Dönem</a:t>
                </a:r>
                <a:r>
                  <a:rPr lang="tr-TR" b="0" i="1" dirty="0">
                    <a:solidFill>
                      <a:srgbClr val="292929"/>
                    </a:solidFill>
                    <a:effectLst/>
                    <a:latin typeface="charter"/>
                  </a:rPr>
                  <a:t> Sayısı)^</a:t>
                </a:r>
                <a:r>
                  <a:rPr lang="tr-TR" b="0" i="1" dirty="0" err="1">
                    <a:solidFill>
                      <a:srgbClr val="292929"/>
                    </a:solidFill>
                    <a:effectLst/>
                    <a:latin typeface="charter"/>
                  </a:rPr>
                  <a:t>Dönem</a:t>
                </a:r>
                <a:r>
                  <a:rPr lang="tr-TR" b="0" i="1" dirty="0">
                    <a:solidFill>
                      <a:srgbClr val="292929"/>
                    </a:solidFill>
                    <a:effectLst/>
                    <a:latin typeface="charter"/>
                  </a:rPr>
                  <a:t> Sayısı — 1</a:t>
                </a:r>
                <a:endParaRPr lang="en-US" sz="2800" b="1" dirty="0"/>
              </a:p>
              <a:p>
                <a:endParaRPr lang="tr-TR" dirty="0"/>
              </a:p>
            </p:txBody>
          </p:sp>
        </mc:Choice>
        <mc:Fallback xmlns="">
          <p:sp>
            <p:nvSpPr>
              <p:cNvPr id="3" name="İçerik Yer Tutucusu 2">
                <a:extLst>
                  <a:ext uri="{FF2B5EF4-FFF2-40B4-BE49-F238E27FC236}">
                    <a16:creationId xmlns:a16="http://schemas.microsoft.com/office/drawing/2014/main" id="{15A11253-99DF-4234-A1E0-118E62830D23}"/>
                  </a:ext>
                </a:extLst>
              </p:cNvPr>
              <p:cNvSpPr>
                <a:spLocks noGrp="1" noRot="1" noChangeAspect="1" noMove="1" noResize="1" noEditPoints="1" noAdjustHandles="1" noChangeArrowheads="1" noChangeShapeType="1" noTextEdit="1"/>
              </p:cNvSpPr>
              <p:nvPr>
                <p:ph idx="1"/>
              </p:nvPr>
            </p:nvSpPr>
            <p:spPr>
              <a:blipFill>
                <a:blip r:embed="rId2"/>
                <a:stretch>
                  <a:fillRect l="-1217" t="-3081" r="-1971"/>
                </a:stretch>
              </a:blipFill>
            </p:spPr>
            <p:txBody>
              <a:bodyPr/>
              <a:lstStyle/>
              <a:p>
                <a:r>
                  <a:rPr lang="tr-TR">
                    <a:noFill/>
                  </a:rPr>
                  <a:t> </a:t>
                </a:r>
              </a:p>
            </p:txBody>
          </p:sp>
        </mc:Fallback>
      </mc:AlternateContent>
    </p:spTree>
    <p:extLst>
      <p:ext uri="{BB962C8B-B14F-4D97-AF65-F5344CB8AC3E}">
        <p14:creationId xmlns:p14="http://schemas.microsoft.com/office/powerpoint/2010/main" val="2343948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48B951-D552-4E14-8E9A-D74C1CB2373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BD3B948-93A7-4B16-AFC0-BF56107214F8}"/>
              </a:ext>
            </a:extLst>
          </p:cNvPr>
          <p:cNvSpPr>
            <a:spLocks noGrp="1"/>
          </p:cNvSpPr>
          <p:nvPr>
            <p:ph idx="1"/>
          </p:nvPr>
        </p:nvSpPr>
        <p:spPr/>
        <p:txBody>
          <a:bodyPr>
            <a:normAutofit/>
          </a:bodyPr>
          <a:lstStyle/>
          <a:p>
            <a:pPr algn="just"/>
            <a:r>
              <a:rPr lang="tr-TR" sz="4000" dirty="0"/>
              <a:t>Bir yatırımcı 10.000 </a:t>
            </a:r>
            <a:r>
              <a:rPr lang="tr-TR" sz="4000" dirty="0" err="1"/>
              <a:t>tl</a:t>
            </a:r>
            <a:r>
              <a:rPr lang="tr-TR" sz="4000" dirty="0"/>
              <a:t> sini yıllık nominal faiz oranı olan %12 den bir bankaya yatırır ve üç ayda bir faiz alır ise bu yatırımcının bir yıl sonra bankada toplam kaç TL si olur ve yıllık efektif getirisi ne olur ?</a:t>
            </a:r>
          </a:p>
        </p:txBody>
      </p:sp>
    </p:spTree>
    <p:extLst>
      <p:ext uri="{BB962C8B-B14F-4D97-AF65-F5344CB8AC3E}">
        <p14:creationId xmlns:p14="http://schemas.microsoft.com/office/powerpoint/2010/main" val="526889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CF8DC-A716-427C-9A5F-F7F330220E20}"/>
              </a:ext>
            </a:extLst>
          </p:cNvPr>
          <p:cNvSpPr>
            <a:spLocks noGrp="1"/>
          </p:cNvSpPr>
          <p:nvPr>
            <p:ph type="title"/>
          </p:nvPr>
        </p:nvSpPr>
        <p:spPr/>
        <p:txBody>
          <a:bodyPr/>
          <a:lstStyle/>
          <a:p>
            <a:r>
              <a:rPr lang="en-US" dirty="0" err="1"/>
              <a:t>Çözüm</a:t>
            </a:r>
            <a:r>
              <a:rPr lang="en-US" dirty="0"/>
              <a:t> :</a:t>
            </a:r>
            <a:endParaRPr lang="tr-TR" dirty="0"/>
          </a:p>
        </p:txBody>
      </p:sp>
      <p:sp>
        <p:nvSpPr>
          <p:cNvPr id="3" name="İçerik Yer Tutucusu 2">
            <a:extLst>
              <a:ext uri="{FF2B5EF4-FFF2-40B4-BE49-F238E27FC236}">
                <a16:creationId xmlns:a16="http://schemas.microsoft.com/office/drawing/2014/main" id="{0E152993-F045-4CB1-B9A3-3B1C5F5FB091}"/>
              </a:ext>
            </a:extLst>
          </p:cNvPr>
          <p:cNvSpPr>
            <a:spLocks noGrp="1"/>
          </p:cNvSpPr>
          <p:nvPr>
            <p:ph idx="1"/>
          </p:nvPr>
        </p:nvSpPr>
        <p:spPr/>
        <p:txBody>
          <a:bodyPr/>
          <a:lstStyle/>
          <a:p>
            <a:r>
              <a:rPr lang="tr-TR" dirty="0"/>
              <a:t>10.000 * (1+0,12/4)^4 =11.255 </a:t>
            </a:r>
            <a:r>
              <a:rPr lang="tr-TR" dirty="0" err="1"/>
              <a:t>tl</a:t>
            </a:r>
            <a:endParaRPr lang="tr-TR" dirty="0"/>
          </a:p>
          <a:p>
            <a:endParaRPr lang="tr-TR" dirty="0"/>
          </a:p>
          <a:p>
            <a:endParaRPr lang="tr-TR" dirty="0"/>
          </a:p>
          <a:p>
            <a:r>
              <a:rPr lang="tr-TR" dirty="0" err="1"/>
              <a:t>Efo</a:t>
            </a:r>
            <a:r>
              <a:rPr lang="tr-TR" dirty="0"/>
              <a:t>=(1+0,12/4)^4 – 1=0,1255 =%12,55</a:t>
            </a:r>
          </a:p>
        </p:txBody>
      </p:sp>
    </p:spTree>
    <p:extLst>
      <p:ext uri="{BB962C8B-B14F-4D97-AF65-F5344CB8AC3E}">
        <p14:creationId xmlns:p14="http://schemas.microsoft.com/office/powerpoint/2010/main" val="2467099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CE4B67-0377-4B46-B977-998945EE628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2FB7E7F-B0F6-49A6-A6F2-38F5A6C55B08}"/>
              </a:ext>
            </a:extLst>
          </p:cNvPr>
          <p:cNvSpPr>
            <a:spLocks noGrp="1"/>
          </p:cNvSpPr>
          <p:nvPr>
            <p:ph idx="1"/>
          </p:nvPr>
        </p:nvSpPr>
        <p:spPr/>
        <p:txBody>
          <a:bodyPr>
            <a:normAutofit/>
          </a:bodyPr>
          <a:lstStyle/>
          <a:p>
            <a:pPr algn="just"/>
            <a:r>
              <a:rPr lang="tr-TR" sz="4000" dirty="0"/>
              <a:t>Bir yatırımcı 10.000 </a:t>
            </a:r>
            <a:r>
              <a:rPr lang="tr-TR" sz="4000" dirty="0" err="1"/>
              <a:t>tl</a:t>
            </a:r>
            <a:r>
              <a:rPr lang="tr-TR" sz="4000" dirty="0"/>
              <a:t> sini yıllık nominal faiz oranı olan %12 den bir bankaya yatırır ve ayda bir faiz alır ise bu yatırımcının bir yıl sonra bankada toplam kaç TL si olur ve yıllık efektif getirisi ne olur ?</a:t>
            </a:r>
          </a:p>
          <a:p>
            <a:pPr algn="just"/>
            <a:endParaRPr lang="tr-TR" sz="4000" dirty="0"/>
          </a:p>
        </p:txBody>
      </p:sp>
    </p:spTree>
    <p:extLst>
      <p:ext uri="{BB962C8B-B14F-4D97-AF65-F5344CB8AC3E}">
        <p14:creationId xmlns:p14="http://schemas.microsoft.com/office/powerpoint/2010/main" val="4070338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24074-C7B2-4F4C-A86E-D6D99F328878}"/>
              </a:ext>
            </a:extLst>
          </p:cNvPr>
          <p:cNvSpPr>
            <a:spLocks noGrp="1"/>
          </p:cNvSpPr>
          <p:nvPr>
            <p:ph type="title"/>
          </p:nvPr>
        </p:nvSpPr>
        <p:spPr/>
        <p:txBody>
          <a:bodyPr/>
          <a:lstStyle/>
          <a:p>
            <a:r>
              <a:rPr lang="en-US" dirty="0" err="1"/>
              <a:t>Çözüm</a:t>
            </a:r>
            <a:r>
              <a:rPr lang="en-US" dirty="0"/>
              <a:t> :</a:t>
            </a:r>
            <a:endParaRPr lang="tr-TR" dirty="0"/>
          </a:p>
        </p:txBody>
      </p:sp>
      <p:sp>
        <p:nvSpPr>
          <p:cNvPr id="3" name="İçerik Yer Tutucusu 2">
            <a:extLst>
              <a:ext uri="{FF2B5EF4-FFF2-40B4-BE49-F238E27FC236}">
                <a16:creationId xmlns:a16="http://schemas.microsoft.com/office/drawing/2014/main" id="{12E96303-699D-4448-B6B8-F04DE4233CA5}"/>
              </a:ext>
            </a:extLst>
          </p:cNvPr>
          <p:cNvSpPr>
            <a:spLocks noGrp="1"/>
          </p:cNvSpPr>
          <p:nvPr>
            <p:ph idx="1"/>
          </p:nvPr>
        </p:nvSpPr>
        <p:spPr/>
        <p:txBody>
          <a:bodyPr/>
          <a:lstStyle/>
          <a:p>
            <a:r>
              <a:rPr lang="tr-TR" dirty="0"/>
              <a:t>10.000*(1+0,12/12)^12  =11.268 </a:t>
            </a:r>
            <a:r>
              <a:rPr lang="tr-TR" dirty="0" err="1"/>
              <a:t>tl</a:t>
            </a:r>
            <a:endParaRPr lang="tr-TR" dirty="0"/>
          </a:p>
          <a:p>
            <a:endParaRPr lang="tr-TR" dirty="0"/>
          </a:p>
          <a:p>
            <a:endParaRPr lang="tr-TR" dirty="0"/>
          </a:p>
          <a:p>
            <a:r>
              <a:rPr lang="tr-TR" dirty="0"/>
              <a:t>(1+ 0,12/12 )^12 – 1  = 1,1268 =%12,68</a:t>
            </a:r>
          </a:p>
        </p:txBody>
      </p:sp>
    </p:spTree>
    <p:extLst>
      <p:ext uri="{BB962C8B-B14F-4D97-AF65-F5344CB8AC3E}">
        <p14:creationId xmlns:p14="http://schemas.microsoft.com/office/powerpoint/2010/main" val="3660549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A40BCF-EDF8-4D81-97B9-A2B1F054F97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537B804-34CD-47BA-BAE8-A35EA667371A}"/>
              </a:ext>
            </a:extLst>
          </p:cNvPr>
          <p:cNvSpPr>
            <a:spLocks noGrp="1"/>
          </p:cNvSpPr>
          <p:nvPr>
            <p:ph idx="1"/>
          </p:nvPr>
        </p:nvSpPr>
        <p:spPr/>
        <p:txBody>
          <a:bodyPr/>
          <a:lstStyle/>
          <a:p>
            <a:r>
              <a:rPr lang="tr-TR" dirty="0"/>
              <a:t>Aylık nominal faizi biliyorsak yıllık efektif faiz oranı =</a:t>
            </a:r>
          </a:p>
          <a:p>
            <a:endParaRPr lang="tr-TR" dirty="0"/>
          </a:p>
          <a:p>
            <a:r>
              <a:rPr lang="tr-TR" dirty="0" err="1"/>
              <a:t>Efo</a:t>
            </a:r>
            <a:r>
              <a:rPr lang="tr-TR" dirty="0"/>
              <a:t> = (1 + i ) ^n – 1 </a:t>
            </a:r>
          </a:p>
          <a:p>
            <a:endParaRPr lang="tr-TR" dirty="0"/>
          </a:p>
          <a:p>
            <a:r>
              <a:rPr lang="tr-TR" dirty="0"/>
              <a:t>Bir bankanın aylık nominal % 5 faiz tahakkuk ettirdiği kredinin yıllık efektif faiz oranı nedir ?</a:t>
            </a:r>
          </a:p>
          <a:p>
            <a:endParaRPr lang="tr-TR" dirty="0"/>
          </a:p>
          <a:p>
            <a:pPr lvl="1"/>
            <a:r>
              <a:rPr lang="tr-TR" dirty="0"/>
              <a:t>(1 + 0,05 )^12 – 1 = 0,7958 = % 79,58</a:t>
            </a:r>
          </a:p>
        </p:txBody>
      </p:sp>
    </p:spTree>
    <p:extLst>
      <p:ext uri="{BB962C8B-B14F-4D97-AF65-F5344CB8AC3E}">
        <p14:creationId xmlns:p14="http://schemas.microsoft.com/office/powerpoint/2010/main" val="2652400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A4196B-6123-418A-B4BC-45CB64271D09}"/>
              </a:ext>
            </a:extLst>
          </p:cNvPr>
          <p:cNvSpPr>
            <a:spLocks noGrp="1"/>
          </p:cNvSpPr>
          <p:nvPr>
            <p:ph type="title"/>
          </p:nvPr>
        </p:nvSpPr>
        <p:spPr/>
        <p:txBody>
          <a:bodyPr/>
          <a:lstStyle/>
          <a:p>
            <a:endParaRPr lang="tr-TR"/>
          </a:p>
        </p:txBody>
      </p:sp>
      <mc:AlternateContent xmlns:mc="http://schemas.openxmlformats.org/markup-compatibility/2006" xmlns:a14="http://schemas.microsoft.com/office/drawing/2010/main">
        <mc:Choice Requires="a14">
          <p:sp>
            <p:nvSpPr>
              <p:cNvPr id="3" name="İçerik Yer Tutucusu 2">
                <a:extLst>
                  <a:ext uri="{FF2B5EF4-FFF2-40B4-BE49-F238E27FC236}">
                    <a16:creationId xmlns:a16="http://schemas.microsoft.com/office/drawing/2014/main" id="{EBF2A60B-EB73-49A0-9048-6AF3439EABA9}"/>
                  </a:ext>
                </a:extLst>
              </p:cNvPr>
              <p:cNvSpPr>
                <a:spLocks noGrp="1"/>
              </p:cNvSpPr>
              <p:nvPr>
                <p:ph idx="1"/>
              </p:nvPr>
            </p:nvSpPr>
            <p:spPr/>
            <p:txBody>
              <a:bodyPr/>
              <a:lstStyle/>
              <a:p>
                <a:r>
                  <a:rPr lang="tr-TR" dirty="0"/>
                  <a:t>Aylık %1'lik bir oran verildiğinde, Efektif Yıllık Oran (EAR) nedir? Yıllık Yüzde Oranı (APR) nedir?</a:t>
                </a:r>
              </a:p>
              <a:p>
                <a14:m>
                  <m:oMath xmlns:m="http://schemas.openxmlformats.org/officeDocument/2006/math">
                    <m:r>
                      <m:rPr>
                        <m:nor/>
                      </m:rPr>
                      <a:rPr lang="en-US" sz="2800" b="0" i="0" smtClean="0">
                        <a:latin typeface="+mn-lt"/>
                      </a:rPr>
                      <m:t>E</m:t>
                    </m:r>
                    <m:r>
                      <m:rPr>
                        <m:nor/>
                      </m:rPr>
                      <a:rPr lang="tr-TR" sz="2800" b="0" i="0" smtClean="0">
                        <a:latin typeface="+mn-lt"/>
                      </a:rPr>
                      <m:t>YFO</m:t>
                    </m:r>
                    <m:r>
                      <m:rPr>
                        <m:nor/>
                      </m:rPr>
                      <a:rPr lang="en-US" sz="2800" b="0" i="0" smtClean="0">
                        <a:latin typeface="+mn-lt"/>
                      </a:rPr>
                      <m:t> </m:t>
                    </m:r>
                    <m:r>
                      <m:rPr>
                        <m:nor/>
                      </m:rPr>
                      <a:rPr lang="en-US" sz="2800" b="0" i="0" smtClean="0">
                        <a:latin typeface="+mn-lt"/>
                      </a:rPr>
                      <m:t>= </m:t>
                    </m:r>
                    <m:d>
                      <m:dPr>
                        <m:ctrlPr>
                          <a:rPr lang="en-US" sz="2800" b="0" i="1" smtClean="0">
                            <a:latin typeface="Cambria Math" panose="02040503050406030204" pitchFamily="18" charset="0"/>
                          </a:rPr>
                        </m:ctrlPr>
                      </m:dPr>
                      <m:e>
                        <m:r>
                          <m:rPr>
                            <m:nor/>
                          </m:rPr>
                          <a:rPr lang="en-US" sz="2800" b="0" i="0" smtClean="0">
                            <a:latin typeface="+mn-lt"/>
                          </a:rPr>
                          <m:t>1 </m:t>
                        </m:r>
                        <m:r>
                          <m:rPr>
                            <m:nor/>
                          </m:rPr>
                          <a:rPr lang="en-US" sz="2800" b="0" i="0" smtClean="0">
                            <a:latin typeface="+mn-lt"/>
                          </a:rPr>
                          <m:t>+ .</m:t>
                        </m:r>
                        <m:r>
                          <m:rPr>
                            <m:nor/>
                          </m:rPr>
                          <a:rPr lang="en-US" sz="2800" b="0" i="0" smtClean="0">
                            <a:latin typeface="+mn-lt"/>
                          </a:rPr>
                          <m:t>01</m:t>
                        </m:r>
                      </m:e>
                    </m:d>
                    <m:r>
                      <m:rPr>
                        <m:nor/>
                      </m:rPr>
                      <a:rPr lang="en-US" sz="2800" b="0" i="0" baseline="30000" smtClean="0">
                        <a:latin typeface="+mn-lt"/>
                      </a:rPr>
                      <m:t>12 </m:t>
                    </m:r>
                    <m:r>
                      <m:rPr>
                        <m:nor/>
                      </m:rPr>
                      <a:rPr lang="en-US" sz="2800" b="0" i="0" smtClean="0">
                        <a:latin typeface="+mn-lt"/>
                      </a:rPr>
                      <m:t>− </m:t>
                    </m:r>
                    <m:r>
                      <m:rPr>
                        <m:nor/>
                      </m:rPr>
                      <a:rPr lang="en-US" sz="2800" b="0" i="0" smtClean="0">
                        <a:latin typeface="+mn-lt"/>
                      </a:rPr>
                      <m:t>1 </m:t>
                    </m:r>
                    <m:r>
                      <m:rPr>
                        <m:nor/>
                      </m:rPr>
                      <a:rPr lang="en-US" sz="2800" b="0" i="0" smtClean="0">
                        <a:latin typeface="+mn-lt"/>
                      </a:rPr>
                      <m:t>= </m:t>
                    </m:r>
                    <m:r>
                      <m:rPr>
                        <m:nor/>
                      </m:rPr>
                      <a:rPr lang="en-US" sz="2800" b="0" i="1" smtClean="0">
                        <a:latin typeface="+mn-lt"/>
                      </a:rPr>
                      <m:t>r</m:t>
                    </m:r>
                  </m:oMath>
                </a14:m>
                <a:endParaRPr lang="en-US" sz="2800" b="1" i="1" dirty="0">
                  <a:latin typeface="+mn-lt"/>
                </a:endParaRPr>
              </a:p>
              <a:p>
                <a14:m>
                  <m:oMath xmlns:m="http://schemas.openxmlformats.org/officeDocument/2006/math">
                    <m:r>
                      <m:rPr>
                        <m:nor/>
                      </m:rPr>
                      <a:rPr lang="tr-TR" sz="2800" b="0" i="0" smtClean="0">
                        <a:latin typeface="+mn-lt"/>
                      </a:rPr>
                      <m:t>EYFO</m:t>
                    </m:r>
                    <m:r>
                      <m:rPr>
                        <m:nor/>
                      </m:rPr>
                      <a:rPr lang="en-US" sz="2800" b="0" i="0" smtClean="0">
                        <a:latin typeface="+mn-lt"/>
                      </a:rPr>
                      <m:t> </m:t>
                    </m:r>
                    <m:r>
                      <m:rPr>
                        <m:nor/>
                      </m:rPr>
                      <a:rPr lang="en-US" sz="2800" b="0" i="0" smtClean="0">
                        <a:latin typeface="+mn-lt"/>
                      </a:rPr>
                      <m:t>= </m:t>
                    </m:r>
                    <m:d>
                      <m:dPr>
                        <m:ctrlPr>
                          <a:rPr lang="en-US" sz="2800" b="0" i="1" smtClean="0">
                            <a:latin typeface="Cambria Math" panose="02040503050406030204" pitchFamily="18" charset="0"/>
                          </a:rPr>
                        </m:ctrlPr>
                      </m:dPr>
                      <m:e>
                        <m:r>
                          <m:rPr>
                            <m:nor/>
                          </m:rPr>
                          <a:rPr lang="en-US" sz="2800" b="0" i="0" smtClean="0">
                            <a:latin typeface="+mn-lt"/>
                          </a:rPr>
                          <m:t>1 </m:t>
                        </m:r>
                        <m:r>
                          <m:rPr>
                            <m:nor/>
                          </m:rPr>
                          <a:rPr lang="en-US" sz="2800" b="0" i="0" smtClean="0">
                            <a:latin typeface="+mn-lt"/>
                          </a:rPr>
                          <m:t>+ .</m:t>
                        </m:r>
                        <m:r>
                          <m:rPr>
                            <m:nor/>
                          </m:rPr>
                          <a:rPr lang="en-US" sz="2800" b="0" i="0" smtClean="0">
                            <a:latin typeface="+mn-lt"/>
                          </a:rPr>
                          <m:t>01</m:t>
                        </m:r>
                      </m:e>
                    </m:d>
                    <m:r>
                      <m:rPr>
                        <m:nor/>
                      </m:rPr>
                      <a:rPr lang="en-US" sz="2800" b="0" i="0" baseline="30000" smtClean="0">
                        <a:latin typeface="+mn-lt"/>
                      </a:rPr>
                      <m:t>12 </m:t>
                    </m:r>
                    <m:r>
                      <m:rPr>
                        <m:nor/>
                      </m:rPr>
                      <a:rPr lang="en-US" sz="2800" b="0" i="0" smtClean="0">
                        <a:latin typeface="+mn-lt"/>
                      </a:rPr>
                      <m:t>− </m:t>
                    </m:r>
                    <m:r>
                      <m:rPr>
                        <m:nor/>
                      </m:rPr>
                      <a:rPr lang="en-US" sz="2800" b="0" i="0" smtClean="0">
                        <a:latin typeface="+mn-lt"/>
                      </a:rPr>
                      <m:t>1 </m:t>
                    </m:r>
                    <m:r>
                      <m:rPr>
                        <m:nor/>
                      </m:rPr>
                      <a:rPr lang="en-US" sz="2800" b="0" i="0" smtClean="0">
                        <a:latin typeface="+mn-lt"/>
                      </a:rPr>
                      <m:t>= .</m:t>
                    </m:r>
                    <m:r>
                      <m:rPr>
                        <m:nor/>
                      </m:rPr>
                      <a:rPr lang="en-US" sz="2800" b="0" i="0" smtClean="0">
                        <a:latin typeface="+mn-lt"/>
                      </a:rPr>
                      <m:t>1268 </m:t>
                    </m:r>
                    <m:r>
                      <m:rPr>
                        <m:nor/>
                      </m:rPr>
                      <a:rPr lang="en-US" sz="2800" b="0" i="0" smtClean="0">
                        <a:latin typeface="+mn-lt"/>
                      </a:rPr>
                      <m:t>or</m:t>
                    </m:r>
                    <m:r>
                      <m:rPr>
                        <m:nor/>
                      </m:rPr>
                      <a:rPr lang="en-US" sz="2800" b="0" i="0" smtClean="0">
                        <a:latin typeface="+mn-lt"/>
                      </a:rPr>
                      <m:t> </m:t>
                    </m:r>
                    <m:r>
                      <m:rPr>
                        <m:nor/>
                      </m:rPr>
                      <a:rPr lang="en-US" sz="2800" b="0" i="0" smtClean="0">
                        <a:latin typeface="+mn-lt"/>
                      </a:rPr>
                      <m:t>12.68</m:t>
                    </m:r>
                    <m:r>
                      <m:rPr>
                        <m:nor/>
                      </m:rPr>
                      <a:rPr lang="en-US" sz="2800" b="0" i="0" smtClean="0">
                        <a:latin typeface="+mn-lt"/>
                      </a:rPr>
                      <m:t>%</m:t>
                    </m:r>
                  </m:oMath>
                </a14:m>
                <a:endParaRPr lang="en-US" sz="2800" b="1" dirty="0">
                  <a:latin typeface="+mn-lt"/>
                </a:endParaRPr>
              </a:p>
              <a:p>
                <a14:m>
                  <m:oMath xmlns:m="http://schemas.openxmlformats.org/officeDocument/2006/math">
                    <m:r>
                      <m:rPr>
                        <m:nor/>
                      </m:rPr>
                      <a:rPr lang="en-US"/>
                      <m:t>Y</m:t>
                    </m:r>
                    <m:r>
                      <m:rPr>
                        <m:nor/>
                      </m:rPr>
                      <a:rPr lang="en-US"/>
                      <m:t>ı</m:t>
                    </m:r>
                    <m:r>
                      <m:rPr>
                        <m:nor/>
                      </m:rPr>
                      <a:rPr lang="en-US"/>
                      <m:t>ll</m:t>
                    </m:r>
                    <m:r>
                      <m:rPr>
                        <m:nor/>
                      </m:rPr>
                      <a:rPr lang="en-US"/>
                      <m:t>ı</m:t>
                    </m:r>
                    <m:r>
                      <m:rPr>
                        <m:nor/>
                      </m:rPr>
                      <a:rPr lang="en-US"/>
                      <m:t>k</m:t>
                    </m:r>
                    <m:r>
                      <m:rPr>
                        <m:nor/>
                      </m:rPr>
                      <a:rPr lang="en-US"/>
                      <m:t> </m:t>
                    </m:r>
                    <m:r>
                      <m:rPr>
                        <m:nor/>
                      </m:rPr>
                      <a:rPr lang="en-US"/>
                      <m:t>Y</m:t>
                    </m:r>
                    <m:r>
                      <m:rPr>
                        <m:nor/>
                      </m:rPr>
                      <a:rPr lang="en-US"/>
                      <m:t>ü</m:t>
                    </m:r>
                    <m:r>
                      <m:rPr>
                        <m:nor/>
                      </m:rPr>
                      <a:rPr lang="en-US"/>
                      <m:t>zde</m:t>
                    </m:r>
                    <m:r>
                      <m:rPr>
                        <m:nor/>
                      </m:rPr>
                      <a:rPr lang="en-US"/>
                      <m:t> </m:t>
                    </m:r>
                    <m:r>
                      <m:rPr>
                        <m:nor/>
                      </m:rPr>
                      <a:rPr lang="en-US"/>
                      <m:t>Oran</m:t>
                    </m:r>
                    <m:r>
                      <m:rPr>
                        <m:nor/>
                      </m:rPr>
                      <a:rPr lang="en-US"/>
                      <m:t>ı (</m:t>
                    </m:r>
                    <m:r>
                      <m:rPr>
                        <m:nor/>
                      </m:rPr>
                      <a:rPr lang="tr-TR" b="0" i="0" smtClean="0"/>
                      <m:t>YYO</m:t>
                    </m:r>
                    <m:r>
                      <m:rPr>
                        <m:nor/>
                      </m:rPr>
                      <a:rPr lang="en-US"/>
                      <m:t>)</m:t>
                    </m:r>
                    <m:r>
                      <m:rPr>
                        <m:nor/>
                      </m:rPr>
                      <a:rPr lang="en-US" sz="2800" b="0" i="0" smtClean="0">
                        <a:latin typeface="+mn-lt"/>
                      </a:rPr>
                      <m:t>= .</m:t>
                    </m:r>
                    <m:r>
                      <m:rPr>
                        <m:nor/>
                      </m:rPr>
                      <a:rPr lang="en-US" sz="2800" b="0" i="0" smtClean="0">
                        <a:latin typeface="+mn-lt"/>
                      </a:rPr>
                      <m:t>01 </m:t>
                    </m:r>
                    <m:r>
                      <m:rPr>
                        <m:nor/>
                      </m:rPr>
                      <a:rPr lang="en-US" sz="2800" b="0" i="0" smtClean="0">
                        <a:latin typeface="+mn-lt"/>
                        <a:ea typeface="Cambria Math"/>
                      </a:rPr>
                      <m:t>×</m:t>
                    </m:r>
                    <m:r>
                      <m:rPr>
                        <m:nor/>
                      </m:rPr>
                      <a:rPr lang="en-US" sz="2800" b="0" i="0" smtClean="0">
                        <a:latin typeface="+mn-lt"/>
                        <a:ea typeface="Cambria Math"/>
                      </a:rPr>
                      <m:t> </m:t>
                    </m:r>
                    <m:r>
                      <m:rPr>
                        <m:nor/>
                      </m:rPr>
                      <a:rPr lang="en-US" sz="2800" b="0" i="0" smtClean="0">
                        <a:latin typeface="+mn-lt"/>
                        <a:ea typeface="Cambria Math"/>
                      </a:rPr>
                      <m:t>12 </m:t>
                    </m:r>
                    <m:r>
                      <m:rPr>
                        <m:nor/>
                      </m:rPr>
                      <a:rPr lang="en-US" sz="2800" b="0" i="0" smtClean="0">
                        <a:latin typeface="+mn-lt"/>
                        <a:ea typeface="Cambria Math"/>
                      </a:rPr>
                      <m:t>= .</m:t>
                    </m:r>
                    <m:r>
                      <m:rPr>
                        <m:nor/>
                      </m:rPr>
                      <a:rPr lang="en-US" sz="2800" b="0" i="0" smtClean="0">
                        <a:latin typeface="+mn-lt"/>
                        <a:ea typeface="Cambria Math"/>
                      </a:rPr>
                      <m:t>12 </m:t>
                    </m:r>
                    <m:r>
                      <m:rPr>
                        <m:nor/>
                      </m:rPr>
                      <a:rPr lang="en-US" sz="2800" b="0" i="0" smtClean="0">
                        <a:latin typeface="+mn-lt"/>
                      </a:rPr>
                      <m:t>or</m:t>
                    </m:r>
                    <m:r>
                      <m:rPr>
                        <m:nor/>
                      </m:rPr>
                      <a:rPr lang="en-US" sz="2800" b="0" i="0" smtClean="0">
                        <a:latin typeface="+mn-lt"/>
                      </a:rPr>
                      <m:t> </m:t>
                    </m:r>
                    <m:r>
                      <m:rPr>
                        <m:nor/>
                      </m:rPr>
                      <a:rPr lang="en-US" sz="2800" b="0" i="0" smtClean="0">
                        <a:latin typeface="+mn-lt"/>
                      </a:rPr>
                      <m:t>12.00</m:t>
                    </m:r>
                    <m:r>
                      <m:rPr>
                        <m:nor/>
                      </m:rPr>
                      <a:rPr lang="en-US" sz="2800" b="0" i="0" smtClean="0">
                        <a:latin typeface="+mn-lt"/>
                      </a:rPr>
                      <m:t>%</m:t>
                    </m:r>
                  </m:oMath>
                </a14:m>
                <a:endParaRPr lang="en-US" sz="2800" b="1" dirty="0">
                  <a:latin typeface="+mn-lt"/>
                </a:endParaRPr>
              </a:p>
              <a:p>
                <a:endParaRPr lang="tr-TR" dirty="0"/>
              </a:p>
            </p:txBody>
          </p:sp>
        </mc:Choice>
        <mc:Fallback xmlns="">
          <p:sp>
            <p:nvSpPr>
              <p:cNvPr id="3" name="İçerik Yer Tutucusu 2">
                <a:extLst>
                  <a:ext uri="{FF2B5EF4-FFF2-40B4-BE49-F238E27FC236}">
                    <a16:creationId xmlns:a16="http://schemas.microsoft.com/office/drawing/2014/main" id="{EBF2A60B-EB73-49A0-9048-6AF3439EABA9}"/>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tr-TR">
                    <a:noFill/>
                  </a:rPr>
                  <a:t> </a:t>
                </a:r>
              </a:p>
            </p:txBody>
          </p:sp>
        </mc:Fallback>
      </mc:AlternateContent>
    </p:spTree>
    <p:extLst>
      <p:ext uri="{BB962C8B-B14F-4D97-AF65-F5344CB8AC3E}">
        <p14:creationId xmlns:p14="http://schemas.microsoft.com/office/powerpoint/2010/main" val="4189782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AAFFD6-DDB6-4BE5-B813-6103B1F280B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7B86F7E-DB36-4CC0-BB12-2B4AF01BCA34}"/>
              </a:ext>
            </a:extLst>
          </p:cNvPr>
          <p:cNvSpPr>
            <a:spLocks noGrp="1"/>
          </p:cNvSpPr>
          <p:nvPr>
            <p:ph idx="1"/>
          </p:nvPr>
        </p:nvSpPr>
        <p:spPr/>
        <p:txBody>
          <a:bodyPr/>
          <a:lstStyle/>
          <a:p>
            <a:pPr algn="just"/>
            <a:r>
              <a:rPr lang="tr-TR" sz="4000" dirty="0"/>
              <a:t>Alınan bir miktar borç için yıllık %8,6 bileşik faizden 6 ayda bir ödeme mi yoksa yıllık %8,4 bileşik faizden aylık ödeme mi tercih edilir ?</a:t>
            </a:r>
          </a:p>
          <a:p>
            <a:endParaRPr lang="tr-TR" dirty="0"/>
          </a:p>
        </p:txBody>
      </p:sp>
    </p:spTree>
    <p:extLst>
      <p:ext uri="{BB962C8B-B14F-4D97-AF65-F5344CB8AC3E}">
        <p14:creationId xmlns:p14="http://schemas.microsoft.com/office/powerpoint/2010/main" val="4262627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6C21AB21-5321-4193-BAE9-A843943EA01C}"/>
              </a:ext>
            </a:extLst>
          </p:cNvPr>
          <p:cNvSpPr>
            <a:spLocks noGrp="1"/>
          </p:cNvSpPr>
          <p:nvPr>
            <p:ph type="title"/>
          </p:nvPr>
        </p:nvSpPr>
        <p:spPr>
          <a:xfrm>
            <a:off x="1371597" y="348865"/>
            <a:ext cx="10044023" cy="877729"/>
          </a:xfrm>
        </p:spPr>
        <p:txBody>
          <a:bodyPr anchor="ctr">
            <a:normAutofit/>
          </a:bodyPr>
          <a:lstStyle/>
          <a:p>
            <a:r>
              <a:rPr lang="tr-TR" sz="4000" dirty="0">
                <a:solidFill>
                  <a:srgbClr val="FFFFFF"/>
                </a:solidFill>
              </a:rPr>
              <a:t>DERS KONULARI </a:t>
            </a:r>
          </a:p>
        </p:txBody>
      </p:sp>
      <p:graphicFrame>
        <p:nvGraphicFramePr>
          <p:cNvPr id="5" name="İçerik Yer Tutucusu 2">
            <a:extLst>
              <a:ext uri="{FF2B5EF4-FFF2-40B4-BE49-F238E27FC236}">
                <a16:creationId xmlns:a16="http://schemas.microsoft.com/office/drawing/2014/main" id="{60B14A7A-E88B-B04B-41CD-0EA2D9123D53}"/>
              </a:ext>
            </a:extLst>
          </p:cNvPr>
          <p:cNvGraphicFramePr>
            <a:graphicFrameLocks noGrp="1"/>
          </p:cNvGraphicFramePr>
          <p:nvPr>
            <p:ph idx="1"/>
            <p:extLst>
              <p:ext uri="{D42A27DB-BD31-4B8C-83A1-F6EECF244321}">
                <p14:modId xmlns:p14="http://schemas.microsoft.com/office/powerpoint/2010/main" val="250946150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5366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Çözüm</a:t>
            </a:r>
            <a:r>
              <a:rPr lang="en-US" dirty="0"/>
              <a:t> :</a:t>
            </a:r>
          </a:p>
        </p:txBody>
      </p:sp>
      <p:sp>
        <p:nvSpPr>
          <p:cNvPr id="3" name="Content Placeholder 2"/>
          <p:cNvSpPr>
            <a:spLocks noGrp="1"/>
          </p:cNvSpPr>
          <p:nvPr>
            <p:ph idx="1"/>
          </p:nvPr>
        </p:nvSpPr>
        <p:spPr/>
        <p:txBody>
          <a:bodyPr/>
          <a:lstStyle/>
          <a:p>
            <a:r>
              <a:rPr lang="tr-TR" dirty="0"/>
              <a:t>0,087849 =% 8,78</a:t>
            </a:r>
          </a:p>
          <a:p>
            <a:r>
              <a:rPr lang="tr-TR" dirty="0"/>
              <a:t>0,087310 =% 8,73</a:t>
            </a:r>
          </a:p>
          <a:p>
            <a:endParaRPr lang="tr-TR" dirty="0"/>
          </a:p>
          <a:p>
            <a:r>
              <a:rPr lang="tr-TR" dirty="0"/>
              <a:t>%8,4 ten aylık ödeme tercih edilir.</a:t>
            </a:r>
          </a:p>
          <a:p>
            <a:endParaRPr lang="en-US" dirty="0"/>
          </a:p>
        </p:txBody>
      </p:sp>
    </p:spTree>
    <p:extLst>
      <p:ext uri="{BB962C8B-B14F-4D97-AF65-F5344CB8AC3E}">
        <p14:creationId xmlns:p14="http://schemas.microsoft.com/office/powerpoint/2010/main" val="1842666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676923-BA96-4AB9-B1CE-12D68CE1ACA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1928CA-CD7F-42FF-BFFA-D2929CC0B9AA}"/>
              </a:ext>
            </a:extLst>
          </p:cNvPr>
          <p:cNvSpPr>
            <a:spLocks noGrp="1"/>
          </p:cNvSpPr>
          <p:nvPr>
            <p:ph idx="1"/>
          </p:nvPr>
        </p:nvSpPr>
        <p:spPr/>
        <p:txBody>
          <a:bodyPr/>
          <a:lstStyle/>
          <a:p>
            <a:r>
              <a:rPr lang="tr-TR" sz="4400" dirty="0"/>
              <a:t>Yıllık nominal faiz oranı %11 olan ve 3 ayda bir ödenecek tüketici kredisi için efektif faiz oranı nedir ?</a:t>
            </a:r>
          </a:p>
          <a:p>
            <a:endParaRPr lang="tr-TR" sz="4000" dirty="0"/>
          </a:p>
          <a:p>
            <a:endParaRPr lang="tr-TR" sz="4000" dirty="0"/>
          </a:p>
        </p:txBody>
      </p:sp>
    </p:spTree>
    <p:extLst>
      <p:ext uri="{BB962C8B-B14F-4D97-AF65-F5344CB8AC3E}">
        <p14:creationId xmlns:p14="http://schemas.microsoft.com/office/powerpoint/2010/main" val="351164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Sonuç</a:t>
            </a:r>
            <a:r>
              <a:rPr lang="en-US" dirty="0"/>
              <a:t> : </a:t>
            </a:r>
          </a:p>
        </p:txBody>
      </p:sp>
      <p:sp>
        <p:nvSpPr>
          <p:cNvPr id="3" name="Content Placeholder 2"/>
          <p:cNvSpPr>
            <a:spLocks noGrp="1"/>
          </p:cNvSpPr>
          <p:nvPr>
            <p:ph idx="1"/>
          </p:nvPr>
        </p:nvSpPr>
        <p:spPr/>
        <p:txBody>
          <a:bodyPr/>
          <a:lstStyle/>
          <a:p>
            <a:r>
              <a:rPr lang="tr-TR" dirty="0"/>
              <a:t>%11,46</a:t>
            </a:r>
          </a:p>
          <a:p>
            <a:endParaRPr lang="en-US" dirty="0"/>
          </a:p>
        </p:txBody>
      </p:sp>
    </p:spTree>
    <p:extLst>
      <p:ext uri="{BB962C8B-B14F-4D97-AF65-F5344CB8AC3E}">
        <p14:creationId xmlns:p14="http://schemas.microsoft.com/office/powerpoint/2010/main" val="2920175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FE9553-B78F-4229-9024-09E5ACD551A9}"/>
              </a:ext>
            </a:extLst>
          </p:cNvPr>
          <p:cNvSpPr>
            <a:spLocks noGrp="1"/>
          </p:cNvSpPr>
          <p:nvPr>
            <p:ph type="title"/>
          </p:nvPr>
        </p:nvSpPr>
        <p:spPr/>
        <p:txBody>
          <a:bodyPr/>
          <a:lstStyle/>
          <a:p>
            <a:endParaRPr lang="tr-TR"/>
          </a:p>
        </p:txBody>
      </p:sp>
      <p:sp>
        <p:nvSpPr>
          <p:cNvPr id="4" name="Rectangle 1">
            <a:extLst>
              <a:ext uri="{FF2B5EF4-FFF2-40B4-BE49-F238E27FC236}">
                <a16:creationId xmlns:a16="http://schemas.microsoft.com/office/drawing/2014/main" id="{30B7C02D-3219-41D9-B9B8-43FE5F87CF1F}"/>
              </a:ext>
            </a:extLst>
          </p:cNvPr>
          <p:cNvSpPr>
            <a:spLocks noGrp="1" noChangeArrowheads="1"/>
          </p:cNvSpPr>
          <p:nvPr>
            <p:ph idx="1"/>
          </p:nvPr>
        </p:nvSpPr>
        <p:spPr bwMode="auto">
          <a:xfrm>
            <a:off x="838200" y="2662468"/>
            <a:ext cx="11038599"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X Bank’ın mevduat </a:t>
            </a:r>
            <a:r>
              <a:rPr kumimoji="0" lang="tr-TR" altLang="tr-TR" b="0" i="0" u="none" strike="noStrike" cap="none" normalizeH="0" baseline="0" dirty="0" err="1">
                <a:ln>
                  <a:noFill/>
                </a:ln>
                <a:solidFill>
                  <a:srgbClr val="292929"/>
                </a:solidFill>
                <a:effectLst/>
                <a:latin typeface="Times New Roman" panose="02020603050405020304" pitchFamily="18" charset="0"/>
                <a:cs typeface="Times New Roman" panose="02020603050405020304" pitchFamily="18" charset="0"/>
              </a:rPr>
              <a:t>işlemleri</a:t>
            </a:r>
            <a:r>
              <a:rPr kumimoji="0" lang="tr-TR" altLang="tr-TR" b="0" i="0"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 kapsamında faiz oranları </a:t>
            </a:r>
            <a:r>
              <a:rPr kumimoji="0" lang="tr-TR" altLang="tr-TR" b="0" i="0" u="none" strike="noStrike" cap="none" normalizeH="0" baseline="0" dirty="0" err="1">
                <a:ln>
                  <a:noFill/>
                </a:ln>
                <a:solidFill>
                  <a:srgbClr val="292929"/>
                </a:solidFill>
                <a:effectLst/>
                <a:latin typeface="Times New Roman" panose="02020603050405020304" pitchFamily="18" charset="0"/>
                <a:cs typeface="Times New Roman" panose="02020603050405020304" pitchFamily="18" charset="0"/>
              </a:rPr>
              <a:t>aşağıdaki</a:t>
            </a:r>
            <a:r>
              <a:rPr kumimoji="0" lang="tr-TR" altLang="tr-TR" b="0" i="0"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 gibi olsun.</a:t>
            </a:r>
            <a:endParaRPr kumimoji="0" lang="tr-TR" altLang="tr-T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1 aylık: %22,25</a:t>
            </a:r>
            <a:b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br>
            <a: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3 aylık: %22,50</a:t>
            </a:r>
            <a:b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br>
            <a: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4 aylık: %22,50</a:t>
            </a:r>
            <a:b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br>
            <a:r>
              <a:rPr kumimoji="0" lang="tr-TR" altLang="tr-TR" b="0" i="1" u="none" strike="noStrike" cap="none" normalizeH="0" baseline="0" dirty="0">
                <a:ln>
                  <a:noFill/>
                </a:ln>
                <a:solidFill>
                  <a:srgbClr val="292929"/>
                </a:solidFill>
                <a:effectLst/>
                <a:latin typeface="Times New Roman" panose="02020603050405020304" pitchFamily="18" charset="0"/>
                <a:cs typeface="Times New Roman" panose="02020603050405020304" pitchFamily="18" charset="0"/>
              </a:rPr>
              <a:t>6 aylık: %22,50</a:t>
            </a:r>
            <a:endParaRPr kumimoji="0" lang="tr-TR" altLang="tr-T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2839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FB3DBEE7-BFAF-D322-E377-37D951C525CD}"/>
              </a:ext>
            </a:extLst>
          </p:cNvPr>
          <p:cNvPicPr>
            <a:picLocks noChangeAspect="1"/>
          </p:cNvPicPr>
          <p:nvPr/>
        </p:nvPicPr>
        <p:blipFill rotWithShape="1">
          <a:blip r:embed="rId2">
            <a:alphaModFix amt="35000"/>
          </a:blip>
          <a:srcRect t="15730"/>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BDE0BFA5-456E-485A-87A4-351ADA8750C6}"/>
              </a:ext>
            </a:extLst>
          </p:cNvPr>
          <p:cNvSpPr>
            <a:spLocks noGrp="1"/>
          </p:cNvSpPr>
          <p:nvPr>
            <p:ph type="title"/>
          </p:nvPr>
        </p:nvSpPr>
        <p:spPr>
          <a:xfrm>
            <a:off x="838200" y="365125"/>
            <a:ext cx="10515600" cy="1325563"/>
          </a:xfrm>
        </p:spPr>
        <p:txBody>
          <a:bodyPr>
            <a:normAutofit/>
          </a:bodyPr>
          <a:lstStyle/>
          <a:p>
            <a:endParaRPr lang="tr-TR">
              <a:solidFill>
                <a:srgbClr val="FFFFFF"/>
              </a:solidFill>
            </a:endParaRPr>
          </a:p>
        </p:txBody>
      </p:sp>
      <p:graphicFrame>
        <p:nvGraphicFramePr>
          <p:cNvPr id="5" name="İçerik Yer Tutucusu 2">
            <a:extLst>
              <a:ext uri="{FF2B5EF4-FFF2-40B4-BE49-F238E27FC236}">
                <a16:creationId xmlns:a16="http://schemas.microsoft.com/office/drawing/2014/main" id="{C8ACD0DA-0470-235B-F6E4-3E7EDDF75BAC}"/>
              </a:ext>
            </a:extLst>
          </p:cNvPr>
          <p:cNvGraphicFramePr>
            <a:graphicFrameLocks noGrp="1"/>
          </p:cNvGraphicFramePr>
          <p:nvPr>
            <p:ph idx="1"/>
            <p:extLst>
              <p:ext uri="{D42A27DB-BD31-4B8C-83A1-F6EECF244321}">
                <p14:modId xmlns:p14="http://schemas.microsoft.com/office/powerpoint/2010/main" val="21782143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0522374"/>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470A8E-BB25-427E-ACF5-176D114500D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2941F18-5995-424F-90E2-24E8CD80D009}"/>
              </a:ext>
            </a:extLst>
          </p:cNvPr>
          <p:cNvSpPr>
            <a:spLocks noGrp="1"/>
          </p:cNvSpPr>
          <p:nvPr>
            <p:ph idx="1"/>
          </p:nvPr>
        </p:nvSpPr>
        <p:spPr/>
        <p:txBody>
          <a:bodyPr/>
          <a:lstStyle/>
          <a:p>
            <a:r>
              <a:rPr lang="tr-TR" b="0" i="0" dirty="0">
                <a:solidFill>
                  <a:srgbClr val="292929"/>
                </a:solidFill>
                <a:effectLst/>
                <a:latin typeface="charter"/>
              </a:rPr>
              <a:t>Efektif faiz hesaplama </a:t>
            </a:r>
            <a:r>
              <a:rPr lang="tr-TR" b="0" i="0" dirty="0" err="1">
                <a:solidFill>
                  <a:srgbClr val="292929"/>
                </a:solidFill>
                <a:effectLst/>
                <a:latin typeface="charter"/>
              </a:rPr>
              <a:t>formülünde</a:t>
            </a:r>
            <a:r>
              <a:rPr lang="tr-TR" b="0" i="0" dirty="0">
                <a:solidFill>
                  <a:srgbClr val="292929"/>
                </a:solidFill>
                <a:effectLst/>
                <a:latin typeface="charter"/>
              </a:rPr>
              <a:t> verilen yıllık nominal faiz oranlarını yerine </a:t>
            </a:r>
            <a:r>
              <a:rPr lang="tr-TR" b="0" i="0" dirty="0" err="1">
                <a:solidFill>
                  <a:srgbClr val="292929"/>
                </a:solidFill>
                <a:effectLst/>
                <a:latin typeface="charter"/>
              </a:rPr>
              <a:t>koyduğumuzda</a:t>
            </a:r>
            <a:r>
              <a:rPr lang="tr-TR" b="0" i="0" dirty="0">
                <a:solidFill>
                  <a:srgbClr val="292929"/>
                </a:solidFill>
                <a:effectLst/>
                <a:latin typeface="charter"/>
              </a:rPr>
              <a:t> </a:t>
            </a:r>
            <a:r>
              <a:rPr lang="tr-TR" b="0" i="0" dirty="0" err="1">
                <a:solidFill>
                  <a:srgbClr val="292929"/>
                </a:solidFill>
                <a:effectLst/>
                <a:latin typeface="charter"/>
              </a:rPr>
              <a:t>çıkan</a:t>
            </a:r>
            <a:r>
              <a:rPr lang="tr-TR" b="0" i="0" dirty="0">
                <a:solidFill>
                  <a:srgbClr val="292929"/>
                </a:solidFill>
                <a:effectLst/>
                <a:latin typeface="charter"/>
              </a:rPr>
              <a:t> oranlar;</a:t>
            </a:r>
            <a:endParaRPr lang="tr-TR" b="0" i="1" dirty="0">
              <a:solidFill>
                <a:srgbClr val="292929"/>
              </a:solidFill>
              <a:effectLst/>
              <a:latin typeface="charter"/>
            </a:endParaRPr>
          </a:p>
          <a:p>
            <a:endParaRPr lang="tr-TR" i="1" dirty="0">
              <a:solidFill>
                <a:srgbClr val="292929"/>
              </a:solidFill>
              <a:latin typeface="charter"/>
            </a:endParaRPr>
          </a:p>
          <a:p>
            <a:pPr marL="0" indent="0">
              <a:buNone/>
            </a:pPr>
            <a:r>
              <a:rPr lang="tr-TR" b="0" i="1" dirty="0">
                <a:solidFill>
                  <a:srgbClr val="292929"/>
                </a:solidFill>
                <a:effectLst/>
                <a:latin typeface="charter"/>
              </a:rPr>
              <a:t>	1 aylık: %24,67</a:t>
            </a:r>
            <a:br>
              <a:rPr lang="tr-TR" dirty="0"/>
            </a:br>
            <a:r>
              <a:rPr lang="tr-TR" dirty="0"/>
              <a:t>	</a:t>
            </a:r>
            <a:r>
              <a:rPr lang="tr-TR" b="0" i="1" dirty="0">
                <a:solidFill>
                  <a:srgbClr val="292929"/>
                </a:solidFill>
                <a:effectLst/>
                <a:latin typeface="charter"/>
              </a:rPr>
              <a:t>3 aylık: %24,47</a:t>
            </a:r>
            <a:br>
              <a:rPr lang="tr-TR" dirty="0"/>
            </a:br>
            <a:r>
              <a:rPr lang="tr-TR" dirty="0"/>
              <a:t>	</a:t>
            </a:r>
            <a:r>
              <a:rPr lang="tr-TR" b="0" i="1" dirty="0">
                <a:solidFill>
                  <a:srgbClr val="292929"/>
                </a:solidFill>
                <a:effectLst/>
                <a:latin typeface="charter"/>
              </a:rPr>
              <a:t>4 aylık: %24,23</a:t>
            </a:r>
            <a:br>
              <a:rPr lang="tr-TR" dirty="0"/>
            </a:br>
            <a:r>
              <a:rPr lang="tr-TR" dirty="0"/>
              <a:t>	</a:t>
            </a:r>
            <a:r>
              <a:rPr lang="tr-TR" b="0" i="1" dirty="0">
                <a:solidFill>
                  <a:srgbClr val="292929"/>
                </a:solidFill>
                <a:effectLst/>
                <a:latin typeface="charter"/>
              </a:rPr>
              <a:t>6 aylık: %23,77</a:t>
            </a:r>
            <a:endParaRPr lang="tr-TR" dirty="0"/>
          </a:p>
        </p:txBody>
      </p:sp>
    </p:spTree>
    <p:extLst>
      <p:ext uri="{BB962C8B-B14F-4D97-AF65-F5344CB8AC3E}">
        <p14:creationId xmlns:p14="http://schemas.microsoft.com/office/powerpoint/2010/main" val="2544457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812D0701-1B54-4167-BAA8-A284BD582F07}"/>
              </a:ext>
            </a:extLst>
          </p:cNvPr>
          <p:cNvSpPr>
            <a:spLocks noGrp="1"/>
          </p:cNvSpPr>
          <p:nvPr>
            <p:ph type="title"/>
          </p:nvPr>
        </p:nvSpPr>
        <p:spPr>
          <a:xfrm>
            <a:off x="1371597" y="348865"/>
            <a:ext cx="10044023" cy="877729"/>
          </a:xfrm>
        </p:spPr>
        <p:txBody>
          <a:bodyPr anchor="ctr">
            <a:normAutofit/>
          </a:bodyPr>
          <a:lstStyle/>
          <a:p>
            <a:r>
              <a:rPr lang="tr-TR" sz="4000">
                <a:solidFill>
                  <a:srgbClr val="FFFFFF"/>
                </a:solidFill>
              </a:rPr>
              <a:t>Enflasyon nedir ?</a:t>
            </a:r>
          </a:p>
        </p:txBody>
      </p:sp>
      <p:graphicFrame>
        <p:nvGraphicFramePr>
          <p:cNvPr id="5" name="İçerik Yer Tutucusu 2">
            <a:extLst>
              <a:ext uri="{FF2B5EF4-FFF2-40B4-BE49-F238E27FC236}">
                <a16:creationId xmlns:a16="http://schemas.microsoft.com/office/drawing/2014/main" id="{B214F1A1-9324-2F9B-1E77-02CFD4B5C97E}"/>
              </a:ext>
            </a:extLst>
          </p:cNvPr>
          <p:cNvGraphicFramePr>
            <a:graphicFrameLocks noGrp="1"/>
          </p:cNvGraphicFramePr>
          <p:nvPr>
            <p:ph idx="1"/>
            <p:extLst>
              <p:ext uri="{D42A27DB-BD31-4B8C-83A1-F6EECF244321}">
                <p14:modId xmlns:p14="http://schemas.microsoft.com/office/powerpoint/2010/main" val="421306317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7502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9E217383-7690-40BF-B187-C3A898A3E7DB}"/>
              </a:ext>
            </a:extLst>
          </p:cNvPr>
          <p:cNvSpPr>
            <a:spLocks noGrp="1"/>
          </p:cNvSpPr>
          <p:nvPr>
            <p:ph type="title"/>
          </p:nvPr>
        </p:nvSpPr>
        <p:spPr>
          <a:xfrm>
            <a:off x="1371597" y="348865"/>
            <a:ext cx="10044023" cy="877729"/>
          </a:xfrm>
        </p:spPr>
        <p:txBody>
          <a:bodyPr anchor="ctr">
            <a:normAutofit/>
          </a:bodyPr>
          <a:lstStyle/>
          <a:p>
            <a:r>
              <a:rPr lang="tr-TR" sz="2800" b="1" i="0" dirty="0">
                <a:solidFill>
                  <a:srgbClr val="FFFFFF"/>
                </a:solidFill>
                <a:effectLst/>
                <a:latin typeface="Proxima"/>
              </a:rPr>
              <a:t>Nedenlerine göre enflasyon türleri:</a:t>
            </a:r>
            <a:br>
              <a:rPr lang="tr-TR" sz="2800" b="1" i="0" dirty="0">
                <a:solidFill>
                  <a:srgbClr val="FFFFFF"/>
                </a:solidFill>
                <a:effectLst/>
                <a:latin typeface="Proxima"/>
              </a:rPr>
            </a:br>
            <a:endParaRPr lang="tr-TR" sz="2800" dirty="0">
              <a:solidFill>
                <a:srgbClr val="FFFFFF"/>
              </a:solidFill>
            </a:endParaRPr>
          </a:p>
        </p:txBody>
      </p:sp>
      <p:graphicFrame>
        <p:nvGraphicFramePr>
          <p:cNvPr id="20" name="İçerik Yer Tutucusu 2">
            <a:extLst>
              <a:ext uri="{FF2B5EF4-FFF2-40B4-BE49-F238E27FC236}">
                <a16:creationId xmlns:a16="http://schemas.microsoft.com/office/drawing/2014/main" id="{A6D07897-7CB4-D7FF-F2E1-61F7CEBA8F7A}"/>
              </a:ext>
            </a:extLst>
          </p:cNvPr>
          <p:cNvGraphicFramePr>
            <a:graphicFrameLocks noGrp="1"/>
          </p:cNvGraphicFramePr>
          <p:nvPr>
            <p:ph idx="1"/>
            <p:extLst>
              <p:ext uri="{D42A27DB-BD31-4B8C-83A1-F6EECF244321}">
                <p14:modId xmlns:p14="http://schemas.microsoft.com/office/powerpoint/2010/main" val="280925206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8590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9" name="Rectangle 7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AC8A044C-86A7-4B60-8040-EF175B58C170}"/>
              </a:ext>
            </a:extLst>
          </p:cNvPr>
          <p:cNvSpPr>
            <a:spLocks noGrp="1"/>
          </p:cNvSpPr>
          <p:nvPr>
            <p:ph type="title"/>
          </p:nvPr>
        </p:nvSpPr>
        <p:spPr>
          <a:xfrm>
            <a:off x="1371597" y="348865"/>
            <a:ext cx="10044023" cy="877729"/>
          </a:xfrm>
        </p:spPr>
        <p:txBody>
          <a:bodyPr anchor="ctr">
            <a:normAutofit/>
          </a:bodyPr>
          <a:lstStyle/>
          <a:p>
            <a:r>
              <a:rPr lang="tr-TR" sz="4000" dirty="0">
                <a:solidFill>
                  <a:srgbClr val="FFFFFF"/>
                </a:solidFill>
              </a:rPr>
              <a:t>Faiz nedir ?</a:t>
            </a:r>
          </a:p>
        </p:txBody>
      </p:sp>
      <p:graphicFrame>
        <p:nvGraphicFramePr>
          <p:cNvPr id="75" name="İçerik Yer Tutucusu 2">
            <a:extLst>
              <a:ext uri="{FF2B5EF4-FFF2-40B4-BE49-F238E27FC236}">
                <a16:creationId xmlns:a16="http://schemas.microsoft.com/office/drawing/2014/main" id="{788C02C3-C9AA-AD1D-6210-6A4A9904E3F4}"/>
              </a:ext>
            </a:extLst>
          </p:cNvPr>
          <p:cNvGraphicFramePr>
            <a:graphicFrameLocks noGrp="1"/>
          </p:cNvGraphicFramePr>
          <p:nvPr>
            <p:ph idx="1"/>
            <p:extLst>
              <p:ext uri="{D42A27DB-BD31-4B8C-83A1-F6EECF244321}">
                <p14:modId xmlns:p14="http://schemas.microsoft.com/office/powerpoint/2010/main" val="147742076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160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A821DF5-1D16-4DC1-88B0-75E40536B251}"/>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mc:AlternateContent xmlns:mc="http://schemas.openxmlformats.org/markup-compatibility/2006" xmlns:a14="http://schemas.microsoft.com/office/drawing/2010/main">
        <mc:Choice Requires="a14">
          <p:sp>
            <p:nvSpPr>
              <p:cNvPr id="3" name="İçerik Yer Tutucusu 2">
                <a:extLst>
                  <a:ext uri="{FF2B5EF4-FFF2-40B4-BE49-F238E27FC236}">
                    <a16:creationId xmlns:a16="http://schemas.microsoft.com/office/drawing/2014/main" id="{E1379496-8AC6-40C9-A752-08D2F7037F7F}"/>
                  </a:ext>
                </a:extLst>
              </p:cNvPr>
              <p:cNvSpPr>
                <a:spLocks noGrp="1"/>
              </p:cNvSpPr>
              <p:nvPr>
                <p:ph idx="1"/>
              </p:nvPr>
            </p:nvSpPr>
            <p:spPr>
              <a:xfrm>
                <a:off x="1371599" y="2318197"/>
                <a:ext cx="9724031" cy="3683358"/>
              </a:xfrm>
            </p:spPr>
            <p:txBody>
              <a:bodyPr anchor="ctr">
                <a:normAutofit/>
              </a:bodyPr>
              <a:lstStyle/>
              <a:p>
                <a:r>
                  <a:rPr lang="tr-TR" sz="3200" dirty="0">
                    <a:latin typeface="Times New Roman" panose="02020603050405020304" pitchFamily="18" charset="0"/>
                    <a:cs typeface="Times New Roman" panose="02020603050405020304" pitchFamily="18" charset="0"/>
                  </a:rPr>
                  <a:t>Nominal Faiz : Piyasada uygulanan cari faiz oranıdır . </a:t>
                </a:r>
              </a:p>
              <a:p>
                <a:r>
                  <a:rPr lang="tr-TR" sz="3200" dirty="0">
                    <a:latin typeface="Times New Roman" panose="02020603050405020304" pitchFamily="18" charset="0"/>
                    <a:cs typeface="Times New Roman" panose="02020603050405020304" pitchFamily="18" charset="0"/>
                  </a:rPr>
                  <a:t>Reel Faiz : Nominal faizden enflasyonun arındırılması sonucu hesaplanan faizdir </a:t>
                </a:r>
              </a:p>
              <a:p>
                <a:pPr marL="1828800" lvl="4" indent="0">
                  <a:buNone/>
                </a:pPr>
                <a14:m>
                  <m:oMathPara xmlns:m="http://schemas.openxmlformats.org/officeDocument/2006/math">
                    <m:oMathParaPr>
                      <m:jc m:val="centerGroup"/>
                    </m:oMathParaPr>
                    <m:oMath xmlns:m="http://schemas.openxmlformats.org/officeDocument/2006/math">
                      <m:r>
                        <m:rPr>
                          <m:nor/>
                        </m:rPr>
                        <a:rPr lang="en-US" sz="2000" b="1" i="0">
                          <a:latin typeface="Times New Roman" panose="02020603050405020304" pitchFamily="18" charset="0"/>
                          <a:cs typeface="Times New Roman" panose="02020603050405020304" pitchFamily="18" charset="0"/>
                        </a:rPr>
                        <m:t>1 </m:t>
                      </m:r>
                      <m:r>
                        <m:rPr>
                          <m:nor/>
                        </m:rPr>
                        <a:rPr lang="en-US" sz="2000" b="1" i="0">
                          <a:latin typeface="Times New Roman" panose="02020603050405020304" pitchFamily="18" charset="0"/>
                          <a:cs typeface="Times New Roman" panose="02020603050405020304" pitchFamily="18" charset="0"/>
                        </a:rPr>
                        <m:t>+ </m:t>
                      </m:r>
                      <m:r>
                        <m:rPr>
                          <m:nor/>
                        </m:rPr>
                        <a:rPr lang="en-US" sz="2000" b="1" i="0">
                          <a:latin typeface="Times New Roman" panose="02020603050405020304" pitchFamily="18" charset="0"/>
                          <a:cs typeface="Times New Roman" panose="02020603050405020304" pitchFamily="18" charset="0"/>
                        </a:rPr>
                        <m:t>re</m:t>
                      </m:r>
                      <m:r>
                        <m:rPr>
                          <m:nor/>
                        </m:rPr>
                        <a:rPr lang="tr-TR" sz="2000" b="1" i="0">
                          <a:latin typeface="Times New Roman" panose="02020603050405020304" pitchFamily="18" charset="0"/>
                          <a:cs typeface="Times New Roman" panose="02020603050405020304" pitchFamily="18" charset="0"/>
                        </a:rPr>
                        <m:t>el</m:t>
                      </m:r>
                      <m:r>
                        <m:rPr>
                          <m:nor/>
                        </m:rPr>
                        <a:rPr lang="tr-TR" sz="2000" b="1" i="0">
                          <a:latin typeface="Times New Roman" panose="02020603050405020304" pitchFamily="18" charset="0"/>
                          <a:cs typeface="Times New Roman" panose="02020603050405020304" pitchFamily="18" charset="0"/>
                        </a:rPr>
                        <m:t> </m:t>
                      </m:r>
                      <m:r>
                        <m:rPr>
                          <m:nor/>
                        </m:rPr>
                        <a:rPr lang="tr-TR" sz="2000" b="1" i="0">
                          <a:latin typeface="Times New Roman" panose="02020603050405020304" pitchFamily="18" charset="0"/>
                          <a:cs typeface="Times New Roman" panose="02020603050405020304" pitchFamily="18" charset="0"/>
                        </a:rPr>
                        <m:t>faiz</m:t>
                      </m:r>
                      <m:r>
                        <m:rPr>
                          <m:nor/>
                        </m:rPr>
                        <a:rPr lang="tr-TR" sz="2000" b="1" i="0">
                          <a:latin typeface="Times New Roman" panose="02020603050405020304" pitchFamily="18" charset="0"/>
                          <a:cs typeface="Times New Roman" panose="02020603050405020304" pitchFamily="18" charset="0"/>
                        </a:rPr>
                        <m:t> </m:t>
                      </m:r>
                      <m:r>
                        <m:rPr>
                          <m:nor/>
                        </m:rPr>
                        <a:rPr lang="tr-TR" sz="2000" b="1" i="0">
                          <a:latin typeface="Times New Roman" panose="02020603050405020304" pitchFamily="18" charset="0"/>
                          <a:cs typeface="Times New Roman" panose="02020603050405020304" pitchFamily="18" charset="0"/>
                        </a:rPr>
                        <m:t>oran</m:t>
                      </m:r>
                      <m:r>
                        <m:rPr>
                          <m:nor/>
                        </m:rPr>
                        <a:rPr lang="tr-TR" sz="2000" b="1" i="0">
                          <a:latin typeface="Times New Roman" panose="02020603050405020304" pitchFamily="18" charset="0"/>
                          <a:cs typeface="Times New Roman" panose="02020603050405020304" pitchFamily="18" charset="0"/>
                        </a:rPr>
                        <m:t>ı </m:t>
                      </m:r>
                      <m:r>
                        <m:rPr>
                          <m:nor/>
                        </m:rPr>
                        <a:rPr lang="en-US" sz="2000" b="1" i="0">
                          <a:latin typeface="Times New Roman" panose="02020603050405020304" pitchFamily="18" charset="0"/>
                          <a:cs typeface="Times New Roman" panose="02020603050405020304" pitchFamily="18" charset="0"/>
                        </a:rPr>
                        <m:t> = </m:t>
                      </m:r>
                      <m:f>
                        <m:fPr>
                          <m:ctrlPr>
                            <a:rPr lang="en-US" sz="2000" b="1" i="1">
                              <a:latin typeface="Cambria Math" panose="02040503050406030204" pitchFamily="18" charset="0"/>
                            </a:rPr>
                          </m:ctrlPr>
                        </m:fPr>
                        <m:num>
                          <m:r>
                            <m:rPr>
                              <m:nor/>
                            </m:rPr>
                            <a:rPr lang="en-US" sz="2000" b="1" i="0">
                              <a:latin typeface="Times New Roman" panose="02020603050405020304" pitchFamily="18" charset="0"/>
                              <a:cs typeface="Times New Roman" panose="02020603050405020304" pitchFamily="18" charset="0"/>
                            </a:rPr>
                            <m:t>1 </m:t>
                          </m:r>
                          <m:r>
                            <m:rPr>
                              <m:nor/>
                            </m:rPr>
                            <a:rPr lang="en-US" sz="2000" b="1" i="0">
                              <a:latin typeface="Times New Roman" panose="02020603050405020304" pitchFamily="18" charset="0"/>
                              <a:cs typeface="Times New Roman" panose="02020603050405020304" pitchFamily="18" charset="0"/>
                            </a:rPr>
                            <m:t>+ </m:t>
                          </m:r>
                          <m:r>
                            <m:rPr>
                              <m:nor/>
                            </m:rPr>
                            <a:rPr lang="en-US" sz="2000" b="1" i="0">
                              <a:latin typeface="Times New Roman" panose="02020603050405020304" pitchFamily="18" charset="0"/>
                              <a:cs typeface="Times New Roman" panose="02020603050405020304" pitchFamily="18" charset="0"/>
                            </a:rPr>
                            <m:t>nominal</m:t>
                          </m:r>
                          <m:r>
                            <m:rPr>
                              <m:nor/>
                            </m:rPr>
                            <a:rPr lang="en-US" sz="2000" b="1" i="0">
                              <a:latin typeface="Times New Roman" panose="02020603050405020304" pitchFamily="18" charset="0"/>
                              <a:cs typeface="Times New Roman" panose="02020603050405020304" pitchFamily="18" charset="0"/>
                            </a:rPr>
                            <m:t> </m:t>
                          </m:r>
                          <m:r>
                            <a:rPr lang="tr-TR" sz="2000" b="1" i="1">
                              <a:latin typeface="Cambria Math" panose="02040503050406030204" pitchFamily="18" charset="0"/>
                            </a:rPr>
                            <m:t>𝒇𝒂𝒊𝒛</m:t>
                          </m:r>
                          <m:r>
                            <a:rPr lang="tr-TR" sz="2000" b="1" i="1">
                              <a:latin typeface="Cambria Math" panose="02040503050406030204" pitchFamily="18" charset="0"/>
                            </a:rPr>
                            <m:t> </m:t>
                          </m:r>
                          <m:r>
                            <a:rPr lang="tr-TR" sz="2000" b="1" i="1">
                              <a:latin typeface="Cambria Math" panose="02040503050406030204" pitchFamily="18" charset="0"/>
                            </a:rPr>
                            <m:t>𝒐𝒓𝒂𝒏</m:t>
                          </m:r>
                          <m:r>
                            <a:rPr lang="tr-TR" sz="2000" b="1" i="1">
                              <a:latin typeface="Cambria Math" panose="02040503050406030204" pitchFamily="18" charset="0"/>
                            </a:rPr>
                            <m:t>𝚤</m:t>
                          </m:r>
                        </m:num>
                        <m:den>
                          <m:r>
                            <m:rPr>
                              <m:nor/>
                            </m:rPr>
                            <a:rPr lang="en-US" sz="2000" b="1" i="0">
                              <a:latin typeface="Times New Roman" panose="02020603050405020304" pitchFamily="18" charset="0"/>
                              <a:cs typeface="Times New Roman" panose="02020603050405020304" pitchFamily="18" charset="0"/>
                            </a:rPr>
                            <m:t>1 </m:t>
                          </m:r>
                          <m:r>
                            <m:rPr>
                              <m:nor/>
                            </m:rPr>
                            <a:rPr lang="en-US" sz="2000" b="1" i="0">
                              <a:latin typeface="Times New Roman" panose="02020603050405020304" pitchFamily="18" charset="0"/>
                              <a:cs typeface="Times New Roman" panose="02020603050405020304" pitchFamily="18" charset="0"/>
                            </a:rPr>
                            <m:t>+ </m:t>
                          </m:r>
                          <m:r>
                            <a:rPr lang="tr-TR" sz="2000" b="1" i="1">
                              <a:latin typeface="Cambria Math" panose="02040503050406030204" pitchFamily="18" charset="0"/>
                            </a:rPr>
                            <m:t>𝒆𝒏𝒇𝒍𝒂𝒔𝒚𝒐𝒏</m:t>
                          </m:r>
                          <m:r>
                            <a:rPr lang="tr-TR" sz="2000" b="1" i="1">
                              <a:latin typeface="Cambria Math" panose="02040503050406030204" pitchFamily="18" charset="0"/>
                            </a:rPr>
                            <m:t> </m:t>
                          </m:r>
                          <m:r>
                            <a:rPr lang="tr-TR" sz="2000" b="1" i="1">
                              <a:latin typeface="Cambria Math" panose="02040503050406030204" pitchFamily="18" charset="0"/>
                            </a:rPr>
                            <m:t>𝒐𝒓𝒂𝒏</m:t>
                          </m:r>
                          <m:r>
                            <a:rPr lang="tr-TR" sz="2000" b="1" i="1">
                              <a:latin typeface="Cambria Math" panose="02040503050406030204" pitchFamily="18" charset="0"/>
                            </a:rPr>
                            <m:t>𝚤</m:t>
                          </m:r>
                          <m:r>
                            <a:rPr lang="tr-TR" sz="2000" b="1" i="1">
                              <a:latin typeface="Cambria Math" panose="02040503050406030204" pitchFamily="18" charset="0"/>
                            </a:rPr>
                            <m:t> </m:t>
                          </m:r>
                        </m:den>
                      </m:f>
                    </m:oMath>
                  </m:oMathPara>
                </a14:m>
                <a:endParaRPr lang="tr-TR" sz="2000" b="1" dirty="0">
                  <a:latin typeface="Times New Roman" panose="02020603050405020304" pitchFamily="18" charset="0"/>
                  <a:cs typeface="Times New Roman" panose="02020603050405020304" pitchFamily="18" charset="0"/>
                </a:endParaRPr>
              </a:p>
              <a:p>
                <a:pPr marL="1828800" lvl="4" indent="0">
                  <a:buNone/>
                </a:pPr>
                <a:endParaRPr lang="tr-TR" sz="2000" b="1" dirty="0">
                  <a:latin typeface="Times New Roman" panose="02020603050405020304" pitchFamily="18" charset="0"/>
                  <a:cs typeface="Times New Roman" panose="02020603050405020304" pitchFamily="18" charset="0"/>
                </a:endParaRPr>
              </a:p>
              <a:p>
                <a:pPr marL="1828800" lvl="4" indent="0">
                  <a:buNone/>
                </a:pPr>
                <a:endParaRPr lang="tr-TR" sz="2000" b="1" dirty="0">
                  <a:latin typeface="Times New Roman" panose="02020603050405020304" pitchFamily="18" charset="0"/>
                  <a:cs typeface="Times New Roman" panose="02020603050405020304" pitchFamily="18" charset="0"/>
                </a:endParaRPr>
              </a:p>
              <a:p>
                <a:pPr marL="1828800" lvl="4" indent="0">
                  <a:buNone/>
                </a:pPr>
                <a:r>
                  <a:rPr lang="tr-TR" sz="2000" b="1" dirty="0">
                    <a:latin typeface="Times New Roman" panose="02020603050405020304" pitchFamily="18" charset="0"/>
                    <a:cs typeface="Times New Roman" panose="02020603050405020304" pitchFamily="18" charset="0"/>
                  </a:rPr>
                  <a:t>Reel faiz oranı = Nominal faiz oranı – Enflasyon oranı </a:t>
                </a:r>
              </a:p>
              <a:p>
                <a:pPr marL="1828800" lvl="4" indent="0">
                  <a:buNone/>
                </a:pPr>
                <a:endParaRPr lang="tr-TR" sz="2000" b="1" dirty="0">
                  <a:latin typeface="Times New Roman" panose="02020603050405020304" pitchFamily="18" charset="0"/>
                  <a:cs typeface="Times New Roman" panose="02020603050405020304" pitchFamily="18" charset="0"/>
                </a:endParaRPr>
              </a:p>
            </p:txBody>
          </p:sp>
        </mc:Choice>
        <mc:Fallback xmlns="">
          <p:sp>
            <p:nvSpPr>
              <p:cNvPr id="3" name="İçerik Yer Tutucusu 2">
                <a:extLst>
                  <a:ext uri="{FF2B5EF4-FFF2-40B4-BE49-F238E27FC236}">
                    <a16:creationId xmlns:a16="http://schemas.microsoft.com/office/drawing/2014/main" id="{E1379496-8AC6-40C9-A752-08D2F7037F7F}"/>
                  </a:ext>
                </a:extLst>
              </p:cNvPr>
              <p:cNvSpPr>
                <a:spLocks noGrp="1" noRot="1" noChangeAspect="1" noMove="1" noResize="1" noEditPoints="1" noAdjustHandles="1" noChangeArrowheads="1" noChangeShapeType="1" noTextEdit="1"/>
              </p:cNvSpPr>
              <p:nvPr>
                <p:ph idx="1"/>
              </p:nvPr>
            </p:nvSpPr>
            <p:spPr>
              <a:xfrm>
                <a:off x="1371599" y="2318197"/>
                <a:ext cx="9724031" cy="3683358"/>
              </a:xfrm>
              <a:blipFill>
                <a:blip r:embed="rId2"/>
                <a:stretch>
                  <a:fillRect l="-1442" t="-496"/>
                </a:stretch>
              </a:blipFill>
            </p:spPr>
            <p:txBody>
              <a:bodyPr/>
              <a:lstStyle/>
              <a:p>
                <a:r>
                  <a:rPr lang="tr-TR">
                    <a:noFill/>
                  </a:rPr>
                  <a:t> </a:t>
                </a:r>
              </a:p>
            </p:txBody>
          </p:sp>
        </mc:Fallback>
      </mc:AlternateContent>
    </p:spTree>
    <p:extLst>
      <p:ext uri="{BB962C8B-B14F-4D97-AF65-F5344CB8AC3E}">
        <p14:creationId xmlns:p14="http://schemas.microsoft.com/office/powerpoint/2010/main" val="423328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9" name="Rectangle 13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A77542E-94DE-4459-ABBD-AB6E6C806C01}"/>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mc:AlternateContent xmlns:mc="http://schemas.openxmlformats.org/markup-compatibility/2006" xmlns:a14="http://schemas.microsoft.com/office/drawing/2010/main">
        <mc:Choice Requires="a14">
          <p:sp>
            <p:nvSpPr>
              <p:cNvPr id="2054" name="Content Placeholder 2053">
                <a:extLst>
                  <a:ext uri="{FF2B5EF4-FFF2-40B4-BE49-F238E27FC236}">
                    <a16:creationId xmlns:a16="http://schemas.microsoft.com/office/drawing/2014/main" id="{F98FF83C-C0AB-8ED7-43EE-7C44E1E53B94}"/>
                  </a:ext>
                </a:extLst>
              </p:cNvPr>
              <p:cNvSpPr>
                <a:spLocks noGrp="1"/>
              </p:cNvSpPr>
              <p:nvPr>
                <p:ph idx="1"/>
              </p:nvPr>
            </p:nvSpPr>
            <p:spPr>
              <a:xfrm>
                <a:off x="1371599" y="2318197"/>
                <a:ext cx="9724031" cy="3683358"/>
              </a:xfrm>
            </p:spPr>
            <p:txBody>
              <a:bodyPr anchor="ctr">
                <a:normAutofit/>
              </a:bodyPr>
              <a:lstStyle/>
              <a:p>
                <a:pPr algn="just"/>
                <a:r>
                  <a:rPr lang="tr-TR" sz="3600" dirty="0">
                    <a:latin typeface="Times New Roman" panose="02020603050405020304" pitchFamily="18" charset="0"/>
                    <a:cs typeface="Times New Roman" panose="02020603050405020304" pitchFamily="18" charset="0"/>
                  </a:rPr>
                  <a:t>Yıllık %15 nominal faiz oranı ile bankaya yatırılan 5.000 </a:t>
                </a:r>
                <a:r>
                  <a:rPr lang="tr-TR" sz="3600" dirty="0" err="1">
                    <a:latin typeface="Times New Roman" panose="02020603050405020304" pitchFamily="18" charset="0"/>
                    <a:cs typeface="Times New Roman" panose="02020603050405020304" pitchFamily="18" charset="0"/>
                  </a:rPr>
                  <a:t>tl</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nin</a:t>
                </a:r>
                <a:r>
                  <a:rPr lang="tr-TR" sz="3600" dirty="0">
                    <a:latin typeface="Times New Roman" panose="02020603050405020304" pitchFamily="18" charset="0"/>
                    <a:cs typeface="Times New Roman" panose="02020603050405020304" pitchFamily="18" charset="0"/>
                  </a:rPr>
                  <a:t> yıl sonunda yıllık enflasyonun %9 olarak açıklanması halinde reel getirisi nedir ?</a:t>
                </a:r>
              </a:p>
              <a:p>
                <a:pPr marL="0" indent="0">
                  <a:buNone/>
                </a:pPr>
                <a:endParaRPr lang="tr-TR" sz="2000" b="1" i="0"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m:rPr>
                          <m:nor/>
                        </m:rPr>
                        <a:rPr lang="tr-TR" sz="2000" b="1" i="0">
                          <a:latin typeface="Times New Roman" panose="02020603050405020304" pitchFamily="18" charset="0"/>
                          <a:cs typeface="Times New Roman" panose="02020603050405020304" pitchFamily="18" charset="0"/>
                        </a:rPr>
                        <m:t>            </m:t>
                      </m:r>
                    </m:oMath>
                  </m:oMathPara>
                </a14:m>
                <a:endParaRPr lang="en-US" sz="2000" dirty="0">
                  <a:latin typeface="Times New Roman" panose="02020603050405020304" pitchFamily="18" charset="0"/>
                  <a:cs typeface="Times New Roman" panose="02020603050405020304" pitchFamily="18" charset="0"/>
                </a:endParaRPr>
              </a:p>
            </p:txBody>
          </p:sp>
        </mc:Choice>
        <mc:Fallback xmlns="">
          <p:sp>
            <p:nvSpPr>
              <p:cNvPr id="2054" name="Content Placeholder 2053">
                <a:extLst>
                  <a:ext uri="{FF2B5EF4-FFF2-40B4-BE49-F238E27FC236}">
                    <a16:creationId xmlns:a16="http://schemas.microsoft.com/office/drawing/2014/main" xmlns:a14="http://schemas.microsoft.com/office/drawing/2010/main" xmlns="" id="{F98FF83C-C0AB-8ED7-43EE-7C44E1E53B94}"/>
                  </a:ext>
                </a:extLst>
              </p:cNvPr>
              <p:cNvSpPr>
                <a:spLocks noGrp="1" noRot="1" noChangeAspect="1" noMove="1" noResize="1" noEditPoints="1" noAdjustHandles="1" noChangeArrowheads="1" noChangeShapeType="1" noTextEdit="1"/>
              </p:cNvSpPr>
              <p:nvPr>
                <p:ph idx="1"/>
              </p:nvPr>
            </p:nvSpPr>
            <p:spPr>
              <a:xfrm>
                <a:off x="1371599" y="2318197"/>
                <a:ext cx="9724031" cy="3683358"/>
              </a:xfrm>
              <a:blipFill rotWithShape="1">
                <a:blip r:embed="rId2"/>
                <a:stretch>
                  <a:fillRect l="-1693" r="-1881"/>
                </a:stretch>
              </a:blipFill>
            </p:spPr>
            <p:txBody>
              <a:bodyPr/>
              <a:lstStyle/>
              <a:p>
                <a:r>
                  <a:rPr lang="en-US">
                    <a:noFill/>
                  </a:rPr>
                  <a:t> </a:t>
                </a:r>
              </a:p>
            </p:txBody>
          </p:sp>
        </mc:Fallback>
      </mc:AlternateContent>
    </p:spTree>
    <p:extLst>
      <p:ext uri="{BB962C8B-B14F-4D97-AF65-F5344CB8AC3E}">
        <p14:creationId xmlns:p14="http://schemas.microsoft.com/office/powerpoint/2010/main" val="753339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Çözüm</a:t>
            </a:r>
            <a:r>
              <a:rPr lang="en-US" dirty="0"/>
              <a: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 xmlns:m="http://schemas.openxmlformats.org/officeDocument/2006/math">
                    <m:r>
                      <m:rPr>
                        <m:nor/>
                      </m:rPr>
                      <a:rPr lang="en-US" b="1">
                        <a:latin typeface="Times New Roman" panose="02020603050405020304" pitchFamily="18" charset="0"/>
                        <a:cs typeface="Times New Roman" panose="02020603050405020304" pitchFamily="18" charset="0"/>
                      </a:rPr>
                      <m:t>1 </m:t>
                    </m:r>
                    <m:r>
                      <m:rPr>
                        <m:nor/>
                      </m:rPr>
                      <a:rPr lang="en-US" b="1">
                        <a:latin typeface="Times New Roman" panose="02020603050405020304" pitchFamily="18" charset="0"/>
                        <a:cs typeface="Times New Roman" panose="02020603050405020304" pitchFamily="18" charset="0"/>
                      </a:rPr>
                      <m:t>+ </m:t>
                    </m:r>
                    <m:r>
                      <m:rPr>
                        <m:nor/>
                      </m:rPr>
                      <a:rPr lang="en-US" b="1">
                        <a:latin typeface="Times New Roman" panose="02020603050405020304" pitchFamily="18" charset="0"/>
                        <a:cs typeface="Times New Roman" panose="02020603050405020304" pitchFamily="18" charset="0"/>
                      </a:rPr>
                      <m:t>re</m:t>
                    </m:r>
                    <m:r>
                      <m:rPr>
                        <m:nor/>
                      </m:rPr>
                      <a:rPr lang="tr-TR" b="1">
                        <a:latin typeface="Times New Roman" panose="02020603050405020304" pitchFamily="18" charset="0"/>
                        <a:cs typeface="Times New Roman" panose="02020603050405020304" pitchFamily="18" charset="0"/>
                      </a:rPr>
                      <m:t>el</m:t>
                    </m:r>
                    <m:r>
                      <m:rPr>
                        <m:nor/>
                      </m:rPr>
                      <a:rPr lang="tr-TR" b="1">
                        <a:latin typeface="Times New Roman" panose="02020603050405020304" pitchFamily="18" charset="0"/>
                        <a:cs typeface="Times New Roman" panose="02020603050405020304" pitchFamily="18" charset="0"/>
                      </a:rPr>
                      <m:t> </m:t>
                    </m:r>
                    <m:r>
                      <m:rPr>
                        <m:nor/>
                      </m:rPr>
                      <a:rPr lang="tr-TR" b="1">
                        <a:latin typeface="Times New Roman" panose="02020603050405020304" pitchFamily="18" charset="0"/>
                        <a:cs typeface="Times New Roman" panose="02020603050405020304" pitchFamily="18" charset="0"/>
                      </a:rPr>
                      <m:t>faiz</m:t>
                    </m:r>
                    <m:r>
                      <m:rPr>
                        <m:nor/>
                      </m:rPr>
                      <a:rPr lang="tr-TR" b="1">
                        <a:latin typeface="Times New Roman" panose="02020603050405020304" pitchFamily="18" charset="0"/>
                        <a:cs typeface="Times New Roman" panose="02020603050405020304" pitchFamily="18" charset="0"/>
                      </a:rPr>
                      <m:t> </m:t>
                    </m:r>
                    <m:r>
                      <m:rPr>
                        <m:nor/>
                      </m:rPr>
                      <a:rPr lang="tr-TR" b="1">
                        <a:latin typeface="Times New Roman" panose="02020603050405020304" pitchFamily="18" charset="0"/>
                        <a:cs typeface="Times New Roman" panose="02020603050405020304" pitchFamily="18" charset="0"/>
                      </a:rPr>
                      <m:t>oran</m:t>
                    </m:r>
                    <m:r>
                      <m:rPr>
                        <m:nor/>
                      </m:rPr>
                      <a:rPr lang="tr-TR" b="1">
                        <a:latin typeface="Times New Roman" panose="02020603050405020304" pitchFamily="18" charset="0"/>
                        <a:cs typeface="Times New Roman" panose="02020603050405020304" pitchFamily="18" charset="0"/>
                      </a:rPr>
                      <m:t>ı </m:t>
                    </m:r>
                    <m:r>
                      <m:rPr>
                        <m:nor/>
                      </m:rPr>
                      <a:rPr lang="en-US" b="1">
                        <a:latin typeface="Times New Roman" panose="02020603050405020304" pitchFamily="18" charset="0"/>
                        <a:cs typeface="Times New Roman" panose="02020603050405020304" pitchFamily="18" charset="0"/>
                      </a:rPr>
                      <m:t> = </m:t>
                    </m:r>
                    <m:f>
                      <m:fPr>
                        <m:ctrlPr>
                          <a:rPr lang="en-US" b="1" i="1">
                            <a:latin typeface="Cambria Math" panose="02040503050406030204" pitchFamily="18" charset="0"/>
                          </a:rPr>
                        </m:ctrlPr>
                      </m:fPr>
                      <m:num>
                        <m:r>
                          <m:rPr>
                            <m:nor/>
                          </m:rPr>
                          <a:rPr lang="en-US" b="1">
                            <a:latin typeface="Times New Roman" panose="02020603050405020304" pitchFamily="18" charset="0"/>
                            <a:cs typeface="Times New Roman" panose="02020603050405020304" pitchFamily="18" charset="0"/>
                          </a:rPr>
                          <m:t>1 </m:t>
                        </m:r>
                        <m:r>
                          <m:rPr>
                            <m:nor/>
                          </m:rPr>
                          <a:rPr lang="en-US" b="1">
                            <a:latin typeface="Times New Roman" panose="02020603050405020304" pitchFamily="18" charset="0"/>
                            <a:cs typeface="Times New Roman" panose="02020603050405020304" pitchFamily="18" charset="0"/>
                          </a:rPr>
                          <m:t>+ </m:t>
                        </m:r>
                        <m:r>
                          <a:rPr lang="tr-TR" b="1" i="1">
                            <a:latin typeface="Cambria Math" panose="02040503050406030204" pitchFamily="18" charset="0"/>
                            <a:cs typeface="Times New Roman" panose="02020603050405020304" pitchFamily="18" charset="0"/>
                          </a:rPr>
                          <m:t>𝟎</m:t>
                        </m:r>
                        <m:r>
                          <a:rPr lang="tr-TR" b="1" i="1">
                            <a:latin typeface="Cambria Math" panose="02040503050406030204" pitchFamily="18" charset="0"/>
                            <a:cs typeface="Times New Roman" panose="02020603050405020304" pitchFamily="18" charset="0"/>
                          </a:rPr>
                          <m:t>,</m:t>
                        </m:r>
                        <m:r>
                          <a:rPr lang="tr-TR" b="1" i="1">
                            <a:latin typeface="Cambria Math" panose="02040503050406030204" pitchFamily="18" charset="0"/>
                            <a:cs typeface="Times New Roman" panose="02020603050405020304" pitchFamily="18" charset="0"/>
                          </a:rPr>
                          <m:t>𝟏𝟓</m:t>
                        </m:r>
                      </m:num>
                      <m:den>
                        <m:eqArr>
                          <m:eqArrPr>
                            <m:ctrlPr>
                              <a:rPr lang="en-US" b="1" i="1">
                                <a:latin typeface="Cambria Math" panose="02040503050406030204" pitchFamily="18" charset="0"/>
                                <a:cs typeface="Times New Roman" panose="02020603050405020304" pitchFamily="18" charset="0"/>
                              </a:rPr>
                            </m:ctrlPr>
                          </m:eqArrPr>
                          <m:e>
                            <m:r>
                              <m:rPr>
                                <m:nor/>
                              </m:rPr>
                              <a:rPr lang="en-US" b="1">
                                <a:latin typeface="Times New Roman" panose="02020603050405020304" pitchFamily="18" charset="0"/>
                                <a:cs typeface="Times New Roman" panose="02020603050405020304" pitchFamily="18" charset="0"/>
                              </a:rPr>
                              <m:t>1 </m:t>
                            </m:r>
                            <m:r>
                              <m:rPr>
                                <m:nor/>
                              </m:rPr>
                              <a:rPr lang="en-US" b="1">
                                <a:latin typeface="Times New Roman" panose="02020603050405020304" pitchFamily="18" charset="0"/>
                                <a:cs typeface="Times New Roman" panose="02020603050405020304" pitchFamily="18" charset="0"/>
                              </a:rPr>
                              <m:t>+ </m:t>
                            </m:r>
                            <m:r>
                              <a:rPr lang="tr-TR" b="1" i="1">
                                <a:latin typeface="Cambria Math" panose="02040503050406030204" pitchFamily="18" charset="0"/>
                              </a:rPr>
                              <m:t>𝟎</m:t>
                            </m:r>
                            <m:r>
                              <a:rPr lang="tr-TR" b="1" i="1">
                                <a:latin typeface="Cambria Math" panose="02040503050406030204" pitchFamily="18" charset="0"/>
                              </a:rPr>
                              <m:t>,</m:t>
                            </m:r>
                            <m:r>
                              <a:rPr lang="tr-TR" b="1" i="1">
                                <a:latin typeface="Cambria Math" panose="02040503050406030204" pitchFamily="18" charset="0"/>
                              </a:rPr>
                              <m:t>𝟎𝟗</m:t>
                            </m:r>
                          </m:e>
                          <m:e/>
                        </m:eqArr>
                      </m:den>
                    </m:f>
                  </m:oMath>
                </a14:m>
                <a:r>
                  <a:rPr lang="tr-TR" dirty="0">
                    <a:latin typeface="Times New Roman" panose="02020603050405020304" pitchFamily="18" charset="0"/>
                    <a:cs typeface="Times New Roman" panose="02020603050405020304" pitchFamily="18" charset="0"/>
                  </a:rPr>
                  <a:t> =  % 5,5</a:t>
                </a:r>
              </a:p>
              <a:p>
                <a:pPr marL="0" indent="0">
                  <a:buNone/>
                </a:pPr>
                <a:r>
                  <a:rPr lang="tr-TR" dirty="0">
                    <a:latin typeface="Times New Roman" panose="02020603050405020304" pitchFamily="18" charset="0"/>
                    <a:cs typeface="Times New Roman" panose="02020603050405020304" pitchFamily="18" charset="0"/>
                  </a:rPr>
                  <a:t>		0,15 – 0,09  = %0,06</a:t>
                </a:r>
                <a:endParaRPr lang="en-US" dirty="0">
                  <a:latin typeface="Times New Roman" panose="02020603050405020304" pitchFamily="18" charset="0"/>
                  <a:cs typeface="Times New Roman" panose="02020603050405020304" pitchFamily="18" charset="0"/>
                </a:endParaRP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847013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C292713-A5F6-4B84-8DB0-1B0AD963672D}"/>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mc:AlternateContent xmlns:mc="http://schemas.openxmlformats.org/markup-compatibility/2006" xmlns:a14="http://schemas.microsoft.com/office/drawing/2010/main">
        <mc:Choice Requires="a14">
          <p:sp>
            <p:nvSpPr>
              <p:cNvPr id="3" name="İçerik Yer Tutucusu 2">
                <a:extLst>
                  <a:ext uri="{FF2B5EF4-FFF2-40B4-BE49-F238E27FC236}">
                    <a16:creationId xmlns:a16="http://schemas.microsoft.com/office/drawing/2014/main" id="{E1B3118D-A0F5-4E9A-ABCB-C84D0B79BAC5}"/>
                  </a:ext>
                </a:extLst>
              </p:cNvPr>
              <p:cNvSpPr>
                <a:spLocks noGrp="1"/>
              </p:cNvSpPr>
              <p:nvPr>
                <p:ph idx="1"/>
              </p:nvPr>
            </p:nvSpPr>
            <p:spPr>
              <a:xfrm>
                <a:off x="1371599" y="2318197"/>
                <a:ext cx="9724031" cy="3683358"/>
              </a:xfrm>
            </p:spPr>
            <p:txBody>
              <a:bodyPr anchor="ctr">
                <a:normAutofit/>
              </a:bodyPr>
              <a:lstStyle/>
              <a:p>
                <a:r>
                  <a:rPr lang="tr-TR" sz="3200" dirty="0">
                    <a:latin typeface="Times New Roman" panose="02020603050405020304" pitchFamily="18" charset="0"/>
                    <a:cs typeface="Times New Roman" panose="02020603050405020304" pitchFamily="18" charset="0"/>
                  </a:rPr>
                  <a:t>Bir yıllık devlet tahvili faiz oranı %6,0 ise  ve enflasyon oranı %2,0 ise  reel faiz oranı nedir?</a:t>
                </a:r>
              </a:p>
              <a:p>
                <a:endParaRPr lang="tr-TR" sz="3200"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m:rPr>
                          <m:nor/>
                        </m:rPr>
                        <a:rPr lang="en-US" sz="2000" b="0" i="0">
                          <a:latin typeface="+mn-lt"/>
                        </a:rPr>
                        <m:t>1 </m:t>
                      </m:r>
                      <m:r>
                        <m:rPr>
                          <m:nor/>
                        </m:rPr>
                        <a:rPr lang="en-US" sz="2000" b="0" i="0">
                          <a:latin typeface="+mn-lt"/>
                        </a:rPr>
                        <m:t>+ </m:t>
                      </m:r>
                      <m:r>
                        <m:rPr>
                          <m:nor/>
                        </m:rPr>
                        <a:rPr lang="en-US" sz="2000" b="0" i="0">
                          <a:latin typeface="+mn-lt"/>
                        </a:rPr>
                        <m:t>real</m:t>
                      </m:r>
                      <m:r>
                        <m:rPr>
                          <m:nor/>
                        </m:rPr>
                        <a:rPr lang="en-US" sz="2000" b="0" i="0">
                          <a:latin typeface="+mn-lt"/>
                        </a:rPr>
                        <m:t> </m:t>
                      </m:r>
                      <m:r>
                        <m:rPr>
                          <m:nor/>
                        </m:rPr>
                        <a:rPr lang="en-US" sz="2000" b="0" i="0">
                          <a:latin typeface="+mn-lt"/>
                        </a:rPr>
                        <m:t>interest</m:t>
                      </m:r>
                      <m:r>
                        <m:rPr>
                          <m:nor/>
                        </m:rPr>
                        <a:rPr lang="en-US" sz="2000" b="0" i="0">
                          <a:latin typeface="+mn-lt"/>
                        </a:rPr>
                        <m:t> </m:t>
                      </m:r>
                      <m:r>
                        <m:rPr>
                          <m:nor/>
                        </m:rPr>
                        <a:rPr lang="en-US" sz="2000" b="0" i="0">
                          <a:latin typeface="+mn-lt"/>
                        </a:rPr>
                        <m:t>rate</m:t>
                      </m:r>
                      <m:r>
                        <m:rPr>
                          <m:nor/>
                        </m:rPr>
                        <a:rPr lang="en-US" sz="2000" b="0" i="0">
                          <a:latin typeface="+mn-lt"/>
                        </a:rPr>
                        <m:t> = </m:t>
                      </m:r>
                      <m:f>
                        <m:fPr>
                          <m:ctrlPr>
                            <a:rPr lang="en-US" sz="2000" b="0" i="1">
                              <a:latin typeface="Cambria Math" panose="02040503050406030204" pitchFamily="18" charset="0"/>
                            </a:rPr>
                          </m:ctrlPr>
                        </m:fPr>
                        <m:num>
                          <m:r>
                            <m:rPr>
                              <m:nor/>
                            </m:rPr>
                            <a:rPr lang="en-US" sz="2000" b="0" i="0">
                              <a:latin typeface="+mn-lt"/>
                            </a:rPr>
                            <m:t>1</m:t>
                          </m:r>
                          <m:r>
                            <m:rPr>
                              <m:nor/>
                            </m:rPr>
                            <a:rPr lang="en-US" sz="2000" b="0" i="0">
                              <a:latin typeface="+mn-lt"/>
                            </a:rPr>
                            <m:t>+.</m:t>
                          </m:r>
                          <m:r>
                            <m:rPr>
                              <m:nor/>
                            </m:rPr>
                            <a:rPr lang="en-US" sz="2000" b="0" i="0">
                              <a:latin typeface="+mn-lt"/>
                            </a:rPr>
                            <m:t>06</m:t>
                          </m:r>
                        </m:num>
                        <m:den>
                          <m:r>
                            <m:rPr>
                              <m:nor/>
                            </m:rPr>
                            <a:rPr lang="en-US" sz="2000" b="0" i="0">
                              <a:latin typeface="+mn-lt"/>
                            </a:rPr>
                            <m:t>1</m:t>
                          </m:r>
                          <m:r>
                            <m:rPr>
                              <m:nor/>
                            </m:rPr>
                            <a:rPr lang="en-US" sz="2000" b="0" i="0">
                              <a:latin typeface="+mn-lt"/>
                            </a:rPr>
                            <m:t>+.</m:t>
                          </m:r>
                          <m:r>
                            <m:rPr>
                              <m:nor/>
                            </m:rPr>
                            <a:rPr lang="en-US" sz="2000" b="0" i="0">
                              <a:latin typeface="+mn-lt"/>
                            </a:rPr>
                            <m:t>02</m:t>
                          </m:r>
                        </m:den>
                      </m:f>
                    </m:oMath>
                  </m:oMathPara>
                </a14:m>
                <a:endParaRPr lang="en-US" sz="2000" b="1" dirty="0">
                  <a:latin typeface="+mn-lt"/>
                </a:endParaRPr>
              </a:p>
              <a:p>
                <a:endParaRPr lang="en-US" sz="2000" dirty="0">
                  <a:latin typeface="+mn-lt"/>
                </a:endParaRPr>
              </a:p>
              <a:p>
                <a:pPr marL="0" indent="0">
                  <a:buNone/>
                </a:pPr>
                <a14:m>
                  <m:oMathPara xmlns:m="http://schemas.openxmlformats.org/officeDocument/2006/math">
                    <m:oMathParaPr>
                      <m:jc m:val="centerGroup"/>
                    </m:oMathParaPr>
                    <m:oMath xmlns:m="http://schemas.openxmlformats.org/officeDocument/2006/math">
                      <m:r>
                        <m:rPr>
                          <m:nor/>
                        </m:rPr>
                        <a:rPr lang="en-US" sz="2000" i="0">
                          <a:latin typeface="+mn-lt"/>
                        </a:rPr>
                        <m:t>1</m:t>
                      </m:r>
                      <m:r>
                        <m:rPr>
                          <m:nor/>
                        </m:rPr>
                        <a:rPr lang="en-US" sz="2000" b="0" i="0">
                          <a:latin typeface="+mn-lt"/>
                        </a:rPr>
                        <m:t> </m:t>
                      </m:r>
                      <m:r>
                        <m:rPr>
                          <m:nor/>
                        </m:rPr>
                        <a:rPr lang="en-US" sz="2000" i="0">
                          <a:latin typeface="+mn-lt"/>
                        </a:rPr>
                        <m:t>+</m:t>
                      </m:r>
                      <m:r>
                        <m:rPr>
                          <m:nor/>
                        </m:rPr>
                        <a:rPr lang="en-US" sz="2000" b="0" i="0">
                          <a:latin typeface="+mn-lt"/>
                        </a:rPr>
                        <m:t> </m:t>
                      </m:r>
                      <m:r>
                        <m:rPr>
                          <m:nor/>
                        </m:rPr>
                        <a:rPr lang="en-US" sz="2000" i="0">
                          <a:latin typeface="+mn-lt"/>
                        </a:rPr>
                        <m:t>real</m:t>
                      </m:r>
                      <m:r>
                        <m:rPr>
                          <m:nor/>
                        </m:rPr>
                        <a:rPr lang="en-US" sz="2000" i="0">
                          <a:latin typeface="+mn-lt"/>
                        </a:rPr>
                        <m:t> </m:t>
                      </m:r>
                      <m:r>
                        <m:rPr>
                          <m:nor/>
                        </m:rPr>
                        <a:rPr lang="en-US" sz="2000" i="0">
                          <a:latin typeface="+mn-lt"/>
                        </a:rPr>
                        <m:t>interest</m:t>
                      </m:r>
                      <m:r>
                        <m:rPr>
                          <m:nor/>
                        </m:rPr>
                        <a:rPr lang="en-US" sz="2000" i="0">
                          <a:latin typeface="+mn-lt"/>
                        </a:rPr>
                        <m:t> </m:t>
                      </m:r>
                      <m:r>
                        <m:rPr>
                          <m:nor/>
                        </m:rPr>
                        <a:rPr lang="en-US" sz="2000" i="0">
                          <a:latin typeface="+mn-lt"/>
                        </a:rPr>
                        <m:t>rate</m:t>
                      </m:r>
                      <m:r>
                        <m:rPr>
                          <m:nor/>
                        </m:rPr>
                        <a:rPr lang="en-US" sz="2000" b="0" i="0">
                          <a:latin typeface="+mn-lt"/>
                        </a:rPr>
                        <m:t> </m:t>
                      </m:r>
                      <m:r>
                        <m:rPr>
                          <m:nor/>
                        </m:rPr>
                        <a:rPr lang="en-US" sz="2000" i="0">
                          <a:latin typeface="+mn-lt"/>
                        </a:rPr>
                        <m:t>=</m:t>
                      </m:r>
                      <m:r>
                        <m:rPr>
                          <m:nor/>
                        </m:rPr>
                        <a:rPr lang="en-US" sz="2000" b="0" i="0">
                          <a:latin typeface="+mn-lt"/>
                        </a:rPr>
                        <m:t> </m:t>
                      </m:r>
                      <m:r>
                        <m:rPr>
                          <m:nor/>
                        </m:rPr>
                        <a:rPr lang="en-US" sz="2000" i="0">
                          <a:latin typeface="+mn-lt"/>
                        </a:rPr>
                        <m:t>1</m:t>
                      </m:r>
                      <m:r>
                        <m:rPr>
                          <m:nor/>
                        </m:rPr>
                        <a:rPr lang="en-US" sz="2000" i="0">
                          <a:latin typeface="+mn-lt"/>
                        </a:rPr>
                        <m:t>.</m:t>
                      </m:r>
                      <m:r>
                        <m:rPr>
                          <m:nor/>
                        </m:rPr>
                        <a:rPr lang="en-US" sz="2000" i="0">
                          <a:latin typeface="+mn-lt"/>
                        </a:rPr>
                        <m:t>039</m:t>
                      </m:r>
                    </m:oMath>
                  </m:oMathPara>
                </a14:m>
                <a:endParaRPr lang="en-US" sz="2000" b="1" dirty="0">
                  <a:latin typeface="+mn-lt"/>
                </a:endParaRPr>
              </a:p>
              <a:p>
                <a:endParaRPr lang="en-US" sz="2000" dirty="0">
                  <a:latin typeface="+mn-lt"/>
                </a:endParaRPr>
              </a:p>
              <a:p>
                <a:pPr marL="0" indent="0">
                  <a:buNone/>
                </a:pPr>
                <a14:m>
                  <m:oMathPara xmlns:m="http://schemas.openxmlformats.org/officeDocument/2006/math">
                    <m:oMathParaPr>
                      <m:jc m:val="centerGroup"/>
                    </m:oMathParaPr>
                    <m:oMath xmlns:m="http://schemas.openxmlformats.org/officeDocument/2006/math">
                      <m:r>
                        <m:rPr>
                          <m:nor/>
                        </m:rPr>
                        <a:rPr lang="en-US" sz="2000" i="0">
                          <a:latin typeface="+mn-lt"/>
                        </a:rPr>
                        <m:t>1</m:t>
                      </m:r>
                      <m:r>
                        <m:rPr>
                          <m:nor/>
                        </m:rPr>
                        <a:rPr lang="en-US" sz="2000" b="0" i="0">
                          <a:latin typeface="+mn-lt"/>
                        </a:rPr>
                        <m:t> </m:t>
                      </m:r>
                      <m:r>
                        <m:rPr>
                          <m:nor/>
                        </m:rPr>
                        <a:rPr lang="en-US" sz="2000" i="0">
                          <a:latin typeface="+mn-lt"/>
                        </a:rPr>
                        <m:t>+</m:t>
                      </m:r>
                      <m:r>
                        <m:rPr>
                          <m:nor/>
                        </m:rPr>
                        <a:rPr lang="en-US" sz="2000" b="0" i="0">
                          <a:latin typeface="+mn-lt"/>
                        </a:rPr>
                        <m:t> </m:t>
                      </m:r>
                      <m:r>
                        <m:rPr>
                          <m:nor/>
                        </m:rPr>
                        <a:rPr lang="en-US" sz="2000" i="0">
                          <a:latin typeface="+mn-lt"/>
                        </a:rPr>
                        <m:t>real</m:t>
                      </m:r>
                      <m:r>
                        <m:rPr>
                          <m:nor/>
                        </m:rPr>
                        <a:rPr lang="en-US" sz="2000" i="0">
                          <a:latin typeface="+mn-lt"/>
                        </a:rPr>
                        <m:t> </m:t>
                      </m:r>
                      <m:r>
                        <m:rPr>
                          <m:nor/>
                        </m:rPr>
                        <a:rPr lang="en-US" sz="2000" i="0">
                          <a:latin typeface="+mn-lt"/>
                        </a:rPr>
                        <m:t>interest</m:t>
                      </m:r>
                      <m:r>
                        <m:rPr>
                          <m:nor/>
                        </m:rPr>
                        <a:rPr lang="en-US" sz="2000" i="0">
                          <a:latin typeface="+mn-lt"/>
                        </a:rPr>
                        <m:t> </m:t>
                      </m:r>
                      <m:r>
                        <m:rPr>
                          <m:nor/>
                        </m:rPr>
                        <a:rPr lang="en-US" sz="2000" i="0">
                          <a:latin typeface="+mn-lt"/>
                        </a:rPr>
                        <m:t>rate</m:t>
                      </m:r>
                      <m:r>
                        <m:rPr>
                          <m:nor/>
                        </m:rPr>
                        <a:rPr lang="en-US" sz="2000" b="0" i="0">
                          <a:latin typeface="+mn-lt"/>
                        </a:rPr>
                        <m:t> </m:t>
                      </m:r>
                      <m:r>
                        <m:rPr>
                          <m:nor/>
                        </m:rPr>
                        <a:rPr lang="en-US" sz="2000" i="0">
                          <a:latin typeface="+mn-lt"/>
                        </a:rPr>
                        <m:t>=</m:t>
                      </m:r>
                      <m:r>
                        <m:rPr>
                          <m:nor/>
                        </m:rPr>
                        <a:rPr lang="en-US" sz="2000" b="0" i="0">
                          <a:latin typeface="+mn-lt"/>
                        </a:rPr>
                        <m:t> </m:t>
                      </m:r>
                      <m:r>
                        <m:rPr>
                          <m:nor/>
                        </m:rPr>
                        <a:rPr lang="en-US" sz="2000" i="0">
                          <a:latin typeface="+mn-lt"/>
                        </a:rPr>
                        <m:t>.</m:t>
                      </m:r>
                      <m:r>
                        <m:rPr>
                          <m:nor/>
                        </m:rPr>
                        <a:rPr lang="en-US" sz="2000" i="0">
                          <a:latin typeface="+mn-lt"/>
                        </a:rPr>
                        <m:t>039 </m:t>
                      </m:r>
                      <m:r>
                        <m:rPr>
                          <m:nor/>
                        </m:rPr>
                        <a:rPr lang="en-US" sz="2000" b="0" i="0">
                          <a:latin typeface="+mn-lt"/>
                        </a:rPr>
                        <m:t>or</m:t>
                      </m:r>
                      <m:r>
                        <m:rPr>
                          <m:nor/>
                        </m:rPr>
                        <a:rPr lang="en-US" sz="2000" b="0" i="0">
                          <a:latin typeface="+mn-lt"/>
                        </a:rPr>
                        <m:t> </m:t>
                      </m:r>
                      <m:r>
                        <m:rPr>
                          <m:nor/>
                        </m:rPr>
                        <a:rPr lang="en-US" sz="2000" b="0" i="0">
                          <a:latin typeface="+mn-lt"/>
                        </a:rPr>
                        <m:t>3</m:t>
                      </m:r>
                      <m:r>
                        <m:rPr>
                          <m:nor/>
                        </m:rPr>
                        <a:rPr lang="en-US" sz="2000" b="0" i="0">
                          <a:latin typeface="+mn-lt"/>
                        </a:rPr>
                        <m:t>.</m:t>
                      </m:r>
                      <m:r>
                        <m:rPr>
                          <m:nor/>
                        </m:rPr>
                        <a:rPr lang="en-US" sz="2000" b="0" i="0">
                          <a:latin typeface="+mn-lt"/>
                        </a:rPr>
                        <m:t>9</m:t>
                      </m:r>
                      <m:r>
                        <m:rPr>
                          <m:nor/>
                        </m:rPr>
                        <a:rPr lang="en-US" sz="2000" b="0" i="0">
                          <a:latin typeface="+mn-lt"/>
                        </a:rPr>
                        <m:t>%</m:t>
                      </m:r>
                    </m:oMath>
                  </m:oMathPara>
                </a14:m>
                <a:endParaRPr lang="en-US" sz="2000" b="1" dirty="0">
                  <a:latin typeface="+mn-lt"/>
                </a:endParaRPr>
              </a:p>
              <a:p>
                <a:pPr marL="0" indent="0">
                  <a:buNone/>
                </a:pPr>
                <a14:m>
                  <m:oMathPara xmlns:m="http://schemas.openxmlformats.org/officeDocument/2006/math">
                    <m:oMathParaPr>
                      <m:jc m:val="centerGroup"/>
                    </m:oMathParaPr>
                    <m:oMath xmlns:m="http://schemas.openxmlformats.org/officeDocument/2006/math">
                      <m:r>
                        <m:rPr>
                          <m:nor/>
                        </m:rPr>
                        <a:rPr lang="en-US" sz="2000" b="0" i="0" smtClean="0">
                          <a:latin typeface="+mn-lt"/>
                        </a:rPr>
                        <m:t>Approximation</m:t>
                      </m:r>
                      <m:r>
                        <m:rPr>
                          <m:nor/>
                        </m:rPr>
                        <a:rPr lang="en-US" sz="2000" b="0" i="0" smtClean="0">
                          <a:latin typeface="+mn-lt"/>
                        </a:rPr>
                        <m:t> = .</m:t>
                      </m:r>
                      <m:r>
                        <m:rPr>
                          <m:nor/>
                        </m:rPr>
                        <a:rPr lang="en-US" sz="2000" b="0" i="0" smtClean="0">
                          <a:latin typeface="+mn-lt"/>
                        </a:rPr>
                        <m:t>06 </m:t>
                      </m:r>
                      <m:r>
                        <m:rPr>
                          <m:nor/>
                        </m:rPr>
                        <a:rPr lang="en-US" sz="2000" b="0" i="0" smtClean="0">
                          <a:latin typeface="+mn-lt"/>
                        </a:rPr>
                        <m:t>− </m:t>
                      </m:r>
                      <m:r>
                        <m:rPr>
                          <m:nor/>
                        </m:rPr>
                        <a:rPr lang="en-US" sz="2000" b="0" i="0" smtClean="0">
                          <a:latin typeface="+mn-lt"/>
                        </a:rPr>
                        <m:t>.</m:t>
                      </m:r>
                      <m:r>
                        <m:rPr>
                          <m:nor/>
                        </m:rPr>
                        <a:rPr lang="en-US" sz="2000" b="0" i="0" smtClean="0">
                          <a:latin typeface="+mn-lt"/>
                        </a:rPr>
                        <m:t>02 </m:t>
                      </m:r>
                      <m:r>
                        <m:rPr>
                          <m:nor/>
                        </m:rPr>
                        <a:rPr lang="en-US" sz="2000" b="0" i="0" smtClean="0">
                          <a:latin typeface="+mn-lt"/>
                        </a:rPr>
                        <m:t>= .</m:t>
                      </m:r>
                      <m:r>
                        <m:rPr>
                          <m:nor/>
                        </m:rPr>
                        <a:rPr lang="en-US" sz="2000" b="0" i="0" smtClean="0">
                          <a:latin typeface="+mn-lt"/>
                        </a:rPr>
                        <m:t>04 </m:t>
                      </m:r>
                      <m:r>
                        <m:rPr>
                          <m:nor/>
                        </m:rPr>
                        <a:rPr lang="en-US" sz="2000" b="0" i="0" smtClean="0">
                          <a:latin typeface="+mn-lt"/>
                        </a:rPr>
                        <m:t>or</m:t>
                      </m:r>
                      <m:r>
                        <m:rPr>
                          <m:nor/>
                        </m:rPr>
                        <a:rPr lang="en-US" sz="2000" b="0" i="0" smtClean="0">
                          <a:latin typeface="+mn-lt"/>
                        </a:rPr>
                        <m:t> </m:t>
                      </m:r>
                      <m:r>
                        <m:rPr>
                          <m:nor/>
                        </m:rPr>
                        <a:rPr lang="en-US" sz="2000" b="0" i="0" smtClean="0">
                          <a:latin typeface="+mn-lt"/>
                        </a:rPr>
                        <m:t>4</m:t>
                      </m:r>
                      <m:r>
                        <m:rPr>
                          <m:nor/>
                        </m:rPr>
                        <a:rPr lang="en-US" sz="2000" b="0" i="0" smtClean="0">
                          <a:latin typeface="+mn-lt"/>
                        </a:rPr>
                        <m:t>.</m:t>
                      </m:r>
                      <m:r>
                        <m:rPr>
                          <m:nor/>
                        </m:rPr>
                        <a:rPr lang="en-US" sz="2000" b="0" i="0" smtClean="0">
                          <a:latin typeface="+mn-lt"/>
                        </a:rPr>
                        <m:t>0</m:t>
                      </m:r>
                      <m:r>
                        <m:rPr>
                          <m:nor/>
                        </m:rPr>
                        <a:rPr lang="en-US" sz="2000" b="0" i="0" smtClean="0">
                          <a:latin typeface="+mn-lt"/>
                        </a:rPr>
                        <m:t>%</m:t>
                      </m:r>
                    </m:oMath>
                  </m:oMathPara>
                </a14:m>
                <a:endParaRPr lang="en-US" sz="2000" b="1" dirty="0">
                  <a:latin typeface="+mn-lt"/>
                </a:endParaRPr>
              </a:p>
              <a:p>
                <a:endParaRPr lang="tr-TR" sz="2000" dirty="0"/>
              </a:p>
            </p:txBody>
          </p:sp>
        </mc:Choice>
        <mc:Fallback xmlns="">
          <p:sp>
            <p:nvSpPr>
              <p:cNvPr id="3" name="İçerik Yer Tutucusu 2">
                <a:extLst>
                  <a:ext uri="{FF2B5EF4-FFF2-40B4-BE49-F238E27FC236}">
                    <a16:creationId xmlns:a16="http://schemas.microsoft.com/office/drawing/2014/main" id="{E1B3118D-A0F5-4E9A-ABCB-C84D0B79BAC5}"/>
                  </a:ext>
                </a:extLst>
              </p:cNvPr>
              <p:cNvSpPr>
                <a:spLocks noGrp="1" noRot="1" noChangeAspect="1" noMove="1" noResize="1" noEditPoints="1" noAdjustHandles="1" noChangeArrowheads="1" noChangeShapeType="1" noTextEdit="1"/>
              </p:cNvSpPr>
              <p:nvPr>
                <p:ph idx="1"/>
              </p:nvPr>
            </p:nvSpPr>
            <p:spPr>
              <a:xfrm>
                <a:off x="1371599" y="2318197"/>
                <a:ext cx="9724031" cy="3683358"/>
              </a:xfrm>
              <a:blipFill>
                <a:blip r:embed="rId2"/>
                <a:stretch>
                  <a:fillRect l="-1442" t="-8760" r="-815"/>
                </a:stretch>
              </a:blipFill>
            </p:spPr>
            <p:txBody>
              <a:bodyPr/>
              <a:lstStyle/>
              <a:p>
                <a:r>
                  <a:rPr lang="tr-TR">
                    <a:noFill/>
                  </a:rPr>
                  <a:t> </a:t>
                </a:r>
              </a:p>
            </p:txBody>
          </p:sp>
        </mc:Fallback>
      </mc:AlternateContent>
    </p:spTree>
    <p:extLst>
      <p:ext uri="{BB962C8B-B14F-4D97-AF65-F5344CB8AC3E}">
        <p14:creationId xmlns:p14="http://schemas.microsoft.com/office/powerpoint/2010/main" val="24619411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2031</TotalTime>
  <Words>968</Words>
  <Application>Microsoft Office PowerPoint</Application>
  <PresentationFormat>Geniş ekran</PresentationFormat>
  <Paragraphs>90</Paragraphs>
  <Slides>25</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25</vt:i4>
      </vt:variant>
    </vt:vector>
  </HeadingPairs>
  <TitlesOfParts>
    <vt:vector size="33" baseType="lpstr">
      <vt:lpstr>Arial</vt:lpstr>
      <vt:lpstr>Calibri</vt:lpstr>
      <vt:lpstr>Calibri Light</vt:lpstr>
      <vt:lpstr>Cambria Math</vt:lpstr>
      <vt:lpstr>charter</vt:lpstr>
      <vt:lpstr>Proxima</vt:lpstr>
      <vt:lpstr>Times New Roman</vt:lpstr>
      <vt:lpstr>Office Teması</vt:lpstr>
      <vt:lpstr>Bnk 214 Ders Notları </vt:lpstr>
      <vt:lpstr>DERS KONULARI </vt:lpstr>
      <vt:lpstr>Enflasyon nedir ?</vt:lpstr>
      <vt:lpstr>Nedenlerine göre enflasyon türleri: </vt:lpstr>
      <vt:lpstr>Faiz nedir ?</vt:lpstr>
      <vt:lpstr>PowerPoint Sunusu</vt:lpstr>
      <vt:lpstr>PowerPoint Sunusu</vt:lpstr>
      <vt:lpstr>Çözüm:</vt:lpstr>
      <vt:lpstr>PowerPoint Sunusu</vt:lpstr>
      <vt:lpstr>PowerPoint Sunusu</vt:lpstr>
      <vt:lpstr>PowerPoint Sunusu</vt:lpstr>
      <vt:lpstr>PowerPoint Sunusu</vt:lpstr>
      <vt:lpstr>PowerPoint Sunusu</vt:lpstr>
      <vt:lpstr>Çözüm :</vt:lpstr>
      <vt:lpstr>PowerPoint Sunusu</vt:lpstr>
      <vt:lpstr>Çözüm :</vt:lpstr>
      <vt:lpstr>PowerPoint Sunusu</vt:lpstr>
      <vt:lpstr>PowerPoint Sunusu</vt:lpstr>
      <vt:lpstr>PowerPoint Sunusu</vt:lpstr>
      <vt:lpstr>Çözüm :</vt:lpstr>
      <vt:lpstr>PowerPoint Sunusu</vt:lpstr>
      <vt:lpstr>Sonuç :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Ayşegül  KURTULGAN</dc:creator>
  <cp:lastModifiedBy>Ayşegül  KURTULGAN</cp:lastModifiedBy>
  <cp:revision>26</cp:revision>
  <dcterms:created xsi:type="dcterms:W3CDTF">2022-04-12T13:47:11Z</dcterms:created>
  <dcterms:modified xsi:type="dcterms:W3CDTF">2022-04-27T09:05:41Z</dcterms:modified>
</cp:coreProperties>
</file>