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26.02.2019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atam.gov.tr/dergi/sayi-55/asilsiz-ermeni-iddialari-ve-gercekle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76064"/>
          </a:xfrm>
        </p:spPr>
        <p:txBody>
          <a:bodyPr>
            <a:normAutofit fontScale="90000"/>
          </a:bodyPr>
          <a:lstStyle/>
          <a:p>
            <a:r>
              <a:rPr lang="tr-TR" b="1" dirty="0"/>
              <a:t> </a:t>
            </a:r>
            <a:r>
              <a:rPr lang="tr-TR" sz="2800" b="1" dirty="0"/>
              <a:t>Ermeni İsyanları ve "Sevk ve İskân Kanunu"</a:t>
            </a:r>
            <a:endParaRPr lang="tr-TR" sz="2800" dirty="0"/>
          </a:p>
        </p:txBody>
      </p:sp>
      <p:sp>
        <p:nvSpPr>
          <p:cNvPr id="4" name="Metin kutusu 3"/>
          <p:cNvSpPr txBox="1"/>
          <p:nvPr/>
        </p:nvSpPr>
        <p:spPr>
          <a:xfrm>
            <a:off x="611560" y="764704"/>
            <a:ext cx="7805406" cy="5632311"/>
          </a:xfrm>
          <a:prstGeom prst="rect">
            <a:avLst/>
          </a:prstGeom>
          <a:noFill/>
        </p:spPr>
        <p:txBody>
          <a:bodyPr wrap="square" rtlCol="0">
            <a:spAutoFit/>
          </a:bodyPr>
          <a:lstStyle/>
          <a:p>
            <a:pPr indent="457200" algn="just"/>
            <a:r>
              <a:rPr lang="tr-TR" sz="2400" dirty="0"/>
              <a:t>Ermeniler neden 24 Nisan’ı soykırım günü olarak kabul ediyorlar? Ermeniler, Ermeni ileri gelenlerinden rica üzerine Ermeni olayları durmayınca </a:t>
            </a:r>
            <a:r>
              <a:rPr lang="tr-TR" sz="2400" dirty="0">
                <a:solidFill>
                  <a:srgbClr val="FF0000"/>
                </a:solidFill>
              </a:rPr>
              <a:t>24 Nisan 1915’te </a:t>
            </a:r>
            <a:r>
              <a:rPr lang="tr-TR" sz="2400" dirty="0"/>
              <a:t>Ermeni komitaları devlet tarafından kapatılıyor. </a:t>
            </a:r>
            <a:r>
              <a:rPr lang="tr-TR" sz="2400" dirty="0">
                <a:solidFill>
                  <a:srgbClr val="FF0000"/>
                </a:solidFill>
              </a:rPr>
              <a:t>235 kişiyi </a:t>
            </a:r>
            <a:r>
              <a:rPr lang="tr-TR" sz="2400" dirty="0"/>
              <a:t>devlet aleyhinde faaliyete bulunmak, kamu düzenini bozmak ve isyan çıkarmak suçlarıyla Osmanlı Devleti tutuklar. </a:t>
            </a:r>
            <a:endParaRPr lang="tr-TR" sz="2400" dirty="0" smtClean="0"/>
          </a:p>
          <a:p>
            <a:pPr indent="457200" algn="just"/>
            <a:r>
              <a:rPr lang="tr-TR" sz="2400" dirty="0"/>
              <a:t>Ermeniler, Emperyalist ülkelerin emelleri doğrultusunda kışkırtılmışlar; Osmanlı Devleti içerisindeki durumlarının iyileştirilmesi bahanesi ile örgütlenerek önce özerkliği, sonra da bağımsızlığı amaçlayan bir sürece sokulmuşlardı. Ruslar, bölgede kurulacak bir Ermeni Devleti vasıtasıyla Akdeniz’e inmeyi; İngilizler bunu önlemek için Ermenilerin kendi himayeleri altında kalmasını planlıyorlardı. </a:t>
            </a:r>
            <a:r>
              <a:rPr lang="tr-TR" sz="2400" dirty="0" smtClean="0"/>
              <a:t>Ermeni </a:t>
            </a:r>
            <a:r>
              <a:rPr lang="tr-TR" sz="2400" dirty="0"/>
              <a:t>isyanlarının da arkasında Rusya ve İngiltere’nin desteklediği </a:t>
            </a:r>
            <a:r>
              <a:rPr lang="tr-TR" sz="2400" dirty="0">
                <a:solidFill>
                  <a:srgbClr val="FF0000"/>
                </a:solidFill>
              </a:rPr>
              <a:t>HINÇAK ve TAŞNAKSUTYUN </a:t>
            </a:r>
            <a:r>
              <a:rPr lang="tr-TR" sz="2400" dirty="0"/>
              <a:t>komiteleri bulunuyordu</a:t>
            </a:r>
            <a:r>
              <a:rPr lang="tr-TR" sz="2400" dirty="0" smtClean="0"/>
              <a:t>.</a:t>
            </a:r>
            <a:endParaRPr lang="tr-TR" sz="2400" dirty="0"/>
          </a:p>
        </p:txBody>
      </p:sp>
    </p:spTree>
    <p:extLst>
      <p:ext uri="{BB962C8B-B14F-4D97-AF65-F5344CB8AC3E}">
        <p14:creationId xmlns:p14="http://schemas.microsoft.com/office/powerpoint/2010/main" val="858915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88640"/>
            <a:ext cx="7772400" cy="648072"/>
          </a:xfrm>
        </p:spPr>
        <p:txBody>
          <a:bodyPr>
            <a:normAutofit fontScale="90000"/>
          </a:bodyPr>
          <a:lstStyle/>
          <a:p>
            <a:r>
              <a:rPr lang="tr-TR" b="1" dirty="0"/>
              <a:t> </a:t>
            </a:r>
            <a:r>
              <a:rPr lang="tr-TR" sz="2800" b="1" dirty="0"/>
              <a:t>Ermeni İsyanları ve "Sevk ve İskân Kanunu"</a:t>
            </a:r>
            <a:endParaRPr lang="tr-TR" sz="2800" dirty="0"/>
          </a:p>
        </p:txBody>
      </p:sp>
      <p:sp>
        <p:nvSpPr>
          <p:cNvPr id="3" name="Alt Başlık 2"/>
          <p:cNvSpPr>
            <a:spLocks noGrp="1"/>
          </p:cNvSpPr>
          <p:nvPr>
            <p:ph type="subTitle" idx="1"/>
          </p:nvPr>
        </p:nvSpPr>
        <p:spPr>
          <a:xfrm>
            <a:off x="971600" y="1628800"/>
            <a:ext cx="7488832" cy="4248472"/>
          </a:xfrm>
        </p:spPr>
        <p:txBody>
          <a:bodyPr>
            <a:normAutofit/>
          </a:bodyPr>
          <a:lstStyle/>
          <a:p>
            <a:pPr algn="just">
              <a:tabLst>
                <a:tab pos="339725" algn="l"/>
              </a:tabLst>
            </a:pPr>
            <a:r>
              <a:rPr lang="tr-TR" dirty="0" smtClean="0"/>
              <a:t>	</a:t>
            </a:r>
            <a:endParaRPr lang="tr-TR" sz="4400" dirty="0"/>
          </a:p>
          <a:p>
            <a:pPr algn="just">
              <a:tabLst>
                <a:tab pos="339725" algn="l"/>
              </a:tabLst>
            </a:pPr>
            <a:endParaRPr lang="tr-TR" sz="4400" dirty="0" smtClean="0"/>
          </a:p>
          <a:p>
            <a:pPr algn="just">
              <a:tabLst>
                <a:tab pos="339725" algn="l"/>
              </a:tabLst>
            </a:pPr>
            <a:endParaRPr lang="tr-TR" sz="4400" dirty="0">
              <a:solidFill>
                <a:schemeClr val="tx1"/>
              </a:solidFill>
            </a:endParaRPr>
          </a:p>
          <a:p>
            <a:pPr algn="just">
              <a:tabLst>
                <a:tab pos="339725" algn="l"/>
              </a:tabLst>
            </a:pPr>
            <a:endParaRPr lang="tr-TR" sz="3400" dirty="0" smtClean="0">
              <a:solidFill>
                <a:schemeClr val="tx1"/>
              </a:solidFill>
            </a:endParaRPr>
          </a:p>
          <a:p>
            <a:pPr algn="just">
              <a:tabLst>
                <a:tab pos="339725" algn="l"/>
              </a:tabLst>
            </a:pPr>
            <a:endParaRPr lang="tr-TR" sz="3400" dirty="0">
              <a:solidFill>
                <a:schemeClr val="tx1"/>
              </a:solidFill>
            </a:endParaRPr>
          </a:p>
        </p:txBody>
      </p:sp>
      <p:sp>
        <p:nvSpPr>
          <p:cNvPr id="4" name="Metin kutusu 3"/>
          <p:cNvSpPr txBox="1"/>
          <p:nvPr/>
        </p:nvSpPr>
        <p:spPr>
          <a:xfrm>
            <a:off x="625431" y="692696"/>
            <a:ext cx="8064896" cy="6001643"/>
          </a:xfrm>
          <a:prstGeom prst="rect">
            <a:avLst/>
          </a:prstGeom>
          <a:noFill/>
        </p:spPr>
        <p:txBody>
          <a:bodyPr wrap="square" rtlCol="0">
            <a:spAutoFit/>
          </a:bodyPr>
          <a:lstStyle/>
          <a:p>
            <a:pPr indent="398463" algn="just">
              <a:tabLst>
                <a:tab pos="339725" algn="l"/>
              </a:tabLst>
            </a:pPr>
            <a:r>
              <a:rPr lang="tr-TR" sz="2400" dirty="0"/>
              <a:t>Fransızlar da kendi çıkarları doğrultusunda ayrı maksatlarla Ermenilerle "ilgili" idiler. Böylece Ermeni sorunu "Ermenilerin sorunu" değil, başta "İngiltere, Rusya ve Fransa’nın kendi çıkarları doğrultusunda yönlendirdikleri bir sorun" halini </a:t>
            </a:r>
            <a:r>
              <a:rPr lang="tr-TR" sz="2400" dirty="0" smtClean="0"/>
              <a:t>almıştır.</a:t>
            </a:r>
            <a:endParaRPr lang="tr-TR" sz="2400" dirty="0" smtClean="0">
              <a:cs typeface="Arial" pitchFamily="34" charset="0"/>
            </a:endParaRPr>
          </a:p>
          <a:p>
            <a:pPr indent="398463" algn="just">
              <a:tabLst>
                <a:tab pos="339725" algn="l"/>
              </a:tabLst>
            </a:pPr>
            <a:r>
              <a:rPr lang="tr-TR" sz="2400" dirty="0" smtClean="0">
                <a:cs typeface="Arial" pitchFamily="34" charset="0"/>
              </a:rPr>
              <a:t>İşte </a:t>
            </a:r>
            <a:r>
              <a:rPr lang="tr-TR" sz="2400" dirty="0">
                <a:cs typeface="Arial" pitchFamily="34" charset="0"/>
              </a:rPr>
              <a:t>İngiltere, Fransa ve Rusya’nın kendi çıkarları doğrultusundaki kışkırtma ve tahrikleri sonucu, Ermeniler, Türklere karşı bir isyan ve ihanet sürecine girmişlerdir.</a:t>
            </a:r>
          </a:p>
          <a:p>
            <a:pPr indent="398463" algn="just">
              <a:tabLst>
                <a:tab pos="339725" algn="l"/>
              </a:tabLst>
            </a:pPr>
            <a:r>
              <a:rPr lang="tr-TR" sz="2400" dirty="0">
                <a:cs typeface="Arial" pitchFamily="34" charset="0"/>
              </a:rPr>
              <a:t>1914-1918 yılları arasında Ermeniler, Diyarbakır, Sivas, Erzurum, Bitlis ve Van’da isyanlar çıkarmışlar ve büyük ölçüde Hamidiye Alaylarına süvari veren bu yöre halkına mezalimde bulunmuşlardı.</a:t>
            </a:r>
          </a:p>
          <a:p>
            <a:pPr indent="398463" algn="just">
              <a:tabLst>
                <a:tab pos="339725" algn="l"/>
              </a:tabLst>
            </a:pPr>
            <a:r>
              <a:rPr lang="tr-TR" sz="2400" dirty="0"/>
              <a:t>Ermeniler tarafından çıkartılan 1888 Van ve 1890 Erzurum ayaklanmalarından sonra 1894 yılında </a:t>
            </a:r>
            <a:r>
              <a:rPr lang="tr-TR" sz="2400" dirty="0" err="1"/>
              <a:t>Sasun’da</a:t>
            </a:r>
            <a:r>
              <a:rPr lang="tr-TR" sz="2400" dirty="0"/>
              <a:t> büyük bir isyan başlatılmış ve Devlet sert önlemler almak durumunda kalmıştı. Ancak bu konudaki esas sıkıntı I. Dünya Savaşı sırasında yaşandı</a:t>
            </a:r>
            <a:r>
              <a:rPr lang="tr-TR" sz="2400" dirty="0" smtClean="0"/>
              <a:t>.</a:t>
            </a:r>
            <a:endParaRPr lang="tr-TR" sz="2400" dirty="0">
              <a:cs typeface="Arial" pitchFamily="34" charset="0"/>
            </a:endParaRPr>
          </a:p>
        </p:txBody>
      </p:sp>
    </p:spTree>
    <p:extLst>
      <p:ext uri="{BB962C8B-B14F-4D97-AF65-F5344CB8AC3E}">
        <p14:creationId xmlns:p14="http://schemas.microsoft.com/office/powerpoint/2010/main" val="3783268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04665"/>
            <a:ext cx="7772400" cy="648072"/>
          </a:xfrm>
        </p:spPr>
        <p:txBody>
          <a:bodyPr>
            <a:normAutofit fontScale="90000"/>
          </a:bodyPr>
          <a:lstStyle/>
          <a:p>
            <a:r>
              <a:rPr lang="tr-TR" b="1" dirty="0"/>
              <a:t> </a:t>
            </a:r>
            <a:r>
              <a:rPr lang="tr-TR" sz="2800" b="1" dirty="0"/>
              <a:t>Ermeni İsyanları ve "Sevk ve İskân </a:t>
            </a:r>
            <a:r>
              <a:rPr lang="tr-TR" sz="2800" b="1" dirty="0" smtClean="0"/>
              <a:t>Kanunu«</a:t>
            </a:r>
            <a:br>
              <a:rPr lang="tr-TR" sz="2800" b="1" dirty="0" smtClean="0"/>
            </a:br>
            <a:endParaRPr lang="tr-TR" sz="2800" dirty="0"/>
          </a:p>
        </p:txBody>
      </p:sp>
      <p:sp>
        <p:nvSpPr>
          <p:cNvPr id="4" name="Metin kutusu 3"/>
          <p:cNvSpPr txBox="1"/>
          <p:nvPr/>
        </p:nvSpPr>
        <p:spPr>
          <a:xfrm>
            <a:off x="625431" y="1196752"/>
            <a:ext cx="8064896" cy="3785652"/>
          </a:xfrm>
          <a:prstGeom prst="rect">
            <a:avLst/>
          </a:prstGeom>
          <a:noFill/>
        </p:spPr>
        <p:txBody>
          <a:bodyPr wrap="square" rtlCol="0">
            <a:spAutoFit/>
          </a:bodyPr>
          <a:lstStyle/>
          <a:p>
            <a:pPr indent="398463" algn="just">
              <a:tabLst>
                <a:tab pos="339725" algn="l"/>
              </a:tabLst>
            </a:pPr>
            <a:r>
              <a:rPr lang="tr-TR" sz="2400" dirty="0" smtClean="0"/>
              <a:t>I</a:t>
            </a:r>
            <a:r>
              <a:rPr lang="tr-TR" sz="2400" dirty="0"/>
              <a:t>. Dünya Savaşı başladığında silahlandırılan Ermeni birlikleri, Türkiye’nin savaştığı İtilaf Devletleri ile birleşerek, içeride bir cephe açmışlardır. Bu durumda konu, bir iç güvenlik, Devletin kendisini ve yurttaşlarını koruma sorunu haline gelmiştir. </a:t>
            </a:r>
            <a:r>
              <a:rPr lang="tr-TR" sz="2400" dirty="0" smtClean="0"/>
              <a:t>           </a:t>
            </a:r>
            <a:r>
              <a:rPr lang="tr-TR" sz="2400" dirty="0" smtClean="0">
                <a:solidFill>
                  <a:srgbClr val="FF0000"/>
                </a:solidFill>
              </a:rPr>
              <a:t>17 </a:t>
            </a:r>
            <a:r>
              <a:rPr lang="tr-TR" sz="2400" dirty="0">
                <a:solidFill>
                  <a:srgbClr val="FF0000"/>
                </a:solidFill>
              </a:rPr>
              <a:t>Ağustos 1914′te </a:t>
            </a:r>
            <a:r>
              <a:rPr lang="tr-TR" sz="2400" dirty="0"/>
              <a:t>Maraş’a bağlı </a:t>
            </a:r>
            <a:r>
              <a:rPr lang="tr-TR" sz="2400" dirty="0" err="1">
                <a:solidFill>
                  <a:srgbClr val="0070C0"/>
                </a:solidFill>
              </a:rPr>
              <a:t>Zeytun’da</a:t>
            </a:r>
            <a:r>
              <a:rPr lang="tr-TR" sz="2400" dirty="0"/>
              <a:t> çıkan isyan </a:t>
            </a:r>
            <a:r>
              <a:rPr lang="tr-TR" sz="2400" dirty="0">
                <a:solidFill>
                  <a:srgbClr val="0070C0"/>
                </a:solidFill>
              </a:rPr>
              <a:t>Kayseri, Erzurum, Van ve Bitlis </a:t>
            </a:r>
            <a:r>
              <a:rPr lang="tr-TR" sz="2400" dirty="0"/>
              <a:t>dolaylarındaki Ermenilerin de katılımı ile ciddi boyutlara ulaşmıştır</a:t>
            </a:r>
            <a:r>
              <a:rPr lang="tr-TR" sz="2400" dirty="0" smtClean="0"/>
              <a:t>.</a:t>
            </a:r>
          </a:p>
          <a:p>
            <a:pPr indent="398463" algn="just">
              <a:tabLst>
                <a:tab pos="339725" algn="l"/>
              </a:tabLst>
            </a:pPr>
            <a:r>
              <a:rPr lang="tr-TR" sz="2400" dirty="0"/>
              <a:t>İşte bu gelişmeler sonucu Devlet de halkın ve askerin güvenliğini sağlamak için </a:t>
            </a:r>
            <a:r>
              <a:rPr lang="tr-TR" sz="2400" b="1" dirty="0">
                <a:solidFill>
                  <a:srgbClr val="FF0000"/>
                </a:solidFill>
              </a:rPr>
              <a:t>21 Mayıs 1915 </a:t>
            </a:r>
            <a:r>
              <a:rPr lang="tr-TR" sz="2400" dirty="0"/>
              <a:t>tarihli Tehcir Kanunu çıkartarak uygulamaya koydu</a:t>
            </a:r>
            <a:endParaRPr lang="tr-TR" sz="2400" dirty="0">
              <a:cs typeface="Arial" pitchFamily="34" charset="0"/>
            </a:endParaRPr>
          </a:p>
        </p:txBody>
      </p:sp>
    </p:spTree>
    <p:extLst>
      <p:ext uri="{BB962C8B-B14F-4D97-AF65-F5344CB8AC3E}">
        <p14:creationId xmlns:p14="http://schemas.microsoft.com/office/powerpoint/2010/main" val="2103087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6632"/>
            <a:ext cx="7772400" cy="648072"/>
          </a:xfrm>
        </p:spPr>
        <p:txBody>
          <a:bodyPr>
            <a:normAutofit/>
          </a:bodyPr>
          <a:lstStyle/>
          <a:p>
            <a:pPr indent="398463">
              <a:tabLst>
                <a:tab pos="339725" algn="l"/>
              </a:tabLst>
            </a:pPr>
            <a:r>
              <a:rPr lang="tr-TR" sz="2800" b="1" dirty="0"/>
              <a:t>Tehcir Ne Demektir?</a:t>
            </a:r>
          </a:p>
        </p:txBody>
      </p:sp>
      <p:sp>
        <p:nvSpPr>
          <p:cNvPr id="4" name="Metin kutusu 3"/>
          <p:cNvSpPr txBox="1"/>
          <p:nvPr/>
        </p:nvSpPr>
        <p:spPr>
          <a:xfrm>
            <a:off x="625431" y="620688"/>
            <a:ext cx="8064896" cy="6109365"/>
          </a:xfrm>
          <a:prstGeom prst="rect">
            <a:avLst/>
          </a:prstGeom>
          <a:noFill/>
        </p:spPr>
        <p:txBody>
          <a:bodyPr wrap="square" rtlCol="0">
            <a:spAutoFit/>
          </a:bodyPr>
          <a:lstStyle/>
          <a:p>
            <a:pPr indent="398463" algn="just">
              <a:tabLst>
                <a:tab pos="339725" algn="l"/>
              </a:tabLst>
            </a:pPr>
            <a:r>
              <a:rPr lang="tr-TR" sz="2300" dirty="0" smtClean="0"/>
              <a:t>"</a:t>
            </a:r>
            <a:r>
              <a:rPr lang="tr-TR" sz="2300" dirty="0"/>
              <a:t>Tehcir" sözcüğü, Arapça kökenli olup, "bir yerden başka bir yere göç ettirmek" (</a:t>
            </a:r>
            <a:r>
              <a:rPr lang="tr-TR" sz="2300" dirty="0" err="1"/>
              <a:t>immigration</a:t>
            </a:r>
            <a:r>
              <a:rPr lang="tr-TR" sz="2300" dirty="0"/>
              <a:t>, </a:t>
            </a:r>
            <a:r>
              <a:rPr lang="tr-TR" sz="2300" dirty="0" err="1"/>
              <a:t>émigration</a:t>
            </a:r>
            <a:r>
              <a:rPr lang="tr-TR" sz="2300" dirty="0"/>
              <a:t>) anlamına gelir. Dikkat edilirse burada "sürgün etmek" (</a:t>
            </a:r>
            <a:r>
              <a:rPr lang="tr-TR" sz="2300" dirty="0" err="1"/>
              <a:t>deportation</a:t>
            </a:r>
            <a:r>
              <a:rPr lang="tr-TR" sz="2300" dirty="0"/>
              <a:t>) anlamı bulunmamaktadır. Batıda, zaman zaman sürgün anlamına gelecek (</a:t>
            </a:r>
            <a:r>
              <a:rPr lang="tr-TR" sz="2300" dirty="0" err="1"/>
              <a:t>deportation</a:t>
            </a:r>
            <a:r>
              <a:rPr lang="tr-TR" sz="2300" dirty="0"/>
              <a:t>, </a:t>
            </a:r>
            <a:r>
              <a:rPr lang="tr-TR" sz="2300" dirty="0" err="1"/>
              <a:t>exil</a:t>
            </a:r>
            <a:r>
              <a:rPr lang="tr-TR" sz="2300" dirty="0"/>
              <a:t>, </a:t>
            </a:r>
            <a:r>
              <a:rPr lang="tr-TR" sz="2300" dirty="0" err="1"/>
              <a:t>banissement</a:t>
            </a:r>
            <a:r>
              <a:rPr lang="tr-TR" sz="2300" dirty="0"/>
              <a:t>, </a:t>
            </a:r>
            <a:r>
              <a:rPr lang="tr-TR" sz="2300" dirty="0" err="1"/>
              <a:t>proscription</a:t>
            </a:r>
            <a:r>
              <a:rPr lang="tr-TR" sz="2300" dirty="0"/>
              <a:t> vb.) terimlerin kullanılıyor olması ya bilgisizlikten ya da siyasal amaçlı kasıttan kaynaklansa gerektir</a:t>
            </a:r>
            <a:r>
              <a:rPr lang="tr-TR" sz="2300" dirty="0" smtClean="0"/>
              <a:t>.</a:t>
            </a:r>
          </a:p>
          <a:p>
            <a:pPr indent="398463" algn="just">
              <a:tabLst>
                <a:tab pos="339725" algn="l"/>
              </a:tabLst>
            </a:pPr>
            <a:r>
              <a:rPr lang="tr-TR" sz="2300" dirty="0" smtClean="0"/>
              <a:t>"</a:t>
            </a:r>
            <a:r>
              <a:rPr lang="tr-TR" sz="2300" dirty="0"/>
              <a:t>Tehcir" 1948 tarihli Soykırım Suçunu Önleme ve Cezalandırma Sözleşmesinin 2. maddesindeki tanıma da girmemektedir. Ancak örneğin, Hitler Almanya’sında altı milyon Yahudi ile bir milyon çingenenin yok edildiği ırkçı eylemler tam anlamıyla bir soykırım (</a:t>
            </a:r>
            <a:r>
              <a:rPr lang="tr-TR" sz="2300" dirty="0" err="1"/>
              <a:t>holocoust</a:t>
            </a:r>
            <a:r>
              <a:rPr lang="tr-TR" sz="2300" dirty="0"/>
              <a:t>) örneği olarak kabul </a:t>
            </a:r>
            <a:r>
              <a:rPr lang="tr-TR" sz="2300" dirty="0" smtClean="0"/>
              <a:t>edilmektedir.</a:t>
            </a:r>
          </a:p>
          <a:p>
            <a:pPr indent="398463" algn="just">
              <a:tabLst>
                <a:tab pos="339725" algn="l"/>
              </a:tabLst>
            </a:pPr>
            <a:r>
              <a:rPr lang="tr-TR" sz="2300" dirty="0" smtClean="0"/>
              <a:t>Yapılan </a:t>
            </a:r>
            <a:r>
              <a:rPr lang="tr-TR" sz="2300" dirty="0"/>
              <a:t>bilimsel araştırmalar ve eldeki veriler kesin olarak göstermektedir ki Osmanlı Devletinin yürüttüğü tehcir işlemi tamamen insancıl kaygılarla ve hukuksal kurallar çerçevesinde gerçekleşmiştir. O günkü teknolojide ve savaş ortamında elbette bazı güçlükler çıkması kaçınılmazdır.</a:t>
            </a:r>
            <a:endParaRPr lang="tr-TR" sz="2300" dirty="0">
              <a:cs typeface="Arial" pitchFamily="34" charset="0"/>
            </a:endParaRPr>
          </a:p>
        </p:txBody>
      </p:sp>
    </p:spTree>
    <p:extLst>
      <p:ext uri="{BB962C8B-B14F-4D97-AF65-F5344CB8AC3E}">
        <p14:creationId xmlns:p14="http://schemas.microsoft.com/office/powerpoint/2010/main" val="793002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6632"/>
            <a:ext cx="7772400" cy="648072"/>
          </a:xfrm>
        </p:spPr>
        <p:txBody>
          <a:bodyPr>
            <a:normAutofit/>
          </a:bodyPr>
          <a:lstStyle/>
          <a:p>
            <a:pPr indent="398463">
              <a:tabLst>
                <a:tab pos="339725" algn="l"/>
              </a:tabLst>
            </a:pPr>
            <a:r>
              <a:rPr lang="tr-TR" sz="2800" b="1" dirty="0"/>
              <a:t>Tehcir Ne Demektir?</a:t>
            </a:r>
          </a:p>
        </p:txBody>
      </p:sp>
      <p:sp>
        <p:nvSpPr>
          <p:cNvPr id="4" name="Metin kutusu 3"/>
          <p:cNvSpPr txBox="1"/>
          <p:nvPr/>
        </p:nvSpPr>
        <p:spPr>
          <a:xfrm>
            <a:off x="625431" y="620688"/>
            <a:ext cx="8064896" cy="5632311"/>
          </a:xfrm>
          <a:prstGeom prst="rect">
            <a:avLst/>
          </a:prstGeom>
          <a:noFill/>
        </p:spPr>
        <p:txBody>
          <a:bodyPr wrap="square" rtlCol="0">
            <a:spAutoFit/>
          </a:bodyPr>
          <a:lstStyle/>
          <a:p>
            <a:pPr indent="398463" algn="just">
              <a:tabLst>
                <a:tab pos="339725" algn="l"/>
              </a:tabLst>
            </a:pPr>
            <a:r>
              <a:rPr lang="tr-TR" sz="2400" dirty="0"/>
              <a:t>Ancak, Devletin 7-8 bakanlığı sırf bu işle meşgul olmuş; Müslümanlardan başka Ermeni, Rum ve Yahudiler ile yabancı misyon temsilcilerinden oluşan komisyonlar kurarak kimlerin tehcire tabi tutulacağını, nerelere gönderileceğini, yolda ne gibi zorluklarla karşılaşacağını ve nasıl muhafaza edileceğini, hatta zarar görenlerin tazmininin nasıl olacağını bu komisyonlar eliyle kararlaştırıp </a:t>
            </a:r>
            <a:r>
              <a:rPr lang="tr-TR" sz="2400" dirty="0" smtClean="0"/>
              <a:t>uygulatmıştır.</a:t>
            </a:r>
          </a:p>
          <a:p>
            <a:pPr indent="398463" algn="just">
              <a:tabLst>
                <a:tab pos="339725" algn="l"/>
              </a:tabLst>
            </a:pPr>
            <a:r>
              <a:rPr lang="tr-TR" sz="2400" dirty="0" smtClean="0"/>
              <a:t>Yol </a:t>
            </a:r>
            <a:r>
              <a:rPr lang="tr-TR" sz="2400" dirty="0"/>
              <a:t>boyunca çoğu zaman askerlerin iaşe ve ilaçlarından yararlandıkları da </a:t>
            </a:r>
            <a:r>
              <a:rPr lang="tr-TR" sz="2400" dirty="0" smtClean="0"/>
              <a:t>bilinmektedir. </a:t>
            </a:r>
            <a:r>
              <a:rPr lang="tr-TR" sz="2400" dirty="0"/>
              <a:t>Hatta ülkede ciddi sağlık problemlerinin yaşandığı bir dönemde, tehcire tabi gruplara birer doktor verilmesi yoluna bile gidilmiştir. </a:t>
            </a:r>
            <a:endParaRPr lang="tr-TR" sz="2400" dirty="0" smtClean="0"/>
          </a:p>
          <a:p>
            <a:pPr indent="398463" algn="just">
              <a:tabLst>
                <a:tab pos="339725" algn="l"/>
              </a:tabLst>
            </a:pPr>
            <a:r>
              <a:rPr lang="tr-TR" sz="2400" dirty="0" smtClean="0">
                <a:solidFill>
                  <a:srgbClr val="FF0000"/>
                </a:solidFill>
              </a:rPr>
              <a:t>Şimdi</a:t>
            </a:r>
            <a:r>
              <a:rPr lang="tr-TR" sz="2400" dirty="0">
                <a:solidFill>
                  <a:srgbClr val="FF0000"/>
                </a:solidFill>
              </a:rPr>
              <a:t>, soykırım yapılmış olsa, bunca insancıl önlem alınır mıydı? Eğer Ermeniler yok edilecek idiyse, bulundukları yerde bunu yapma şansı varken göç ettirme yoluna gidilir miydi? Elbette gidilmezdi</a:t>
            </a:r>
            <a:r>
              <a:rPr lang="tr-TR" sz="2400" dirty="0" smtClean="0">
                <a:solidFill>
                  <a:srgbClr val="FF0000"/>
                </a:solidFill>
              </a:rPr>
              <a:t>.</a:t>
            </a:r>
            <a:endParaRPr lang="tr-TR" sz="2300" dirty="0">
              <a:solidFill>
                <a:srgbClr val="FF0000"/>
              </a:solidFill>
              <a:cs typeface="Arial" pitchFamily="34" charset="0"/>
            </a:endParaRPr>
          </a:p>
        </p:txBody>
      </p:sp>
    </p:spTree>
    <p:extLst>
      <p:ext uri="{BB962C8B-B14F-4D97-AF65-F5344CB8AC3E}">
        <p14:creationId xmlns:p14="http://schemas.microsoft.com/office/powerpoint/2010/main" val="3051855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6632"/>
            <a:ext cx="7772400" cy="648072"/>
          </a:xfrm>
        </p:spPr>
        <p:txBody>
          <a:bodyPr>
            <a:normAutofit/>
          </a:bodyPr>
          <a:lstStyle/>
          <a:p>
            <a:pPr indent="398463">
              <a:tabLst>
                <a:tab pos="339725" algn="l"/>
              </a:tabLst>
            </a:pPr>
            <a:r>
              <a:rPr lang="tr-TR" sz="2800" b="1" dirty="0"/>
              <a:t>Tehcir Ne Demektir?</a:t>
            </a:r>
          </a:p>
        </p:txBody>
      </p:sp>
      <p:sp>
        <p:nvSpPr>
          <p:cNvPr id="4" name="Metin kutusu 3"/>
          <p:cNvSpPr txBox="1"/>
          <p:nvPr/>
        </p:nvSpPr>
        <p:spPr>
          <a:xfrm>
            <a:off x="625431" y="620688"/>
            <a:ext cx="8064896" cy="6001643"/>
          </a:xfrm>
          <a:prstGeom prst="rect">
            <a:avLst/>
          </a:prstGeom>
          <a:noFill/>
        </p:spPr>
        <p:txBody>
          <a:bodyPr wrap="square" rtlCol="0">
            <a:spAutoFit/>
          </a:bodyPr>
          <a:lstStyle/>
          <a:p>
            <a:pPr indent="398463" algn="just">
              <a:tabLst>
                <a:tab pos="339725" algn="l"/>
              </a:tabLst>
            </a:pPr>
            <a:r>
              <a:rPr lang="tr-TR" sz="2400" dirty="0"/>
              <a:t>Ulusal Bağımsızlık Savaşı sonrası Lozan Barış görüşmelerinde Ermeniler, üç yüz bin Ermeni’nin öldürüldüğünü iddia etmişlerdir</a:t>
            </a:r>
            <a:r>
              <a:rPr lang="tr-TR" sz="2400" dirty="0" smtClean="0"/>
              <a:t>.</a:t>
            </a:r>
            <a:r>
              <a:rPr lang="tr-TR" sz="2400" dirty="0"/>
              <a:t> </a:t>
            </a:r>
            <a:r>
              <a:rPr lang="tr-TR" sz="2400" dirty="0" smtClean="0"/>
              <a:t>Daha sonra </a:t>
            </a:r>
            <a:r>
              <a:rPr lang="tr-TR" sz="2400" dirty="0"/>
              <a:t>yalanlarını iyice abartarak bir milyon, beş milyon Ermeni katledildi gibi iddialar ortaya atmışlardır</a:t>
            </a:r>
            <a:r>
              <a:rPr lang="tr-TR" sz="2400" dirty="0" smtClean="0"/>
              <a:t>.</a:t>
            </a:r>
          </a:p>
          <a:p>
            <a:pPr indent="398463" algn="just">
              <a:tabLst>
                <a:tab pos="339725" algn="l"/>
              </a:tabLst>
            </a:pPr>
            <a:r>
              <a:rPr lang="tr-TR" sz="2400" dirty="0"/>
              <a:t>Halbuki Avrupalılar bile o devirde Osmanlı ülkesinde yaşayan Ermenilerin tamamının 1.300.000 olduğunu söylüyorlar. Burada kendi iddia ettikleri üç yüz bin zayiat da </a:t>
            </a:r>
            <a:r>
              <a:rPr lang="tr-TR" sz="2400"/>
              <a:t>24 </a:t>
            </a:r>
            <a:r>
              <a:rPr lang="tr-TR" sz="2400" smtClean="0"/>
              <a:t>Nisan’ı </a:t>
            </a:r>
            <a:r>
              <a:rPr lang="tr-TR" sz="2400" dirty="0"/>
              <a:t>anma olaylarında bir milyona, sonra bir buçuk milyona çıkartılmıştır. Bazı kaynaklarda beş milyona kadar yazanlar bile çıkmaktadır. Ancak bizzat Batılıların kaynaklarına göre </a:t>
            </a:r>
            <a:r>
              <a:rPr lang="tr-TR" sz="2400" dirty="0">
                <a:solidFill>
                  <a:srgbClr val="0070C0"/>
                </a:solidFill>
              </a:rPr>
              <a:t>1914 yılında Osmanlı Devleti içerisinde 1.161.169 </a:t>
            </a:r>
            <a:r>
              <a:rPr lang="tr-TR" sz="2400" dirty="0" err="1">
                <a:solidFill>
                  <a:srgbClr val="0070C0"/>
                </a:solidFill>
              </a:rPr>
              <a:t>gregoryan</a:t>
            </a:r>
            <a:r>
              <a:rPr lang="tr-TR" sz="2400" dirty="0">
                <a:solidFill>
                  <a:srgbClr val="0070C0"/>
                </a:solidFill>
              </a:rPr>
              <a:t> ve 67.838 </a:t>
            </a:r>
            <a:r>
              <a:rPr lang="tr-TR" sz="2400" dirty="0" err="1">
                <a:solidFill>
                  <a:srgbClr val="0070C0"/>
                </a:solidFill>
              </a:rPr>
              <a:t>katolik</a:t>
            </a:r>
            <a:r>
              <a:rPr lang="tr-TR" sz="2400" dirty="0">
                <a:solidFill>
                  <a:srgbClr val="0070C0"/>
                </a:solidFill>
              </a:rPr>
              <a:t> olmak üzere toplam </a:t>
            </a:r>
            <a:r>
              <a:rPr lang="tr-TR" sz="2400" dirty="0">
                <a:solidFill>
                  <a:srgbClr val="FF0000"/>
                </a:solidFill>
              </a:rPr>
              <a:t>1.229.007 </a:t>
            </a:r>
            <a:r>
              <a:rPr lang="tr-TR" sz="2400" dirty="0">
                <a:solidFill>
                  <a:srgbClr val="0070C0"/>
                </a:solidFill>
              </a:rPr>
              <a:t>Ermeni bulunuyordu</a:t>
            </a:r>
            <a:r>
              <a:rPr lang="tr-TR" sz="2400" dirty="0" smtClean="0">
                <a:solidFill>
                  <a:srgbClr val="0070C0"/>
                </a:solidFill>
              </a:rPr>
              <a:t>.</a:t>
            </a:r>
          </a:p>
          <a:p>
            <a:pPr indent="398463" algn="just">
              <a:tabLst>
                <a:tab pos="339725" algn="l"/>
              </a:tabLst>
            </a:pPr>
            <a:r>
              <a:rPr lang="tr-TR" sz="2400" dirty="0">
                <a:solidFill>
                  <a:srgbClr val="FF0000"/>
                </a:solidFill>
              </a:rPr>
              <a:t>1897 </a:t>
            </a:r>
            <a:r>
              <a:rPr lang="tr-TR" sz="2400" dirty="0"/>
              <a:t>sayımında bu rakam </a:t>
            </a:r>
            <a:r>
              <a:rPr lang="tr-TR" sz="2400" dirty="0">
                <a:solidFill>
                  <a:srgbClr val="FF0000"/>
                </a:solidFill>
              </a:rPr>
              <a:t>1.042.374</a:t>
            </a:r>
            <a:r>
              <a:rPr lang="tr-TR" sz="2400" dirty="0"/>
              <a:t> idi ve 1897-1903 yılları arasında </a:t>
            </a:r>
            <a:r>
              <a:rPr lang="tr-TR" sz="2400" dirty="0">
                <a:solidFill>
                  <a:srgbClr val="FF0000"/>
                </a:solidFill>
              </a:rPr>
              <a:t>Osmanlı İstatistik Umum İdaresi Müdürü </a:t>
            </a:r>
            <a:r>
              <a:rPr lang="tr-TR" sz="2400" dirty="0" err="1">
                <a:solidFill>
                  <a:srgbClr val="FF0000"/>
                </a:solidFill>
              </a:rPr>
              <a:t>Mığırdıç</a:t>
            </a:r>
            <a:r>
              <a:rPr lang="tr-TR" sz="2400" dirty="0">
                <a:solidFill>
                  <a:srgbClr val="FF0000"/>
                </a:solidFill>
              </a:rPr>
              <a:t> </a:t>
            </a:r>
            <a:r>
              <a:rPr lang="tr-TR" sz="2400" dirty="0" err="1">
                <a:solidFill>
                  <a:srgbClr val="FF0000"/>
                </a:solidFill>
              </a:rPr>
              <a:t>Sınabyan</a:t>
            </a:r>
            <a:r>
              <a:rPr lang="tr-TR" sz="2400" dirty="0">
                <a:solidFill>
                  <a:srgbClr val="FF0000"/>
                </a:solidFill>
              </a:rPr>
              <a:t> </a:t>
            </a:r>
            <a:r>
              <a:rPr lang="tr-TR" sz="2400" dirty="0"/>
              <a:t>isimli bir </a:t>
            </a:r>
            <a:r>
              <a:rPr lang="tr-TR" sz="2400" dirty="0">
                <a:solidFill>
                  <a:srgbClr val="FF0000"/>
                </a:solidFill>
              </a:rPr>
              <a:t>Ermeni </a:t>
            </a:r>
            <a:r>
              <a:rPr lang="tr-TR" sz="2400" dirty="0" smtClean="0">
                <a:solidFill>
                  <a:srgbClr val="FF0000"/>
                </a:solidFill>
              </a:rPr>
              <a:t>idi. </a:t>
            </a:r>
            <a:r>
              <a:rPr lang="tr-TR" sz="2400" dirty="0"/>
              <a:t>Demek ki iddia edilen rakamların asılsız olduğu buradan bellidir.</a:t>
            </a:r>
            <a:endParaRPr lang="tr-TR" sz="2300" dirty="0">
              <a:solidFill>
                <a:srgbClr val="0070C0"/>
              </a:solidFill>
              <a:cs typeface="Arial" pitchFamily="34" charset="0"/>
            </a:endParaRPr>
          </a:p>
        </p:txBody>
      </p:sp>
    </p:spTree>
    <p:extLst>
      <p:ext uri="{BB962C8B-B14F-4D97-AF65-F5344CB8AC3E}">
        <p14:creationId xmlns:p14="http://schemas.microsoft.com/office/powerpoint/2010/main" val="2317757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6632"/>
            <a:ext cx="7772400" cy="648072"/>
          </a:xfrm>
        </p:spPr>
        <p:txBody>
          <a:bodyPr>
            <a:normAutofit/>
          </a:bodyPr>
          <a:lstStyle/>
          <a:p>
            <a:pPr indent="398463">
              <a:tabLst>
                <a:tab pos="339725" algn="l"/>
              </a:tabLst>
            </a:pPr>
            <a:r>
              <a:rPr lang="tr-TR" sz="2800" b="1" dirty="0"/>
              <a:t>Tehcir Ne Demektir?</a:t>
            </a:r>
          </a:p>
        </p:txBody>
      </p:sp>
      <p:sp>
        <p:nvSpPr>
          <p:cNvPr id="4" name="Metin kutusu 3"/>
          <p:cNvSpPr txBox="1"/>
          <p:nvPr/>
        </p:nvSpPr>
        <p:spPr>
          <a:xfrm>
            <a:off x="625431" y="620688"/>
            <a:ext cx="8064896" cy="1508105"/>
          </a:xfrm>
          <a:prstGeom prst="rect">
            <a:avLst/>
          </a:prstGeom>
          <a:noFill/>
        </p:spPr>
        <p:txBody>
          <a:bodyPr wrap="square" rtlCol="0">
            <a:spAutoFit/>
          </a:bodyPr>
          <a:lstStyle/>
          <a:p>
            <a:pPr indent="398463" algn="just">
              <a:tabLst>
                <a:tab pos="339725" algn="l"/>
              </a:tabLst>
            </a:pPr>
            <a:r>
              <a:rPr lang="tr-TR" sz="2300" dirty="0" smtClean="0">
                <a:solidFill>
                  <a:srgbClr val="0070C0"/>
                </a:solidFill>
                <a:cs typeface="Arial" pitchFamily="34" charset="0"/>
                <a:hlinkClick r:id="rId2"/>
              </a:rPr>
              <a:t>http</a:t>
            </a:r>
            <a:r>
              <a:rPr lang="tr-TR" sz="2300" dirty="0">
                <a:solidFill>
                  <a:srgbClr val="0070C0"/>
                </a:solidFill>
                <a:cs typeface="Arial" pitchFamily="34" charset="0"/>
                <a:hlinkClick r:id="rId2"/>
              </a:rPr>
              <a:t>://</a:t>
            </a:r>
            <a:r>
              <a:rPr lang="tr-TR" sz="2300" dirty="0" smtClean="0">
                <a:solidFill>
                  <a:srgbClr val="0070C0"/>
                </a:solidFill>
                <a:cs typeface="Arial" pitchFamily="34" charset="0"/>
                <a:hlinkClick r:id="rId2"/>
              </a:rPr>
              <a:t>www.atam.gov.tr/dergi/sayi-55/asilsiz-ermeni-iddialari-ve-gercekler</a:t>
            </a:r>
            <a:endParaRPr lang="tr-TR" sz="2300" dirty="0" smtClean="0">
              <a:solidFill>
                <a:srgbClr val="0070C0"/>
              </a:solidFill>
              <a:cs typeface="Arial" pitchFamily="34" charset="0"/>
            </a:endParaRPr>
          </a:p>
          <a:p>
            <a:pPr indent="398463" algn="just">
              <a:tabLst>
                <a:tab pos="339725" algn="l"/>
              </a:tabLst>
            </a:pPr>
            <a:endParaRPr lang="tr-TR" sz="2300" dirty="0">
              <a:solidFill>
                <a:srgbClr val="0070C0"/>
              </a:solidFill>
              <a:cs typeface="Arial" pitchFamily="34" charset="0"/>
            </a:endParaRPr>
          </a:p>
          <a:p>
            <a:pPr indent="398463" algn="just">
              <a:tabLst>
                <a:tab pos="339725" algn="l"/>
              </a:tabLst>
            </a:pPr>
            <a:r>
              <a:rPr lang="tr-TR" sz="2300" dirty="0">
                <a:solidFill>
                  <a:srgbClr val="0070C0"/>
                </a:solidFill>
                <a:cs typeface="Arial" pitchFamily="34" charset="0"/>
              </a:rPr>
              <a:t>https://www.youtube.com/watch?v=GK0zwizXJ84</a:t>
            </a:r>
          </a:p>
        </p:txBody>
      </p:sp>
    </p:spTree>
    <p:extLst>
      <p:ext uri="{BB962C8B-B14F-4D97-AF65-F5344CB8AC3E}">
        <p14:creationId xmlns:p14="http://schemas.microsoft.com/office/powerpoint/2010/main" val="1424016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748</Words>
  <Application>Microsoft Office PowerPoint</Application>
  <PresentationFormat>Ekran Gösterisi (4:3)</PresentationFormat>
  <Paragraphs>30</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 Ermeni İsyanları ve "Sevk ve İskân Kanunu"</vt:lpstr>
      <vt:lpstr> Ermeni İsyanları ve "Sevk ve İskân Kanunu"</vt:lpstr>
      <vt:lpstr> Ermeni İsyanları ve "Sevk ve İskân Kanunu« </vt:lpstr>
      <vt:lpstr>Tehcir Ne Demektir?</vt:lpstr>
      <vt:lpstr>Tehcir Ne Demektir?</vt:lpstr>
      <vt:lpstr>Tehcir Ne Demektir?</vt:lpstr>
      <vt:lpstr>Tehcir Ne Demektir?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Ermeni İsyanları ve "Sevk ve İskân Kanunu"</dc:title>
  <dc:creator>.</dc:creator>
  <cp:lastModifiedBy>Murat KÜTÜKÇÜ</cp:lastModifiedBy>
  <cp:revision>10</cp:revision>
  <dcterms:created xsi:type="dcterms:W3CDTF">2017-04-24T07:20:21Z</dcterms:created>
  <dcterms:modified xsi:type="dcterms:W3CDTF">2019-02-26T15:40:46Z</dcterms:modified>
</cp:coreProperties>
</file>