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0" d="100"/>
          <a:sy n="90" d="100"/>
        </p:scale>
        <p:origin x="370" y="67"/>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2707"/>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15200" y="0"/>
            <a:ext cx="4876495" cy="6858000"/>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914400" y="2011680"/>
            <a:ext cx="5943600" cy="3200400"/>
          </a:xfrm>
          <a:prstGeom prst="rect">
            <a:avLst/>
          </a:prstGeom>
          <a:noFill/>
        </p:spPr>
        <p:txBody>
          <a:bodyPr wrap="square">
            <a:spAutoFit/>
          </a:bodyPr>
          <a:lstStyle/>
          <a:p>
            <a:pPr>
              <a:defRPr sz="1400" b="1">
                <a:solidFill>
                  <a:srgbClr val="2563EB"/>
                </a:solidFill>
              </a:defRPr>
            </a:pPr>
            <a:r>
              <a:t>Marketing Management and Strategic Planning</a:t>
            </a:r>
          </a:p>
          <a:p>
            <a:pPr>
              <a:defRPr sz="3000" b="1">
                <a:solidFill>
                  <a:srgbClr val="1E40AF"/>
                </a:solidFill>
              </a:defRPr>
            </a:pPr>
            <a:r>
              <a:t>TARGET MARKET SELECTION &amp;</a:t>
            </a:r>
            <a:br/>
            <a:r>
              <a:t>MARKETING ENVIRONMENT</a:t>
            </a:r>
          </a:p>
          <a:p>
            <a:pPr>
              <a:defRPr sz="1400">
                <a:solidFill>
                  <a:srgbClr val="6B7280"/>
                </a:solidFill>
              </a:defRPr>
            </a:pPr>
            <a:r>
              <a:t>Week 4 Presentation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ENVIRONMENTAL FACTORS</a:t>
            </a:r>
          </a:p>
          <a:p>
            <a:pPr>
              <a:defRPr sz="2200" b="1">
                <a:solidFill>
                  <a:srgbClr val="1E40AF"/>
                </a:solidFill>
              </a:defRPr>
            </a:pPr>
            <a:r>
              <a:t>Positioning Map &amp; Environmental Factors Structure</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10</a:t>
            </a:r>
          </a:p>
        </p:txBody>
      </p:sp>
      <p:sp>
        <p:nvSpPr>
          <p:cNvPr id="4" name="Rounded Rectangle 3"/>
          <p:cNvSpPr/>
          <p:nvPr/>
        </p:nvSpPr>
        <p:spPr>
          <a:xfrm>
            <a:off x="731520" y="1463040"/>
            <a:ext cx="5120640" cy="4389120"/>
          </a:xfrm>
          <a:prstGeom prst="roundRect">
            <a:avLst/>
          </a:prstGeom>
          <a:solidFill>
            <a:srgbClr val="EFF6FF"/>
          </a:solidFill>
          <a:ln>
            <a:solidFill>
              <a:srgbClr val="2563EB"/>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defRPr sz="1300">
                <a:solidFill>
                  <a:srgbClr val="1F2937"/>
                </a:solidFill>
              </a:defRPr>
            </a:pPr>
            <a:r>
              <a:rPr dirty="0"/>
              <a:t>Two-Dimensional Positioning Map Example (Soaps)</a:t>
            </a:r>
          </a:p>
          <a:p>
            <a:endParaRPr dirty="0"/>
          </a:p>
          <a:p>
            <a:r>
              <a:rPr dirty="0">
                <a:solidFill>
                  <a:schemeClr val="tx1"/>
                </a:solidFill>
              </a:rPr>
              <a:t>Axes:</a:t>
            </a:r>
          </a:p>
          <a:p>
            <a:r>
              <a:rPr dirty="0">
                <a:solidFill>
                  <a:schemeClr val="tx1"/>
                </a:solidFill>
              </a:rPr>
              <a:t>• Vertical: High Moisture / Low Moisture</a:t>
            </a:r>
          </a:p>
          <a:p>
            <a:r>
              <a:rPr dirty="0">
                <a:solidFill>
                  <a:schemeClr val="tx1"/>
                </a:solidFill>
              </a:rPr>
              <a:t>• Horizontal: Unscented / Scented</a:t>
            </a:r>
          </a:p>
          <a:p>
            <a:endParaRPr dirty="0">
              <a:solidFill>
                <a:schemeClr val="tx1"/>
              </a:solidFill>
            </a:endParaRPr>
          </a:p>
          <a:p>
            <a:r>
              <a:rPr dirty="0">
                <a:solidFill>
                  <a:schemeClr val="tx1"/>
                </a:solidFill>
              </a:rPr>
              <a:t>Brand Examples:</a:t>
            </a:r>
          </a:p>
          <a:p>
            <a:r>
              <a:rPr dirty="0">
                <a:solidFill>
                  <a:schemeClr val="tx1"/>
                </a:solidFill>
              </a:rPr>
              <a:t>• High Moisture &amp; Unscented: Arko, Dove</a:t>
            </a:r>
          </a:p>
          <a:p>
            <a:r>
              <a:rPr dirty="0">
                <a:solidFill>
                  <a:schemeClr val="tx1"/>
                </a:solidFill>
              </a:rPr>
              <a:t>• High Moisture &amp; Scented: Palmolive, Hacı </a:t>
            </a:r>
            <a:r>
              <a:rPr dirty="0" err="1">
                <a:solidFill>
                  <a:schemeClr val="tx1"/>
                </a:solidFill>
              </a:rPr>
              <a:t>Şakir</a:t>
            </a:r>
            <a:r>
              <a:rPr dirty="0">
                <a:solidFill>
                  <a:schemeClr val="tx1"/>
                </a:solidFill>
              </a:rPr>
              <a:t>, Lux, Duru Lady</a:t>
            </a:r>
          </a:p>
          <a:p>
            <a:r>
              <a:rPr dirty="0">
                <a:solidFill>
                  <a:schemeClr val="tx1"/>
                </a:solidFill>
              </a:rPr>
              <a:t>• Low Moisture &amp; Unscented: Fax, Dalan</a:t>
            </a:r>
          </a:p>
          <a:p>
            <a:r>
              <a:rPr dirty="0">
                <a:solidFill>
                  <a:schemeClr val="tx1"/>
                </a:solidFill>
              </a:rPr>
              <a:t>• Low Moisture &amp; Scented: </a:t>
            </a:r>
            <a:r>
              <a:rPr dirty="0" err="1">
                <a:solidFill>
                  <a:schemeClr val="tx1"/>
                </a:solidFill>
              </a:rPr>
              <a:t>Komili</a:t>
            </a:r>
            <a:r>
              <a:rPr dirty="0">
                <a:solidFill>
                  <a:schemeClr val="tx1"/>
                </a:solidFill>
              </a:rPr>
              <a:t>, Rexona</a:t>
            </a:r>
          </a:p>
        </p:txBody>
      </p:sp>
      <p:sp>
        <p:nvSpPr>
          <p:cNvPr id="5" name="Rounded Rectangle 4"/>
          <p:cNvSpPr/>
          <p:nvPr/>
        </p:nvSpPr>
        <p:spPr>
          <a:xfrm>
            <a:off x="6217920" y="1463040"/>
            <a:ext cx="5120640" cy="4389120"/>
          </a:xfrm>
          <a:prstGeom prst="roundRect">
            <a:avLst/>
          </a:prstGeom>
          <a:solidFill>
            <a:srgbClr val="EFF6FF"/>
          </a:solidFill>
          <a:ln>
            <a:solidFill>
              <a:srgbClr val="2563EB"/>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defRPr sz="1300">
                <a:solidFill>
                  <a:srgbClr val="1F2937"/>
                </a:solidFill>
              </a:defRPr>
            </a:pPr>
            <a:r>
              <a:rPr dirty="0"/>
              <a:t>Environmental Factors in Marketing Management</a:t>
            </a:r>
          </a:p>
          <a:p>
            <a:endParaRPr dirty="0"/>
          </a:p>
          <a:p>
            <a:r>
              <a:rPr dirty="0">
                <a:solidFill>
                  <a:schemeClr val="tx1"/>
                </a:solidFill>
              </a:rPr>
              <a:t>1. Firm / Organization Level</a:t>
            </a:r>
          </a:p>
          <a:p>
            <a:endParaRPr dirty="0">
              <a:solidFill>
                <a:schemeClr val="tx1"/>
              </a:solidFill>
            </a:endParaRPr>
          </a:p>
          <a:p>
            <a:r>
              <a:rPr dirty="0">
                <a:solidFill>
                  <a:schemeClr val="tx1"/>
                </a:solidFill>
              </a:rPr>
              <a:t>2. Micro Environmental Factors:</a:t>
            </a:r>
          </a:p>
          <a:p>
            <a:r>
              <a:rPr dirty="0">
                <a:solidFill>
                  <a:schemeClr val="tx1"/>
                </a:solidFill>
              </a:rPr>
              <a:t>• Suppliers, Employees, Customers, Competitors, Intermediaries</a:t>
            </a:r>
          </a:p>
          <a:p>
            <a:endParaRPr dirty="0">
              <a:solidFill>
                <a:schemeClr val="tx1"/>
              </a:solidFill>
            </a:endParaRPr>
          </a:p>
          <a:p>
            <a:r>
              <a:rPr dirty="0">
                <a:solidFill>
                  <a:schemeClr val="tx1"/>
                </a:solidFill>
              </a:rPr>
              <a:t>3. Macro Environmental Factors:</a:t>
            </a:r>
          </a:p>
          <a:p>
            <a:r>
              <a:rPr dirty="0">
                <a:solidFill>
                  <a:schemeClr val="tx1"/>
                </a:solidFill>
              </a:rPr>
              <a:t>• Economic, Ecological, Demographic, Socio-Cultural, Technological, Political-Legal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ENVIRONMENTAL FACTORS</a:t>
            </a:r>
          </a:p>
          <a:p>
            <a:pPr>
              <a:defRPr sz="2200" b="1">
                <a:solidFill>
                  <a:srgbClr val="1E40AF"/>
                </a:solidFill>
              </a:defRPr>
            </a:pPr>
            <a:r>
              <a:t>Internal Environmental Factors</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11</a:t>
            </a:r>
          </a:p>
        </p:txBody>
      </p:sp>
      <p:sp>
        <p:nvSpPr>
          <p:cNvPr id="4" name="TextBox 3"/>
          <p:cNvSpPr txBox="1"/>
          <p:nvPr/>
        </p:nvSpPr>
        <p:spPr>
          <a:xfrm>
            <a:off x="731520" y="1463040"/>
            <a:ext cx="10698480" cy="4754880"/>
          </a:xfrm>
          <a:prstGeom prst="rect">
            <a:avLst/>
          </a:prstGeom>
          <a:noFill/>
        </p:spPr>
        <p:txBody>
          <a:bodyPr wrap="square">
            <a:spAutoFit/>
          </a:bodyPr>
          <a:lstStyle/>
          <a:p>
            <a:pPr>
              <a:defRPr sz="1500">
                <a:solidFill>
                  <a:srgbClr val="1F2937"/>
                </a:solidFill>
              </a:defRPr>
            </a:pPr>
            <a:r>
              <a:t>Internal Environment Factors of the Business:</a:t>
            </a:r>
          </a:p>
          <a:p>
            <a:endParaRPr/>
          </a:p>
          <a:p>
            <a:r>
              <a:t>At the center of internal relationships lies Marketing, interacting dynamically with all business functions:</a:t>
            </a:r>
          </a:p>
          <a:p>
            <a:endParaRPr/>
          </a:p>
          <a:p>
            <a:r>
              <a:t>• Top Management</a:t>
            </a:r>
          </a:p>
          <a:p>
            <a:r>
              <a:t>• Purchasing</a:t>
            </a:r>
          </a:p>
          <a:p>
            <a:r>
              <a:t>• R&amp;D (Research &amp; Development)</a:t>
            </a:r>
          </a:p>
          <a:p>
            <a:r>
              <a:t>• Production</a:t>
            </a:r>
          </a:p>
          <a:p>
            <a:r>
              <a:t>• Finance</a:t>
            </a:r>
          </a:p>
          <a:p>
            <a:r>
              <a:t>• Accounting</a:t>
            </a:r>
          </a:p>
          <a:p>
            <a:endParaRPr/>
          </a:p>
          <a:p>
            <a:r>
              <a:t>Marketing must maintain two-way communication and alignment with all of these internal departments to achieve organizational goals.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ENVIRONMENTAL FACTORS</a:t>
            </a:r>
          </a:p>
          <a:p>
            <a:pPr>
              <a:defRPr sz="2200" b="1">
                <a:solidFill>
                  <a:srgbClr val="1E40AF"/>
                </a:solidFill>
              </a:defRPr>
            </a:pPr>
            <a:r>
              <a:t>Micro Environment Analysis</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12</a:t>
            </a:r>
          </a:p>
        </p:txBody>
      </p:sp>
      <p:sp>
        <p:nvSpPr>
          <p:cNvPr id="4" name="TextBox 3"/>
          <p:cNvSpPr txBox="1"/>
          <p:nvPr/>
        </p:nvSpPr>
        <p:spPr>
          <a:xfrm>
            <a:off x="731520" y="1463040"/>
            <a:ext cx="10698480" cy="4754880"/>
          </a:xfrm>
          <a:prstGeom prst="rect">
            <a:avLst/>
          </a:prstGeom>
          <a:noFill/>
        </p:spPr>
        <p:txBody>
          <a:bodyPr wrap="square">
            <a:spAutoFit/>
          </a:bodyPr>
          <a:lstStyle/>
          <a:p>
            <a:pPr>
              <a:defRPr sz="1500">
                <a:solidFill>
                  <a:srgbClr val="1F2937"/>
                </a:solidFill>
              </a:defRPr>
            </a:pPr>
            <a:r>
              <a:t>Micro Environment Analysis:</a:t>
            </a:r>
          </a:p>
          <a:p>
            <a:endParaRPr/>
          </a:p>
          <a:p>
            <a:r>
              <a:t>Elements within the marketing environment that are closer to the business and easier to influence compared to macro environment factors are micro environment factors.</a:t>
            </a:r>
          </a:p>
          <a:p>
            <a:endParaRPr/>
          </a:p>
          <a:p>
            <a:r>
              <a:t>Micro environment elements consist of:</a:t>
            </a:r>
          </a:p>
          <a:p>
            <a:r>
              <a:t>• Customers</a:t>
            </a:r>
          </a:p>
          <a:p>
            <a:r>
              <a:t>• Suppliers</a:t>
            </a:r>
          </a:p>
          <a:p>
            <a:r>
              <a:t>• Competitors</a:t>
            </a:r>
          </a:p>
          <a:p>
            <a:r>
              <a:t>• Intermediaries</a:t>
            </a:r>
          </a:p>
          <a:p>
            <a:r>
              <a:t>• Employees</a:t>
            </a:r>
          </a:p>
          <a:p>
            <a:r>
              <a:t>• Shareholders</a:t>
            </a:r>
          </a:p>
          <a:p>
            <a:endParaRPr/>
          </a:p>
          <a:p>
            <a:r>
              <a:t>Positioning in Micro Environment Flow: Suppliers -&gt; Business / Competitors -&gt; Intermediaries -&gt; Customers.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MICRO ENVIRONMENT</a:t>
            </a:r>
          </a:p>
          <a:p>
            <a:pPr>
              <a:defRPr sz="2200" b="1">
                <a:solidFill>
                  <a:srgbClr val="1E40AF"/>
                </a:solidFill>
              </a:defRPr>
            </a:pPr>
            <a:r>
              <a:t>Customers &amp; 5 Customer Markets</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13</a:t>
            </a:r>
          </a:p>
        </p:txBody>
      </p:sp>
      <p:sp>
        <p:nvSpPr>
          <p:cNvPr id="4" name="TextBox 3"/>
          <p:cNvSpPr txBox="1"/>
          <p:nvPr/>
        </p:nvSpPr>
        <p:spPr>
          <a:xfrm>
            <a:off x="731520" y="1463040"/>
            <a:ext cx="10698480" cy="4754880"/>
          </a:xfrm>
          <a:prstGeom prst="rect">
            <a:avLst/>
          </a:prstGeom>
          <a:noFill/>
        </p:spPr>
        <p:txBody>
          <a:bodyPr wrap="square">
            <a:spAutoFit/>
          </a:bodyPr>
          <a:lstStyle/>
          <a:p>
            <a:pPr>
              <a:defRPr sz="1400">
                <a:solidFill>
                  <a:srgbClr val="1F2937"/>
                </a:solidFill>
              </a:defRPr>
            </a:pPr>
            <a:r>
              <a:t>Customers are one of the environmental elements hardest to control. With increasing numbers of firms and new products entering the market every day, customers face numerous options. Businesses can operate across 5 types of customer markets:</a:t>
            </a:r>
          </a:p>
          <a:p>
            <a:endParaRPr/>
          </a:p>
          <a:p>
            <a:r>
              <a:t>1. Consumer Markets: Individuals and households buying products/services for personal consumption.</a:t>
            </a:r>
          </a:p>
          <a:p>
            <a:r>
              <a:t>2. Producer Markets: Buyers purchasing products/services for use in their own production processes.</a:t>
            </a:r>
          </a:p>
          <a:p>
            <a:r>
              <a:t>3. Reseller Markets: Businesses buying products/services to resell at a profit margin.</a:t>
            </a:r>
          </a:p>
          <a:p>
            <a:r>
              <a:t>4. Government Markets: Buyers purchasing to produce public services or transfer them to people in need.</a:t>
            </a:r>
          </a:p>
          <a:p>
            <a:r>
              <a:t>5. International Markets: Buyers located abroad, including foreign consumers, producers, resellers, and governments.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MICRO ENVIRONMENT</a:t>
            </a:r>
          </a:p>
          <a:p>
            <a:pPr>
              <a:defRPr sz="2200" b="1">
                <a:solidFill>
                  <a:srgbClr val="1E40AF"/>
                </a:solidFill>
              </a:defRPr>
            </a:pPr>
            <a:r>
              <a:t>Suppliers and Competitors</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14</a:t>
            </a:r>
          </a:p>
        </p:txBody>
      </p:sp>
      <p:sp>
        <p:nvSpPr>
          <p:cNvPr id="4" name="TextBox 3"/>
          <p:cNvSpPr txBox="1"/>
          <p:nvPr/>
        </p:nvSpPr>
        <p:spPr>
          <a:xfrm>
            <a:off x="731520" y="1463040"/>
            <a:ext cx="10698480" cy="4754880"/>
          </a:xfrm>
          <a:prstGeom prst="rect">
            <a:avLst/>
          </a:prstGeom>
          <a:noFill/>
        </p:spPr>
        <p:txBody>
          <a:bodyPr wrap="square">
            <a:spAutoFit/>
          </a:bodyPr>
          <a:lstStyle/>
          <a:p>
            <a:pPr>
              <a:defRPr sz="1400">
                <a:solidFill>
                  <a:srgbClr val="1F2937"/>
                </a:solidFill>
              </a:defRPr>
            </a:pPr>
            <a:r>
              <a:t>Suppliers:</a:t>
            </a:r>
          </a:p>
          <a:p>
            <a:r>
              <a:t>Suppliers are key elements for timely production. Every business needs resources to realize production. Suppliers are people or organizations providing resources used in product/service production. For example, Eti needs cocoa, milk, and sugar for chocolate production. Those supplying these materials are Eti's suppliers. Raw materials that cannot be supplied on time negatively affect sales in the short term and customer satisfaction in the long term.</a:t>
            </a:r>
          </a:p>
          <a:p>
            <a:endParaRPr/>
          </a:p>
          <a:p>
            <a:r>
              <a:t>Competitors:</a:t>
            </a:r>
          </a:p>
          <a:p>
            <a:r>
              <a:t>Businesses are in competition in their markets with other businesses producing similar or substitute goods/services. These competitors can be current or potential. Businesses can get ahead by identifying consumer needs better than competitors; therefore, efforts should be made both to identify consumer needs accurately and to closely monitor competitors' strategies.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MICRO ENVIRONMENT</a:t>
            </a:r>
          </a:p>
          <a:p>
            <a:pPr>
              <a:defRPr sz="2200" b="1">
                <a:solidFill>
                  <a:srgbClr val="1E40AF"/>
                </a:solidFill>
              </a:defRPr>
            </a:pPr>
            <a:r>
              <a:t>Intermediaries, Employees, and Shareholders</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15</a:t>
            </a:r>
          </a:p>
        </p:txBody>
      </p:sp>
      <p:sp>
        <p:nvSpPr>
          <p:cNvPr id="4" name="TextBox 3"/>
          <p:cNvSpPr txBox="1"/>
          <p:nvPr/>
        </p:nvSpPr>
        <p:spPr>
          <a:xfrm>
            <a:off x="731520" y="1463040"/>
            <a:ext cx="10698480" cy="4754880"/>
          </a:xfrm>
          <a:prstGeom prst="rect">
            <a:avLst/>
          </a:prstGeom>
          <a:noFill/>
        </p:spPr>
        <p:txBody>
          <a:bodyPr wrap="square">
            <a:spAutoFit/>
          </a:bodyPr>
          <a:lstStyle/>
          <a:p>
            <a:pPr>
              <a:defRPr sz="1400">
                <a:solidFill>
                  <a:srgbClr val="1F2937"/>
                </a:solidFill>
              </a:defRPr>
            </a:pPr>
            <a:r>
              <a:t>Intermediaries:</a:t>
            </a:r>
          </a:p>
          <a:p>
            <a:r>
              <a:t>Intermediaries are businesses enabling the promotion, sale, and distribution of products to suppliers and final buyers. Examples include dealers, distributors, brokers, credit institutions, transportation, and warehousing firms.</a:t>
            </a:r>
          </a:p>
          <a:p>
            <a:endParaRPr/>
          </a:p>
          <a:p>
            <a:r>
              <a:t>Employees and Shareholders:</a:t>
            </a:r>
          </a:p>
          <a:p>
            <a:r>
              <a:t>The goal of marketing is to acquire customers. The party undertaking the most important role in ensuring customer satisfaction is internal customers—the employees. Businesses must take good care of employees and ensure job satisfaction.</a:t>
            </a:r>
          </a:p>
          <a:p>
            <a:endParaRPr/>
          </a:p>
          <a:p>
            <a:r>
              <a:t>Shareholders' expectations, perspectives on the future of the business, success evaluation criteria, and relationships with managers indirectly affect marketing management decisions.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MACRO ENVIRONMENT</a:t>
            </a:r>
          </a:p>
          <a:p>
            <a:pPr>
              <a:defRPr sz="2200" b="1">
                <a:solidFill>
                  <a:srgbClr val="1E40AF"/>
                </a:solidFill>
              </a:defRPr>
            </a:pPr>
            <a:r>
              <a:t>Overview of Macro Environmental Factors</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16</a:t>
            </a:r>
          </a:p>
        </p:txBody>
      </p:sp>
      <p:sp>
        <p:nvSpPr>
          <p:cNvPr id="4" name="TextBox 3"/>
          <p:cNvSpPr txBox="1"/>
          <p:nvPr/>
        </p:nvSpPr>
        <p:spPr>
          <a:xfrm>
            <a:off x="731520" y="1463040"/>
            <a:ext cx="10698480" cy="4754880"/>
          </a:xfrm>
          <a:prstGeom prst="rect">
            <a:avLst/>
          </a:prstGeom>
          <a:noFill/>
        </p:spPr>
        <p:txBody>
          <a:bodyPr wrap="square">
            <a:spAutoFit/>
          </a:bodyPr>
          <a:lstStyle/>
          <a:p>
            <a:pPr>
              <a:defRPr sz="1300">
                <a:solidFill>
                  <a:srgbClr val="1F2937"/>
                </a:solidFill>
              </a:defRPr>
            </a:pPr>
            <a:r>
              <a:t>Summary Table of Macro Environment Categories:</a:t>
            </a:r>
          </a:p>
          <a:p>
            <a:endParaRPr/>
          </a:p>
          <a:p>
            <a:r>
              <a:t>• Socio-Cultural: Lifestyles, consumption patterns, family structure, women in workforce.</a:t>
            </a:r>
          </a:p>
          <a:p>
            <a:r>
              <a:t>• Demographic: Population, population distribution, unemployment, ethnic distribution, education.</a:t>
            </a:r>
          </a:p>
          <a:p>
            <a:r>
              <a:t>• Economic: Per capita income &amp; purchasing power, income distribution, prices, inflation, spending structure.</a:t>
            </a:r>
          </a:p>
          <a:p>
            <a:r>
              <a:t>• Technological: Innovations, rate of tech change, R&amp;D expenditures.</a:t>
            </a:r>
          </a:p>
          <a:p>
            <a:r>
              <a:t>• Political-Legal: Political stability, taxes, consumer protection laws, competition laws, investment incentives, patents.</a:t>
            </a:r>
          </a:p>
          <a:p>
            <a:r>
              <a:t>• Ecological: Decreasing raw materials, energy resource depletion, environmental pollution, civil pressures, product safety, packaging waste.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MACRO ENVIRONMENT</a:t>
            </a:r>
          </a:p>
          <a:p>
            <a:pPr>
              <a:defRPr sz="2200" b="1">
                <a:solidFill>
                  <a:srgbClr val="1E40AF"/>
                </a:solidFill>
              </a:defRPr>
            </a:pPr>
            <a:r>
              <a:t>Socio-Cultural Factors &amp; Lifestyle</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17</a:t>
            </a:r>
          </a:p>
        </p:txBody>
      </p:sp>
      <p:sp>
        <p:nvSpPr>
          <p:cNvPr id="4" name="TextBox 3"/>
          <p:cNvSpPr txBox="1"/>
          <p:nvPr/>
        </p:nvSpPr>
        <p:spPr>
          <a:xfrm>
            <a:off x="731520" y="1463040"/>
            <a:ext cx="10698480" cy="4754880"/>
          </a:xfrm>
          <a:prstGeom prst="rect">
            <a:avLst/>
          </a:prstGeom>
          <a:noFill/>
        </p:spPr>
        <p:txBody>
          <a:bodyPr wrap="square">
            <a:spAutoFit/>
          </a:bodyPr>
          <a:lstStyle/>
          <a:p>
            <a:pPr>
              <a:defRPr sz="1400">
                <a:solidFill>
                  <a:srgbClr val="1F2937"/>
                </a:solidFill>
              </a:defRPr>
            </a:pPr>
            <a:r>
              <a:t>Socio-Cultural Factors:</a:t>
            </a:r>
          </a:p>
          <a:p>
            <a:r>
              <a:t>Socio-cultural factors affect marketing through traditions, customs, and norms. Those involved in marketing a product must anticipate the effects of these environmental changes on marketing decisions. Cultural environment consists of institutions and other forces affecting society's basic values, perceptions, preferences, and behaviors. For instance, Western firms marketing food to Muslim countries always specify on packaging that products contain no pork or lard.</a:t>
            </a:r>
          </a:p>
          <a:p>
            <a:endParaRPr/>
          </a:p>
          <a:p>
            <a:r>
              <a:t>Lifestyle:</a:t>
            </a:r>
          </a:p>
          <a:p>
            <a:r>
              <a:t>Lifestyle helps explain what people do in daily life, why, and what it means to them and others. It concerns how they spend time and money. Consumption actions (consumption culture) emphasize the importance of defining and tracking lifestyles.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MACRO ENVIRONMENT</a:t>
            </a:r>
          </a:p>
          <a:p>
            <a:pPr>
              <a:defRPr sz="2200" b="1">
                <a:solidFill>
                  <a:srgbClr val="1E40AF"/>
                </a:solidFill>
              </a:defRPr>
            </a:pPr>
            <a:r>
              <a:t>Family Structure &amp; Women in the Workforce</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18</a:t>
            </a:r>
          </a:p>
        </p:txBody>
      </p:sp>
      <p:sp>
        <p:nvSpPr>
          <p:cNvPr id="4" name="TextBox 3"/>
          <p:cNvSpPr txBox="1"/>
          <p:nvPr/>
        </p:nvSpPr>
        <p:spPr>
          <a:xfrm>
            <a:off x="731520" y="1463040"/>
            <a:ext cx="10698480" cy="4754880"/>
          </a:xfrm>
          <a:prstGeom prst="rect">
            <a:avLst/>
          </a:prstGeom>
          <a:noFill/>
        </p:spPr>
        <p:txBody>
          <a:bodyPr wrap="square">
            <a:spAutoFit/>
          </a:bodyPr>
          <a:lstStyle/>
          <a:p>
            <a:pPr>
              <a:defRPr sz="1400">
                <a:solidFill>
                  <a:srgbClr val="1F2937"/>
                </a:solidFill>
              </a:defRPr>
            </a:pPr>
            <a:r>
              <a:t>Family Structure:</a:t>
            </a:r>
          </a:p>
          <a:p>
            <a:r>
              <a:t>For example, while nuclear family structures are becoming widespread in society, communication, solidarity, and participation in decisions with elders remain important. Marketing managers must understand the society's level of development in terms of family structure and implement strategies addressing nuclear families.</a:t>
            </a:r>
          </a:p>
          <a:p>
            <a:endParaRPr/>
          </a:p>
          <a:p>
            <a:r>
              <a:t>The number of working individuals in a family and kinship ties are also important. As the number of working individuals increases, individual decision-making in consumption grows.</a:t>
            </a:r>
          </a:p>
          <a:p>
            <a:endParaRPr/>
          </a:p>
          <a:p>
            <a:r>
              <a:t>Discussion Question:</a:t>
            </a:r>
          </a:p>
          <a:p>
            <a:r>
              <a:t>What opportunities or threats might the increase of women in the workforce create for businesses operating in the food, clothing, and cosmetics sectors?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MACRO ENVIRONMENT</a:t>
            </a:r>
          </a:p>
          <a:p>
            <a:pPr>
              <a:defRPr sz="2200" b="1">
                <a:solidFill>
                  <a:srgbClr val="1E40AF"/>
                </a:solidFill>
              </a:defRPr>
            </a:pPr>
            <a:r>
              <a:t>Demographic Factors: Population Trends</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19</a:t>
            </a:r>
          </a:p>
        </p:txBody>
      </p:sp>
      <p:sp>
        <p:nvSpPr>
          <p:cNvPr id="4" name="TextBox 3"/>
          <p:cNvSpPr txBox="1"/>
          <p:nvPr/>
        </p:nvSpPr>
        <p:spPr>
          <a:xfrm>
            <a:off x="731520" y="1463040"/>
            <a:ext cx="10698480" cy="4754880"/>
          </a:xfrm>
          <a:prstGeom prst="rect">
            <a:avLst/>
          </a:prstGeom>
          <a:noFill/>
        </p:spPr>
        <p:txBody>
          <a:bodyPr wrap="square">
            <a:spAutoFit/>
          </a:bodyPr>
          <a:lstStyle/>
          <a:p>
            <a:pPr>
              <a:defRPr sz="1400">
                <a:solidFill>
                  <a:srgbClr val="1F2937"/>
                </a:solidFill>
              </a:defRPr>
            </a:pPr>
            <a:r>
              <a:t>Population &amp; Population Distribution:</a:t>
            </a:r>
          </a:p>
          <a:p>
            <a:r>
              <a:t>Population decline is observed in developed countries, whereas population growth is seen in developing countries.</a:t>
            </a:r>
          </a:p>
          <a:p>
            <a:endParaRPr/>
          </a:p>
          <a:p>
            <a:r>
              <a:t>Historical Trend Context (Turkey 1927-2021):</a:t>
            </a:r>
          </a:p>
          <a:p>
            <a:r>
              <a:t>Total population has grown from 13.6M (1927) to 84.7M (2021), while annual population growth rates have fluctuated and shown a general downward trend in recent decades.</a:t>
            </a:r>
          </a:p>
          <a:p>
            <a:endParaRPr/>
          </a:p>
          <a:p>
            <a:r>
              <a:t>Strategic Question:</a:t>
            </a:r>
          </a:p>
          <a:p>
            <a:r>
              <a:t>How do population declines in developed countries, inbound brain drain, and increasing rates of innovation alter the marketing environment for future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MARKETING MANAGEMENT AND STRATEGIC PLANNING</a:t>
            </a:r>
          </a:p>
          <a:p>
            <a:pPr>
              <a:defRPr sz="2200" b="1">
                <a:solidFill>
                  <a:srgbClr val="1E40AF"/>
                </a:solidFill>
              </a:defRPr>
            </a:pPr>
            <a:r>
              <a:t>TARGET MARKET SELECTION</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2</a:t>
            </a:r>
          </a:p>
        </p:txBody>
      </p:sp>
      <p:sp>
        <p:nvSpPr>
          <p:cNvPr id="4" name="TextBox 3"/>
          <p:cNvSpPr txBox="1"/>
          <p:nvPr/>
        </p:nvSpPr>
        <p:spPr>
          <a:xfrm>
            <a:off x="731520" y="1463040"/>
            <a:ext cx="10698480" cy="4754880"/>
          </a:xfrm>
          <a:prstGeom prst="rect">
            <a:avLst/>
          </a:prstGeom>
          <a:noFill/>
        </p:spPr>
        <p:txBody>
          <a:bodyPr wrap="square">
            <a:spAutoFit/>
          </a:bodyPr>
          <a:lstStyle/>
          <a:p>
            <a:pPr>
              <a:defRPr sz="1500">
                <a:solidFill>
                  <a:srgbClr val="1F2937"/>
                </a:solidFill>
              </a:defRPr>
            </a:pPr>
            <a:r>
              <a:t>At the end of the market segmentation activity carried out in accordance with these four basic criteria, market segments with various similar characteristics will emerge. From this point on, the entrepreneur needs to decide how many of these market segments to target.</a:t>
            </a:r>
          </a:p>
          <a:p>
            <a:endParaRPr/>
          </a:p>
          <a:p>
            <a:r>
              <a:t>Accordingly, the target market refers to a consumer segment with a common need or similar characteristics that the company plans to serve.</a:t>
            </a:r>
          </a:p>
          <a:p>
            <a:endParaRPr/>
          </a:p>
          <a:p>
            <a:r>
              <a:t>Therefore, after the segmentation activity, the entrepreneur should select one or more market segments from these sections and prepare the marketing mix elements according to the characteristics of this target market.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MACRO ENVIRONMENT</a:t>
            </a:r>
          </a:p>
          <a:p>
            <a:pPr>
              <a:defRPr sz="2200" b="1">
                <a:solidFill>
                  <a:srgbClr val="1E40AF"/>
                </a:solidFill>
              </a:defRPr>
            </a:pPr>
            <a:r>
              <a:t>Unemployment and Education</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20</a:t>
            </a:r>
          </a:p>
        </p:txBody>
      </p:sp>
      <p:sp>
        <p:nvSpPr>
          <p:cNvPr id="4" name="TextBox 3"/>
          <p:cNvSpPr txBox="1"/>
          <p:nvPr/>
        </p:nvSpPr>
        <p:spPr>
          <a:xfrm>
            <a:off x="731520" y="1463040"/>
            <a:ext cx="10698480" cy="4754880"/>
          </a:xfrm>
          <a:prstGeom prst="rect">
            <a:avLst/>
          </a:prstGeom>
          <a:noFill/>
        </p:spPr>
        <p:txBody>
          <a:bodyPr wrap="square">
            <a:spAutoFit/>
          </a:bodyPr>
          <a:lstStyle/>
          <a:p>
            <a:pPr>
              <a:defRPr sz="1500">
                <a:solidFill>
                  <a:srgbClr val="1F2937"/>
                </a:solidFill>
              </a:defRPr>
            </a:pPr>
            <a:r>
              <a:t>Unemployment:</a:t>
            </a:r>
          </a:p>
          <a:p>
            <a:r>
              <a:t>Unemployment is a demographic factor with direct power to affect market demand volume and the nature of demand for products/services. In underdeveloped and developing countries, unemployment reaches significant dimensions, leading to a contraction in demand for goods and services.</a:t>
            </a:r>
          </a:p>
          <a:p>
            <a:endParaRPr/>
          </a:p>
          <a:p>
            <a:r>
              <a:t>Education:</a:t>
            </a:r>
          </a:p>
          <a:p>
            <a:r>
              <a:t>Consumer education level affects demand. As education level increases, if income rises alongside it, an individual's social status changes, thus altering consumption patterns and spending habits.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MACRO ENVIRONMENT</a:t>
            </a:r>
          </a:p>
          <a:p>
            <a:pPr>
              <a:defRPr sz="2200" b="1">
                <a:solidFill>
                  <a:srgbClr val="1E40AF"/>
                </a:solidFill>
              </a:defRPr>
            </a:pPr>
            <a:r>
              <a:t>Economic Factors: Income &amp; Expenditure Structure</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21</a:t>
            </a:r>
          </a:p>
        </p:txBody>
      </p:sp>
      <p:sp>
        <p:nvSpPr>
          <p:cNvPr id="4" name="TextBox 3"/>
          <p:cNvSpPr txBox="1"/>
          <p:nvPr/>
        </p:nvSpPr>
        <p:spPr>
          <a:xfrm>
            <a:off x="731520" y="1463040"/>
            <a:ext cx="10698480" cy="4754880"/>
          </a:xfrm>
          <a:prstGeom prst="rect">
            <a:avLst/>
          </a:prstGeom>
          <a:noFill/>
        </p:spPr>
        <p:txBody>
          <a:bodyPr wrap="square">
            <a:spAutoFit/>
          </a:bodyPr>
          <a:lstStyle/>
          <a:p>
            <a:pPr>
              <a:defRPr sz="1400">
                <a:solidFill>
                  <a:srgbClr val="1F2937"/>
                </a:solidFill>
              </a:defRPr>
            </a:pPr>
            <a:r>
              <a:t>Per Capita Income and Purchasing Power:</a:t>
            </a:r>
          </a:p>
          <a:p>
            <a:r>
              <a:t>Per capita income is both an indicator of wealth and a criterion affecting demand. Disposable personal income (income remaining after taxes) and discretionary purchasing power (income left after essential needs) must be monitored.</a:t>
            </a:r>
          </a:p>
          <a:p>
            <a:endParaRPr/>
          </a:p>
          <a:p>
            <a:r>
              <a:t>Income Distribution &amp; Inflation:</a:t>
            </a:r>
          </a:p>
          <a:p>
            <a:r>
              <a:t>Inflation is an economic factor affecting income distribution and product pricing.</a:t>
            </a:r>
          </a:p>
          <a:p>
            <a:endParaRPr/>
          </a:p>
          <a:p>
            <a:r>
              <a:t>Spending Structure:</a:t>
            </a:r>
          </a:p>
          <a:p>
            <a:r>
              <a:t>Distribution of personal/family income among needs such as food, clothing, housing, entertainment, and personal development.</a:t>
            </a:r>
          </a:p>
          <a:p>
            <a:r>
              <a:t>Data example (2022 Household Consumption): Food &amp; Non-alcoholic beverages (22.8%), Housing &amp; Rent (22.4%), Transportation (21.3%).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MACRO ENVIRONMENT</a:t>
            </a:r>
          </a:p>
          <a:p>
            <a:pPr>
              <a:defRPr sz="2200" b="1">
                <a:solidFill>
                  <a:srgbClr val="1E40AF"/>
                </a:solidFill>
              </a:defRPr>
            </a:pPr>
            <a:r>
              <a:t>Technological Factors &amp; Wearable Tech</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22</a:t>
            </a:r>
          </a:p>
        </p:txBody>
      </p:sp>
      <p:sp>
        <p:nvSpPr>
          <p:cNvPr id="4" name="TextBox 3"/>
          <p:cNvSpPr txBox="1"/>
          <p:nvPr/>
        </p:nvSpPr>
        <p:spPr>
          <a:xfrm>
            <a:off x="731520" y="1463040"/>
            <a:ext cx="10698480" cy="4754880"/>
          </a:xfrm>
          <a:prstGeom prst="rect">
            <a:avLst/>
          </a:prstGeom>
          <a:noFill/>
        </p:spPr>
        <p:txBody>
          <a:bodyPr wrap="square">
            <a:spAutoFit/>
          </a:bodyPr>
          <a:lstStyle/>
          <a:p>
            <a:pPr>
              <a:defRPr sz="1300">
                <a:solidFill>
                  <a:srgbClr val="1F2937"/>
                </a:solidFill>
              </a:defRPr>
            </a:pPr>
            <a:r>
              <a:t>Marketing in Real Life: Technology is Where You Wear It!</a:t>
            </a:r>
          </a:p>
          <a:p>
            <a:endParaRPr/>
          </a:p>
          <a:p>
            <a:r>
              <a:t>Talking shoes, smart rings controlling home temperature, or lifesaving devices... Wearable technology products create new marketing channels and operational processes:</a:t>
            </a:r>
          </a:p>
          <a:p>
            <a:endParaRPr/>
          </a:p>
          <a:p>
            <a:r>
              <a:t>1. Instant communication allows gathering real-time behavioral data, deepening customer relationships.</a:t>
            </a:r>
          </a:p>
          <a:p>
            <a:r>
              <a:t>2. Subscriptions and new services generate fresh revenue and expenditure streams.</a:t>
            </a:r>
          </a:p>
          <a:p>
            <a:r>
              <a:t>3. Continuous data integration changes loyalty program structures.</a:t>
            </a:r>
          </a:p>
          <a:p>
            <a:r>
              <a:t>4. Wearable screens create new advertising channels.</a:t>
            </a:r>
          </a:p>
          <a:p>
            <a:r>
              <a:t>5. Examples: Smartwatches (Gear S2, Embrace), smart shirts (Mbody), health monitoring caps (SpreeSmartCap).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MACRO ENVIRONMENT</a:t>
            </a:r>
          </a:p>
          <a:p>
            <a:pPr>
              <a:defRPr sz="2200" b="1">
                <a:solidFill>
                  <a:srgbClr val="1E40AF"/>
                </a:solidFill>
              </a:defRPr>
            </a:pPr>
            <a:r>
              <a:t>Rate of Technological Change &amp; R&amp;D</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23</a:t>
            </a:r>
          </a:p>
        </p:txBody>
      </p:sp>
      <p:sp>
        <p:nvSpPr>
          <p:cNvPr id="4" name="TextBox 3"/>
          <p:cNvSpPr txBox="1"/>
          <p:nvPr/>
        </p:nvSpPr>
        <p:spPr>
          <a:xfrm>
            <a:off x="731520" y="1463040"/>
            <a:ext cx="10698480" cy="4754880"/>
          </a:xfrm>
          <a:prstGeom prst="rect">
            <a:avLst/>
          </a:prstGeom>
          <a:noFill/>
        </p:spPr>
        <p:txBody>
          <a:bodyPr wrap="square">
            <a:spAutoFit/>
          </a:bodyPr>
          <a:lstStyle/>
          <a:p>
            <a:pPr>
              <a:defRPr sz="1500">
                <a:solidFill>
                  <a:srgbClr val="1F2937"/>
                </a:solidFill>
              </a:defRPr>
            </a:pPr>
            <a:r>
              <a:t>Innovations and Rate of Technological Change:</a:t>
            </a:r>
          </a:p>
          <a:p>
            <a:endParaRPr/>
          </a:p>
          <a:p>
            <a:r>
              <a:t>• Concept of 'Creative Destruction' (Schumpeter): New technological innovations constantly replace older product categories and business models.</a:t>
            </a:r>
          </a:p>
          <a:p>
            <a:endParaRPr/>
          </a:p>
          <a:p>
            <a:r>
              <a:t>• Research &amp; Development (R&amp;D) Expenditures: Companies investing continuously in R&amp;D gain sustainable competitive advantages and define industry benchmarks.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MACRO ENVIRONMENT</a:t>
            </a:r>
          </a:p>
          <a:p>
            <a:pPr>
              <a:defRPr sz="2200" b="1">
                <a:solidFill>
                  <a:srgbClr val="1E40AF"/>
                </a:solidFill>
              </a:defRPr>
            </a:pPr>
            <a:r>
              <a:t>Political and Legal Factors</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24</a:t>
            </a:r>
          </a:p>
        </p:txBody>
      </p:sp>
      <p:sp>
        <p:nvSpPr>
          <p:cNvPr id="4" name="TextBox 3"/>
          <p:cNvSpPr txBox="1"/>
          <p:nvPr/>
        </p:nvSpPr>
        <p:spPr>
          <a:xfrm>
            <a:off x="731520" y="1463040"/>
            <a:ext cx="10698480" cy="4754880"/>
          </a:xfrm>
          <a:prstGeom prst="rect">
            <a:avLst/>
          </a:prstGeom>
          <a:noFill/>
        </p:spPr>
        <p:txBody>
          <a:bodyPr wrap="square">
            <a:spAutoFit/>
          </a:bodyPr>
          <a:lstStyle/>
          <a:p>
            <a:pPr>
              <a:defRPr sz="1500">
                <a:solidFill>
                  <a:srgbClr val="1F2937"/>
                </a:solidFill>
              </a:defRPr>
            </a:pPr>
            <a:r>
              <a:t>In parallel with the development of commercial and legal relations in a country, legal regulations also develop and change over time:</a:t>
            </a:r>
          </a:p>
          <a:p>
            <a:endParaRPr/>
          </a:p>
          <a:p>
            <a:r>
              <a:t>• Political Stability &amp; Taxes: In stable economies, tax structures and legal institutions become predictable.</a:t>
            </a:r>
          </a:p>
          <a:p>
            <a:r>
              <a:t>• Consumer Protection Regulations (e.g., Law on Protection of Consumers).</a:t>
            </a:r>
          </a:p>
          <a:p>
            <a:r>
              <a:t>• Competition Protection Regulations.</a:t>
            </a:r>
          </a:p>
          <a:p>
            <a:r>
              <a:t>• Brand &amp; Patent Rights.</a:t>
            </a:r>
          </a:p>
          <a:p>
            <a:r>
              <a:t>• Personal Data Protection Law (GDPR / KVKK).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MACRO ENVIRONMENT</a:t>
            </a:r>
          </a:p>
          <a:p>
            <a:pPr>
              <a:defRPr sz="2200" b="1">
                <a:solidFill>
                  <a:srgbClr val="1E40AF"/>
                </a:solidFill>
              </a:defRPr>
            </a:pPr>
            <a:r>
              <a:t>Ecological Factors &amp; Sustainable Marketing</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25</a:t>
            </a:r>
          </a:p>
        </p:txBody>
      </p:sp>
      <p:sp>
        <p:nvSpPr>
          <p:cNvPr id="4" name="TextBox 3"/>
          <p:cNvSpPr txBox="1"/>
          <p:nvPr/>
        </p:nvSpPr>
        <p:spPr>
          <a:xfrm>
            <a:off x="731520" y="1463040"/>
            <a:ext cx="10698480" cy="4754880"/>
          </a:xfrm>
          <a:prstGeom prst="rect">
            <a:avLst/>
          </a:prstGeom>
          <a:noFill/>
        </p:spPr>
        <p:txBody>
          <a:bodyPr wrap="square">
            <a:spAutoFit/>
          </a:bodyPr>
          <a:lstStyle/>
          <a:p>
            <a:pPr>
              <a:defRPr sz="1300">
                <a:solidFill>
                  <a:srgbClr val="1F2937"/>
                </a:solidFill>
              </a:defRPr>
            </a:pPr>
            <a:r>
              <a:t>Ecological Factors:</a:t>
            </a:r>
          </a:p>
          <a:p>
            <a:r>
              <a:t>Excessive environmental pollution requires management to focus heavily on ecological factors:</a:t>
            </a:r>
          </a:p>
          <a:p>
            <a:r>
              <a:t>• Overproduction, excessive energy consumption, growth of energy-dependent goods.</a:t>
            </a:r>
          </a:p>
          <a:p>
            <a:r>
              <a:t>• Product Safety &amp; Eco-packaging Wastes.</a:t>
            </a:r>
          </a:p>
          <a:p>
            <a:endParaRPr/>
          </a:p>
          <a:p>
            <a:r>
              <a:t>Market Examples of Green Marketing:</a:t>
            </a:r>
          </a:p>
          <a:p>
            <a:r>
              <a:t>• Organic food packaging (e.g., Ekotepe Organic Olives).</a:t>
            </a:r>
          </a:p>
          <a:p>
            <a:r>
              <a:t>• Ecological cleaning products (e.g., Mom's Green dishwasher tablets).</a:t>
            </a:r>
          </a:p>
          <a:p>
            <a:r>
              <a:t>• Eco-friendly financial products (e.g., Garanti BBVA Environmentalist Bonus Card / WWF).</a:t>
            </a:r>
          </a:p>
          <a:p>
            <a:r>
              <a:t>• Reusable consumer goods (e.g., Eco Nuts washable paper towels).</a:t>
            </a:r>
          </a:p>
          <a:p>
            <a:endParaRPr/>
          </a:p>
          <a:p>
            <a:r>
              <a:t>Final Discussion Case:</a:t>
            </a:r>
          </a:p>
          <a:p>
            <a:r>
              <a:t>What recommendations can you offer to the marketing management of a baby product manufacturer in terms of marketing environmental factors and market opportunity analysis?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TARGET MARKET SELECTION</a:t>
            </a:r>
          </a:p>
          <a:p>
            <a:pPr>
              <a:defRPr sz="2200" b="1">
                <a:solidFill>
                  <a:srgbClr val="1E40AF"/>
                </a:solidFill>
              </a:defRPr>
            </a:pPr>
            <a:r>
              <a:t>Targeting Strategies Continuum</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3</a:t>
            </a:r>
          </a:p>
        </p:txBody>
      </p:sp>
      <p:sp>
        <p:nvSpPr>
          <p:cNvPr id="4" name="Rounded Rectangle 3"/>
          <p:cNvSpPr/>
          <p:nvPr/>
        </p:nvSpPr>
        <p:spPr>
          <a:xfrm>
            <a:off x="731520" y="2011680"/>
            <a:ext cx="2468880" cy="1097280"/>
          </a:xfrm>
          <a:prstGeom prst="roundRect">
            <a:avLst/>
          </a:prstGeom>
          <a:solidFill>
            <a:srgbClr val="EFF6FF"/>
          </a:solidFill>
          <a:ln>
            <a:solidFill>
              <a:srgbClr val="2563EB"/>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1">
                <a:solidFill>
                  <a:srgbClr val="1E40AF"/>
                </a:solidFill>
              </a:defRPr>
            </a:pPr>
            <a:r>
              <a:t>Undifferentiated</a:t>
            </a:r>
            <a:br/>
            <a:r>
              <a:t>Marketing</a:t>
            </a:r>
          </a:p>
        </p:txBody>
      </p:sp>
      <p:sp>
        <p:nvSpPr>
          <p:cNvPr id="5" name="Rounded Rectangle 4"/>
          <p:cNvSpPr/>
          <p:nvPr/>
        </p:nvSpPr>
        <p:spPr>
          <a:xfrm>
            <a:off x="3474720" y="2011680"/>
            <a:ext cx="2468880" cy="1097280"/>
          </a:xfrm>
          <a:prstGeom prst="roundRect">
            <a:avLst/>
          </a:prstGeom>
          <a:solidFill>
            <a:srgbClr val="EFF6FF"/>
          </a:solidFill>
          <a:ln>
            <a:solidFill>
              <a:srgbClr val="2563EB"/>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1">
                <a:solidFill>
                  <a:srgbClr val="1E40AF"/>
                </a:solidFill>
              </a:defRPr>
            </a:pPr>
            <a:r>
              <a:t>Differentiated</a:t>
            </a:r>
            <a:br/>
            <a:r>
              <a:t>Marketing</a:t>
            </a:r>
          </a:p>
        </p:txBody>
      </p:sp>
      <p:sp>
        <p:nvSpPr>
          <p:cNvPr id="6" name="Rounded Rectangle 5"/>
          <p:cNvSpPr/>
          <p:nvPr/>
        </p:nvSpPr>
        <p:spPr>
          <a:xfrm>
            <a:off x="6217920" y="2011680"/>
            <a:ext cx="2468880" cy="1097280"/>
          </a:xfrm>
          <a:prstGeom prst="roundRect">
            <a:avLst/>
          </a:prstGeom>
          <a:solidFill>
            <a:srgbClr val="EFF6FF"/>
          </a:solidFill>
          <a:ln>
            <a:solidFill>
              <a:srgbClr val="2563EB"/>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1">
                <a:solidFill>
                  <a:srgbClr val="1E40AF"/>
                </a:solidFill>
              </a:defRPr>
            </a:pPr>
            <a:r>
              <a:t>Concentrated</a:t>
            </a:r>
            <a:br/>
            <a:r>
              <a:t>(Niche) Marketing</a:t>
            </a:r>
          </a:p>
        </p:txBody>
      </p:sp>
      <p:sp>
        <p:nvSpPr>
          <p:cNvPr id="7" name="Rounded Rectangle 6"/>
          <p:cNvSpPr/>
          <p:nvPr/>
        </p:nvSpPr>
        <p:spPr>
          <a:xfrm>
            <a:off x="8961120" y="2011680"/>
            <a:ext cx="2468880" cy="1097280"/>
          </a:xfrm>
          <a:prstGeom prst="roundRect">
            <a:avLst/>
          </a:prstGeom>
          <a:solidFill>
            <a:srgbClr val="EFF6FF"/>
          </a:solidFill>
          <a:ln>
            <a:solidFill>
              <a:srgbClr val="2563EB"/>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defRPr sz="1400" b="1">
                <a:solidFill>
                  <a:srgbClr val="1E40AF"/>
                </a:solidFill>
              </a:defRPr>
            </a:pPr>
            <a:r>
              <a:t>Micro</a:t>
            </a:r>
            <a:br/>
            <a:r>
              <a:t>Marketing</a:t>
            </a:r>
          </a:p>
        </p:txBody>
      </p:sp>
      <p:sp>
        <p:nvSpPr>
          <p:cNvPr id="8" name="TextBox 7"/>
          <p:cNvSpPr txBox="1"/>
          <p:nvPr/>
        </p:nvSpPr>
        <p:spPr>
          <a:xfrm>
            <a:off x="731520" y="3474720"/>
            <a:ext cx="10698480" cy="731520"/>
          </a:xfrm>
          <a:prstGeom prst="rect">
            <a:avLst/>
          </a:prstGeom>
          <a:noFill/>
        </p:spPr>
        <p:txBody>
          <a:bodyPr wrap="none">
            <a:spAutoFit/>
          </a:bodyPr>
          <a:lstStyle/>
          <a:p>
            <a:pPr>
              <a:defRPr sz="1400" b="1">
                <a:solidFill>
                  <a:srgbClr val="2563EB"/>
                </a:solidFill>
              </a:defRPr>
            </a:pPr>
            <a:r>
              <a:t>Broad Targeting  --------------------------------------------------------------------&gt;  Narrow Targeting</a:t>
            </a:r>
          </a:p>
        </p:txBody>
      </p:sp>
      <p:sp>
        <p:nvSpPr>
          <p:cNvPr id="9" name="TextBox 8"/>
          <p:cNvSpPr txBox="1"/>
          <p:nvPr/>
        </p:nvSpPr>
        <p:spPr>
          <a:xfrm>
            <a:off x="731520" y="4389120"/>
            <a:ext cx="10698480" cy="1828800"/>
          </a:xfrm>
          <a:prstGeom prst="rect">
            <a:avLst/>
          </a:prstGeom>
          <a:noFill/>
        </p:spPr>
        <p:txBody>
          <a:bodyPr wrap="square">
            <a:spAutoFit/>
          </a:bodyPr>
          <a:lstStyle/>
          <a:p>
            <a:pPr>
              <a:defRPr sz="1500">
                <a:solidFill>
                  <a:srgbClr val="1F2937"/>
                </a:solidFill>
              </a:defRPr>
            </a:pPr>
            <a:r>
              <a:t>At this point, the entrepreneur has several alternative strategies. According to their resources and objectives, the entrepreneur can define their target market broadly as in undifferentiated marketing, or narrowly as in the micro-marketing strategy.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TARGET MARKET SELECTION</a:t>
            </a:r>
          </a:p>
          <a:p>
            <a:pPr>
              <a:defRPr sz="2200" b="1">
                <a:solidFill>
                  <a:srgbClr val="1E40AF"/>
                </a:solidFill>
              </a:defRPr>
            </a:pPr>
            <a:r>
              <a:t>Undifferentiated Marketing</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4</a:t>
            </a:r>
          </a:p>
        </p:txBody>
      </p:sp>
      <p:sp>
        <p:nvSpPr>
          <p:cNvPr id="4" name="TextBox 3"/>
          <p:cNvSpPr txBox="1"/>
          <p:nvPr/>
        </p:nvSpPr>
        <p:spPr>
          <a:xfrm>
            <a:off x="731520" y="1463040"/>
            <a:ext cx="10698480" cy="4754880"/>
          </a:xfrm>
          <a:prstGeom prst="rect">
            <a:avLst/>
          </a:prstGeom>
          <a:noFill/>
        </p:spPr>
        <p:txBody>
          <a:bodyPr wrap="square">
            <a:spAutoFit/>
          </a:bodyPr>
          <a:lstStyle/>
          <a:p>
            <a:pPr>
              <a:defRPr sz="1600">
                <a:solidFill>
                  <a:srgbClr val="1F2937"/>
                </a:solidFill>
              </a:defRPr>
            </a:pPr>
            <a:r>
              <a:t>Undifferentiated marketing is a targeting strategy aimed at making no differentiation in the target market. In this strategy, differences between market segments are ignored, and attempts are made to reach all consumers with the same marketing mix elements.</a:t>
            </a:r>
          </a:p>
          <a:p>
            <a:endParaRPr/>
          </a:p>
          <a:p>
            <a:r>
              <a:t>It is useful if the business produces products for the common needs of consumers. However, with the economic and social development of markets, it can be said that this strategy is not very effective, especially for small businesses.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TARGET MARKET SELECTION</a:t>
            </a:r>
          </a:p>
          <a:p>
            <a:pPr>
              <a:defRPr sz="2200" b="1">
                <a:solidFill>
                  <a:srgbClr val="1E40AF"/>
                </a:solidFill>
              </a:defRPr>
            </a:pPr>
            <a:r>
              <a:t>Differentiated Marketing</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5</a:t>
            </a:r>
          </a:p>
        </p:txBody>
      </p:sp>
      <p:sp>
        <p:nvSpPr>
          <p:cNvPr id="4" name="TextBox 3"/>
          <p:cNvSpPr txBox="1"/>
          <p:nvPr/>
        </p:nvSpPr>
        <p:spPr>
          <a:xfrm>
            <a:off x="731520" y="1463040"/>
            <a:ext cx="10698480" cy="4754880"/>
          </a:xfrm>
          <a:prstGeom prst="rect">
            <a:avLst/>
          </a:prstGeom>
          <a:noFill/>
        </p:spPr>
        <p:txBody>
          <a:bodyPr wrap="square">
            <a:spAutoFit/>
          </a:bodyPr>
          <a:lstStyle/>
          <a:p>
            <a:pPr>
              <a:defRPr sz="1500">
                <a:solidFill>
                  <a:srgbClr val="1F2937"/>
                </a:solidFill>
              </a:defRPr>
            </a:pPr>
            <a:r>
              <a:t>In the differentiated marketing strategy, the business selects several of the market segments it has created and develops a marketing mix suitable for the expectations of these segments. It is the most widely used strategy for reasons such as increasing consumer satisfaction and creating competitive advantage.</a:t>
            </a:r>
          </a:p>
          <a:p>
            <a:endParaRPr/>
          </a:p>
          <a:p>
            <a:r>
              <a:t>In this strategy, the business aims to create differences in marketing mix elements such as product, price, place, and promotion in line with the expectations of the selected market segments.</a:t>
            </a:r>
          </a:p>
          <a:p>
            <a:endParaRPr/>
          </a:p>
          <a:p>
            <a:r>
              <a:t>For example, while the Vestel brand targets middle-income white goods users, Regal, another brand of the same company, targets lower-income customers. Thus, the company meets the expectations of those who want good quality products on one hand, and those who want lower prices on the other.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TARGET MARKET SELECTION</a:t>
            </a:r>
          </a:p>
          <a:p>
            <a:pPr>
              <a:defRPr sz="2200" b="1">
                <a:solidFill>
                  <a:srgbClr val="1E40AF"/>
                </a:solidFill>
              </a:defRPr>
            </a:pPr>
            <a:r>
              <a:t>Concentrated (Niche) Marketing</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6</a:t>
            </a:r>
          </a:p>
        </p:txBody>
      </p:sp>
      <p:sp>
        <p:nvSpPr>
          <p:cNvPr id="4" name="TextBox 3"/>
          <p:cNvSpPr txBox="1"/>
          <p:nvPr/>
        </p:nvSpPr>
        <p:spPr>
          <a:xfrm>
            <a:off x="731520" y="1463040"/>
            <a:ext cx="10698480" cy="4754880"/>
          </a:xfrm>
          <a:prstGeom prst="rect">
            <a:avLst/>
          </a:prstGeom>
          <a:noFill/>
        </p:spPr>
        <p:txBody>
          <a:bodyPr wrap="square">
            <a:spAutoFit/>
          </a:bodyPr>
          <a:lstStyle/>
          <a:p>
            <a:pPr>
              <a:defRPr sz="1500">
                <a:solidFill>
                  <a:srgbClr val="1F2937"/>
                </a:solidFill>
              </a:defRPr>
            </a:pPr>
            <a:r>
              <a:t>Concentrated (niche) marketing is similar to differentiated marketing, but with the targeted market segment, the business operates in a more narrowed market. In other words, while multiple options are offered to multiple market segments in a differentiated market, this is reduced to a single market segment in concentrated marketing.</a:t>
            </a:r>
          </a:p>
          <a:p>
            <a:endParaRPr/>
          </a:p>
          <a:p>
            <a:r>
              <a:t>Because the target market is defined smaller, consumers in this group have more homogeneous expectations. Therefore, customer satisfaction can be said to be higher in this strategy.</a:t>
            </a:r>
          </a:p>
          <a:p>
            <a:endParaRPr/>
          </a:p>
          <a:p>
            <a:r>
              <a:t>For example, a store selling only toys will have an advantage over a retailer selling toys alongside many other products in that region, becoming the primary address for consumers wishing to buy toys.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TARGET MARKET SELECTION</a:t>
            </a:r>
          </a:p>
          <a:p>
            <a:pPr>
              <a:defRPr sz="2200" b="1">
                <a:solidFill>
                  <a:srgbClr val="1E40AF"/>
                </a:solidFill>
              </a:defRPr>
            </a:pPr>
            <a:r>
              <a:t>Micro Marketing</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7</a:t>
            </a:r>
          </a:p>
        </p:txBody>
      </p:sp>
      <p:sp>
        <p:nvSpPr>
          <p:cNvPr id="4" name="TextBox 3"/>
          <p:cNvSpPr txBox="1"/>
          <p:nvPr/>
        </p:nvSpPr>
        <p:spPr>
          <a:xfrm>
            <a:off x="731520" y="1463040"/>
            <a:ext cx="10698480" cy="4754880"/>
          </a:xfrm>
          <a:prstGeom prst="rect">
            <a:avLst/>
          </a:prstGeom>
          <a:noFill/>
        </p:spPr>
        <p:txBody>
          <a:bodyPr wrap="square">
            <a:spAutoFit/>
          </a:bodyPr>
          <a:lstStyle/>
          <a:p>
            <a:pPr>
              <a:defRPr sz="1400">
                <a:solidFill>
                  <a:srgbClr val="1F2937"/>
                </a:solidFill>
              </a:defRPr>
            </a:pPr>
            <a:r>
              <a:t>Micro marketing refers to targeting the narrowest defined market segments. Here, the company designs its products and marketing programs to fit the needs of a specific individual or location.</a:t>
            </a:r>
          </a:p>
          <a:p>
            <a:endParaRPr/>
          </a:p>
          <a:p>
            <a:r>
              <a:t>Also called tailor-made marketing, the business produces customized products for each customer, like a tailor making custom clothing. Producing a birthday cake with a person's photo on it can be an example.</a:t>
            </a:r>
          </a:p>
          <a:p>
            <a:endParaRPr/>
          </a:p>
          <a:p>
            <a:r>
              <a:t>With developments in production technologies, this strategy is increasingly used. For example, even luxury vehicle manufacturers can receive customer requests via online systems and produce according to their desired color and interior design specifications. This strategy, which maximizes customer satisfaction, can be profitable as long as the market size remains sufficient.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MARKET POSITIONING</a:t>
            </a:r>
          </a:p>
          <a:p>
            <a:pPr>
              <a:defRPr sz="2200" b="1">
                <a:solidFill>
                  <a:srgbClr val="1E40AF"/>
                </a:solidFill>
              </a:defRPr>
            </a:pPr>
            <a:r>
              <a:t>Introduction to Market Positioning</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8</a:t>
            </a:r>
          </a:p>
        </p:txBody>
      </p:sp>
      <p:sp>
        <p:nvSpPr>
          <p:cNvPr id="4" name="TextBox 3"/>
          <p:cNvSpPr txBox="1"/>
          <p:nvPr/>
        </p:nvSpPr>
        <p:spPr>
          <a:xfrm>
            <a:off x="731520" y="1463040"/>
            <a:ext cx="10698480" cy="4754880"/>
          </a:xfrm>
          <a:prstGeom prst="rect">
            <a:avLst/>
          </a:prstGeom>
          <a:noFill/>
        </p:spPr>
        <p:txBody>
          <a:bodyPr wrap="square">
            <a:spAutoFit/>
          </a:bodyPr>
          <a:lstStyle/>
          <a:p>
            <a:pPr>
              <a:defRPr sz="1500">
                <a:solidFill>
                  <a:srgbClr val="1F2937"/>
                </a:solidFill>
              </a:defRPr>
            </a:pPr>
            <a:r>
              <a:t>Positioning refers to activities aimed at acquiring a distinct place from competitors in the minds of target consumers that is meaningful to the potential customer.</a:t>
            </a:r>
          </a:p>
          <a:p>
            <a:endParaRPr/>
          </a:p>
          <a:p>
            <a:r>
              <a:t>For example, when Swatch watches are mentioned, most consumers picture colorful watches used as fashion accessories. Similarly, Volvo brings safety to mind, and Mercedes brings high-prestige automobiles.</a:t>
            </a:r>
          </a:p>
          <a:p>
            <a:endParaRPr/>
          </a:p>
          <a:p>
            <a:r>
              <a:t>In short, positioning consists of summary meanings that serve to explain to the target audience what the business or brand is, what it does, or when it should be used. If the business or its brands succeed in creating meaningful and valuable images like these, consumer brand loyalty, business sales, and competitive advantage will increase.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1520" y="365760"/>
            <a:ext cx="9601200" cy="731520"/>
          </a:xfrm>
          <a:prstGeom prst="rect">
            <a:avLst/>
          </a:prstGeom>
          <a:noFill/>
        </p:spPr>
        <p:txBody>
          <a:bodyPr wrap="square">
            <a:spAutoFit/>
          </a:bodyPr>
          <a:lstStyle/>
          <a:p>
            <a:pPr>
              <a:defRPr sz="1100" b="1">
                <a:solidFill>
                  <a:srgbClr val="2563EB"/>
                </a:solidFill>
              </a:defRPr>
            </a:pPr>
            <a:r>
              <a:t>MARKET POSITIONING</a:t>
            </a:r>
          </a:p>
          <a:p>
            <a:pPr>
              <a:defRPr sz="2200" b="1">
                <a:solidFill>
                  <a:srgbClr val="1E40AF"/>
                </a:solidFill>
              </a:defRPr>
            </a:pPr>
            <a:r>
              <a:t>Direct &amp; Indirect Competitor Positioning</a:t>
            </a:r>
          </a:p>
        </p:txBody>
      </p:sp>
      <p:sp>
        <p:nvSpPr>
          <p:cNvPr id="3" name="TextBox 2"/>
          <p:cNvSpPr txBox="1"/>
          <p:nvPr/>
        </p:nvSpPr>
        <p:spPr>
          <a:xfrm>
            <a:off x="10789920" y="365760"/>
            <a:ext cx="731520" cy="457200"/>
          </a:xfrm>
          <a:prstGeom prst="rect">
            <a:avLst/>
          </a:prstGeom>
          <a:noFill/>
        </p:spPr>
        <p:txBody>
          <a:bodyPr wrap="none">
            <a:spAutoFit/>
          </a:bodyPr>
          <a:lstStyle/>
          <a:p>
            <a:pPr algn="r">
              <a:defRPr sz="1400" b="1">
                <a:solidFill>
                  <a:srgbClr val="6B7280"/>
                </a:solidFill>
              </a:defRPr>
            </a:pPr>
            <a:r>
              <a:t>9</a:t>
            </a:r>
          </a:p>
        </p:txBody>
      </p:sp>
      <p:sp>
        <p:nvSpPr>
          <p:cNvPr id="4" name="TextBox 3"/>
          <p:cNvSpPr txBox="1"/>
          <p:nvPr/>
        </p:nvSpPr>
        <p:spPr>
          <a:xfrm>
            <a:off x="731520" y="1463040"/>
            <a:ext cx="10698480" cy="4754880"/>
          </a:xfrm>
          <a:prstGeom prst="rect">
            <a:avLst/>
          </a:prstGeom>
          <a:noFill/>
        </p:spPr>
        <p:txBody>
          <a:bodyPr wrap="square">
            <a:spAutoFit/>
          </a:bodyPr>
          <a:lstStyle/>
          <a:p>
            <a:pPr>
              <a:defRPr sz="1400">
                <a:solidFill>
                  <a:srgbClr val="1F2937"/>
                </a:solidFill>
              </a:defRPr>
            </a:pPr>
            <a:r>
              <a:t>Identifying direct and indirect competitors and their market positions is a primary activity at this stage.</a:t>
            </a:r>
          </a:p>
          <a:p>
            <a:endParaRPr/>
          </a:p>
          <a:p>
            <a:r>
              <a:t>Here, a direct competitor refers to products meeting the exact same need as the business. For example, Pepsi is a direct competitor of Coca-Cola. Both operate in the same category and are similar products meeting the same need.</a:t>
            </a:r>
          </a:p>
          <a:p>
            <a:endParaRPr/>
          </a:p>
          <a:p>
            <a:r>
              <a:t>An indirect competitor refers to meeting the same type of need with a different product. For example, a fruit juice producer meets consumers' beverage needs with a different product. Therefore, Dimes is an indirect competitor for Coca-Cola.</a:t>
            </a:r>
          </a:p>
          <a:p>
            <a:endParaRPr/>
          </a:p>
          <a:p>
            <a:r>
              <a:t>By determining the market positions of its direct and indirect competitors in this manner, the business must select the most meaningful position for itself.</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2688</Words>
  <Application>Microsoft Office PowerPoint</Application>
  <PresentationFormat>Geniş ekran</PresentationFormat>
  <Paragraphs>256</Paragraphs>
  <Slides>25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25</vt:i4>
      </vt:variant>
    </vt:vector>
  </HeadingPairs>
  <TitlesOfParts>
    <vt:vector size="28" baseType="lpstr">
      <vt:lpstr>Arial</vt:lpstr>
      <vt:lpstr>Calibri</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Hazal Ezgi Özbek</cp:lastModifiedBy>
  <cp:revision>2</cp:revision>
  <dcterms:created xsi:type="dcterms:W3CDTF">2013-01-27T09:14:16Z</dcterms:created>
  <dcterms:modified xsi:type="dcterms:W3CDTF">2026-08-07T13:12:02Z</dcterms:modified>
  <cp:category/>
</cp:coreProperties>
</file>