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80" r:id="rId3"/>
    <p:sldId id="281" r:id="rId4"/>
    <p:sldId id="256" r:id="rId5"/>
    <p:sldId id="282" r:id="rId6"/>
    <p:sldId id="283" r:id="rId7"/>
    <p:sldId id="257" r:id="rId8"/>
    <p:sldId id="284" r:id="rId9"/>
    <p:sldId id="285" r:id="rId10"/>
    <p:sldId id="286" r:id="rId11"/>
    <p:sldId id="258" r:id="rId12"/>
    <p:sldId id="287" r:id="rId13"/>
    <p:sldId id="288" r:id="rId14"/>
    <p:sldId id="263" r:id="rId15"/>
    <p:sldId id="289" r:id="rId16"/>
    <p:sldId id="259" r:id="rId17"/>
    <p:sldId id="290" r:id="rId18"/>
    <p:sldId id="260" r:id="rId19"/>
    <p:sldId id="291" r:id="rId20"/>
    <p:sldId id="292" r:id="rId21"/>
    <p:sldId id="261" r:id="rId22"/>
    <p:sldId id="264" r:id="rId23"/>
    <p:sldId id="293" r:id="rId24"/>
    <p:sldId id="294" r:id="rId25"/>
    <p:sldId id="265" r:id="rId26"/>
    <p:sldId id="266" r:id="rId27"/>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1"/>
    <p:restoredTop sz="94217"/>
  </p:normalViewPr>
  <p:slideViewPr>
    <p:cSldViewPr>
      <p:cViewPr>
        <p:scale>
          <a:sx n="100" d="100"/>
          <a:sy n="100" d="100"/>
        </p:scale>
        <p:origin x="2040" y="4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a:t>Asıl başlık stili için tıklatın</a:t>
            </a: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18.12.2023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18.12.2023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18.12.2023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18.12.2023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18.12.2023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18.12.2023</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8"/>
          <p:cNvGrpSpPr/>
          <p:nvPr/>
        </p:nvGrpSpPr>
        <p:grpSpPr>
          <a:xfrm>
            <a:off x="-26429" y="-3774"/>
            <a:ext cx="9170429" cy="5164038"/>
            <a:chOff x="-26435" y="22459"/>
            <a:chExt cx="9172934" cy="5866922"/>
          </a:xfrm>
        </p:grpSpPr>
        <p:sp>
          <p:nvSpPr>
            <p:cNvPr id="5" name="Rectangle 129"/>
            <p:cNvSpPr/>
            <p:nvPr/>
          </p:nvSpPr>
          <p:spPr>
            <a:xfrm>
              <a:off x="2499" y="5130909"/>
              <a:ext cx="9144000" cy="644752"/>
            </a:xfrm>
            <a:prstGeom prst="rect">
              <a:avLst/>
            </a:prstGeom>
            <a:gradFill flip="none" rotWithShape="1">
              <a:gsLst>
                <a:gs pos="100000">
                  <a:schemeClr val="bg1">
                    <a:lumMod val="85000"/>
                  </a:schemeClr>
                </a:gs>
                <a:gs pos="1250">
                  <a:schemeClr val="bg1"/>
                </a:gs>
                <a:gs pos="66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 name="Rectangle 130"/>
            <p:cNvSpPr/>
            <p:nvPr/>
          </p:nvSpPr>
          <p:spPr>
            <a:xfrm>
              <a:off x="-26435" y="22459"/>
              <a:ext cx="9144001" cy="5866922"/>
            </a:xfrm>
            <a:prstGeom prst="rect">
              <a:avLst/>
            </a:prstGeom>
            <a:gradFill flip="none" rotWithShape="1">
              <a:gsLst>
                <a:gs pos="100000">
                  <a:schemeClr val="bg1">
                    <a:lumMod val="75000"/>
                  </a:schemeClr>
                </a:gs>
                <a:gs pos="1250">
                  <a:schemeClr val="bg1"/>
                </a:gs>
                <a:gs pos="66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grpSp>
      <p:sp>
        <p:nvSpPr>
          <p:cNvPr id="19" name="Oval 5"/>
          <p:cNvSpPr/>
          <p:nvPr/>
        </p:nvSpPr>
        <p:spPr>
          <a:xfrm rot="5400000">
            <a:off x="148611" y="2273880"/>
            <a:ext cx="2440841" cy="2091002"/>
          </a:xfrm>
          <a:custGeom>
            <a:avLst/>
            <a:gdLst/>
            <a:ahLst/>
            <a:cxnLst/>
            <a:rect l="l" t="t" r="r" b="b"/>
            <a:pathLst>
              <a:path w="3782341" h="3035257">
                <a:moveTo>
                  <a:pt x="10" y="2317242"/>
                </a:moveTo>
                <a:cubicBezTo>
                  <a:pt x="2265" y="2313970"/>
                  <a:pt x="313628" y="2034525"/>
                  <a:pt x="533332" y="1837160"/>
                </a:cubicBezTo>
                <a:cubicBezTo>
                  <a:pt x="604658" y="1846790"/>
                  <a:pt x="677377" y="1851110"/>
                  <a:pt x="751105" y="1851110"/>
                </a:cubicBezTo>
                <a:cubicBezTo>
                  <a:pt x="1693633" y="1851110"/>
                  <a:pt x="2471275" y="1145158"/>
                  <a:pt x="2582538" y="232970"/>
                </a:cubicBezTo>
                <a:lnTo>
                  <a:pt x="3054694" y="751289"/>
                </a:lnTo>
                <a:lnTo>
                  <a:pt x="3781145" y="0"/>
                </a:lnTo>
                <a:lnTo>
                  <a:pt x="3781590" y="0"/>
                </a:lnTo>
                <a:cubicBezTo>
                  <a:pt x="3782331" y="4929"/>
                  <a:pt x="3782341" y="9866"/>
                  <a:pt x="3782341" y="14804"/>
                </a:cubicBezTo>
                <a:cubicBezTo>
                  <a:pt x="3782341" y="1681879"/>
                  <a:pt x="2423241" y="3033527"/>
                  <a:pt x="745993" y="3035200"/>
                </a:cubicBezTo>
                <a:cubicBezTo>
                  <a:pt x="742499" y="3042695"/>
                  <a:pt x="-3207" y="2319796"/>
                  <a:pt x="10" y="2317242"/>
                </a:cubicBezTo>
                <a:close/>
              </a:path>
            </a:pathLst>
          </a:custGeom>
          <a:solidFill>
            <a:schemeClr val="tx1">
              <a:lumMod val="65000"/>
              <a:lumOff val="3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5"/>
          <p:cNvSpPr/>
          <p:nvPr/>
        </p:nvSpPr>
        <p:spPr>
          <a:xfrm rot="16200000">
            <a:off x="2234079" y="802454"/>
            <a:ext cx="2440841" cy="2091002"/>
          </a:xfrm>
          <a:custGeom>
            <a:avLst/>
            <a:gdLst/>
            <a:ahLst/>
            <a:cxnLst/>
            <a:rect l="l" t="t" r="r" b="b"/>
            <a:pathLst>
              <a:path w="3782341" h="3035257">
                <a:moveTo>
                  <a:pt x="3782341" y="14804"/>
                </a:moveTo>
                <a:cubicBezTo>
                  <a:pt x="3782341" y="1681879"/>
                  <a:pt x="2423241" y="3033527"/>
                  <a:pt x="745993" y="3035200"/>
                </a:cubicBezTo>
                <a:cubicBezTo>
                  <a:pt x="742499" y="3042695"/>
                  <a:pt x="-3207" y="2319796"/>
                  <a:pt x="10" y="2317242"/>
                </a:cubicBezTo>
                <a:cubicBezTo>
                  <a:pt x="2264" y="2313971"/>
                  <a:pt x="313629" y="2034524"/>
                  <a:pt x="533333" y="1837159"/>
                </a:cubicBezTo>
                <a:cubicBezTo>
                  <a:pt x="604659" y="1846790"/>
                  <a:pt x="677378" y="1851109"/>
                  <a:pt x="751106" y="1851109"/>
                </a:cubicBezTo>
                <a:cubicBezTo>
                  <a:pt x="1693633" y="1851109"/>
                  <a:pt x="2471275" y="1145158"/>
                  <a:pt x="2582538" y="232971"/>
                </a:cubicBezTo>
                <a:lnTo>
                  <a:pt x="3054694" y="751289"/>
                </a:lnTo>
                <a:lnTo>
                  <a:pt x="3781145" y="0"/>
                </a:lnTo>
                <a:lnTo>
                  <a:pt x="3781590" y="0"/>
                </a:lnTo>
                <a:cubicBezTo>
                  <a:pt x="3782331" y="4929"/>
                  <a:pt x="3782341" y="9866"/>
                  <a:pt x="3782341" y="14804"/>
                </a:cubicBezTo>
                <a:close/>
              </a:path>
            </a:pathLst>
          </a:custGeom>
          <a:solidFill>
            <a:schemeClr val="accent5">
              <a:lumMod val="7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5"/>
          <p:cNvSpPr/>
          <p:nvPr/>
        </p:nvSpPr>
        <p:spPr>
          <a:xfrm>
            <a:off x="1898087" y="2578245"/>
            <a:ext cx="2601909" cy="1961561"/>
          </a:xfrm>
          <a:custGeom>
            <a:avLst/>
            <a:gdLst/>
            <a:ahLst/>
            <a:cxnLst/>
            <a:rect l="l" t="t" r="r" b="b"/>
            <a:pathLst>
              <a:path w="3776879" h="3039646">
                <a:moveTo>
                  <a:pt x="3775685" y="0"/>
                </a:moveTo>
                <a:lnTo>
                  <a:pt x="3776129" y="0"/>
                </a:lnTo>
                <a:lnTo>
                  <a:pt x="3776879" y="14826"/>
                </a:lnTo>
                <a:cubicBezTo>
                  <a:pt x="3776879" y="1684311"/>
                  <a:pt x="2419742" y="3037913"/>
                  <a:pt x="744915" y="3039589"/>
                </a:cubicBezTo>
                <a:cubicBezTo>
                  <a:pt x="741427" y="3047095"/>
                  <a:pt x="-3202" y="2323150"/>
                  <a:pt x="10" y="2320592"/>
                </a:cubicBezTo>
                <a:cubicBezTo>
                  <a:pt x="2254" y="2317327"/>
                  <a:pt x="310987" y="2039436"/>
                  <a:pt x="530239" y="1841910"/>
                </a:cubicBezTo>
                <a:cubicBezTo>
                  <a:pt x="600810" y="1851274"/>
                  <a:pt x="672733" y="1855498"/>
                  <a:pt x="745643" y="1855498"/>
                </a:cubicBezTo>
                <a:cubicBezTo>
                  <a:pt x="1689935" y="1855498"/>
                  <a:pt x="2468724" y="1146900"/>
                  <a:pt x="2577854" y="232257"/>
                </a:cubicBezTo>
                <a:lnTo>
                  <a:pt x="3050283" y="752376"/>
                </a:lnTo>
                <a:close/>
              </a:path>
            </a:pathLst>
          </a:custGeom>
          <a:solidFill>
            <a:schemeClr val="tx1">
              <a:lumMod val="65000"/>
              <a:lumOff val="3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5"/>
          <p:cNvSpPr/>
          <p:nvPr/>
        </p:nvSpPr>
        <p:spPr>
          <a:xfrm rot="10800000">
            <a:off x="323529" y="627534"/>
            <a:ext cx="2601909" cy="1961561"/>
          </a:xfrm>
          <a:custGeom>
            <a:avLst/>
            <a:gdLst/>
            <a:ahLst/>
            <a:cxnLst/>
            <a:rect l="l" t="t" r="r" b="b"/>
            <a:pathLst>
              <a:path w="3776879" h="3039646">
                <a:moveTo>
                  <a:pt x="744915" y="3039589"/>
                </a:moveTo>
                <a:cubicBezTo>
                  <a:pt x="741425" y="3047093"/>
                  <a:pt x="-3202" y="2323150"/>
                  <a:pt x="10" y="2320592"/>
                </a:cubicBezTo>
                <a:cubicBezTo>
                  <a:pt x="2254" y="2317327"/>
                  <a:pt x="310987" y="2039436"/>
                  <a:pt x="530239" y="1841910"/>
                </a:cubicBezTo>
                <a:cubicBezTo>
                  <a:pt x="600810" y="1851274"/>
                  <a:pt x="672734" y="1855498"/>
                  <a:pt x="745643" y="1855498"/>
                </a:cubicBezTo>
                <a:cubicBezTo>
                  <a:pt x="1689935" y="1855498"/>
                  <a:pt x="2468724" y="1146900"/>
                  <a:pt x="2577854" y="232257"/>
                </a:cubicBezTo>
                <a:lnTo>
                  <a:pt x="3050283" y="752376"/>
                </a:lnTo>
                <a:lnTo>
                  <a:pt x="3775685" y="0"/>
                </a:lnTo>
                <a:lnTo>
                  <a:pt x="3776129" y="0"/>
                </a:lnTo>
                <a:cubicBezTo>
                  <a:pt x="3776870" y="4936"/>
                  <a:pt x="3776879" y="9880"/>
                  <a:pt x="3776879" y="14826"/>
                </a:cubicBezTo>
                <a:cubicBezTo>
                  <a:pt x="3776879" y="1684311"/>
                  <a:pt x="2419742" y="3037913"/>
                  <a:pt x="744915" y="3039589"/>
                </a:cubicBezTo>
                <a:close/>
              </a:path>
            </a:pathLst>
          </a:custGeom>
          <a:solidFill>
            <a:schemeClr val="tx1">
              <a:lumMod val="65000"/>
              <a:lumOff val="3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80"/>
          <p:cNvGrpSpPr/>
          <p:nvPr/>
        </p:nvGrpSpPr>
        <p:grpSpPr>
          <a:xfrm>
            <a:off x="1441477" y="1902592"/>
            <a:ext cx="1978395" cy="1769614"/>
            <a:chOff x="3802994" y="1742671"/>
            <a:chExt cx="849884" cy="781551"/>
          </a:xfrm>
        </p:grpSpPr>
        <p:pic>
          <p:nvPicPr>
            <p:cNvPr id="1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28298" r="1365" b="25777"/>
            <a:stretch/>
          </p:blipFill>
          <p:spPr>
            <a:xfrm flipH="1">
              <a:off x="3802994" y="2283089"/>
              <a:ext cx="849884" cy="241133"/>
            </a:xfrm>
            <a:prstGeom prst="rect">
              <a:avLst/>
            </a:prstGeom>
            <a:ln>
              <a:noFill/>
            </a:ln>
            <a:effectLst/>
          </p:spPr>
        </p:pic>
        <p:grpSp>
          <p:nvGrpSpPr>
            <p:cNvPr id="14" name="Group 91"/>
            <p:cNvGrpSpPr/>
            <p:nvPr/>
          </p:nvGrpSpPr>
          <p:grpSpPr>
            <a:xfrm flipH="1">
              <a:off x="3892901" y="1742671"/>
              <a:ext cx="670070" cy="670070"/>
              <a:chOff x="6454086" y="2326964"/>
              <a:chExt cx="1955533" cy="1955532"/>
            </a:xfrm>
          </p:grpSpPr>
          <p:grpSp>
            <p:nvGrpSpPr>
              <p:cNvPr id="15" name="Group 92"/>
              <p:cNvGrpSpPr/>
              <p:nvPr/>
            </p:nvGrpSpPr>
            <p:grpSpPr>
              <a:xfrm>
                <a:off x="6454086" y="2326964"/>
                <a:ext cx="1955533" cy="1955532"/>
                <a:chOff x="1219203" y="2971801"/>
                <a:chExt cx="2103121" cy="2103120"/>
              </a:xfrm>
              <a:effectLst>
                <a:outerShdw blurRad="355600" dist="241300" dir="15600000" sx="90000" sy="-19000" rotWithShape="0">
                  <a:prstClr val="black">
                    <a:alpha val="55000"/>
                  </a:prstClr>
                </a:outerShdw>
              </a:effectLst>
            </p:grpSpPr>
            <p:sp>
              <p:nvSpPr>
                <p:cNvPr id="17" name="Oval 16"/>
                <p:cNvSpPr/>
                <p:nvPr/>
              </p:nvSpPr>
              <p:spPr>
                <a:xfrm>
                  <a:off x="1219203" y="2971801"/>
                  <a:ext cx="2103121" cy="2103120"/>
                </a:xfrm>
                <a:prstGeom prst="ellipse">
                  <a:avLst/>
                </a:prstGeom>
                <a:gradFill flip="none" rotWithShape="1">
                  <a:gsLst>
                    <a:gs pos="58000">
                      <a:schemeClr val="tx2">
                        <a:lumMod val="60000"/>
                        <a:lumOff val="40000"/>
                      </a:schemeClr>
                    </a:gs>
                    <a:gs pos="0">
                      <a:srgbClr val="E7EFF9"/>
                    </a:gs>
                    <a:gs pos="100000">
                      <a:schemeClr val="tx2">
                        <a:lumMod val="50000"/>
                      </a:schemeClr>
                    </a:gs>
                  </a:gsLst>
                  <a:path path="circle">
                    <a:fillToRect l="50000" t="50000" r="50000" b="50000"/>
                  </a:path>
                  <a:tileRect/>
                </a:gradFill>
                <a:ln>
                  <a:noFill/>
                </a:ln>
                <a:effectLst>
                  <a:innerShdw blurRad="5715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468525" y="2990330"/>
                  <a:ext cx="1600200" cy="1219200"/>
                </a:xfrm>
                <a:prstGeom prst="ellipse">
                  <a:avLst/>
                </a:prstGeom>
                <a:gradFill flip="none" rotWithShape="1">
                  <a:gsLst>
                    <a:gs pos="0">
                      <a:schemeClr val="bg1">
                        <a:alpha val="86000"/>
                      </a:schemeClr>
                    </a:gs>
                    <a:gs pos="86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Måne 107"/>
              <p:cNvSpPr/>
              <p:nvPr/>
            </p:nvSpPr>
            <p:spPr bwMode="auto">
              <a:xfrm rot="16200000">
                <a:off x="7033842" y="2924292"/>
                <a:ext cx="792044" cy="1829530"/>
              </a:xfrm>
              <a:custGeom>
                <a:avLst/>
                <a:gdLst>
                  <a:gd name="connsiteX0" fmla="*/ 739792 w 739792"/>
                  <a:gd name="connsiteY0" fmla="*/ 1829529 h 1829529"/>
                  <a:gd name="connsiteX1" fmla="*/ 0 w 739792"/>
                  <a:gd name="connsiteY1" fmla="*/ 914764 h 1829529"/>
                  <a:gd name="connsiteX2" fmla="*/ 739792 w 739792"/>
                  <a:gd name="connsiteY2" fmla="*/ -1 h 1829529"/>
                  <a:gd name="connsiteX3" fmla="*/ 455216 w 739792"/>
                  <a:gd name="connsiteY3" fmla="*/ 914764 h 1829529"/>
                  <a:gd name="connsiteX4" fmla="*/ 739792 w 739792"/>
                  <a:gd name="connsiteY4" fmla="*/ 1829529 h 1829529"/>
                  <a:gd name="connsiteX0" fmla="*/ 792044 w 792044"/>
                  <a:gd name="connsiteY0" fmla="*/ 1829530 h 1829530"/>
                  <a:gd name="connsiteX1" fmla="*/ 0 w 792044"/>
                  <a:gd name="connsiteY1" fmla="*/ 927830 h 1829530"/>
                  <a:gd name="connsiteX2" fmla="*/ 792044 w 792044"/>
                  <a:gd name="connsiteY2" fmla="*/ 0 h 1829530"/>
                  <a:gd name="connsiteX3" fmla="*/ 507468 w 792044"/>
                  <a:gd name="connsiteY3" fmla="*/ 914765 h 1829530"/>
                  <a:gd name="connsiteX4" fmla="*/ 792044 w 792044"/>
                  <a:gd name="connsiteY4" fmla="*/ 1829530 h 182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44" h="1829530">
                    <a:moveTo>
                      <a:pt x="792044" y="1829530"/>
                    </a:moveTo>
                    <a:cubicBezTo>
                      <a:pt x="383468" y="1829530"/>
                      <a:pt x="0" y="1433041"/>
                      <a:pt x="0" y="927830"/>
                    </a:cubicBezTo>
                    <a:cubicBezTo>
                      <a:pt x="0" y="422619"/>
                      <a:pt x="383468" y="0"/>
                      <a:pt x="792044" y="0"/>
                    </a:cubicBezTo>
                    <a:cubicBezTo>
                      <a:pt x="608869" y="250843"/>
                      <a:pt x="507468" y="576795"/>
                      <a:pt x="507468" y="914765"/>
                    </a:cubicBezTo>
                    <a:cubicBezTo>
                      <a:pt x="507468" y="1252735"/>
                      <a:pt x="608869" y="1578687"/>
                      <a:pt x="792044" y="1829530"/>
                    </a:cubicBezTo>
                    <a:close/>
                  </a:path>
                </a:pathLst>
              </a:custGeom>
              <a:gradFill flip="none" rotWithShape="1">
                <a:gsLst>
                  <a:gs pos="0">
                    <a:schemeClr val="tx1">
                      <a:lumMod val="85000"/>
                      <a:lumOff val="15000"/>
                      <a:alpha val="16000"/>
                    </a:schemeClr>
                  </a:gs>
                  <a:gs pos="100000">
                    <a:srgbClr val="FFC000">
                      <a:alpha val="0"/>
                    </a:srgb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mn-ea"/>
                </a:endParaRPr>
              </a:p>
            </p:txBody>
          </p:sp>
        </p:grpSp>
      </p:grpSp>
      <p:sp>
        <p:nvSpPr>
          <p:cNvPr id="25" name="Rectangle 154"/>
          <p:cNvSpPr/>
          <p:nvPr/>
        </p:nvSpPr>
        <p:spPr>
          <a:xfrm>
            <a:off x="4860033" y="1709670"/>
            <a:ext cx="4122114" cy="2254930"/>
          </a:xfrm>
          <a:prstGeom prst="rect">
            <a:avLst/>
          </a:prstGeom>
          <a:gradFill flip="none" rotWithShape="1">
            <a:gsLst>
              <a:gs pos="16000">
                <a:schemeClr val="accent5">
                  <a:lumMod val="60000"/>
                  <a:lumOff val="40000"/>
                </a:schemeClr>
              </a:gs>
              <a:gs pos="100000">
                <a:schemeClr val="accent5">
                  <a:lumMod val="7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156"/>
          <p:cNvSpPr/>
          <p:nvPr/>
        </p:nvSpPr>
        <p:spPr>
          <a:xfrm>
            <a:off x="5671812" y="1591851"/>
            <a:ext cx="2643190" cy="246221"/>
          </a:xfrm>
          <a:prstGeom prst="rect">
            <a:avLst/>
          </a:prstGeom>
        </p:spPr>
        <p:txBody>
          <a:bodyPr wrap="square">
            <a:spAutoFit/>
          </a:bodyPr>
          <a:lstStyle/>
          <a:p>
            <a:pPr algn="ctr"/>
            <a:endParaRPr lang="en-US" sz="1000" b="1" dirty="0">
              <a:effectLst/>
            </a:endParaRPr>
          </a:p>
        </p:txBody>
      </p:sp>
      <p:sp>
        <p:nvSpPr>
          <p:cNvPr id="29" name="TextBox 81"/>
          <p:cNvSpPr txBox="1"/>
          <p:nvPr/>
        </p:nvSpPr>
        <p:spPr>
          <a:xfrm>
            <a:off x="4860032" y="1928902"/>
            <a:ext cx="4248472" cy="1938992"/>
          </a:xfrm>
          <a:prstGeom prst="rect">
            <a:avLst/>
          </a:prstGeom>
          <a:noFill/>
          <a:ln>
            <a:noFill/>
          </a:ln>
        </p:spPr>
        <p:txBody>
          <a:bodyPr wrap="square" rtlCol="0">
            <a:spAutoFit/>
          </a:bodyPr>
          <a:lstStyle/>
          <a:p>
            <a:r>
              <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Finansal </a:t>
            </a:r>
            <a:br>
              <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Piyasalar ve  Kurumlar</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130692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 calcmode="lin" valueType="num">
                                      <p:cBhvr>
                                        <p:cTn id="32" dur="1000" fill="hold"/>
                                        <p:tgtEl>
                                          <p:spTgt spid="19"/>
                                        </p:tgtEl>
                                        <p:attrNameLst>
                                          <p:attrName>style.rotation</p:attrName>
                                        </p:attrNameLst>
                                      </p:cBhvr>
                                      <p:tavLst>
                                        <p:tav tm="0">
                                          <p:val>
                                            <p:fltVal val="90"/>
                                          </p:val>
                                        </p:tav>
                                        <p:tav tm="100000">
                                          <p:val>
                                            <p:fltVal val="0"/>
                                          </p:val>
                                        </p:tav>
                                      </p:tavLst>
                                    </p:anim>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randombar(horizont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animEffect transition="in" filter="fade">
                                      <p:cBhvr>
                                        <p:cTn id="43" dur="1000"/>
                                        <p:tgtEl>
                                          <p:spTgt spid="29">
                                            <p:txEl>
                                              <p:pRg st="0" end="0"/>
                                            </p:txEl>
                                          </p:spTgt>
                                        </p:tgtEl>
                                      </p:cBhvr>
                                    </p:animEffect>
                                    <p:anim calcmode="lin" valueType="num">
                                      <p:cBhvr>
                                        <p:cTn id="44"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131590"/>
            <a:ext cx="7886772" cy="2769989"/>
          </a:xfrm>
          <a:prstGeom prst="rect">
            <a:avLst/>
          </a:prstGeom>
        </p:spPr>
        <p:txBody>
          <a:bodyPr wrap="square">
            <a:spAutoFit/>
          </a:bodyPr>
          <a:lstStyle/>
          <a:p>
            <a:pPr>
              <a:spcBef>
                <a:spcPts val="1200"/>
              </a:spcBef>
            </a:pPr>
            <a:r>
              <a:rPr lang="tr-TR" b="1" dirty="0"/>
              <a:t>İkincil Piyasalar</a:t>
            </a:r>
          </a:p>
          <a:p>
            <a:pPr marL="285750" indent="-285750">
              <a:spcBef>
                <a:spcPts val="1200"/>
              </a:spcBef>
              <a:buFont typeface="Arial" panose="020B0604020202020204" pitchFamily="34" charset="0"/>
              <a:buChar char="•"/>
            </a:pPr>
            <a:r>
              <a:rPr lang="tr-TR" dirty="0"/>
              <a:t>İkincil piyasa işlem hacmi oldukça fazla olabilir. </a:t>
            </a:r>
            <a:r>
              <a:rPr lang="tr-TR" b="1" i="1" dirty="0"/>
              <a:t>İşlem hacmi, </a:t>
            </a:r>
            <a:r>
              <a:rPr lang="tr-TR" dirty="0"/>
              <a:t>verilen dönem için eş zamanlı alım satımı yapılan menkul kıymet sayısını verir.</a:t>
            </a:r>
          </a:p>
          <a:p>
            <a:pPr marL="285750" indent="-285750">
              <a:spcBef>
                <a:spcPts val="1200"/>
              </a:spcBef>
              <a:buFont typeface="Arial" panose="020B0604020202020204" pitchFamily="34" charset="0"/>
              <a:buChar char="•"/>
            </a:pPr>
            <a:r>
              <a:rPr lang="tr-TR" dirty="0"/>
              <a:t>Aslında hem alıcı hem satıcının takas merkezi ile anlaşması vardır; böylece takas merkezlerinde daha sonra her bir işlem için alım ve satım eşleştirmesi yapılabilir. </a:t>
            </a:r>
            <a:r>
              <a:rPr lang="tr-TR" b="1" i="1" dirty="0"/>
              <a:t>Takas merkezi, </a:t>
            </a:r>
            <a:r>
              <a:rPr lang="tr-TR" dirty="0"/>
              <a:t>menkul kıymet alım satımına aracılık eden ve bunu kar amaçlı yapan bir şirkettir.</a:t>
            </a:r>
          </a:p>
          <a:p>
            <a:pPr marL="285750" indent="-285750">
              <a:spcBef>
                <a:spcPts val="1200"/>
              </a:spcBef>
              <a:buFont typeface="Arial" panose="020B0604020202020204" pitchFamily="34" charset="0"/>
              <a:buChar char="•"/>
            </a:pPr>
            <a:endParaRPr lang="tr-TR" b="1" dirty="0"/>
          </a:p>
        </p:txBody>
      </p:sp>
    </p:spTree>
    <p:extLst>
      <p:ext uri="{BB962C8B-B14F-4D97-AF65-F5344CB8AC3E}">
        <p14:creationId xmlns:p14="http://schemas.microsoft.com/office/powerpoint/2010/main" val="36068486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83568" y="411510"/>
            <a:ext cx="2948371" cy="369332"/>
          </a:xfrm>
          <a:prstGeom prst="rect">
            <a:avLst/>
          </a:prstGeom>
        </p:spPr>
        <p:txBody>
          <a:bodyPr wrap="none">
            <a:spAutoFit/>
          </a:bodyPr>
          <a:lstStyle/>
          <a:p>
            <a:r>
              <a:rPr lang="tr-TR" dirty="0"/>
              <a:t>İkincil Piyasada Fon Transferi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78" y="1503238"/>
            <a:ext cx="7344862" cy="299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2310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131590"/>
            <a:ext cx="7886772" cy="3323987"/>
          </a:xfrm>
          <a:prstGeom prst="rect">
            <a:avLst/>
          </a:prstGeom>
        </p:spPr>
        <p:txBody>
          <a:bodyPr wrap="square">
            <a:spAutoFit/>
          </a:bodyPr>
          <a:lstStyle/>
          <a:p>
            <a:pPr>
              <a:spcBef>
                <a:spcPts val="1200"/>
              </a:spcBef>
            </a:pPr>
            <a:r>
              <a:rPr lang="tr-TR" b="1" dirty="0"/>
              <a:t>Para ve Sermaye Piyasaları</a:t>
            </a:r>
          </a:p>
          <a:p>
            <a:pPr marL="285750" indent="-285750">
              <a:spcBef>
                <a:spcPts val="1200"/>
              </a:spcBef>
              <a:buFont typeface="Arial" panose="020B0604020202020204" pitchFamily="34" charset="0"/>
              <a:buChar char="•"/>
            </a:pPr>
            <a:r>
              <a:rPr lang="tr-TR" dirty="0"/>
              <a:t>Bir yıldan daha kısa vadeli borç araçlarının alınıp satıldığı, piyasalara </a:t>
            </a:r>
            <a:r>
              <a:rPr lang="tr-TR" b="1" i="1" dirty="0"/>
              <a:t>para piyasalar</a:t>
            </a:r>
            <a:r>
              <a:rPr lang="tr-TR" dirty="0"/>
              <a:t>ı; uzun ve orta vadeye sahip menkul kıymetlerin alınıp satıldığı piyasalara ise </a:t>
            </a:r>
            <a:r>
              <a:rPr lang="tr-TR" b="1" i="1" dirty="0"/>
              <a:t>sermaye piyasaları </a:t>
            </a:r>
            <a:r>
              <a:rPr lang="tr-TR" dirty="0"/>
              <a:t>adı verilir.</a:t>
            </a:r>
          </a:p>
          <a:p>
            <a:pPr marL="285750" indent="-285750">
              <a:spcBef>
                <a:spcPts val="1200"/>
              </a:spcBef>
              <a:buFont typeface="Arial" panose="020B0604020202020204" pitchFamily="34" charset="0"/>
              <a:buChar char="•"/>
            </a:pPr>
            <a:r>
              <a:rPr lang="tr-TR" dirty="0"/>
              <a:t>Vade uzadıkça önceden öngörülemeyen olaylarla karşılaşma riski artar. Sermaye piyasalarında vadenin daha uzun olması belirsizlik riskini de beraberinde getirmektedir. Yatırımcılar diğer unsurlar aynı ise riskten kaçındıkları ölçüde para piyasalarındaki varlıkları tercih edeceklerinden para piyasalarının likiditesi daha fazladır.</a:t>
            </a:r>
          </a:p>
          <a:p>
            <a:pPr marL="285750" indent="-285750">
              <a:spcBef>
                <a:spcPts val="1200"/>
              </a:spcBef>
              <a:buFont typeface="Arial" panose="020B0604020202020204" pitchFamily="34" charset="0"/>
              <a:buChar char="•"/>
            </a:pPr>
            <a:endParaRPr lang="tr-TR" dirty="0"/>
          </a:p>
        </p:txBody>
      </p:sp>
    </p:spTree>
    <p:extLst>
      <p:ext uri="{BB962C8B-B14F-4D97-AF65-F5344CB8AC3E}">
        <p14:creationId xmlns:p14="http://schemas.microsoft.com/office/powerpoint/2010/main" val="39964381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131590"/>
            <a:ext cx="7886772" cy="4339650"/>
          </a:xfrm>
          <a:prstGeom prst="rect">
            <a:avLst/>
          </a:prstGeom>
        </p:spPr>
        <p:txBody>
          <a:bodyPr wrap="square">
            <a:spAutoFit/>
          </a:bodyPr>
          <a:lstStyle/>
          <a:p>
            <a:pPr>
              <a:spcBef>
                <a:spcPts val="1200"/>
              </a:spcBef>
            </a:pPr>
            <a:r>
              <a:rPr lang="tr-TR" b="1" dirty="0"/>
              <a:t>Para ve Sermaye Piyasaları</a:t>
            </a:r>
          </a:p>
          <a:p>
            <a:pPr>
              <a:spcBef>
                <a:spcPts val="1200"/>
              </a:spcBef>
            </a:pPr>
            <a:r>
              <a:rPr lang="tr-TR" dirty="0"/>
              <a:t>Para piyasaları ile sermaye piyasaları arasındaki 3 temel fark:</a:t>
            </a:r>
          </a:p>
          <a:p>
            <a:pPr marL="285750" indent="-285750">
              <a:spcBef>
                <a:spcPts val="1200"/>
              </a:spcBef>
              <a:buFont typeface="Arial" panose="020B0604020202020204" pitchFamily="34" charset="0"/>
              <a:buChar char="•"/>
            </a:pPr>
            <a:r>
              <a:rPr lang="tr-TR" dirty="0"/>
              <a:t>Para piyasalarında alınıp satılan araçlar  sermaye piyasası araçlarına göre daha az risklidir, çünkü kısa vadelidir. Bu nedenle fiyatlardaki dalgalanma da azdır.</a:t>
            </a:r>
          </a:p>
          <a:p>
            <a:pPr marL="285750" indent="-285750">
              <a:spcBef>
                <a:spcPts val="1200"/>
              </a:spcBef>
              <a:buFont typeface="Arial" panose="020B0604020202020204" pitchFamily="34" charset="0"/>
              <a:buChar char="•"/>
            </a:pPr>
            <a:r>
              <a:rPr lang="tr-TR" dirty="0"/>
              <a:t>Para piyasası araçlarının likiditesi sermaye piyasası araçlarına göre daha yüksektir. İşlem hacmi daha büyüktür. Dolayısıyla alım satım maliyetleri daha düşüktür.</a:t>
            </a:r>
          </a:p>
          <a:p>
            <a:pPr marL="285750" indent="-285750">
              <a:spcBef>
                <a:spcPts val="1200"/>
              </a:spcBef>
              <a:buFont typeface="Arial" panose="020B0604020202020204" pitchFamily="34" charset="0"/>
              <a:buChar char="•"/>
            </a:pPr>
            <a:r>
              <a:rPr lang="tr-TR" dirty="0"/>
              <a:t>Para piyasası araçlarının bilgi maliyetleri sermaye piyasası araçlarına göre daha düşüktür. Çünkü borçlular genelde bilinen kişilerdir ve fonların süresi daha kısadır.</a:t>
            </a:r>
          </a:p>
          <a:p>
            <a:pPr marL="285750" indent="-285750">
              <a:spcBef>
                <a:spcPts val="1200"/>
              </a:spcBef>
              <a:buFont typeface="Arial" panose="020B0604020202020204" pitchFamily="34" charset="0"/>
              <a:buChar char="•"/>
            </a:pPr>
            <a:endParaRPr lang="tr-TR" dirty="0"/>
          </a:p>
          <a:p>
            <a:pPr marL="285750" indent="-285750">
              <a:spcBef>
                <a:spcPts val="1200"/>
              </a:spcBef>
              <a:buFont typeface="Arial" panose="020B0604020202020204" pitchFamily="34" charset="0"/>
              <a:buChar char="•"/>
            </a:pPr>
            <a:endParaRPr lang="tr-TR" dirty="0"/>
          </a:p>
        </p:txBody>
      </p:sp>
    </p:spTree>
    <p:extLst>
      <p:ext uri="{BB962C8B-B14F-4D97-AF65-F5344CB8AC3E}">
        <p14:creationId xmlns:p14="http://schemas.microsoft.com/office/powerpoint/2010/main" val="4769806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8" y="411510"/>
            <a:ext cx="3326488" cy="369332"/>
          </a:xfrm>
          <a:prstGeom prst="rect">
            <a:avLst/>
          </a:prstGeom>
        </p:spPr>
        <p:txBody>
          <a:bodyPr wrap="none">
            <a:spAutoFit/>
          </a:bodyPr>
          <a:lstStyle/>
          <a:p>
            <a:r>
              <a:rPr lang="es-ES" dirty="0"/>
              <a:t>Para ve Sermaye Piyasası Vadeleri</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144" y="2139702"/>
            <a:ext cx="646124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8519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131590"/>
            <a:ext cx="7886772" cy="4493538"/>
          </a:xfrm>
          <a:prstGeom prst="rect">
            <a:avLst/>
          </a:prstGeom>
        </p:spPr>
        <p:txBody>
          <a:bodyPr wrap="square">
            <a:spAutoFit/>
          </a:bodyPr>
          <a:lstStyle/>
          <a:p>
            <a:pPr>
              <a:spcBef>
                <a:spcPts val="1200"/>
              </a:spcBef>
            </a:pPr>
            <a:r>
              <a:rPr lang="tr-TR" b="1" dirty="0"/>
              <a:t>Para Piyasası Araçları</a:t>
            </a:r>
          </a:p>
          <a:p>
            <a:pPr algn="ctr">
              <a:spcBef>
                <a:spcPts val="1200"/>
              </a:spcBef>
            </a:pPr>
            <a:endParaRPr lang="tr-TR" b="1" dirty="0"/>
          </a:p>
          <a:p>
            <a:pPr marL="285750" indent="-285750">
              <a:spcBef>
                <a:spcPts val="1200"/>
              </a:spcBef>
              <a:buFont typeface="Arial" panose="020B0604020202020204" pitchFamily="34" charset="0"/>
              <a:buChar char="•"/>
            </a:pPr>
            <a:r>
              <a:rPr lang="tr-TR" b="1" i="1" dirty="0"/>
              <a:t>Hazine Bonosu: </a:t>
            </a:r>
            <a:r>
              <a:rPr lang="tr-TR" dirty="0"/>
              <a:t>Kısa vadeli devlet borçlanma aracı. </a:t>
            </a:r>
          </a:p>
          <a:p>
            <a:pPr marL="285750" indent="-285750">
              <a:spcBef>
                <a:spcPts val="1200"/>
              </a:spcBef>
              <a:buFont typeface="Arial" panose="020B0604020202020204" pitchFamily="34" charset="0"/>
              <a:buChar char="•"/>
            </a:pPr>
            <a:r>
              <a:rPr lang="tr-TR" b="1" i="1" dirty="0"/>
              <a:t>Repo Sözleşmeleri: </a:t>
            </a:r>
            <a:r>
              <a:rPr lang="tr-TR" dirty="0"/>
              <a:t>Taraflar arasında yapılan işlemin tersini yapmayı taahhüt eden, önceden belirlenen gün ve fiyattan menkul kıymet satışını içeren araç.</a:t>
            </a:r>
          </a:p>
          <a:p>
            <a:pPr marL="285750" indent="-285750">
              <a:spcBef>
                <a:spcPts val="1200"/>
              </a:spcBef>
              <a:buFont typeface="Arial" panose="020B0604020202020204" pitchFamily="34" charset="0"/>
              <a:buChar char="•"/>
            </a:pPr>
            <a:r>
              <a:rPr lang="tr-TR" b="1" i="1" dirty="0"/>
              <a:t>Finansman Bonosu: </a:t>
            </a:r>
            <a:r>
              <a:rPr lang="tr-TR" dirty="0"/>
              <a:t>Kısa vadeli nakit ihtiyacını karşılamak amacıyla işletmeler tarafından ihraç edilen borçlanma aracı.</a:t>
            </a:r>
          </a:p>
          <a:p>
            <a:pPr marL="285750" indent="-285750">
              <a:spcBef>
                <a:spcPts val="1200"/>
              </a:spcBef>
              <a:buFont typeface="Arial" panose="020B0604020202020204" pitchFamily="34" charset="0"/>
              <a:buChar char="•"/>
            </a:pPr>
            <a:r>
              <a:rPr lang="tr-TR" b="1" i="1" dirty="0"/>
              <a:t>Mevduat Sertifikası: </a:t>
            </a:r>
            <a:r>
              <a:rPr lang="tr-TR" dirty="0"/>
              <a:t>Belli bir vade ve faiz oranıyla banka tarafından sağlanan, devredilebilir ve borsada işlem gören vadeli mevduat (ülkemizde uygulamada yok).</a:t>
            </a:r>
          </a:p>
          <a:p>
            <a:pPr marL="285750" indent="-285750">
              <a:spcBef>
                <a:spcPts val="1200"/>
              </a:spcBef>
              <a:buFont typeface="Arial" panose="020B0604020202020204" pitchFamily="34" charset="0"/>
              <a:buChar char="•"/>
            </a:pPr>
            <a:endParaRPr lang="tr-TR" dirty="0"/>
          </a:p>
          <a:p>
            <a:pPr marL="285750" indent="-285750">
              <a:spcBef>
                <a:spcPts val="1200"/>
              </a:spcBef>
              <a:buFont typeface="Arial" panose="020B0604020202020204" pitchFamily="34" charset="0"/>
              <a:buChar char="•"/>
            </a:pPr>
            <a:endParaRPr lang="tr-TR" dirty="0"/>
          </a:p>
        </p:txBody>
      </p:sp>
    </p:spTree>
    <p:extLst>
      <p:ext uri="{BB962C8B-B14F-4D97-AF65-F5344CB8AC3E}">
        <p14:creationId xmlns:p14="http://schemas.microsoft.com/office/powerpoint/2010/main" val="11277731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87824" y="2373602"/>
            <a:ext cx="184731" cy="369332"/>
          </a:xfrm>
          <a:prstGeom prst="rect">
            <a:avLst/>
          </a:prstGeom>
        </p:spPr>
        <p:txBody>
          <a:bodyPr wrap="none">
            <a:spAutoFit/>
          </a:bodyPr>
          <a:lstStyle/>
          <a:p>
            <a:endParaRPr lang="tr-TR" dirty="0"/>
          </a:p>
        </p:txBody>
      </p:sp>
      <p:sp>
        <p:nvSpPr>
          <p:cNvPr id="5" name="Dikdörtgen 4"/>
          <p:cNvSpPr/>
          <p:nvPr/>
        </p:nvSpPr>
        <p:spPr>
          <a:xfrm>
            <a:off x="683568" y="411510"/>
            <a:ext cx="2948371" cy="369332"/>
          </a:xfrm>
          <a:prstGeom prst="rect">
            <a:avLst/>
          </a:prstGeom>
        </p:spPr>
        <p:txBody>
          <a:bodyPr wrap="none">
            <a:spAutoFit/>
          </a:bodyPr>
          <a:lstStyle/>
          <a:p>
            <a:r>
              <a:rPr lang="tr-TR" dirty="0"/>
              <a:t>Para Piyasası Araçları Dağılımı</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515" y="915566"/>
            <a:ext cx="2284930" cy="263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916351"/>
            <a:ext cx="2330232" cy="262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1661" y="917024"/>
            <a:ext cx="2324796" cy="261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332" y="3651870"/>
            <a:ext cx="3685660" cy="102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3257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2000"/>
                                        <p:tgtEl>
                                          <p:spTgt spid="4099"/>
                                        </p:tgtEl>
                                      </p:cBhvr>
                                    </p:animEffect>
                                    <p:anim calcmode="lin" valueType="num">
                                      <p:cBhvr>
                                        <p:cTn id="13" dur="2000" fill="hold"/>
                                        <p:tgtEl>
                                          <p:spTgt spid="4099"/>
                                        </p:tgtEl>
                                        <p:attrNameLst>
                                          <p:attrName>ppt_w</p:attrName>
                                        </p:attrNameLst>
                                      </p:cBhvr>
                                      <p:tavLst>
                                        <p:tav tm="0" fmla="#ppt_w*sin(2.5*pi*$)">
                                          <p:val>
                                            <p:fltVal val="0"/>
                                          </p:val>
                                        </p:tav>
                                        <p:tav tm="100000">
                                          <p:val>
                                            <p:fltVal val="1"/>
                                          </p:val>
                                        </p:tav>
                                      </p:tavLst>
                                    </p:anim>
                                    <p:anim calcmode="lin" valueType="num">
                                      <p:cBhvr>
                                        <p:cTn id="14" dur="2000" fill="hold"/>
                                        <p:tgtEl>
                                          <p:spTgt spid="4099"/>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2000"/>
                                        <p:tgtEl>
                                          <p:spTgt spid="4100"/>
                                        </p:tgtEl>
                                      </p:cBhvr>
                                    </p:animEffect>
                                    <p:anim calcmode="lin" valueType="num">
                                      <p:cBhvr>
                                        <p:cTn id="18" dur="2000" fill="hold"/>
                                        <p:tgtEl>
                                          <p:spTgt spid="4100"/>
                                        </p:tgtEl>
                                        <p:attrNameLst>
                                          <p:attrName>ppt_w</p:attrName>
                                        </p:attrNameLst>
                                      </p:cBhvr>
                                      <p:tavLst>
                                        <p:tav tm="0" fmla="#ppt_w*sin(2.5*pi*$)">
                                          <p:val>
                                            <p:fltVal val="0"/>
                                          </p:val>
                                        </p:tav>
                                        <p:tav tm="100000">
                                          <p:val>
                                            <p:fltVal val="1"/>
                                          </p:val>
                                        </p:tav>
                                      </p:tavLst>
                                    </p:anim>
                                    <p:anim calcmode="lin" valueType="num">
                                      <p:cBhvr>
                                        <p:cTn id="19" dur="2000" fill="hold"/>
                                        <p:tgtEl>
                                          <p:spTgt spid="4100"/>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2000"/>
                                        <p:tgtEl>
                                          <p:spTgt spid="4101"/>
                                        </p:tgtEl>
                                      </p:cBhvr>
                                    </p:animEffect>
                                    <p:anim calcmode="lin" valueType="num">
                                      <p:cBhvr>
                                        <p:cTn id="23" dur="2000" fill="hold"/>
                                        <p:tgtEl>
                                          <p:spTgt spid="4101"/>
                                        </p:tgtEl>
                                        <p:attrNameLst>
                                          <p:attrName>ppt_w</p:attrName>
                                        </p:attrNameLst>
                                      </p:cBhvr>
                                      <p:tavLst>
                                        <p:tav tm="0" fmla="#ppt_w*sin(2.5*pi*$)">
                                          <p:val>
                                            <p:fltVal val="0"/>
                                          </p:val>
                                        </p:tav>
                                        <p:tav tm="100000">
                                          <p:val>
                                            <p:fltVal val="1"/>
                                          </p:val>
                                        </p:tav>
                                      </p:tavLst>
                                    </p:anim>
                                    <p:anim calcmode="lin" valueType="num">
                                      <p:cBhvr>
                                        <p:cTn id="24" dur="2000" fill="hold"/>
                                        <p:tgtEl>
                                          <p:spTgt spid="410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wipe(left)">
                                      <p:cBhvr>
                                        <p:cTn id="29"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131590"/>
            <a:ext cx="7886772" cy="3785652"/>
          </a:xfrm>
          <a:prstGeom prst="rect">
            <a:avLst/>
          </a:prstGeom>
        </p:spPr>
        <p:txBody>
          <a:bodyPr wrap="square">
            <a:spAutoFit/>
          </a:bodyPr>
          <a:lstStyle/>
          <a:p>
            <a:pPr>
              <a:spcBef>
                <a:spcPts val="1200"/>
              </a:spcBef>
            </a:pPr>
            <a:r>
              <a:rPr lang="tr-TR" b="1" dirty="0"/>
              <a:t>Sermaye Piyasası Araçları</a:t>
            </a:r>
          </a:p>
          <a:p>
            <a:pPr>
              <a:spcBef>
                <a:spcPts val="1200"/>
              </a:spcBef>
            </a:pPr>
            <a:endParaRPr lang="tr-TR" b="1" dirty="0"/>
          </a:p>
          <a:p>
            <a:pPr marL="285750" indent="-285750">
              <a:spcBef>
                <a:spcPts val="1200"/>
              </a:spcBef>
              <a:buFont typeface="Arial" panose="020B0604020202020204" pitchFamily="34" charset="0"/>
              <a:buChar char="•"/>
            </a:pPr>
            <a:r>
              <a:rPr lang="tr-TR" b="1" i="1" dirty="0"/>
              <a:t>Hisse Senedi: </a:t>
            </a:r>
            <a:r>
              <a:rPr lang="tr-TR" dirty="0"/>
              <a:t>Halka açık kuruluşlarca ihraç edilen, sermayeyi temsil eden uzun süreli menkul kıymet.</a:t>
            </a:r>
          </a:p>
          <a:p>
            <a:pPr marL="285750" indent="-285750">
              <a:spcBef>
                <a:spcPts val="1200"/>
              </a:spcBef>
              <a:buFont typeface="Arial" panose="020B0604020202020204" pitchFamily="34" charset="0"/>
              <a:buChar char="•"/>
            </a:pPr>
            <a:r>
              <a:rPr lang="tr-TR" b="1" i="1" dirty="0"/>
              <a:t>Tahvil: </a:t>
            </a:r>
            <a:r>
              <a:rPr lang="tr-TR" dirty="0"/>
              <a:t>Devletin ya da özel şirketlerin orta ve uzun vadeli borçlanarak fon kullanmalarını sağlayan borç senetleri.</a:t>
            </a:r>
          </a:p>
          <a:p>
            <a:pPr marL="285750" indent="-285750">
              <a:spcBef>
                <a:spcPts val="1200"/>
              </a:spcBef>
              <a:buFont typeface="Arial" panose="020B0604020202020204" pitchFamily="34" charset="0"/>
              <a:buChar char="•"/>
            </a:pPr>
            <a:r>
              <a:rPr lang="tr-TR" b="1" i="1" dirty="0"/>
              <a:t>İpoteğe Dayalı Menkul Kıymetler: </a:t>
            </a:r>
            <a:r>
              <a:rPr lang="tr-TR" dirty="0"/>
              <a:t>Beklenen anapara ve faiz ödemelerini teminat olarak sunan uzun süreli borçlanma senetleri.</a:t>
            </a:r>
          </a:p>
          <a:p>
            <a:pPr marL="285750" indent="-285750">
              <a:spcBef>
                <a:spcPts val="1200"/>
              </a:spcBef>
              <a:buFont typeface="Arial" panose="020B0604020202020204" pitchFamily="34" charset="0"/>
              <a:buChar char="•"/>
            </a:pPr>
            <a:endParaRPr lang="tr-TR" dirty="0"/>
          </a:p>
          <a:p>
            <a:pPr marL="285750" indent="-285750">
              <a:spcBef>
                <a:spcPts val="1200"/>
              </a:spcBef>
              <a:buFont typeface="Arial" panose="020B0604020202020204" pitchFamily="34" charset="0"/>
              <a:buChar char="•"/>
            </a:pPr>
            <a:endParaRPr lang="tr-TR" dirty="0"/>
          </a:p>
        </p:txBody>
      </p:sp>
    </p:spTree>
    <p:extLst>
      <p:ext uri="{BB962C8B-B14F-4D97-AF65-F5344CB8AC3E}">
        <p14:creationId xmlns:p14="http://schemas.microsoft.com/office/powerpoint/2010/main" val="33345249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27" y="1059582"/>
            <a:ext cx="2084387"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121" y="1059582"/>
            <a:ext cx="24225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2535" y="1062756"/>
            <a:ext cx="254793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651870"/>
            <a:ext cx="2462213"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2121" y="3651870"/>
            <a:ext cx="22034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a:xfrm>
            <a:off x="683568" y="411510"/>
            <a:ext cx="3349700" cy="369332"/>
          </a:xfrm>
          <a:prstGeom prst="rect">
            <a:avLst/>
          </a:prstGeom>
        </p:spPr>
        <p:txBody>
          <a:bodyPr wrap="none">
            <a:spAutoFit/>
          </a:bodyPr>
          <a:lstStyle/>
          <a:p>
            <a:r>
              <a:rPr lang="tr-TR" dirty="0"/>
              <a:t>Sermaye Piyasası Araçları Dağılımı</a:t>
            </a:r>
          </a:p>
        </p:txBody>
      </p:sp>
    </p:spTree>
    <p:extLst>
      <p:ext uri="{BB962C8B-B14F-4D97-AF65-F5344CB8AC3E}">
        <p14:creationId xmlns:p14="http://schemas.microsoft.com/office/powerpoint/2010/main" val="36630616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fltVal val="0"/>
                                          </p:val>
                                        </p:tav>
                                        <p:tav tm="100000">
                                          <p:val>
                                            <p:strVal val="#ppt_w"/>
                                          </p:val>
                                        </p:tav>
                                      </p:tavLst>
                                    </p:anim>
                                    <p:anim calcmode="lin" valueType="num">
                                      <p:cBhvr>
                                        <p:cTn id="13" dur="1000" fill="hold"/>
                                        <p:tgtEl>
                                          <p:spTgt spid="5122"/>
                                        </p:tgtEl>
                                        <p:attrNameLst>
                                          <p:attrName>ppt_h</p:attrName>
                                        </p:attrNameLst>
                                      </p:cBhvr>
                                      <p:tavLst>
                                        <p:tav tm="0">
                                          <p:val>
                                            <p:fltVal val="0"/>
                                          </p:val>
                                        </p:tav>
                                        <p:tav tm="100000">
                                          <p:val>
                                            <p:strVal val="#ppt_h"/>
                                          </p:val>
                                        </p:tav>
                                      </p:tavLst>
                                    </p:anim>
                                    <p:anim calcmode="lin" valueType="num">
                                      <p:cBhvr>
                                        <p:cTn id="14" dur="1000" fill="hold"/>
                                        <p:tgtEl>
                                          <p:spTgt spid="5122"/>
                                        </p:tgtEl>
                                        <p:attrNameLst>
                                          <p:attrName>style.rotation</p:attrName>
                                        </p:attrNameLst>
                                      </p:cBhvr>
                                      <p:tavLst>
                                        <p:tav tm="0">
                                          <p:val>
                                            <p:fltVal val="90"/>
                                          </p:val>
                                        </p:tav>
                                        <p:tav tm="100000">
                                          <p:val>
                                            <p:fltVal val="0"/>
                                          </p:val>
                                        </p:tav>
                                      </p:tavLst>
                                    </p:anim>
                                    <p:animEffect transition="in" filter="fade">
                                      <p:cBhvr>
                                        <p:cTn id="15" dur="1000"/>
                                        <p:tgtEl>
                                          <p:spTgt spid="5122"/>
                                        </p:tgtEl>
                                      </p:cBhvr>
                                    </p:animEffect>
                                  </p:childTnLst>
                                </p:cTn>
                              </p:par>
                              <p:par>
                                <p:cTn id="16" presetID="31"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 calcmode="lin" valueType="num">
                                      <p:cBhvr>
                                        <p:cTn id="18" dur="1000" fill="hold"/>
                                        <p:tgtEl>
                                          <p:spTgt spid="5123"/>
                                        </p:tgtEl>
                                        <p:attrNameLst>
                                          <p:attrName>ppt_w</p:attrName>
                                        </p:attrNameLst>
                                      </p:cBhvr>
                                      <p:tavLst>
                                        <p:tav tm="0">
                                          <p:val>
                                            <p:fltVal val="0"/>
                                          </p:val>
                                        </p:tav>
                                        <p:tav tm="100000">
                                          <p:val>
                                            <p:strVal val="#ppt_w"/>
                                          </p:val>
                                        </p:tav>
                                      </p:tavLst>
                                    </p:anim>
                                    <p:anim calcmode="lin" valueType="num">
                                      <p:cBhvr>
                                        <p:cTn id="19" dur="1000" fill="hold"/>
                                        <p:tgtEl>
                                          <p:spTgt spid="5123"/>
                                        </p:tgtEl>
                                        <p:attrNameLst>
                                          <p:attrName>ppt_h</p:attrName>
                                        </p:attrNameLst>
                                      </p:cBhvr>
                                      <p:tavLst>
                                        <p:tav tm="0">
                                          <p:val>
                                            <p:fltVal val="0"/>
                                          </p:val>
                                        </p:tav>
                                        <p:tav tm="100000">
                                          <p:val>
                                            <p:strVal val="#ppt_h"/>
                                          </p:val>
                                        </p:tav>
                                      </p:tavLst>
                                    </p:anim>
                                    <p:anim calcmode="lin" valueType="num">
                                      <p:cBhvr>
                                        <p:cTn id="20" dur="1000" fill="hold"/>
                                        <p:tgtEl>
                                          <p:spTgt spid="5123"/>
                                        </p:tgtEl>
                                        <p:attrNameLst>
                                          <p:attrName>style.rotation</p:attrName>
                                        </p:attrNameLst>
                                      </p:cBhvr>
                                      <p:tavLst>
                                        <p:tav tm="0">
                                          <p:val>
                                            <p:fltVal val="90"/>
                                          </p:val>
                                        </p:tav>
                                        <p:tav tm="100000">
                                          <p:val>
                                            <p:fltVal val="0"/>
                                          </p:val>
                                        </p:tav>
                                      </p:tavLst>
                                    </p:anim>
                                    <p:animEffect transition="in" filter="fade">
                                      <p:cBhvr>
                                        <p:cTn id="21" dur="1000"/>
                                        <p:tgtEl>
                                          <p:spTgt spid="5123"/>
                                        </p:tgtEl>
                                      </p:cBhvr>
                                    </p:animEffect>
                                  </p:childTnLst>
                                </p:cTn>
                              </p:par>
                              <p:par>
                                <p:cTn id="22" presetID="31"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p:cTn id="24" dur="1000" fill="hold"/>
                                        <p:tgtEl>
                                          <p:spTgt spid="5124"/>
                                        </p:tgtEl>
                                        <p:attrNameLst>
                                          <p:attrName>ppt_w</p:attrName>
                                        </p:attrNameLst>
                                      </p:cBhvr>
                                      <p:tavLst>
                                        <p:tav tm="0">
                                          <p:val>
                                            <p:fltVal val="0"/>
                                          </p:val>
                                        </p:tav>
                                        <p:tav tm="100000">
                                          <p:val>
                                            <p:strVal val="#ppt_w"/>
                                          </p:val>
                                        </p:tav>
                                      </p:tavLst>
                                    </p:anim>
                                    <p:anim calcmode="lin" valueType="num">
                                      <p:cBhvr>
                                        <p:cTn id="25" dur="1000" fill="hold"/>
                                        <p:tgtEl>
                                          <p:spTgt spid="5124"/>
                                        </p:tgtEl>
                                        <p:attrNameLst>
                                          <p:attrName>ppt_h</p:attrName>
                                        </p:attrNameLst>
                                      </p:cBhvr>
                                      <p:tavLst>
                                        <p:tav tm="0">
                                          <p:val>
                                            <p:fltVal val="0"/>
                                          </p:val>
                                        </p:tav>
                                        <p:tav tm="100000">
                                          <p:val>
                                            <p:strVal val="#ppt_h"/>
                                          </p:val>
                                        </p:tav>
                                      </p:tavLst>
                                    </p:anim>
                                    <p:anim calcmode="lin" valueType="num">
                                      <p:cBhvr>
                                        <p:cTn id="26" dur="1000" fill="hold"/>
                                        <p:tgtEl>
                                          <p:spTgt spid="5124"/>
                                        </p:tgtEl>
                                        <p:attrNameLst>
                                          <p:attrName>style.rotation</p:attrName>
                                        </p:attrNameLst>
                                      </p:cBhvr>
                                      <p:tavLst>
                                        <p:tav tm="0">
                                          <p:val>
                                            <p:fltVal val="90"/>
                                          </p:val>
                                        </p:tav>
                                        <p:tav tm="100000">
                                          <p:val>
                                            <p:fltVal val="0"/>
                                          </p:val>
                                        </p:tav>
                                      </p:tavLst>
                                    </p:anim>
                                    <p:animEffect transition="in" filter="fade">
                                      <p:cBhvr>
                                        <p:cTn id="27" dur="1000"/>
                                        <p:tgtEl>
                                          <p:spTgt spid="51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wipe(left)">
                                      <p:cBhvr>
                                        <p:cTn id="32" dur="500"/>
                                        <p:tgtEl>
                                          <p:spTgt spid="5125"/>
                                        </p:tgtEl>
                                      </p:cBhvr>
                                    </p:animEffect>
                                  </p:childTnLst>
                                </p:cTn>
                              </p:par>
                              <p:par>
                                <p:cTn id="33" presetID="22" presetClass="entr" presetSubtype="8" fill="hold" nodeType="withEffect">
                                  <p:stCondLst>
                                    <p:cond delay="0"/>
                                  </p:stCondLst>
                                  <p:childTnLst>
                                    <p:set>
                                      <p:cBhvr>
                                        <p:cTn id="34" dur="1" fill="hold">
                                          <p:stCondLst>
                                            <p:cond delay="0"/>
                                          </p:stCondLst>
                                        </p:cTn>
                                        <p:tgtEl>
                                          <p:spTgt spid="5126"/>
                                        </p:tgtEl>
                                        <p:attrNameLst>
                                          <p:attrName>style.visibility</p:attrName>
                                        </p:attrNameLst>
                                      </p:cBhvr>
                                      <p:to>
                                        <p:strVal val="visible"/>
                                      </p:to>
                                    </p:set>
                                    <p:animEffect transition="in" filter="wipe(left)">
                                      <p:cBhvr>
                                        <p:cTn id="35"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102548"/>
            <a:ext cx="7886772" cy="4493538"/>
          </a:xfrm>
          <a:prstGeom prst="rect">
            <a:avLst/>
          </a:prstGeom>
        </p:spPr>
        <p:txBody>
          <a:bodyPr wrap="square">
            <a:spAutoFit/>
          </a:bodyPr>
          <a:lstStyle/>
          <a:p>
            <a:pPr>
              <a:spcBef>
                <a:spcPts val="1200"/>
              </a:spcBef>
            </a:pPr>
            <a:r>
              <a:rPr lang="tr-TR" b="1" dirty="0"/>
              <a:t>Döviz Piyasaları</a:t>
            </a:r>
          </a:p>
          <a:p>
            <a:pPr>
              <a:spcBef>
                <a:spcPts val="1200"/>
              </a:spcBef>
            </a:pPr>
            <a:endParaRPr lang="tr-TR" b="1" dirty="0"/>
          </a:p>
          <a:p>
            <a:pPr marL="285750" indent="-285750">
              <a:spcBef>
                <a:spcPts val="1200"/>
              </a:spcBef>
              <a:buFont typeface="Arial" panose="020B0604020202020204" pitchFamily="34" charset="0"/>
              <a:buChar char="•"/>
            </a:pPr>
            <a:r>
              <a:rPr lang="tr-TR" dirty="0"/>
              <a:t>Döviz piyasaları, dövizin hemen (spot) veya belirlenen bir tarihte alım satımının gerçekleştirildiği piyasalardır. </a:t>
            </a:r>
          </a:p>
          <a:p>
            <a:pPr marL="285750" indent="-285750">
              <a:spcBef>
                <a:spcPts val="1200"/>
              </a:spcBef>
              <a:buFont typeface="Arial" panose="020B0604020202020204" pitchFamily="34" charset="0"/>
              <a:buChar char="•"/>
            </a:pPr>
            <a:r>
              <a:rPr lang="tr-TR" dirty="0"/>
              <a:t>Döviz kuru, dünya genelinde ilgili döviz ile yerel para arasındaki arz ve talebe göre günden güne değişir. </a:t>
            </a:r>
          </a:p>
          <a:p>
            <a:pPr marL="285750" indent="-285750">
              <a:spcBef>
                <a:spcPts val="1200"/>
              </a:spcBef>
              <a:buFont typeface="Arial" panose="020B0604020202020204" pitchFamily="34" charset="0"/>
              <a:buChar char="•"/>
            </a:pPr>
            <a:r>
              <a:rPr lang="tr-TR" dirty="0"/>
              <a:t>Yabancı paradan oluşan nakit akımlarının yerel para birimine çevrileceği kurun bilinmemesinden kaynaklanan risk </a:t>
            </a:r>
            <a:r>
              <a:rPr lang="tr-TR" b="1" i="1" dirty="0"/>
              <a:t>döviz kuru riskidir</a:t>
            </a:r>
            <a:r>
              <a:rPr lang="tr-TR" dirty="0"/>
              <a:t>.</a:t>
            </a:r>
          </a:p>
          <a:p>
            <a:pPr marL="285750" indent="-285750">
              <a:spcBef>
                <a:spcPts val="1200"/>
              </a:spcBef>
              <a:buFont typeface="Arial" panose="020B0604020202020204" pitchFamily="34" charset="0"/>
              <a:buChar char="•"/>
            </a:pPr>
            <a:r>
              <a:rPr lang="tr-TR" dirty="0"/>
              <a:t>Dövize dayalı menkul kıymetlerle işlem yapan yatırımcılar da aynı riskle karşı karşıyadır.</a:t>
            </a:r>
          </a:p>
          <a:p>
            <a:pPr marL="285750" indent="-285750">
              <a:spcBef>
                <a:spcPts val="1200"/>
              </a:spcBef>
              <a:buFont typeface="Arial" panose="020B0604020202020204" pitchFamily="34" charset="0"/>
              <a:buChar char="•"/>
            </a:pPr>
            <a:endParaRPr lang="tr-TR" dirty="0"/>
          </a:p>
          <a:p>
            <a:pPr marL="285750" indent="-285750">
              <a:spcBef>
                <a:spcPts val="1200"/>
              </a:spcBef>
              <a:buFont typeface="Arial" panose="020B0604020202020204" pitchFamily="34" charset="0"/>
              <a:buChar char="•"/>
            </a:pPr>
            <a:endParaRPr lang="tr-TR" dirty="0"/>
          </a:p>
        </p:txBody>
      </p:sp>
    </p:spTree>
    <p:extLst>
      <p:ext uri="{BB962C8B-B14F-4D97-AF65-F5344CB8AC3E}">
        <p14:creationId xmlns:p14="http://schemas.microsoft.com/office/powerpoint/2010/main" val="32482228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p:cTn id="36"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 calcmode="lin" valueType="num">
                                      <p:cBhvr>
                                        <p:cTn id="44"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248311"/>
            <a:ext cx="7598740" cy="2215991"/>
          </a:xfrm>
          <a:prstGeom prst="rect">
            <a:avLst/>
          </a:prstGeom>
        </p:spPr>
        <p:txBody>
          <a:bodyPr wrap="square">
            <a:spAutoFit/>
          </a:bodyPr>
          <a:lstStyle/>
          <a:p>
            <a:pPr>
              <a:spcBef>
                <a:spcPts val="1200"/>
              </a:spcBef>
            </a:pPr>
            <a:r>
              <a:rPr lang="tr-TR" dirty="0"/>
              <a:t>Piyasalar genel olarak, alıcı ve satıcıların karşı karşıya geldiği, para, mal ve hizmet transferinin gerçekleştiği yerlerdir.</a:t>
            </a:r>
          </a:p>
          <a:p>
            <a:pPr>
              <a:spcBef>
                <a:spcPts val="1200"/>
              </a:spcBef>
            </a:pPr>
            <a:r>
              <a:rPr lang="tr-TR" dirty="0"/>
              <a:t>Piyasalardaki işlemlerin gerçekleşebilmesi için fiziki mekân zorunlu değildir.</a:t>
            </a:r>
          </a:p>
          <a:p>
            <a:pPr>
              <a:spcBef>
                <a:spcPts val="1200"/>
              </a:spcBef>
            </a:pPr>
            <a:r>
              <a:rPr lang="tr-TR" dirty="0"/>
              <a:t>Alıcı ve satıcının karşılıklı iletişim hâlinde olabileceği elektronik ortamlar da alışverişin gerçekleşmesini sağlar.</a:t>
            </a:r>
          </a:p>
          <a:p>
            <a:pPr>
              <a:spcBef>
                <a:spcPts val="1200"/>
              </a:spcBef>
            </a:pPr>
            <a:endParaRPr lang="tr-TR" dirty="0"/>
          </a:p>
        </p:txBody>
      </p:sp>
    </p:spTree>
    <p:extLst>
      <p:ext uri="{BB962C8B-B14F-4D97-AF65-F5344CB8AC3E}">
        <p14:creationId xmlns:p14="http://schemas.microsoft.com/office/powerpoint/2010/main" val="39037479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102548"/>
            <a:ext cx="7886772" cy="3631763"/>
          </a:xfrm>
          <a:prstGeom prst="rect">
            <a:avLst/>
          </a:prstGeom>
        </p:spPr>
        <p:txBody>
          <a:bodyPr wrap="square">
            <a:spAutoFit/>
          </a:bodyPr>
          <a:lstStyle/>
          <a:p>
            <a:pPr>
              <a:spcBef>
                <a:spcPts val="1200"/>
              </a:spcBef>
            </a:pPr>
            <a:r>
              <a:rPr lang="tr-TR" b="1" dirty="0"/>
              <a:t>Türev Araçlar Piyasası</a:t>
            </a:r>
          </a:p>
          <a:p>
            <a:pPr>
              <a:spcBef>
                <a:spcPts val="1200"/>
              </a:spcBef>
            </a:pPr>
            <a:endParaRPr lang="tr-TR" b="1" dirty="0"/>
          </a:p>
          <a:p>
            <a:pPr marL="285750" indent="-285750">
              <a:spcBef>
                <a:spcPts val="1200"/>
              </a:spcBef>
              <a:buFont typeface="Arial" panose="020B0604020202020204" pitchFamily="34" charset="0"/>
              <a:buChar char="•"/>
            </a:pPr>
            <a:r>
              <a:rPr lang="tr-TR" dirty="0"/>
              <a:t>Türev araçlar sermaye piyasasında alım satıma konu olan bir hisse senedi veya </a:t>
            </a:r>
            <a:r>
              <a:rPr lang="tr-TR" dirty="0" err="1"/>
              <a:t>forex</a:t>
            </a:r>
            <a:r>
              <a:rPr lang="tr-TR" dirty="0"/>
              <a:t> piyasasında işlem gören bir İngiliz poundu gibi, başka bir temel varlığa (dayanak varlık) bağlı olan finansal varlıktır.</a:t>
            </a:r>
          </a:p>
          <a:p>
            <a:pPr marL="285750" indent="-285750">
              <a:spcBef>
                <a:spcPts val="1200"/>
              </a:spcBef>
              <a:buFont typeface="Arial" panose="020B0604020202020204" pitchFamily="34" charset="0"/>
              <a:buChar char="•"/>
            </a:pPr>
            <a:r>
              <a:rPr lang="tr-TR" dirty="0"/>
              <a:t>Türev araçlar(türev menkul kıymetler), gelecekte belirli bir tarihte, belli bir miktardaki varlığın, iki taraf arasında önceden kararlaştırılmış bir fiyattan değişimini belirten bir sözleşmeyi içerir.</a:t>
            </a:r>
          </a:p>
          <a:p>
            <a:pPr marL="285750" indent="-285750">
              <a:spcBef>
                <a:spcPts val="1200"/>
              </a:spcBef>
              <a:buFont typeface="Arial" panose="020B0604020202020204" pitchFamily="34" charset="0"/>
              <a:buChar char="•"/>
            </a:pPr>
            <a:r>
              <a:rPr lang="tr-TR" dirty="0"/>
              <a:t>Dayanak varlığın değeri değiştikçe, türev aracın değeri de değişir.</a:t>
            </a:r>
          </a:p>
          <a:p>
            <a:pPr marL="285750" indent="-285750">
              <a:spcBef>
                <a:spcPts val="1200"/>
              </a:spcBef>
              <a:buFont typeface="Arial" panose="020B0604020202020204" pitchFamily="34" charset="0"/>
              <a:buChar char="•"/>
            </a:pPr>
            <a:endParaRPr lang="tr-TR" dirty="0"/>
          </a:p>
        </p:txBody>
      </p:sp>
    </p:spTree>
    <p:extLst>
      <p:ext uri="{BB962C8B-B14F-4D97-AF65-F5344CB8AC3E}">
        <p14:creationId xmlns:p14="http://schemas.microsoft.com/office/powerpoint/2010/main" val="30174839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p:cTn id="36"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40" y="436328"/>
            <a:ext cx="6692692" cy="436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6249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1692" y="411510"/>
            <a:ext cx="4572000" cy="523220"/>
          </a:xfrm>
          <a:prstGeom prst="rect">
            <a:avLst/>
          </a:prstGeom>
        </p:spPr>
        <p:txBody>
          <a:bodyPr>
            <a:spAutoFit/>
          </a:bodyPr>
          <a:lstStyle/>
          <a:p>
            <a:r>
              <a:rPr lang="tr-TR" sz="2800" b="1" dirty="0">
                <a:solidFill>
                  <a:srgbClr val="1F5463"/>
                </a:solidFill>
              </a:rPr>
              <a:t>FİNANSAL KURUMLAR</a:t>
            </a:r>
          </a:p>
        </p:txBody>
      </p:sp>
      <p:sp>
        <p:nvSpPr>
          <p:cNvPr id="5" name="Dikdörtgen 4"/>
          <p:cNvSpPr/>
          <p:nvPr/>
        </p:nvSpPr>
        <p:spPr>
          <a:xfrm>
            <a:off x="1187624" y="2030526"/>
            <a:ext cx="7200800" cy="1477328"/>
          </a:xfrm>
          <a:prstGeom prst="rect">
            <a:avLst/>
          </a:prstGeom>
        </p:spPr>
        <p:txBody>
          <a:bodyPr wrap="square">
            <a:spAutoFit/>
          </a:bodyPr>
          <a:lstStyle/>
          <a:p>
            <a:pPr algn="ctr"/>
            <a:r>
              <a:rPr lang="tr-TR" dirty="0"/>
              <a:t>Finansal kurumlar (</a:t>
            </a:r>
            <a:r>
              <a:rPr lang="tr-TR" b="1" i="1" dirty="0"/>
              <a:t>bankalar, tasarruf ve yatırım bankaları,</a:t>
            </a:r>
          </a:p>
          <a:p>
            <a:pPr algn="ctr"/>
            <a:r>
              <a:rPr lang="tr-TR" b="1" i="1" dirty="0"/>
              <a:t>sigorta şirketleri, yatırım fonları vb</a:t>
            </a:r>
            <a:r>
              <a:rPr lang="tr-TR" dirty="0"/>
              <a:t>.) finansal piyasalarda her</a:t>
            </a:r>
          </a:p>
          <a:p>
            <a:pPr algn="ctr"/>
            <a:r>
              <a:rPr lang="tr-TR" dirty="0"/>
              <a:t>tür menkul kıymet için hayati önem taşır. Kurumlar, fon fazlası</a:t>
            </a:r>
          </a:p>
          <a:p>
            <a:pPr algn="ctr"/>
            <a:r>
              <a:rPr lang="nn-NO" dirty="0"/>
              <a:t>olanlardan (fon arz edenler) fon eksiği olanlara </a:t>
            </a:r>
            <a:br>
              <a:rPr lang="tr-TR" dirty="0"/>
            </a:br>
            <a:r>
              <a:rPr lang="nn-NO" dirty="0"/>
              <a:t>(fon talep</a:t>
            </a:r>
            <a:r>
              <a:rPr lang="tr-TR" dirty="0"/>
              <a:t> edenler) fonları yönlendirir.</a:t>
            </a:r>
          </a:p>
        </p:txBody>
      </p:sp>
    </p:spTree>
    <p:extLst>
      <p:ext uri="{BB962C8B-B14F-4D97-AF65-F5344CB8AC3E}">
        <p14:creationId xmlns:p14="http://schemas.microsoft.com/office/powerpoint/2010/main" val="41068260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1692" y="411510"/>
            <a:ext cx="4572000" cy="523220"/>
          </a:xfrm>
          <a:prstGeom prst="rect">
            <a:avLst/>
          </a:prstGeom>
        </p:spPr>
        <p:txBody>
          <a:bodyPr>
            <a:spAutoFit/>
          </a:bodyPr>
          <a:lstStyle/>
          <a:p>
            <a:r>
              <a:rPr lang="tr-TR" sz="2800" b="1" dirty="0">
                <a:solidFill>
                  <a:srgbClr val="1F5463"/>
                </a:solidFill>
              </a:rPr>
              <a:t>FİNANSAL KURUMLAR</a:t>
            </a:r>
          </a:p>
        </p:txBody>
      </p:sp>
      <p:sp>
        <p:nvSpPr>
          <p:cNvPr id="5" name="Dikdörtgen 4"/>
          <p:cNvSpPr/>
          <p:nvPr/>
        </p:nvSpPr>
        <p:spPr>
          <a:xfrm>
            <a:off x="1187624" y="1275606"/>
            <a:ext cx="7200800" cy="2585323"/>
          </a:xfrm>
          <a:prstGeom prst="rect">
            <a:avLst/>
          </a:prstGeom>
        </p:spPr>
        <p:txBody>
          <a:bodyPr wrap="square">
            <a:spAutoFit/>
          </a:bodyPr>
          <a:lstStyle/>
          <a:p>
            <a:pPr marL="285750" indent="-285750">
              <a:buFont typeface="Arial" panose="020B0604020202020204" pitchFamily="34" charset="0"/>
              <a:buChar char="•"/>
            </a:pPr>
            <a:r>
              <a:rPr lang="tr-TR" dirty="0"/>
              <a:t>Finansal kurumlar fonların, fon fazlası olanlardan fon eksiği olanlara yönlendirilmesinde aracılık etmek gibi önemli bir işlev üstlenen kurumlardır.</a:t>
            </a:r>
          </a:p>
          <a:p>
            <a:pPr marL="285750" indent="-285750">
              <a:buFont typeface="Arial" panose="020B0604020202020204" pitchFamily="34" charset="0"/>
              <a:buChar char="•"/>
            </a:pPr>
            <a:r>
              <a:rPr lang="tr-TR" dirty="0"/>
              <a:t>Finansal piyasada, ilgili taraflara fonların en az maliyetle ve en etkin şekilde yönlenmesini sağlar.</a:t>
            </a:r>
          </a:p>
          <a:p>
            <a:pPr marL="285750" indent="-285750">
              <a:buFont typeface="Arial" panose="020B0604020202020204" pitchFamily="34" charset="0"/>
              <a:buChar char="•"/>
            </a:pPr>
            <a:r>
              <a:rPr lang="tr-TR" dirty="0"/>
              <a:t>Piyasa katılımcıları arasında riski dağıtır. Bireysel yatırımcılar, riskli işletmelerin hisselerini satın alarak riskin bir parçasını üzerlerine almış olurlar.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1443830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1692" y="411510"/>
            <a:ext cx="4572000" cy="523220"/>
          </a:xfrm>
          <a:prstGeom prst="rect">
            <a:avLst/>
          </a:prstGeom>
        </p:spPr>
        <p:txBody>
          <a:bodyPr>
            <a:spAutoFit/>
          </a:bodyPr>
          <a:lstStyle/>
          <a:p>
            <a:r>
              <a:rPr lang="tr-TR" sz="2800" b="1" dirty="0">
                <a:solidFill>
                  <a:srgbClr val="1F5463"/>
                </a:solidFill>
              </a:rPr>
              <a:t>FİNANSAL KURUMLAR</a:t>
            </a:r>
          </a:p>
        </p:txBody>
      </p:sp>
      <p:sp>
        <p:nvSpPr>
          <p:cNvPr id="5" name="Dikdörtgen 4"/>
          <p:cNvSpPr/>
          <p:nvPr/>
        </p:nvSpPr>
        <p:spPr>
          <a:xfrm>
            <a:off x="1187624" y="934730"/>
            <a:ext cx="7200800" cy="4801314"/>
          </a:xfrm>
          <a:prstGeom prst="rect">
            <a:avLst/>
          </a:prstGeom>
        </p:spPr>
        <p:txBody>
          <a:bodyPr wrap="square">
            <a:spAutoFit/>
          </a:bodyPr>
          <a:lstStyle/>
          <a:p>
            <a:pPr algn="ctr"/>
            <a:r>
              <a:rPr lang="tr-TR" dirty="0"/>
              <a:t>TC Merkez Bankası </a:t>
            </a:r>
          </a:p>
          <a:p>
            <a:pPr algn="ctr"/>
            <a:r>
              <a:rPr lang="tr-TR" dirty="0"/>
              <a:t>Ticari bankalar </a:t>
            </a:r>
          </a:p>
          <a:p>
            <a:pPr algn="ctr"/>
            <a:r>
              <a:rPr lang="tr-TR" dirty="0"/>
              <a:t>Katılım Bankaları </a:t>
            </a:r>
          </a:p>
          <a:p>
            <a:pPr algn="ctr"/>
            <a:r>
              <a:rPr lang="tr-TR" dirty="0"/>
              <a:t> Kalkınma ve Yatırım Bankaları </a:t>
            </a:r>
          </a:p>
          <a:p>
            <a:pPr algn="ctr"/>
            <a:r>
              <a:rPr lang="tr-TR" dirty="0"/>
              <a:t>Sigorta Kurumları </a:t>
            </a:r>
          </a:p>
          <a:p>
            <a:pPr algn="ctr"/>
            <a:r>
              <a:rPr lang="tr-TR" dirty="0"/>
              <a:t>Aracı Kurumlar </a:t>
            </a:r>
          </a:p>
          <a:p>
            <a:pPr algn="ctr"/>
            <a:r>
              <a:rPr lang="tr-TR" dirty="0"/>
              <a:t>Menkul Kıymetler Borsaları </a:t>
            </a:r>
          </a:p>
          <a:p>
            <a:pPr algn="ctr"/>
            <a:r>
              <a:rPr lang="tr-TR" dirty="0" err="1"/>
              <a:t>Faktoring</a:t>
            </a:r>
            <a:r>
              <a:rPr lang="tr-TR" dirty="0"/>
              <a:t> ve Forfaiting Şirketleri </a:t>
            </a:r>
          </a:p>
          <a:p>
            <a:pPr algn="ctr"/>
            <a:r>
              <a:rPr lang="tr-TR" dirty="0"/>
              <a:t>Finansal Kiralama (Leasing) Şirketleri </a:t>
            </a:r>
          </a:p>
          <a:p>
            <a:pPr algn="ctr"/>
            <a:r>
              <a:rPr lang="tr-TR" dirty="0"/>
              <a:t>Finansman Şirketleri </a:t>
            </a:r>
          </a:p>
          <a:p>
            <a:pPr algn="ctr"/>
            <a:r>
              <a:rPr lang="tr-TR" dirty="0"/>
              <a:t>Varlık Yönetim Şirketleri </a:t>
            </a:r>
          </a:p>
          <a:p>
            <a:pPr algn="ctr"/>
            <a:r>
              <a:rPr lang="tr-TR" dirty="0"/>
              <a:t>Yatırım Ortaklıkları </a:t>
            </a:r>
          </a:p>
          <a:p>
            <a:pPr algn="ctr"/>
            <a:r>
              <a:rPr lang="tr-TR" dirty="0"/>
              <a:t>Yatırım Fonları </a:t>
            </a:r>
          </a:p>
          <a:p>
            <a:pPr algn="ctr"/>
            <a:r>
              <a:rPr lang="tr-TR" dirty="0"/>
              <a:t>Risk Sermayesi Şirketleri </a:t>
            </a:r>
          </a:p>
          <a:p>
            <a:pPr marL="285750" indent="-285750">
              <a:buFont typeface="Arial" panose="020B0604020202020204" pitchFamily="34" charset="0"/>
              <a:buChar char="•"/>
            </a:pPr>
            <a:endParaRPr lang="tr-TR" b="1" i="1" dirty="0"/>
          </a:p>
          <a:p>
            <a:pPr marL="285750" indent="-285750">
              <a:buFont typeface="Arial" panose="020B0604020202020204" pitchFamily="34" charset="0"/>
              <a:buChar char="•"/>
            </a:pPr>
            <a:endParaRPr lang="tr-TR" b="1" i="1" dirty="0"/>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2862681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8" y="411510"/>
            <a:ext cx="5011244" cy="369332"/>
          </a:xfrm>
          <a:prstGeom prst="rect">
            <a:avLst/>
          </a:prstGeom>
        </p:spPr>
        <p:txBody>
          <a:bodyPr wrap="none">
            <a:spAutoFit/>
          </a:bodyPr>
          <a:lstStyle/>
          <a:p>
            <a:r>
              <a:rPr lang="tr-TR" dirty="0"/>
              <a:t>Finansal Kurumların Olmadığı Bir Dünyada Fon Akışı</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51670"/>
            <a:ext cx="6768752" cy="211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240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8" y="411510"/>
            <a:ext cx="5011244" cy="369332"/>
          </a:xfrm>
          <a:prstGeom prst="rect">
            <a:avLst/>
          </a:prstGeom>
        </p:spPr>
        <p:txBody>
          <a:bodyPr wrap="none">
            <a:spAutoFit/>
          </a:bodyPr>
          <a:lstStyle/>
          <a:p>
            <a:r>
              <a:rPr lang="tr-TR" dirty="0"/>
              <a:t>Finansal Kurumların Olduğu Bir Dünyada Fon Akışı</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62" y="1706066"/>
            <a:ext cx="6820446" cy="259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7374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248311"/>
            <a:ext cx="7598740" cy="2492990"/>
          </a:xfrm>
          <a:prstGeom prst="rect">
            <a:avLst/>
          </a:prstGeom>
        </p:spPr>
        <p:txBody>
          <a:bodyPr wrap="square">
            <a:spAutoFit/>
          </a:bodyPr>
          <a:lstStyle/>
          <a:p>
            <a:pPr>
              <a:spcBef>
                <a:spcPts val="1200"/>
              </a:spcBef>
            </a:pPr>
            <a:r>
              <a:rPr lang="tr-TR" dirty="0"/>
              <a:t>Finansal piyasalar yatırımcılardan borç alanlara doğru ya da bir yatırımcıdan diğerine doğru fonların akışını sağlamaya yarayan piyasalardır.</a:t>
            </a:r>
          </a:p>
          <a:p>
            <a:pPr>
              <a:spcBef>
                <a:spcPts val="1200"/>
              </a:spcBef>
            </a:pPr>
            <a:r>
              <a:rPr lang="tr-TR" dirty="0"/>
              <a:t>Genellikle finansal piyasaları, bu piyasalarda kullanılan varlığın özelliklerinden ya da piyasa konumundan ayırt ederiz.</a:t>
            </a:r>
          </a:p>
          <a:p>
            <a:pPr>
              <a:spcBef>
                <a:spcPts val="1200"/>
              </a:spcBef>
            </a:pPr>
            <a:r>
              <a:rPr lang="tr-TR" dirty="0"/>
              <a:t>Finansal piyasalar çok çeşitli şekilde sınıflandırılabilir. Özellikle iki ana boyutu ile sınıflayabiliriz.</a:t>
            </a:r>
          </a:p>
          <a:p>
            <a:pPr>
              <a:spcBef>
                <a:spcPts val="1200"/>
              </a:spcBef>
            </a:pPr>
            <a:endParaRPr lang="tr-TR" dirty="0"/>
          </a:p>
        </p:txBody>
      </p:sp>
    </p:spTree>
    <p:extLst>
      <p:ext uri="{BB962C8B-B14F-4D97-AF65-F5344CB8AC3E}">
        <p14:creationId xmlns:p14="http://schemas.microsoft.com/office/powerpoint/2010/main" val="14024445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2248584"/>
            <a:ext cx="4572000" cy="800219"/>
          </a:xfrm>
          <a:prstGeom prst="rect">
            <a:avLst/>
          </a:prstGeom>
        </p:spPr>
        <p:txBody>
          <a:bodyPr>
            <a:spAutoFit/>
          </a:bodyPr>
          <a:lstStyle/>
          <a:p>
            <a:pPr>
              <a:spcBef>
                <a:spcPts val="1200"/>
              </a:spcBef>
            </a:pPr>
            <a:r>
              <a:rPr lang="tr-TR" b="1" dirty="0"/>
              <a:t>• Birincil piyasa – ikincil piyasa.</a:t>
            </a:r>
          </a:p>
          <a:p>
            <a:pPr>
              <a:spcBef>
                <a:spcPts val="1200"/>
              </a:spcBef>
            </a:pPr>
            <a:r>
              <a:rPr lang="tr-TR" b="1" dirty="0"/>
              <a:t>• Para piyasası – sermaye piyasası.</a:t>
            </a:r>
          </a:p>
        </p:txBody>
      </p:sp>
    </p:spTree>
    <p:extLst>
      <p:ext uri="{BB962C8B-B14F-4D97-AF65-F5344CB8AC3E}">
        <p14:creationId xmlns:p14="http://schemas.microsoft.com/office/powerpoint/2010/main" val="2671041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131590"/>
            <a:ext cx="7886772" cy="4185761"/>
          </a:xfrm>
          <a:prstGeom prst="rect">
            <a:avLst/>
          </a:prstGeom>
        </p:spPr>
        <p:txBody>
          <a:bodyPr wrap="square">
            <a:spAutoFit/>
          </a:bodyPr>
          <a:lstStyle/>
          <a:p>
            <a:pPr>
              <a:spcBef>
                <a:spcPts val="1200"/>
              </a:spcBef>
            </a:pPr>
            <a:r>
              <a:rPr lang="tr-TR" b="1" dirty="0"/>
              <a:t>Birincil Piyasalar</a:t>
            </a:r>
          </a:p>
          <a:p>
            <a:pPr marL="285750" indent="-285750">
              <a:spcBef>
                <a:spcPts val="1200"/>
              </a:spcBef>
              <a:buFont typeface="Arial" panose="020B0604020202020204" pitchFamily="34" charset="0"/>
              <a:buChar char="•"/>
            </a:pPr>
            <a:r>
              <a:rPr lang="tr-TR" dirty="0"/>
              <a:t>Birincil piyasa yeni çıkarılmış tahvil, hisse senedi gibi menkul kıymetlerin şirketler ya da hazine tarafından ilk olarak alıcılara satıldığı finansal piyasadır. </a:t>
            </a:r>
          </a:p>
          <a:p>
            <a:pPr marL="285750" indent="-285750">
              <a:spcBef>
                <a:spcPts val="1200"/>
              </a:spcBef>
              <a:buFont typeface="Arial" panose="020B0604020202020204" pitchFamily="34" charset="0"/>
              <a:buChar char="•"/>
            </a:pPr>
            <a:r>
              <a:rPr lang="tr-TR" dirty="0"/>
              <a:t>Birincil piyasalar genel olarak kamuoyu tarafından çok fazla bilinmez. Bu piyasalarda menkul kıymetlerin ilk kez satışı aracı kuruluşlar ve yatırım bankaları tarafından gerçekleştirilir.</a:t>
            </a:r>
          </a:p>
          <a:p>
            <a:pPr marL="285750" indent="-285750">
              <a:spcBef>
                <a:spcPts val="1200"/>
              </a:spcBef>
              <a:buFont typeface="Arial" panose="020B0604020202020204" pitchFamily="34" charset="0"/>
              <a:buChar char="•"/>
            </a:pPr>
            <a:r>
              <a:rPr lang="tr-TR" dirty="0"/>
              <a:t>Bir şirketin çıkardığı menkul kıymetin satışının bir banka ya da aracı kuruluş tarafından üstlenilmesi işlemine </a:t>
            </a:r>
            <a:r>
              <a:rPr lang="tr-TR" b="1" i="1" dirty="0"/>
              <a:t>aracılık yüklenimi (</a:t>
            </a:r>
            <a:r>
              <a:rPr lang="tr-TR" b="1" i="1" dirty="0" err="1"/>
              <a:t>underwriting</a:t>
            </a:r>
            <a:r>
              <a:rPr lang="tr-TR" b="1" i="1" dirty="0"/>
              <a:t>) </a:t>
            </a:r>
            <a:r>
              <a:rPr lang="tr-TR" dirty="0"/>
              <a:t>denir. Bu işlem sırasında aracı kuruluş menkul kıymetlerin hepsinin satılmasını garantilediği için bu işlem bir tür sigorta işlevi de görür.</a:t>
            </a:r>
          </a:p>
          <a:p>
            <a:pPr>
              <a:spcBef>
                <a:spcPts val="1200"/>
              </a:spcBef>
            </a:pPr>
            <a:endParaRPr lang="tr-TR" b="1" dirty="0"/>
          </a:p>
          <a:p>
            <a:pPr marL="285750" indent="-285750">
              <a:spcBef>
                <a:spcPts val="1200"/>
              </a:spcBef>
              <a:buFont typeface="Arial" panose="020B0604020202020204" pitchFamily="34" charset="0"/>
              <a:buChar char="•"/>
            </a:pPr>
            <a:endParaRPr lang="tr-TR" b="1" dirty="0"/>
          </a:p>
        </p:txBody>
      </p:sp>
    </p:spTree>
    <p:extLst>
      <p:ext uri="{BB962C8B-B14F-4D97-AF65-F5344CB8AC3E}">
        <p14:creationId xmlns:p14="http://schemas.microsoft.com/office/powerpoint/2010/main" val="15158082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p:cTn id="36"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131590"/>
            <a:ext cx="7886772" cy="3754874"/>
          </a:xfrm>
          <a:prstGeom prst="rect">
            <a:avLst/>
          </a:prstGeom>
        </p:spPr>
        <p:txBody>
          <a:bodyPr wrap="square">
            <a:spAutoFit/>
          </a:bodyPr>
          <a:lstStyle/>
          <a:p>
            <a:pPr>
              <a:spcBef>
                <a:spcPts val="1200"/>
              </a:spcBef>
            </a:pPr>
            <a:r>
              <a:rPr lang="tr-TR" b="1" dirty="0"/>
              <a:t>Birincil Piyasalar</a:t>
            </a:r>
          </a:p>
          <a:p>
            <a:pPr marL="285750" indent="-285750">
              <a:spcBef>
                <a:spcPts val="1200"/>
              </a:spcBef>
              <a:buFont typeface="Arial" panose="020B0604020202020204" pitchFamily="34" charset="0"/>
              <a:buChar char="•"/>
            </a:pPr>
            <a:r>
              <a:rPr lang="tr-TR" dirty="0"/>
              <a:t>Bir hisse ya da borç senedinin sadece birincil piyasada satışı bu menkul kıymeti çıkartan firma ya da kuruluşa fon sağlayacaktır. Aynı menkul kıymetin ikincil piyasadaki değişiminden ise menkul kıymeti çıkartan kuruluş fayda sağlamaz. Örneğin, hazine ihraç ettiği hazine tahvillerini birincil piyasada sattığında hazineye para girer. Ancak aynı hazine tahvilleri ikincil piyasada A kişisinden B kişisine satıldığında bu satıştan hazinenin bir kazancı olmaz, para A kişisine gider.</a:t>
            </a:r>
          </a:p>
          <a:p>
            <a:pPr marL="285750" indent="-285750">
              <a:spcBef>
                <a:spcPts val="1200"/>
              </a:spcBef>
              <a:buFont typeface="Arial" panose="020B0604020202020204" pitchFamily="34" charset="0"/>
              <a:buChar char="•"/>
            </a:pPr>
            <a:endParaRPr lang="tr-TR" dirty="0"/>
          </a:p>
          <a:p>
            <a:pPr>
              <a:spcBef>
                <a:spcPts val="1200"/>
              </a:spcBef>
            </a:pPr>
            <a:endParaRPr lang="tr-TR" b="1" dirty="0"/>
          </a:p>
          <a:p>
            <a:pPr marL="285750" indent="-285750">
              <a:spcBef>
                <a:spcPts val="1200"/>
              </a:spcBef>
              <a:buFont typeface="Arial" panose="020B0604020202020204" pitchFamily="34" charset="0"/>
              <a:buChar char="•"/>
            </a:pPr>
            <a:endParaRPr lang="tr-TR" b="1" dirty="0"/>
          </a:p>
        </p:txBody>
      </p:sp>
    </p:spTree>
    <p:extLst>
      <p:ext uri="{BB962C8B-B14F-4D97-AF65-F5344CB8AC3E}">
        <p14:creationId xmlns:p14="http://schemas.microsoft.com/office/powerpoint/2010/main" val="23602792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411510"/>
            <a:ext cx="2948371" cy="369332"/>
          </a:xfrm>
          <a:prstGeom prst="rect">
            <a:avLst/>
          </a:prstGeom>
        </p:spPr>
        <p:txBody>
          <a:bodyPr wrap="none">
            <a:spAutoFit/>
          </a:bodyPr>
          <a:lstStyle/>
          <a:p>
            <a:r>
              <a:rPr lang="tr-TR" dirty="0"/>
              <a:t>Birincil Piyasada Fon Transferi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950" y="1249186"/>
            <a:ext cx="7082576" cy="326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7028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131590"/>
            <a:ext cx="7886772" cy="3600986"/>
          </a:xfrm>
          <a:prstGeom prst="rect">
            <a:avLst/>
          </a:prstGeom>
        </p:spPr>
        <p:txBody>
          <a:bodyPr wrap="square">
            <a:spAutoFit/>
          </a:bodyPr>
          <a:lstStyle/>
          <a:p>
            <a:pPr>
              <a:spcBef>
                <a:spcPts val="1200"/>
              </a:spcBef>
            </a:pPr>
            <a:r>
              <a:rPr lang="tr-TR" b="1" dirty="0"/>
              <a:t>İkincil Piyasalar</a:t>
            </a:r>
          </a:p>
          <a:p>
            <a:pPr marL="285750" indent="-285750">
              <a:spcBef>
                <a:spcPts val="1200"/>
              </a:spcBef>
              <a:buFont typeface="Arial" panose="020B0604020202020204" pitchFamily="34" charset="0"/>
              <a:buChar char="•"/>
            </a:pPr>
            <a:r>
              <a:rPr lang="tr-TR" dirty="0"/>
              <a:t>İkincil piyasalar finansal varlıkların değişimi açısından son derece önemlidirler. Haberlerde gördüğümüz piyasaların çoğu ikincil piyasalardır; </a:t>
            </a:r>
            <a:r>
              <a:rPr lang="tr-TR" b="1" i="1" dirty="0"/>
              <a:t>Borsa İstanbul (BİST), Vadeli İşlemler Opsiyon Piyasası (VİOP), Tahvil Borsası, Döviz Piyasası</a:t>
            </a:r>
            <a:r>
              <a:rPr lang="tr-TR" dirty="0"/>
              <a:t>. İkincil piyasaların en önemli görevi varlıkların satışını kolaylaştırmaları, yani likiditeyi arttırmalarıdır. Diğer önemli görevi  ise, ikincil piyasada oluşan fiyatın birincil piyasada satılan menkul kıymetin fiyatında belirleyici olmasıdır. İkincil piyasada ilgili menkul kıymetin fiyatı ne kadar yüksekse, birincil piyasa fiyatı da o oranda yüksek olur.</a:t>
            </a:r>
          </a:p>
          <a:p>
            <a:pPr>
              <a:spcBef>
                <a:spcPts val="1200"/>
              </a:spcBef>
            </a:pPr>
            <a:endParaRPr lang="tr-TR" b="1" dirty="0"/>
          </a:p>
          <a:p>
            <a:pPr marL="285750" indent="-285750">
              <a:spcBef>
                <a:spcPts val="1200"/>
              </a:spcBef>
              <a:buFont typeface="Arial" panose="020B0604020202020204" pitchFamily="34" charset="0"/>
              <a:buChar char="•"/>
            </a:pPr>
            <a:endParaRPr lang="tr-TR" b="1" dirty="0"/>
          </a:p>
        </p:txBody>
      </p:sp>
    </p:spTree>
    <p:extLst>
      <p:ext uri="{BB962C8B-B14F-4D97-AF65-F5344CB8AC3E}">
        <p14:creationId xmlns:p14="http://schemas.microsoft.com/office/powerpoint/2010/main" val="3141599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61692" y="411510"/>
            <a:ext cx="4572000" cy="523220"/>
          </a:xfrm>
          <a:prstGeom prst="rect">
            <a:avLst/>
          </a:prstGeom>
        </p:spPr>
        <p:txBody>
          <a:bodyPr>
            <a:spAutoFit/>
          </a:bodyPr>
          <a:lstStyle/>
          <a:p>
            <a:r>
              <a:rPr lang="tr-TR" sz="2800" b="1" dirty="0">
                <a:solidFill>
                  <a:srgbClr val="1F5463"/>
                </a:solidFill>
              </a:rPr>
              <a:t>FİNANSAL PİYASALAR</a:t>
            </a:r>
          </a:p>
        </p:txBody>
      </p:sp>
      <p:sp>
        <p:nvSpPr>
          <p:cNvPr id="6" name="Dikdörtgen 5"/>
          <p:cNvSpPr/>
          <p:nvPr/>
        </p:nvSpPr>
        <p:spPr>
          <a:xfrm>
            <a:off x="861692" y="1131590"/>
            <a:ext cx="7886772" cy="3477875"/>
          </a:xfrm>
          <a:prstGeom prst="rect">
            <a:avLst/>
          </a:prstGeom>
        </p:spPr>
        <p:txBody>
          <a:bodyPr wrap="square">
            <a:spAutoFit/>
          </a:bodyPr>
          <a:lstStyle/>
          <a:p>
            <a:pPr>
              <a:spcBef>
                <a:spcPts val="1200"/>
              </a:spcBef>
            </a:pPr>
            <a:r>
              <a:rPr lang="tr-TR" b="1" dirty="0"/>
              <a:t>İkincil Piyasalar</a:t>
            </a:r>
          </a:p>
          <a:p>
            <a:pPr marL="285750" indent="-285750">
              <a:spcBef>
                <a:spcPts val="1200"/>
              </a:spcBef>
              <a:buFont typeface="Arial" panose="020B0604020202020204" pitchFamily="34" charset="0"/>
              <a:buChar char="•"/>
            </a:pPr>
            <a:r>
              <a:rPr lang="tr-TR" dirty="0"/>
              <a:t>İkincil piyasalar hem yatırımcılara hem de ihraççılara fayda sağlar. Yatırımcılar likidite ve çeşitlendirme avantajlarından faydalanır.</a:t>
            </a:r>
          </a:p>
          <a:p>
            <a:pPr marL="285750" indent="-285750">
              <a:spcBef>
                <a:spcPts val="1200"/>
              </a:spcBef>
              <a:buFont typeface="Arial" panose="020B0604020202020204" pitchFamily="34" charset="0"/>
              <a:buChar char="•"/>
            </a:pPr>
            <a:r>
              <a:rPr lang="tr-TR" dirty="0"/>
              <a:t>Her ne kadar menkul kıymet ihraççıları doğrudan ikincil piyasa işlemlerine karışmasalar da ihraççılar menkul kıymetlerinin cari piyasa değeri hakkında bilgi edinir. Böylece halka açık işletmeler, ikincil piyasada menkul kıymet fiyatlarını takip ederek, ikincil piyasadaki yatırımcıların firma değerini ve şirketin aldığı kararları nasıl algıladığını gözlemleyebilir.</a:t>
            </a:r>
          </a:p>
          <a:p>
            <a:pPr>
              <a:spcBef>
                <a:spcPts val="1200"/>
              </a:spcBef>
            </a:pPr>
            <a:endParaRPr lang="tr-TR" b="1" dirty="0"/>
          </a:p>
          <a:p>
            <a:pPr marL="285750" indent="-285750">
              <a:spcBef>
                <a:spcPts val="1200"/>
              </a:spcBef>
              <a:buFont typeface="Arial" panose="020B0604020202020204" pitchFamily="34" charset="0"/>
              <a:buChar char="•"/>
            </a:pPr>
            <a:endParaRPr lang="tr-TR" b="1" dirty="0"/>
          </a:p>
        </p:txBody>
      </p:sp>
    </p:spTree>
    <p:extLst>
      <p:ext uri="{BB962C8B-B14F-4D97-AF65-F5344CB8AC3E}">
        <p14:creationId xmlns:p14="http://schemas.microsoft.com/office/powerpoint/2010/main" val="2551003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1152</Words>
  <Application>Microsoft Macintosh PowerPoint</Application>
  <PresentationFormat>Ekran Gösterisi (16:9)</PresentationFormat>
  <Paragraphs>100</Paragraphs>
  <Slides>26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26</vt:i4>
      </vt:variant>
    </vt:vector>
  </HeadingPairs>
  <TitlesOfParts>
    <vt:vector size="29"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Microsoft Office User</cp:lastModifiedBy>
  <cp:revision>44</cp:revision>
  <dcterms:modified xsi:type="dcterms:W3CDTF">2023-12-18T18:08:51Z</dcterms:modified>
</cp:coreProperties>
</file>