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12F813-4C40-4222-8C0F-74076271BA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BA63B0C-D791-4F68-AD96-97D1F4662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3CF5FD-2EED-4641-9160-9A10F2759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12098E-03B7-46CD-BA6C-D9FCC2E7B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D7672BC-72D8-4FD9-8315-E70081EC3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63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AD8549-EC1B-480B-AD8C-AB6DA309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A71A6B6-AAE2-4FB8-9775-F755BBDFCF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43C5F0-1EE2-4FEB-839D-254476647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77D8F3F-7995-4630-A3ED-EC365E2C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129B06F-83A8-43AC-B8BD-D560BDEE2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986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E29B266-E850-4EC3-8C7F-2AF97A0C4B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589C417-891F-403E-BB50-F5E3637963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B1EC9FA-D615-4989-811C-AA8BF3623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1692C4A-7CD8-4574-903B-4BF931ABC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13BE050-1965-49BD-A453-B2A1E522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75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08CF3F0-B070-4D29-887F-08C6406E2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3FCD1A-F2D2-489C-959E-9228324E9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154521-02B9-4BD7-9E36-09066379E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4C4698-531A-4B27-9E0F-43280DF68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6D78FD5-87D7-4A59-AAEC-C3E712237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28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7C109BB-E1B3-47E3-A8E6-E4C9E22B6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DCE9F20-B9C5-4210-A393-B51BC8012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6CA848-A11F-4D76-B2EA-FB697C26A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AA4FA7A-F722-430A-9B03-B44E9B67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E950698-7D08-407F-BB73-C3A5A5A65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823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9244557-03AD-4526-8CB0-A44551539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194F13-F12E-4C18-B123-3F686668F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55916C8-7494-4DF5-9A2E-A270E1E1E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D821DC8-9163-4FE6-81C7-34830C7A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FA55786-E3DA-4C4B-BB77-5EF837C8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73E9898-8842-45A1-88A5-1641EA0E4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00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9D458B5-CAEC-4072-B54E-92588AFCD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D9FD9B0-8024-4D49-B0F7-434042090F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245827C-C342-4DBB-837E-EF10A4D70E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842151A9-DA13-4D1B-8278-9D23044847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D4BCB0F-F60E-4434-B096-E6B09BCFA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4A8398F-053A-4087-9E21-BA6CC5F44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CCED917-4016-4569-9AE2-191B63894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9BD55EC-8AA3-4AE1-93AC-1B317B89F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6812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27337CD-1B4F-40A6-B9E8-4E7FF159C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735C53A-A2B0-40C6-961E-1189DFBCF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86C1E59E-10D0-4579-BAA6-F01946CC1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D37A069-E3E0-4C40-9270-9200CCBC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87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FB3A636-1924-42DC-A566-F1C9C001B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BBE2554-5ECB-4587-B857-23483B8D4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4809A8E-C21D-4B6F-BEAD-359BA5EBC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571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933E67-5BDD-4FD8-BFE2-4988A015E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22E5C2-4F3C-4C85-8855-56914185C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E27340-C869-4549-A9FA-818A041B58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8B4EFAD-7525-49AF-B4D3-224CCE361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B0437DD-B4CA-4B6E-A070-7A1E0BB6E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E33D1B3-A18B-4A5D-929E-208BC8D36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18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857A47-B510-4821-A5EF-0AC627C8D2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8EB0CEC1-AA63-4EB4-856C-FAA7B6CEA3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809C531-4AF5-4F4E-8F07-4EBA6E5FAE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CAFA97-2A6E-461A-B9FD-7A35A0E50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7CD763D-9606-4992-9F16-F56545F1C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C5790A5-0F27-4331-9164-A771DB17D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15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7E656DC-C037-49AB-A4C7-383EBE346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D2D5BEA-1B03-464A-B623-9042E75E4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E41558-C0D6-4DBF-8F25-B494083825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66110-8D16-43E8-B9A9-11E489E52D5A}" type="datetimeFigureOut">
              <a:rPr lang="tr-TR" smtClean="0"/>
              <a:t>22.10.2023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DC8F1-5943-429D-8188-F710ED16B7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B7CC1A-8076-4ABF-8F56-89CF14DD8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88802-7A41-42EF-BDEA-FD2EE56E25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609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B35CF35-8186-433C-B93E-E6A60AE359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/>
              <a:t> 105,</a:t>
            </a:r>
            <a:r>
              <a:rPr lang="tr-TR" sz="3200" dirty="0"/>
              <a:t>Week 5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3E4093-F18C-423E-9E34-5B00EE4455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Economics</a:t>
            </a:r>
            <a:r>
              <a:rPr lang="tr-TR"/>
              <a:t> 105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4172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0B94DFE-D87C-4C68-9BD1-B23642DF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/>
              <a:t>Econ </a:t>
            </a:r>
            <a:r>
              <a:rPr lang="tr-TR" sz="3200" dirty="0"/>
              <a:t>105, </a:t>
            </a:r>
            <a:r>
              <a:rPr lang="tr-TR" sz="3200" dirty="0" err="1"/>
              <a:t>Week</a:t>
            </a:r>
            <a:r>
              <a:rPr lang="tr-TR" sz="3200" dirty="0"/>
              <a:t> 5, 9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AA9AC30-663A-4938-AB12-F00F8A0A9E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+mj-lt"/>
              </a:rPr>
              <a:t>Please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>
                <a:latin typeface="+mj-lt"/>
              </a:rPr>
              <a:t>video  </a:t>
            </a:r>
            <a:r>
              <a:rPr lang="tr-TR" dirty="0" err="1">
                <a:latin typeface="+mj-lt"/>
              </a:rPr>
              <a:t>over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whats-up</a:t>
            </a:r>
            <a:r>
              <a:rPr lang="tr-TR" dirty="0">
                <a:latin typeface="+mj-lt"/>
              </a:rPr>
              <a:t>. </a:t>
            </a:r>
            <a:r>
              <a:rPr lang="tr-TR" dirty="0" err="1">
                <a:latin typeface="+mj-lt"/>
              </a:rPr>
              <a:t>It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shows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women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entrepreneur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who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doing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in Mardin. </a:t>
            </a:r>
            <a:r>
              <a:rPr lang="tr-TR" dirty="0" err="1">
                <a:latin typeface="+mj-lt"/>
              </a:rPr>
              <a:t>Please</a:t>
            </a:r>
            <a:r>
              <a:rPr lang="tr-TR" dirty="0">
                <a:latin typeface="+mj-lt"/>
              </a:rPr>
              <a:t> pay </a:t>
            </a:r>
            <a:r>
              <a:rPr lang="tr-TR" dirty="0" err="1">
                <a:latin typeface="+mj-lt"/>
              </a:rPr>
              <a:t>attention</a:t>
            </a:r>
            <a:r>
              <a:rPr lang="tr-TR" dirty="0">
                <a:latin typeface="+mj-lt"/>
              </a:rPr>
              <a:t> her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 idea(s),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makes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business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vision</a:t>
            </a:r>
            <a:r>
              <a:rPr lang="tr-TR" dirty="0">
                <a:latin typeface="+mj-lt"/>
              </a:rPr>
              <a:t>, her </a:t>
            </a:r>
            <a:r>
              <a:rPr lang="tr-TR" dirty="0" err="1">
                <a:latin typeface="+mj-lt"/>
              </a:rPr>
              <a:t>courage</a:t>
            </a:r>
            <a:r>
              <a:rPr lang="tr-TR" dirty="0">
                <a:latin typeface="+mj-lt"/>
              </a:rPr>
              <a:t>, problem-</a:t>
            </a:r>
            <a:r>
              <a:rPr lang="tr-TR" dirty="0" err="1">
                <a:latin typeface="+mj-lt"/>
              </a:rPr>
              <a:t>solving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capacity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ability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observ</a:t>
            </a:r>
            <a:r>
              <a:rPr lang="tr-TR" dirty="0">
                <a:latin typeface="+mj-lt"/>
              </a:rPr>
              <a:t> her  </a:t>
            </a:r>
            <a:r>
              <a:rPr lang="tr-TR" dirty="0" err="1">
                <a:latin typeface="+mj-lt"/>
              </a:rPr>
              <a:t>passionate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770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998B2F-DAC2-468F-BC8B-729CC01FF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9FE35EB-7D4B-4F72-B736-8188674FE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</a:t>
            </a:r>
            <a:r>
              <a:rPr lang="tr-TR" dirty="0" err="1">
                <a:latin typeface="+mj-lt"/>
              </a:rPr>
              <a:t>continue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deals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with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producing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is not </a:t>
            </a:r>
            <a:r>
              <a:rPr lang="tr-TR" dirty="0" err="1">
                <a:latin typeface="+mj-lt"/>
              </a:rPr>
              <a:t>only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its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resources</a:t>
            </a:r>
            <a:r>
              <a:rPr lang="tr-TR" dirty="0">
                <a:latin typeface="+mj-lt"/>
              </a:rPr>
              <a:t>’’  but </a:t>
            </a:r>
            <a:r>
              <a:rPr lang="tr-TR" dirty="0" err="1">
                <a:latin typeface="+mj-lt"/>
              </a:rPr>
              <a:t>also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‘’</a:t>
            </a:r>
            <a:r>
              <a:rPr lang="tr-TR" dirty="0" err="1">
                <a:latin typeface="+mj-lt"/>
              </a:rPr>
              <a:t>quantities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resource</a:t>
            </a:r>
            <a:r>
              <a:rPr lang="tr-TR" dirty="0">
                <a:latin typeface="+mj-lt"/>
              </a:rPr>
              <a:t>’’. </a:t>
            </a:r>
            <a:r>
              <a:rPr lang="tr-TR" dirty="0" err="1">
                <a:latin typeface="+mj-lt"/>
              </a:rPr>
              <a:t>These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quantities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technology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going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determine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inputs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>
                <a:latin typeface="+mj-lt"/>
              </a:rPr>
              <a:t>Here, </a:t>
            </a: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us define </a:t>
            </a:r>
            <a:r>
              <a:rPr lang="tr-TR" dirty="0" err="1">
                <a:latin typeface="+mj-lt"/>
              </a:rPr>
              <a:t>three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terms</a:t>
            </a:r>
            <a:r>
              <a:rPr lang="tr-TR" dirty="0">
                <a:latin typeface="+mj-lt"/>
              </a:rPr>
              <a:t>: a) Total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(TP),  b)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(MP)=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total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input</a:t>
            </a:r>
            <a:r>
              <a:rPr lang="tr-TR" dirty="0">
                <a:latin typeface="+mj-lt"/>
              </a:rPr>
              <a:t>, c) </a:t>
            </a: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 (AP)= total </a:t>
            </a:r>
            <a:r>
              <a:rPr lang="tr-TR" dirty="0" err="1">
                <a:latin typeface="+mj-lt"/>
              </a:rPr>
              <a:t>product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units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4041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6CFBC06-30DC-4DDE-8E33-0A433AF63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97BEF8-B4E3-4AA8-AD78-E290B3DCF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+mj-lt"/>
              </a:rPr>
              <a:t>Exampl</a:t>
            </a:r>
            <a:r>
              <a:rPr lang="tr-TR" b="1" dirty="0" err="1">
                <a:latin typeface="+mj-lt"/>
              </a:rPr>
              <a:t>e</a:t>
            </a:r>
            <a:r>
              <a:rPr lang="tr-TR" b="1" dirty="0">
                <a:latin typeface="+mj-lt"/>
              </a:rPr>
              <a:t>:</a:t>
            </a:r>
          </a:p>
          <a:p>
            <a:r>
              <a:rPr lang="tr-TR" dirty="0" err="1">
                <a:latin typeface="+mj-lt"/>
              </a:rPr>
              <a:t>Labor</a:t>
            </a:r>
            <a:r>
              <a:rPr lang="tr-TR" dirty="0">
                <a:latin typeface="+mj-lt"/>
              </a:rPr>
              <a:t>              TP          MP         AP</a:t>
            </a:r>
          </a:p>
          <a:p>
            <a:r>
              <a:rPr lang="tr-TR" sz="2000" dirty="0">
                <a:latin typeface="+mj-lt"/>
              </a:rPr>
              <a:t>  1                               </a:t>
            </a:r>
            <a:r>
              <a:rPr lang="tr-TR" sz="2000">
                <a:latin typeface="+mj-lt"/>
              </a:rPr>
              <a:t>10               10                </a:t>
            </a:r>
            <a:r>
              <a:rPr lang="tr-TR" sz="2000" dirty="0">
                <a:latin typeface="+mj-lt"/>
              </a:rPr>
              <a:t>10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2                               25               15                12,5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3                               45               20                15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4                               60               15                 15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5                               70               10                 14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6                               75                5                  12,5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7                               75                0                  10,7</a:t>
            </a:r>
          </a:p>
          <a:p>
            <a:pPr>
              <a:lnSpc>
                <a:spcPct val="100000"/>
              </a:lnSpc>
            </a:pPr>
            <a:r>
              <a:rPr lang="tr-TR" sz="2000" dirty="0">
                <a:latin typeface="+mj-lt"/>
              </a:rPr>
              <a:t>  8                               70               -5                  8,75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sz="2000" dirty="0">
                <a:latin typeface="+mj-lt"/>
              </a:rPr>
              <a:t>PS: </a:t>
            </a:r>
            <a:r>
              <a:rPr lang="tr-TR" sz="2000" dirty="0" err="1">
                <a:latin typeface="+mj-lt"/>
              </a:rPr>
              <a:t>Labor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variable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input</a:t>
            </a:r>
            <a:r>
              <a:rPr lang="tr-TR" sz="2000" dirty="0">
                <a:latin typeface="+mj-lt"/>
              </a:rPr>
              <a:t>, but </a:t>
            </a:r>
            <a:r>
              <a:rPr lang="tr-TR" sz="2000" dirty="0" err="1">
                <a:latin typeface="+mj-lt"/>
              </a:rPr>
              <a:t>fixed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capital</a:t>
            </a:r>
            <a:r>
              <a:rPr lang="tr-TR" sz="2000" dirty="0">
                <a:latin typeface="+mj-lt"/>
              </a:rPr>
              <a:t> (</a:t>
            </a:r>
            <a:r>
              <a:rPr lang="tr-TR" sz="2000" dirty="0" err="1">
                <a:latin typeface="+mj-lt"/>
              </a:rPr>
              <a:t>machinery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office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space</a:t>
            </a:r>
            <a:r>
              <a:rPr lang="tr-TR" sz="2000" dirty="0">
                <a:latin typeface="+mj-lt"/>
              </a:rPr>
              <a:t>)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 </a:t>
            </a:r>
            <a:r>
              <a:rPr lang="tr-TR" sz="2000" dirty="0" err="1">
                <a:latin typeface="+mj-lt"/>
              </a:rPr>
              <a:t>land</a:t>
            </a:r>
            <a:r>
              <a:rPr lang="tr-TR" sz="2000" dirty="0">
                <a:latin typeface="+mj-lt"/>
              </a:rPr>
              <a:t>/</a:t>
            </a:r>
            <a:r>
              <a:rPr lang="tr-TR" sz="2000" dirty="0" err="1">
                <a:latin typeface="+mj-lt"/>
              </a:rPr>
              <a:t>agriculture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fixed</a:t>
            </a:r>
            <a:r>
              <a:rPr lang="tr-TR" sz="2000" dirty="0">
                <a:latin typeface="+mj-lt"/>
              </a:rPr>
              <a:t>.    </a:t>
            </a:r>
          </a:p>
        </p:txBody>
      </p:sp>
    </p:spTree>
    <p:extLst>
      <p:ext uri="{BB962C8B-B14F-4D97-AF65-F5344CB8AC3E}">
        <p14:creationId xmlns:p14="http://schemas.microsoft.com/office/powerpoint/2010/main" val="261315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A2B45B1-C541-49F6-A2B8-E02F97872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0E1BAE-BA4A-4503-A19B-91937C7AA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latin typeface="+mj-lt"/>
              </a:rPr>
              <a:t>*</a:t>
            </a:r>
            <a:r>
              <a:rPr lang="tr-TR" dirty="0" err="1">
                <a:latin typeface="+mj-lt"/>
              </a:rPr>
              <a:t>Short</a:t>
            </a:r>
            <a:r>
              <a:rPr lang="tr-TR" dirty="0">
                <a:latin typeface="+mj-lt"/>
              </a:rPr>
              <a:t>- </a:t>
            </a:r>
            <a:r>
              <a:rPr lang="tr-TR" dirty="0" err="1">
                <a:latin typeface="+mj-lt"/>
              </a:rPr>
              <a:t>run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r>
              <a:rPr lang="tr-TR" dirty="0">
                <a:latin typeface="+mj-lt"/>
              </a:rPr>
              <a:t>:  a1)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(FC) + a2) </a:t>
            </a:r>
            <a:r>
              <a:rPr lang="tr-TR" dirty="0" err="1">
                <a:latin typeface="+mj-lt"/>
              </a:rPr>
              <a:t>variable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(VC)= a3) total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(TC) ; b1) </a:t>
            </a: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, b2)</a:t>
            </a: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, b3) </a:t>
            </a: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; c) </a:t>
            </a: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 (MC).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me define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have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graphs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=AFC=FC/Q ,  </a:t>
            </a: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variable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=AVC= VC/Q, 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Average</a:t>
            </a:r>
            <a:r>
              <a:rPr lang="tr-TR" dirty="0">
                <a:latin typeface="+mj-lt"/>
              </a:rPr>
              <a:t> total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=ATC=TC/Q;  ATC= AFC + AVC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Marginal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dTC</a:t>
            </a:r>
            <a:r>
              <a:rPr lang="tr-TR" dirty="0">
                <a:latin typeface="+mj-lt"/>
              </a:rPr>
              <a:t>/</a:t>
            </a:r>
            <a:r>
              <a:rPr lang="tr-TR" dirty="0" err="1">
                <a:latin typeface="+mj-lt"/>
              </a:rPr>
              <a:t>dQ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i.e</a:t>
            </a:r>
            <a:r>
              <a:rPr lang="tr-TR" dirty="0">
                <a:latin typeface="+mj-lt"/>
              </a:rPr>
              <a:t>., as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unit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is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total </a:t>
            </a:r>
            <a:r>
              <a:rPr lang="tr-TR" dirty="0" err="1">
                <a:latin typeface="+mj-lt"/>
              </a:rPr>
              <a:t>cost</a:t>
            </a:r>
            <a:r>
              <a:rPr lang="tr-TR" dirty="0">
                <a:latin typeface="+mj-lt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2812150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22468E-63BE-4D99-B09C-6432734B9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B8E4081-4EFF-4759-B6DB-22A4E60E25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*</a:t>
            </a:r>
            <a:r>
              <a:rPr lang="tr-TR" dirty="0" err="1">
                <a:latin typeface="+mj-lt"/>
              </a:rPr>
              <a:t>Long-run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costs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between</a:t>
            </a:r>
            <a:r>
              <a:rPr lang="tr-TR" dirty="0">
                <a:latin typeface="+mj-lt"/>
              </a:rPr>
              <a:t> an </a:t>
            </a:r>
            <a:r>
              <a:rPr lang="tr-TR" dirty="0" err="1">
                <a:latin typeface="+mj-lt"/>
              </a:rPr>
              <a:t>equal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percentage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change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inputs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example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labour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fixed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capital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increasing</a:t>
            </a:r>
            <a:r>
              <a:rPr lang="tr-TR" dirty="0">
                <a:latin typeface="+mj-lt"/>
              </a:rPr>
              <a:t> 10 </a:t>
            </a:r>
            <a:r>
              <a:rPr lang="tr-TR" dirty="0" err="1">
                <a:latin typeface="+mj-lt"/>
              </a:rPr>
              <a:t>percent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each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corresponding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relation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output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constant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returns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scale</a:t>
            </a:r>
            <a:r>
              <a:rPr lang="tr-TR" dirty="0">
                <a:latin typeface="+mj-lt"/>
              </a:rPr>
              <a:t>, b) </a:t>
            </a:r>
            <a:r>
              <a:rPr lang="tr-TR" dirty="0" err="1">
                <a:latin typeface="+mj-lt"/>
              </a:rPr>
              <a:t>increasing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returns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scale</a:t>
            </a:r>
            <a:r>
              <a:rPr lang="tr-TR" dirty="0">
                <a:latin typeface="+mj-lt"/>
              </a:rPr>
              <a:t>, c) </a:t>
            </a:r>
            <a:r>
              <a:rPr lang="tr-TR" dirty="0" err="1">
                <a:latin typeface="+mj-lt"/>
              </a:rPr>
              <a:t>decreasing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returns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scale</a:t>
            </a:r>
            <a:endParaRPr lang="tr-TR" dirty="0">
              <a:latin typeface="+mj-lt"/>
            </a:endParaRPr>
          </a:p>
          <a:p>
            <a:r>
              <a:rPr lang="tr-TR" dirty="0" err="1">
                <a:latin typeface="+mj-lt"/>
              </a:rPr>
              <a:t>Production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function</a:t>
            </a:r>
            <a:r>
              <a:rPr lang="tr-TR" dirty="0">
                <a:latin typeface="+mj-lt"/>
              </a:rPr>
              <a:t>: Q= f(K,L)</a:t>
            </a:r>
          </a:p>
          <a:p>
            <a:r>
              <a:rPr lang="tr-TR" dirty="0" err="1">
                <a:latin typeface="+mj-lt"/>
              </a:rPr>
              <a:t>One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time : ‘’</a:t>
            </a:r>
            <a:r>
              <a:rPr lang="tr-TR" dirty="0" err="1">
                <a:latin typeface="+mj-lt"/>
              </a:rPr>
              <a:t>ceteris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paribus</a:t>
            </a:r>
            <a:r>
              <a:rPr lang="tr-TR" dirty="0">
                <a:latin typeface="+mj-lt"/>
              </a:rPr>
              <a:t>’’</a:t>
            </a:r>
          </a:p>
        </p:txBody>
      </p:sp>
    </p:spTree>
    <p:extLst>
      <p:ext uri="{BB962C8B-B14F-4D97-AF65-F5344CB8AC3E}">
        <p14:creationId xmlns:p14="http://schemas.microsoft.com/office/powerpoint/2010/main" val="1316643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ABCBBDE-6660-4CA8-99EB-7A85CFFD7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42287A-5C77-4AF9-977E-FD76483D9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err="1">
                <a:latin typeface="+mj-lt"/>
              </a:rPr>
              <a:t>Questions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revirew</a:t>
            </a:r>
            <a:r>
              <a:rPr lang="tr-TR" dirty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tr-TR" dirty="0" err="1">
                <a:latin typeface="+mj-lt"/>
              </a:rPr>
              <a:t>Let</a:t>
            </a:r>
            <a:r>
              <a:rPr lang="tr-TR" dirty="0">
                <a:latin typeface="+mj-lt"/>
              </a:rPr>
              <a:t> me </a:t>
            </a:r>
            <a:r>
              <a:rPr lang="tr-TR" dirty="0" err="1">
                <a:latin typeface="+mj-lt"/>
              </a:rPr>
              <a:t>give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some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multiple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choice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questions</a:t>
            </a:r>
            <a:r>
              <a:rPr lang="tr-TR" dirty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5.1.In </a:t>
            </a:r>
            <a:r>
              <a:rPr lang="tr-TR" sz="2000" dirty="0" err="1">
                <a:latin typeface="+mj-lt"/>
              </a:rPr>
              <a:t>drawing</a:t>
            </a:r>
            <a:r>
              <a:rPr lang="tr-TR" sz="2000" dirty="0">
                <a:latin typeface="+mj-lt"/>
              </a:rPr>
              <a:t>  an </a:t>
            </a:r>
            <a:r>
              <a:rPr lang="tr-TR" sz="2000" dirty="0" err="1">
                <a:latin typeface="+mj-lt"/>
              </a:rPr>
              <a:t>individual’s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curve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; </a:t>
            </a:r>
            <a:r>
              <a:rPr lang="tr-TR" sz="2000" dirty="0" err="1">
                <a:latin typeface="+mj-lt"/>
              </a:rPr>
              <a:t>all</a:t>
            </a:r>
            <a:r>
              <a:rPr lang="tr-TR" sz="2000" dirty="0">
                <a:latin typeface="+mj-lt"/>
              </a:rPr>
              <a:t> but </a:t>
            </a:r>
            <a:r>
              <a:rPr lang="tr-TR" sz="2000" dirty="0" err="1">
                <a:latin typeface="+mj-lt"/>
              </a:rPr>
              <a:t>which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one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following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are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kept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constant</a:t>
            </a:r>
            <a:r>
              <a:rPr lang="tr-TR" sz="2000" dirty="0">
                <a:latin typeface="+mj-lt"/>
              </a:rPr>
              <a:t>? a)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individual’s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money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other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under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consideration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taste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individual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5.2. A </a:t>
            </a:r>
            <a:r>
              <a:rPr lang="tr-TR" sz="2000" dirty="0" err="1">
                <a:latin typeface="+mj-lt"/>
              </a:rPr>
              <a:t>fall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, holding </a:t>
            </a:r>
            <a:r>
              <a:rPr lang="tr-TR" sz="2000" dirty="0" err="1">
                <a:latin typeface="+mj-lt"/>
              </a:rPr>
              <a:t>every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thing</a:t>
            </a:r>
            <a:r>
              <a:rPr lang="tr-TR" sz="2000" dirty="0">
                <a:latin typeface="+mj-lt"/>
              </a:rPr>
              <a:t> else </a:t>
            </a:r>
            <a:r>
              <a:rPr lang="tr-TR" sz="2000" dirty="0" err="1">
                <a:latin typeface="+mj-lt"/>
              </a:rPr>
              <a:t>constant</a:t>
            </a:r>
            <a:r>
              <a:rPr lang="tr-TR" sz="2000" dirty="0">
                <a:latin typeface="+mj-lt"/>
              </a:rPr>
              <a:t> (‘’</a:t>
            </a:r>
            <a:r>
              <a:rPr lang="tr-TR" sz="2000" dirty="0" err="1">
                <a:latin typeface="+mj-lt"/>
              </a:rPr>
              <a:t>ceteris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paribus</a:t>
            </a:r>
            <a:r>
              <a:rPr lang="tr-TR" sz="2000" dirty="0">
                <a:latin typeface="+mj-lt"/>
              </a:rPr>
              <a:t>’’), </a:t>
            </a:r>
            <a:r>
              <a:rPr lang="tr-TR" sz="2000" dirty="0" err="1">
                <a:latin typeface="+mj-lt"/>
              </a:rPr>
              <a:t>result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referred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as a)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, b) a 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, c)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r>
              <a:rPr lang="tr-TR" sz="2000" dirty="0">
                <a:latin typeface="+mj-lt"/>
              </a:rPr>
              <a:t>, d) a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5.3.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person’s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‘’</a:t>
            </a:r>
            <a:r>
              <a:rPr lang="tr-TR" sz="2000" dirty="0" err="1">
                <a:latin typeface="+mj-lt"/>
              </a:rPr>
              <a:t>ceteris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paribus</a:t>
            </a:r>
            <a:r>
              <a:rPr lang="tr-TR" sz="2000" dirty="0">
                <a:latin typeface="+mj-lt"/>
              </a:rPr>
              <a:t>’’,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individual’s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 normal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remains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same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any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5.4.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person’s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‘’</a:t>
            </a:r>
            <a:r>
              <a:rPr lang="tr-TR" sz="2000" dirty="0" err="1">
                <a:latin typeface="+mj-lt"/>
              </a:rPr>
              <a:t>ceteris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paribus</a:t>
            </a:r>
            <a:r>
              <a:rPr lang="tr-TR" sz="2000" dirty="0">
                <a:latin typeface="+mj-lt"/>
              </a:rPr>
              <a:t>’’,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individual’s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an </a:t>
            </a:r>
            <a:r>
              <a:rPr lang="tr-TR" sz="2000" dirty="0" err="1">
                <a:latin typeface="+mj-lt"/>
              </a:rPr>
              <a:t>inferior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remains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same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we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cannot</a:t>
            </a:r>
            <a:r>
              <a:rPr lang="tr-TR" sz="2000" dirty="0">
                <a:latin typeface="+mj-lt"/>
              </a:rPr>
              <a:t> say </a:t>
            </a:r>
            <a:r>
              <a:rPr lang="tr-TR" sz="2000" dirty="0" err="1">
                <a:latin typeface="+mj-lt"/>
              </a:rPr>
              <a:t>without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additional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information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5.5.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substitute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X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X a) </a:t>
            </a:r>
            <a:r>
              <a:rPr lang="tr-TR" sz="2000" dirty="0" err="1">
                <a:latin typeface="+mj-lt"/>
              </a:rPr>
              <a:t>rises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falls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any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38692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133AFF8-1DA1-4D8F-A81E-69C6E8501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</a:t>
            </a:r>
            <a:r>
              <a:rPr lang="tr-TR" sz="3200" dirty="0" err="1"/>
              <a:t>Week</a:t>
            </a:r>
            <a:r>
              <a:rPr lang="tr-TR" sz="3200" dirty="0"/>
              <a:t> 5, 6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9DF8C7-7C84-40DB-BDE6-709FB8E840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000" dirty="0">
                <a:latin typeface="+mj-lt"/>
              </a:rPr>
              <a:t>5.6.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both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prices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substitute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complement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Y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Y a)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c,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all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are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possible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5.7.</a:t>
            </a:r>
            <a:r>
              <a:rPr lang="tr-TR" sz="2000" dirty="0"/>
              <a:t> </a:t>
            </a:r>
            <a:r>
              <a:rPr lang="tr-TR" sz="2000" dirty="0" err="1">
                <a:latin typeface="+mj-lt"/>
              </a:rPr>
              <a:t>In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drawing</a:t>
            </a:r>
            <a:r>
              <a:rPr lang="tr-TR" sz="2000" dirty="0">
                <a:latin typeface="+mj-lt"/>
              </a:rPr>
              <a:t>  a </a:t>
            </a:r>
            <a:r>
              <a:rPr lang="tr-TR" sz="2000" dirty="0" err="1">
                <a:latin typeface="+mj-lt"/>
              </a:rPr>
              <a:t>farmer’s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curve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; </a:t>
            </a:r>
            <a:r>
              <a:rPr lang="tr-TR" sz="2000" dirty="0" err="1">
                <a:latin typeface="+mj-lt"/>
              </a:rPr>
              <a:t>all</a:t>
            </a:r>
            <a:r>
              <a:rPr lang="tr-TR" sz="2000" dirty="0">
                <a:latin typeface="+mj-lt"/>
              </a:rPr>
              <a:t> but </a:t>
            </a:r>
            <a:r>
              <a:rPr lang="tr-TR" sz="2000" dirty="0" err="1">
                <a:latin typeface="+mj-lt"/>
              </a:rPr>
              <a:t>which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one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following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are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kept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constant</a:t>
            </a:r>
            <a:r>
              <a:rPr lang="tr-TR" sz="2000" dirty="0">
                <a:latin typeface="+mj-lt"/>
              </a:rPr>
              <a:t>? a) </a:t>
            </a:r>
            <a:r>
              <a:rPr lang="tr-TR" sz="2000" dirty="0" err="1">
                <a:latin typeface="+mj-lt"/>
              </a:rPr>
              <a:t>Technology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inputs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under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consideration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climate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weather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conditions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5.8.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curve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positively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sloped</a:t>
            </a:r>
            <a:r>
              <a:rPr lang="tr-TR" sz="2000" dirty="0">
                <a:latin typeface="+mj-lt"/>
              </a:rPr>
              <a:t>,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, ‘’</a:t>
            </a:r>
            <a:r>
              <a:rPr lang="tr-TR" sz="2000" dirty="0" err="1">
                <a:latin typeface="+mj-lt"/>
              </a:rPr>
              <a:t>ceteris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paribus</a:t>
            </a:r>
            <a:r>
              <a:rPr lang="tr-TR" sz="2000" dirty="0">
                <a:latin typeface="+mj-lt"/>
              </a:rPr>
              <a:t>’’, </a:t>
            </a:r>
            <a:r>
              <a:rPr lang="tr-TR" sz="2000" dirty="0" err="1">
                <a:latin typeface="+mj-lt"/>
              </a:rPr>
              <a:t>results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referred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as a)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, b)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supplied</a:t>
            </a:r>
            <a:r>
              <a:rPr lang="tr-TR" sz="2000" dirty="0">
                <a:latin typeface="+mj-lt"/>
              </a:rPr>
              <a:t>, c) a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, d) a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supplied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5.9.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from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position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stable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market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while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market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remains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, a)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both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 but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5.10.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meaning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 </a:t>
            </a:r>
            <a:r>
              <a:rPr lang="tr-TR" sz="2000" dirty="0" err="1">
                <a:latin typeface="+mj-lt"/>
              </a:rPr>
              <a:t>word</a:t>
            </a:r>
            <a:r>
              <a:rPr lang="tr-TR" sz="2000" dirty="0">
                <a:latin typeface="+mj-lt"/>
              </a:rPr>
              <a:t> ‘’</a:t>
            </a:r>
            <a:r>
              <a:rPr lang="tr-TR" sz="2000" dirty="0" err="1">
                <a:latin typeface="+mj-lt"/>
              </a:rPr>
              <a:t>economic</a:t>
            </a:r>
            <a:r>
              <a:rPr lang="tr-TR" sz="2000" dirty="0">
                <a:latin typeface="+mj-lt"/>
              </a:rPr>
              <a:t>’’ is </a:t>
            </a:r>
            <a:r>
              <a:rPr lang="tr-TR" sz="2000" dirty="0" err="1">
                <a:latin typeface="+mj-lt"/>
              </a:rPr>
              <a:t>most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closely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associated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with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word</a:t>
            </a:r>
            <a:r>
              <a:rPr lang="tr-TR" sz="2000" dirty="0">
                <a:latin typeface="+mj-lt"/>
              </a:rPr>
              <a:t> a)</a:t>
            </a:r>
            <a:r>
              <a:rPr lang="tr-TR" sz="2000" dirty="0" err="1">
                <a:latin typeface="+mj-lt"/>
              </a:rPr>
              <a:t>free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scarce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unlimited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unrestricted</a:t>
            </a:r>
            <a:r>
              <a:rPr lang="tr-TR" sz="2000" dirty="0">
                <a:latin typeface="+mj-lt"/>
              </a:rPr>
              <a:t>.    </a:t>
            </a:r>
          </a:p>
          <a:p>
            <a:endParaRPr lang="tr-T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4538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5C5FC8-AF12-4C22-ABB9-F616CCF12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Econ105, </a:t>
            </a:r>
            <a:r>
              <a:rPr lang="tr-TR" sz="3200" dirty="0" err="1"/>
              <a:t>Week</a:t>
            </a:r>
            <a:r>
              <a:rPr lang="tr-TR" sz="3200" dirty="0"/>
              <a:t> 5, 7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3FA36F6-A6F1-41AB-B28D-B35D47286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000" dirty="0">
                <a:latin typeface="+mj-lt"/>
              </a:rPr>
              <a:t>5.11. </a:t>
            </a:r>
            <a:r>
              <a:rPr lang="tr-TR" sz="2000" dirty="0" err="1">
                <a:latin typeface="+mj-lt"/>
              </a:rPr>
              <a:t>In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free</a:t>
            </a:r>
            <a:r>
              <a:rPr lang="tr-TR" sz="2000" dirty="0">
                <a:latin typeface="+mj-lt"/>
              </a:rPr>
              <a:t>- </a:t>
            </a:r>
            <a:r>
              <a:rPr lang="tr-TR" sz="2000" dirty="0" err="1">
                <a:latin typeface="+mj-lt"/>
              </a:rPr>
              <a:t>enterprise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economy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problem of </a:t>
            </a:r>
            <a:r>
              <a:rPr lang="tr-TR" sz="2000" dirty="0" err="1">
                <a:latin typeface="+mj-lt"/>
              </a:rPr>
              <a:t>what</a:t>
            </a:r>
            <a:r>
              <a:rPr lang="tr-TR" sz="2000" dirty="0">
                <a:latin typeface="+mj-lt"/>
              </a:rPr>
              <a:t>, how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whom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are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solved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by</a:t>
            </a:r>
            <a:r>
              <a:rPr lang="tr-TR" sz="2000" dirty="0">
                <a:latin typeface="+mj-lt"/>
              </a:rPr>
              <a:t> a) a </a:t>
            </a:r>
            <a:r>
              <a:rPr lang="tr-TR" sz="2000" dirty="0" err="1">
                <a:latin typeface="+mj-lt"/>
              </a:rPr>
              <a:t>plannimg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committee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elected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represantitivies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people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mechanism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none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5.12. </a:t>
            </a:r>
            <a:r>
              <a:rPr lang="tr-TR" sz="2000" dirty="0" err="1">
                <a:latin typeface="+mj-lt"/>
              </a:rPr>
              <a:t>Microeconomic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theory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studies</a:t>
            </a:r>
            <a:r>
              <a:rPr lang="tr-TR" sz="2000" dirty="0">
                <a:latin typeface="+mj-lt"/>
              </a:rPr>
              <a:t> how a </a:t>
            </a:r>
            <a:r>
              <a:rPr lang="tr-TR" sz="2000" dirty="0" err="1">
                <a:latin typeface="+mj-lt"/>
              </a:rPr>
              <a:t>free</a:t>
            </a:r>
            <a:r>
              <a:rPr lang="tr-TR" sz="2000" dirty="0">
                <a:latin typeface="+mj-lt"/>
              </a:rPr>
              <a:t>- </a:t>
            </a:r>
            <a:r>
              <a:rPr lang="tr-TR" sz="2000" dirty="0" err="1">
                <a:latin typeface="+mj-lt"/>
              </a:rPr>
              <a:t>enterprice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economy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determines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goods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services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economic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resources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all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5.13.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market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determined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by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market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market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balancing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forces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any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5.14. </a:t>
            </a:r>
            <a:r>
              <a:rPr lang="tr-TR" sz="2000" dirty="0" err="1">
                <a:latin typeface="+mj-lt"/>
              </a:rPr>
              <a:t>Which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following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incorrect</a:t>
            </a:r>
            <a:r>
              <a:rPr lang="tr-TR" sz="2000" dirty="0">
                <a:latin typeface="+mj-lt"/>
              </a:rPr>
              <a:t>?  a) </a:t>
            </a:r>
            <a:r>
              <a:rPr lang="tr-TR" sz="2000" dirty="0" err="1">
                <a:latin typeface="+mj-lt"/>
              </a:rPr>
              <a:t>Microeconomics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concerned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with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problem of </a:t>
            </a:r>
            <a:r>
              <a:rPr lang="tr-TR" sz="2000" dirty="0" err="1">
                <a:latin typeface="+mj-lt"/>
              </a:rPr>
              <a:t>whati</a:t>
            </a:r>
            <a:r>
              <a:rPr lang="tr-TR" sz="2000" dirty="0">
                <a:latin typeface="+mj-lt"/>
              </a:rPr>
              <a:t> how,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whom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produce</a:t>
            </a:r>
            <a:r>
              <a:rPr lang="tr-TR" sz="2000" dirty="0">
                <a:latin typeface="+mj-lt"/>
              </a:rPr>
              <a:t>. b) </a:t>
            </a:r>
            <a:r>
              <a:rPr lang="tr-TR" sz="2000" dirty="0" err="1">
                <a:latin typeface="+mj-lt"/>
              </a:rPr>
              <a:t>Microeconomics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concerned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with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economic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behavior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individual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decision</a:t>
            </a:r>
            <a:r>
              <a:rPr lang="tr-TR" sz="2000" dirty="0">
                <a:latin typeface="+mj-lt"/>
              </a:rPr>
              <a:t>- </a:t>
            </a:r>
            <a:r>
              <a:rPr lang="tr-TR" sz="2000" dirty="0" err="1">
                <a:latin typeface="+mj-lt"/>
              </a:rPr>
              <a:t>making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units</a:t>
            </a:r>
            <a:r>
              <a:rPr lang="tr-TR" sz="2000" dirty="0">
                <a:latin typeface="+mj-lt"/>
              </a:rPr>
              <a:t> 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at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. c) </a:t>
            </a:r>
            <a:r>
              <a:rPr lang="tr-TR" sz="2000" dirty="0" err="1">
                <a:latin typeface="+mj-lt"/>
              </a:rPr>
              <a:t>Microeconomics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concerned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with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time </a:t>
            </a:r>
            <a:r>
              <a:rPr lang="tr-TR" sz="2000" dirty="0" err="1">
                <a:latin typeface="+mj-lt"/>
              </a:rPr>
              <a:t>path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process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which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one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equilibrium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position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evolves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into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another</a:t>
            </a:r>
            <a:r>
              <a:rPr lang="tr-TR" sz="2000" dirty="0">
                <a:latin typeface="+mj-lt"/>
              </a:rPr>
              <a:t>. d) </a:t>
            </a:r>
            <a:r>
              <a:rPr lang="tr-TR" sz="2000" dirty="0" err="1">
                <a:latin typeface="+mj-lt"/>
              </a:rPr>
              <a:t>Microeconomics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concerned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with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comparative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statics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rather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dynamics</a:t>
            </a:r>
            <a:r>
              <a:rPr lang="tr-TR" sz="2000" dirty="0">
                <a:latin typeface="+mj-lt"/>
              </a:rPr>
              <a:t>.</a:t>
            </a:r>
          </a:p>
          <a:p>
            <a:r>
              <a:rPr lang="tr-TR" sz="2000" dirty="0">
                <a:latin typeface="+mj-lt"/>
              </a:rPr>
              <a:t>5.15.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percentage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smaller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percentage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fall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its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coefficient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is a) </a:t>
            </a:r>
            <a:r>
              <a:rPr lang="tr-TR" sz="2000" dirty="0" err="1">
                <a:latin typeface="+mj-lt"/>
              </a:rPr>
              <a:t>greater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1, b) </a:t>
            </a:r>
            <a:r>
              <a:rPr lang="tr-TR" sz="2000" dirty="0" err="1">
                <a:latin typeface="+mj-lt"/>
              </a:rPr>
              <a:t>equal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1, c) </a:t>
            </a:r>
            <a:r>
              <a:rPr lang="tr-TR" sz="2000" dirty="0" err="1">
                <a:latin typeface="+mj-lt"/>
              </a:rPr>
              <a:t>smaller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1, d) </a:t>
            </a:r>
            <a:r>
              <a:rPr lang="tr-TR" sz="2000" dirty="0" err="1">
                <a:latin typeface="+mj-lt"/>
              </a:rPr>
              <a:t>zero</a:t>
            </a:r>
            <a:r>
              <a:rPr lang="tr-TR" sz="2000">
                <a:latin typeface="+mj-lt"/>
              </a:rPr>
              <a:t>.  </a:t>
            </a:r>
            <a:endParaRPr lang="tr-T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7171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083962-F476-4296-8161-635A333B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Econ</a:t>
            </a:r>
            <a:r>
              <a:rPr lang="tr-TR" sz="3200" dirty="0"/>
              <a:t> 105,  </a:t>
            </a:r>
            <a:r>
              <a:rPr lang="tr-TR" sz="3200" dirty="0" err="1"/>
              <a:t>Week</a:t>
            </a:r>
            <a:r>
              <a:rPr lang="tr-TR" sz="3200" dirty="0"/>
              <a:t> 5, 8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38DE7F-317D-47A9-A918-845F288CC4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000" dirty="0">
                <a:latin typeface="+mj-lt"/>
              </a:rPr>
              <a:t>5.16.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remains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 as </a:t>
            </a:r>
            <a:r>
              <a:rPr lang="tr-TR" sz="2000" dirty="0" err="1">
                <a:latin typeface="+mj-lt"/>
              </a:rPr>
              <a:t>its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coefficient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is a) </a:t>
            </a:r>
            <a:r>
              <a:rPr lang="tr-TR" sz="2000" dirty="0" err="1">
                <a:latin typeface="+mj-lt"/>
              </a:rPr>
              <a:t>greater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1, b) </a:t>
            </a:r>
            <a:r>
              <a:rPr lang="tr-TR" sz="2000" dirty="0" err="1">
                <a:latin typeface="+mj-lt"/>
              </a:rPr>
              <a:t>equal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1, c) </a:t>
            </a:r>
            <a:r>
              <a:rPr lang="tr-TR" sz="2000" dirty="0" err="1">
                <a:latin typeface="+mj-lt"/>
              </a:rPr>
              <a:t>smaller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1, d) </a:t>
            </a:r>
            <a:r>
              <a:rPr lang="tr-TR" sz="2000" dirty="0" err="1">
                <a:latin typeface="+mj-lt"/>
              </a:rPr>
              <a:t>zero</a:t>
            </a:r>
            <a:r>
              <a:rPr lang="tr-TR" sz="2000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5.17. An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a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in </a:t>
            </a:r>
            <a:r>
              <a:rPr lang="tr-TR" sz="2000" dirty="0" err="1">
                <a:latin typeface="+mj-lt"/>
              </a:rPr>
              <a:t>inelastic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causes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total </a:t>
            </a:r>
            <a:r>
              <a:rPr lang="tr-TR" sz="2000" dirty="0" err="1">
                <a:latin typeface="+mj-lt"/>
              </a:rPr>
              <a:t>expenditures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consumers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to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remain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any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 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5.18. A </a:t>
            </a:r>
            <a:r>
              <a:rPr lang="tr-TR" sz="2000" dirty="0" err="1">
                <a:latin typeface="+mj-lt"/>
              </a:rPr>
              <a:t>negative</a:t>
            </a:r>
            <a:r>
              <a:rPr lang="tr-TR" sz="2000" dirty="0">
                <a:latin typeface="+mj-lt"/>
              </a:rPr>
              <a:t>  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a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shows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that</a:t>
            </a:r>
            <a:r>
              <a:rPr lang="tr-TR" sz="2000" dirty="0">
                <a:latin typeface="+mj-lt"/>
              </a:rPr>
              <a:t> as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falls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amount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purchased</a:t>
            </a:r>
            <a:r>
              <a:rPr lang="tr-TR" sz="2000" dirty="0">
                <a:latin typeface="+mj-lt"/>
              </a:rPr>
              <a:t> a) </a:t>
            </a:r>
            <a:r>
              <a:rPr lang="tr-TR" sz="2000" dirty="0" err="1">
                <a:latin typeface="+mj-lt"/>
              </a:rPr>
              <a:t>increases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decreases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remains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unchanged</a:t>
            </a:r>
            <a:r>
              <a:rPr lang="tr-TR" sz="2000" dirty="0">
                <a:latin typeface="+mj-lt"/>
              </a:rPr>
              <a:t>, d) </a:t>
            </a:r>
            <a:r>
              <a:rPr lang="tr-TR" sz="2000" dirty="0" err="1">
                <a:latin typeface="+mj-lt"/>
              </a:rPr>
              <a:t>any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above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5.19.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greater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than</a:t>
            </a:r>
            <a:r>
              <a:rPr lang="tr-TR" sz="2000" dirty="0">
                <a:latin typeface="+mj-lt"/>
              </a:rPr>
              <a:t> 1,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commodity</a:t>
            </a:r>
            <a:r>
              <a:rPr lang="tr-TR" sz="2000" dirty="0">
                <a:latin typeface="+mj-lt"/>
              </a:rPr>
              <a:t> is a) </a:t>
            </a:r>
            <a:r>
              <a:rPr lang="tr-TR" sz="2000" dirty="0" err="1">
                <a:latin typeface="+mj-lt"/>
              </a:rPr>
              <a:t>necessity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luxury</a:t>
            </a:r>
            <a:r>
              <a:rPr lang="tr-TR" sz="2000" dirty="0">
                <a:latin typeface="+mj-lt"/>
              </a:rPr>
              <a:t>, c) an </a:t>
            </a:r>
            <a:r>
              <a:rPr lang="tr-TR" sz="2000" dirty="0" err="1">
                <a:latin typeface="+mj-lt"/>
              </a:rPr>
              <a:t>inferior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, d) a </a:t>
            </a:r>
            <a:r>
              <a:rPr lang="tr-TR" sz="2000" dirty="0" err="1">
                <a:latin typeface="+mj-lt"/>
              </a:rPr>
              <a:t>nonrelated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</a:t>
            </a:r>
            <a:r>
              <a:rPr lang="tr-TR" sz="20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5.20.  </a:t>
            </a:r>
            <a:r>
              <a:rPr lang="tr-TR" sz="2000" dirty="0" err="1">
                <a:latin typeface="+mj-lt"/>
              </a:rPr>
              <a:t>If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amounts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two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purchased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both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increase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decrease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when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one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changes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cross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demand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between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them</a:t>
            </a:r>
            <a:r>
              <a:rPr lang="tr-TR" sz="2000" dirty="0">
                <a:latin typeface="+mj-lt"/>
              </a:rPr>
              <a:t> is a) </a:t>
            </a:r>
            <a:r>
              <a:rPr lang="tr-TR" sz="2000" dirty="0" err="1">
                <a:latin typeface="+mj-lt"/>
              </a:rPr>
              <a:t>negative</a:t>
            </a:r>
            <a:r>
              <a:rPr lang="tr-TR" sz="2000" dirty="0">
                <a:latin typeface="+mj-lt"/>
              </a:rPr>
              <a:t>, b) </a:t>
            </a:r>
            <a:r>
              <a:rPr lang="tr-TR" sz="2000" dirty="0" err="1">
                <a:latin typeface="+mj-lt"/>
              </a:rPr>
              <a:t>positive</a:t>
            </a:r>
            <a:r>
              <a:rPr lang="tr-TR" sz="2000" dirty="0">
                <a:latin typeface="+mj-lt"/>
              </a:rPr>
              <a:t>, c) </a:t>
            </a:r>
            <a:r>
              <a:rPr lang="tr-TR" sz="2000" dirty="0" err="1">
                <a:latin typeface="+mj-lt"/>
              </a:rPr>
              <a:t>zero</a:t>
            </a:r>
            <a:r>
              <a:rPr lang="tr-TR" sz="2000" dirty="0">
                <a:latin typeface="+mj-lt"/>
              </a:rPr>
              <a:t>, d) 1.</a:t>
            </a:r>
          </a:p>
          <a:p>
            <a:pPr marL="0" indent="0">
              <a:buNone/>
            </a:pPr>
            <a:r>
              <a:rPr lang="tr-TR" sz="2000" dirty="0">
                <a:latin typeface="+mj-lt"/>
              </a:rPr>
              <a:t>5.21. A </a:t>
            </a:r>
            <a:r>
              <a:rPr lang="tr-TR" sz="2000" dirty="0" err="1">
                <a:latin typeface="+mj-lt"/>
              </a:rPr>
              <a:t>coefficient</a:t>
            </a:r>
            <a:r>
              <a:rPr lang="tr-TR" sz="2000" dirty="0">
                <a:latin typeface="+mj-lt"/>
              </a:rPr>
              <a:t> of </a:t>
            </a:r>
            <a:r>
              <a:rPr lang="tr-TR" sz="2000" dirty="0" err="1">
                <a:latin typeface="+mj-lt"/>
              </a:rPr>
              <a:t>elasticity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measures</a:t>
            </a:r>
            <a:r>
              <a:rPr lang="tr-TR" sz="2000" dirty="0">
                <a:latin typeface="+mj-lt"/>
              </a:rPr>
              <a:t> ‘’ a </a:t>
            </a:r>
            <a:r>
              <a:rPr lang="tr-TR" sz="2000" dirty="0" err="1">
                <a:latin typeface="+mj-lt"/>
              </a:rPr>
              <a:t>one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percent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</a:t>
            </a:r>
            <a:r>
              <a:rPr lang="tr-TR" sz="2000" dirty="0">
                <a:latin typeface="+mj-lt"/>
              </a:rPr>
              <a:t> (</a:t>
            </a:r>
            <a:r>
              <a:rPr lang="tr-TR" sz="2000" dirty="0" err="1">
                <a:latin typeface="+mj-lt"/>
              </a:rPr>
              <a:t>for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example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income</a:t>
            </a:r>
            <a:r>
              <a:rPr lang="tr-TR" sz="2000" dirty="0">
                <a:latin typeface="+mj-lt"/>
              </a:rPr>
              <a:t>,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other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good’s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price</a:t>
            </a:r>
            <a:r>
              <a:rPr lang="tr-TR" sz="2000" dirty="0">
                <a:latin typeface="+mj-lt"/>
              </a:rPr>
              <a:t>)’’, on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demanded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or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quantity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supplied</a:t>
            </a:r>
            <a:r>
              <a:rPr lang="tr-TR" sz="2000" dirty="0">
                <a:latin typeface="+mj-lt"/>
              </a:rPr>
              <a:t>; </a:t>
            </a:r>
            <a:r>
              <a:rPr lang="tr-TR" sz="2000" dirty="0" err="1">
                <a:latin typeface="+mj-lt"/>
              </a:rPr>
              <a:t>what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happens</a:t>
            </a:r>
            <a:r>
              <a:rPr lang="tr-TR" sz="2000" dirty="0">
                <a:latin typeface="+mj-lt"/>
              </a:rPr>
              <a:t> is </a:t>
            </a:r>
            <a:r>
              <a:rPr lang="tr-TR" sz="2000" dirty="0" err="1">
                <a:latin typeface="+mj-lt"/>
              </a:rPr>
              <a:t>the</a:t>
            </a:r>
            <a:r>
              <a:rPr lang="tr-TR" sz="2000" dirty="0">
                <a:latin typeface="+mj-lt"/>
              </a:rPr>
              <a:t> </a:t>
            </a:r>
            <a:r>
              <a:rPr lang="tr-TR" sz="2000" dirty="0" err="1">
                <a:latin typeface="+mj-lt"/>
              </a:rPr>
              <a:t>change</a:t>
            </a:r>
            <a:r>
              <a:rPr lang="tr-TR" sz="2000" dirty="0">
                <a:latin typeface="+mj-lt"/>
              </a:rPr>
              <a:t> is a) 5 </a:t>
            </a:r>
            <a:r>
              <a:rPr lang="tr-TR" sz="2000" dirty="0" err="1">
                <a:latin typeface="+mj-lt"/>
              </a:rPr>
              <a:t>percent</a:t>
            </a:r>
            <a:r>
              <a:rPr lang="tr-TR" sz="2000" dirty="0">
                <a:latin typeface="+mj-lt"/>
              </a:rPr>
              <a:t>, b) 7 </a:t>
            </a:r>
            <a:r>
              <a:rPr lang="tr-TR" sz="2000" dirty="0" err="1">
                <a:latin typeface="+mj-lt"/>
              </a:rPr>
              <a:t>percent</a:t>
            </a:r>
            <a:r>
              <a:rPr lang="tr-TR" sz="2000" dirty="0">
                <a:latin typeface="+mj-lt"/>
              </a:rPr>
              <a:t>, c) 10 </a:t>
            </a:r>
            <a:r>
              <a:rPr lang="tr-TR" sz="2000" dirty="0" err="1">
                <a:latin typeface="+mj-lt"/>
              </a:rPr>
              <a:t>percent</a:t>
            </a:r>
            <a:r>
              <a:rPr lang="tr-TR" sz="2000">
                <a:latin typeface="+mj-lt"/>
              </a:rPr>
              <a:t>? </a:t>
            </a:r>
            <a:endParaRPr lang="tr-TR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4543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1531</Words>
  <Application>Microsoft Office PowerPoint</Application>
  <PresentationFormat>Geniş ekran</PresentationFormat>
  <Paragraphs>59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Econ 105,Week 5</vt:lpstr>
      <vt:lpstr>Econ 105, Week 5, 1</vt:lpstr>
      <vt:lpstr>Econ 105, Week 5, 2</vt:lpstr>
      <vt:lpstr>Econ 105, Week 5, 3</vt:lpstr>
      <vt:lpstr>Econ 105, Week 5, 4</vt:lpstr>
      <vt:lpstr>Econ 105, Week 5, 5</vt:lpstr>
      <vt:lpstr>Econ 105, Week 5, 6</vt:lpstr>
      <vt:lpstr>Econ105, Week 5, 7</vt:lpstr>
      <vt:lpstr>Econ 105,  Week 5, 8</vt:lpstr>
      <vt:lpstr>Econ 105, Week 5, 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Economics 105, Week 5</dc:title>
  <dc:creator>Mahir Fisunoğlu</dc:creator>
  <cp:lastModifiedBy>Mahir Fisunoğlu</cp:lastModifiedBy>
  <cp:revision>52</cp:revision>
  <dcterms:created xsi:type="dcterms:W3CDTF">2020-10-31T20:27:25Z</dcterms:created>
  <dcterms:modified xsi:type="dcterms:W3CDTF">2023-10-22T18:07:28Z</dcterms:modified>
</cp:coreProperties>
</file>