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6"/>
  </p:notesMasterIdLst>
  <p:sldIdLst>
    <p:sldId id="262" r:id="rId2"/>
    <p:sldId id="280" r:id="rId3"/>
    <p:sldId id="289" r:id="rId4"/>
    <p:sldId id="281" r:id="rId5"/>
    <p:sldId id="282" r:id="rId6"/>
    <p:sldId id="287" r:id="rId7"/>
    <p:sldId id="283" r:id="rId8"/>
    <p:sldId id="288" r:id="rId9"/>
    <p:sldId id="290" r:id="rId10"/>
    <p:sldId id="284" r:id="rId11"/>
    <p:sldId id="291" r:id="rId12"/>
    <p:sldId id="285" r:id="rId13"/>
    <p:sldId id="292" r:id="rId14"/>
    <p:sldId id="286" r:id="rId15"/>
  </p:sldIdLst>
  <p:sldSz cx="9144000" cy="5143500" type="screen16x9"/>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0427"/>
    <p:restoredTop sz="93339"/>
  </p:normalViewPr>
  <p:slideViewPr>
    <p:cSldViewPr>
      <p:cViewPr>
        <p:scale>
          <a:sx n="139" d="100"/>
          <a:sy n="139" d="100"/>
        </p:scale>
        <p:origin x="192" y="-56"/>
      </p:cViewPr>
      <p:guideLst>
        <p:guide orient="horz" pos="162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DCC900-0D83-BD49-A027-E8D93985C972}" type="datetimeFigureOut">
              <a:rPr lang="tr-TR" smtClean="0"/>
              <a:t>25.12.2023</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41D1590-BF47-E14F-A951-FCDFD7E66E95}" type="slidenum">
              <a:rPr lang="tr-TR" smtClean="0"/>
              <a:t>‹#›</a:t>
            </a:fld>
            <a:endParaRPr lang="tr-TR"/>
          </a:p>
        </p:txBody>
      </p:sp>
    </p:spTree>
    <p:extLst>
      <p:ext uri="{BB962C8B-B14F-4D97-AF65-F5344CB8AC3E}">
        <p14:creationId xmlns:p14="http://schemas.microsoft.com/office/powerpoint/2010/main" val="3302822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dirty="0"/>
          </a:p>
        </p:txBody>
      </p:sp>
      <p:sp>
        <p:nvSpPr>
          <p:cNvPr id="4" name="Slayt Numarası Yer Tutucusu 3"/>
          <p:cNvSpPr>
            <a:spLocks noGrp="1"/>
          </p:cNvSpPr>
          <p:nvPr>
            <p:ph type="sldNum" sz="quarter" idx="5"/>
          </p:nvPr>
        </p:nvSpPr>
        <p:spPr/>
        <p:txBody>
          <a:bodyPr/>
          <a:lstStyle/>
          <a:p>
            <a:fld id="{741D1590-BF47-E14F-A951-FCDFD7E66E95}" type="slidenum">
              <a:rPr lang="tr-TR" smtClean="0"/>
              <a:t>4</a:t>
            </a:fld>
            <a:endParaRPr lang="tr-TR"/>
          </a:p>
        </p:txBody>
      </p:sp>
    </p:spTree>
    <p:extLst>
      <p:ext uri="{BB962C8B-B14F-4D97-AF65-F5344CB8AC3E}">
        <p14:creationId xmlns:p14="http://schemas.microsoft.com/office/powerpoint/2010/main" val="184954709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1 Başlık"/>
          <p:cNvSpPr>
            <a:spLocks noGrp="1"/>
          </p:cNvSpPr>
          <p:nvPr>
            <p:ph type="ctrTitle"/>
          </p:nvPr>
        </p:nvSpPr>
        <p:spPr>
          <a:xfrm>
            <a:off x="685800" y="1597819"/>
            <a:ext cx="7772400" cy="1102519"/>
          </a:xfrm>
        </p:spPr>
        <p:txBody>
          <a:bodyPr/>
          <a:lstStyle/>
          <a:p>
            <a:r>
              <a:rPr lang="tr-TR"/>
              <a:t>Asıl başlık stili için tıklatın</a:t>
            </a:r>
          </a:p>
        </p:txBody>
      </p:sp>
      <p:sp>
        <p:nvSpPr>
          <p:cNvPr id="3" name="2 Alt Başlık"/>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a:t>Asıl alt başlık stilini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25.12.2023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Dikey Metin Yer Tutucusu"/>
          <p:cNvSpPr>
            <a:spLocks noGrp="1"/>
          </p:cNvSpPr>
          <p:nvPr>
            <p:ph type="body" orient="vert" idx="1"/>
          </p:nvPr>
        </p:nvSpPr>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25.12.2023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05979"/>
            <a:ext cx="2057400" cy="4388644"/>
          </a:xfrm>
        </p:spPr>
        <p:txBody>
          <a:bodyPr vert="eaVert"/>
          <a:lstStyle/>
          <a:p>
            <a:r>
              <a:rPr lang="tr-TR"/>
              <a:t>Asıl başlık stili için tıklatın</a:t>
            </a:r>
          </a:p>
        </p:txBody>
      </p:sp>
      <p:sp>
        <p:nvSpPr>
          <p:cNvPr id="3" name="2 Dikey Metin Yer Tutucusu"/>
          <p:cNvSpPr>
            <a:spLocks noGrp="1"/>
          </p:cNvSpPr>
          <p:nvPr>
            <p:ph type="body" orient="vert" idx="1"/>
          </p:nvPr>
        </p:nvSpPr>
        <p:spPr>
          <a:xfrm>
            <a:off x="457200" y="205979"/>
            <a:ext cx="6019800" cy="4388644"/>
          </a:xfrm>
        </p:spPr>
        <p:txBody>
          <a:bodyPr vert="eaVert"/>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25.12.2023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idx="1"/>
          </p:nvPr>
        </p:nvSpPr>
        <p:spPr/>
        <p:txBody>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10"/>
          </p:nvPr>
        </p:nvSpPr>
        <p:spPr/>
        <p:txBody>
          <a:bodyPr/>
          <a:lstStyle/>
          <a:p>
            <a:fld id="{A23720DD-5B6D-40BF-8493-A6B52D484E6B}" type="datetimeFigureOut">
              <a:rPr lang="tr-TR" smtClean="0"/>
              <a:t>25.12.2023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1 Başlık"/>
          <p:cNvSpPr>
            <a:spLocks noGrp="1"/>
          </p:cNvSpPr>
          <p:nvPr>
            <p:ph type="title"/>
          </p:nvPr>
        </p:nvSpPr>
        <p:spPr>
          <a:xfrm>
            <a:off x="722313" y="3305176"/>
            <a:ext cx="7772400" cy="1021556"/>
          </a:xfrm>
        </p:spPr>
        <p:txBody>
          <a:bodyPr anchor="t"/>
          <a:lstStyle>
            <a:lvl1pPr algn="l">
              <a:defRPr sz="4000" b="1" cap="all"/>
            </a:lvl1pPr>
          </a:lstStyle>
          <a:p>
            <a:r>
              <a:rPr lang="tr-TR"/>
              <a:t>Asıl başlık stili için tıklatın</a:t>
            </a:r>
          </a:p>
        </p:txBody>
      </p:sp>
      <p:sp>
        <p:nvSpPr>
          <p:cNvPr id="3" name="2 Metin Yer Tutucusu"/>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a:t>Asıl metin stillerini düzenlemek için tıklatın</a:t>
            </a:r>
          </a:p>
        </p:txBody>
      </p:sp>
      <p:sp>
        <p:nvSpPr>
          <p:cNvPr id="4" name="3 Veri Yer Tutucusu"/>
          <p:cNvSpPr>
            <a:spLocks noGrp="1"/>
          </p:cNvSpPr>
          <p:nvPr>
            <p:ph type="dt" sz="half" idx="10"/>
          </p:nvPr>
        </p:nvSpPr>
        <p:spPr/>
        <p:txBody>
          <a:bodyPr/>
          <a:lstStyle/>
          <a:p>
            <a:fld id="{A23720DD-5B6D-40BF-8493-A6B52D484E6B}" type="datetimeFigureOut">
              <a:rPr lang="tr-TR" smtClean="0"/>
              <a:t>25.12.2023</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İçerik Yer Tutucusu"/>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İçerik Yer Tutucusu"/>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Veri Yer Tutucusu"/>
          <p:cNvSpPr>
            <a:spLocks noGrp="1"/>
          </p:cNvSpPr>
          <p:nvPr>
            <p:ph type="dt" sz="half" idx="10"/>
          </p:nvPr>
        </p:nvSpPr>
        <p:spPr/>
        <p:txBody>
          <a:bodyPr/>
          <a:lstStyle/>
          <a:p>
            <a:fld id="{A23720DD-5B6D-40BF-8493-A6B52D484E6B}" type="datetimeFigureOut">
              <a:rPr lang="tr-TR" smtClean="0"/>
              <a:t>25.12.2023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lvl1pPr>
              <a:defRPr/>
            </a:lvl1pPr>
          </a:lstStyle>
          <a:p>
            <a:r>
              <a:rPr lang="tr-TR"/>
              <a:t>Asıl başlık stili için tıklatın</a:t>
            </a:r>
          </a:p>
        </p:txBody>
      </p:sp>
      <p:sp>
        <p:nvSpPr>
          <p:cNvPr id="3" name="2 Metin Yer Tutucusu"/>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4" name="3 İçerik Yer Tutucusu"/>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5" name="4 Metin Yer Tutucusu"/>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tıklatın</a:t>
            </a:r>
          </a:p>
        </p:txBody>
      </p:sp>
      <p:sp>
        <p:nvSpPr>
          <p:cNvPr id="6" name="5 İçerik Yer Tutucusu"/>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7" name="6 Veri Yer Tutucusu"/>
          <p:cNvSpPr>
            <a:spLocks noGrp="1"/>
          </p:cNvSpPr>
          <p:nvPr>
            <p:ph type="dt" sz="half" idx="10"/>
          </p:nvPr>
        </p:nvSpPr>
        <p:spPr/>
        <p:txBody>
          <a:bodyPr/>
          <a:lstStyle/>
          <a:p>
            <a:fld id="{A23720DD-5B6D-40BF-8493-A6B52D484E6B}" type="datetimeFigureOut">
              <a:rPr lang="tr-TR" smtClean="0"/>
              <a:t>25.12.2023</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a:t>Asıl başlık stili için tıklatın</a:t>
            </a:r>
          </a:p>
        </p:txBody>
      </p:sp>
      <p:sp>
        <p:nvSpPr>
          <p:cNvPr id="3" name="2 Veri Yer Tutucusu"/>
          <p:cNvSpPr>
            <a:spLocks noGrp="1"/>
          </p:cNvSpPr>
          <p:nvPr>
            <p:ph type="dt" sz="half" idx="10"/>
          </p:nvPr>
        </p:nvSpPr>
        <p:spPr/>
        <p:txBody>
          <a:bodyPr/>
          <a:lstStyle/>
          <a:p>
            <a:fld id="{A23720DD-5B6D-40BF-8493-A6B52D484E6B}" type="datetimeFigureOut">
              <a:rPr lang="tr-TR" smtClean="0"/>
              <a:t>25.12.2023</a:t>
            </a:fld>
            <a:endParaRPr lang="tr-TR"/>
          </a:p>
        </p:txBody>
      </p:sp>
      <p:sp>
        <p:nvSpPr>
          <p:cNvPr id="4" name="3 Altbilgi Yer Tutucusu"/>
          <p:cNvSpPr>
            <a:spLocks noGrp="1"/>
          </p:cNvSpPr>
          <p:nvPr>
            <p:ph type="ftr" sz="quarter" idx="11"/>
          </p:nvPr>
        </p:nvSpPr>
        <p:spPr/>
        <p:txBody>
          <a:bodyPr/>
          <a:lstStyle/>
          <a:p>
            <a:endParaRPr lang="tr-TR"/>
          </a:p>
        </p:txBody>
      </p:sp>
      <p:sp>
        <p:nvSpPr>
          <p:cNvPr id="5" name="4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A23720DD-5B6D-40BF-8493-A6B52D484E6B}" type="datetimeFigureOut">
              <a:rPr lang="tr-TR" smtClean="0"/>
              <a:t>25.12.2023</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1 Başlık"/>
          <p:cNvSpPr>
            <a:spLocks noGrp="1"/>
          </p:cNvSpPr>
          <p:nvPr>
            <p:ph type="title"/>
          </p:nvPr>
        </p:nvSpPr>
        <p:spPr>
          <a:xfrm>
            <a:off x="457201" y="204787"/>
            <a:ext cx="3008313" cy="871538"/>
          </a:xfrm>
        </p:spPr>
        <p:txBody>
          <a:bodyPr anchor="b"/>
          <a:lstStyle>
            <a:lvl1pPr algn="l">
              <a:defRPr sz="2000" b="1"/>
            </a:lvl1pPr>
          </a:lstStyle>
          <a:p>
            <a:r>
              <a:rPr lang="tr-TR"/>
              <a:t>Asıl başlık stili için tıklatın</a:t>
            </a:r>
          </a:p>
        </p:txBody>
      </p:sp>
      <p:sp>
        <p:nvSpPr>
          <p:cNvPr id="3" name="2 İçerik Yer Tutucusu"/>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Metin Yer Tutucusu"/>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25.12.2023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1 Başlık"/>
          <p:cNvSpPr>
            <a:spLocks noGrp="1"/>
          </p:cNvSpPr>
          <p:nvPr>
            <p:ph type="title"/>
          </p:nvPr>
        </p:nvSpPr>
        <p:spPr>
          <a:xfrm>
            <a:off x="1792288" y="3600450"/>
            <a:ext cx="5486400" cy="425054"/>
          </a:xfrm>
        </p:spPr>
        <p:txBody>
          <a:bodyPr anchor="b"/>
          <a:lstStyle>
            <a:lvl1pPr algn="l">
              <a:defRPr sz="2000" b="1"/>
            </a:lvl1pPr>
          </a:lstStyle>
          <a:p>
            <a:r>
              <a:rPr lang="tr-TR"/>
              <a:t>Asıl başlık stili için tıklatın</a:t>
            </a:r>
          </a:p>
        </p:txBody>
      </p:sp>
      <p:sp>
        <p:nvSpPr>
          <p:cNvPr id="3" name="2 Resim Yer Tutucusu"/>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3 Metin Yer Tutucusu"/>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a:t>Asıl metin stillerini düzenlemek için tıklatın</a:t>
            </a:r>
          </a:p>
        </p:txBody>
      </p:sp>
      <p:sp>
        <p:nvSpPr>
          <p:cNvPr id="5" name="4 Veri Yer Tutucusu"/>
          <p:cNvSpPr>
            <a:spLocks noGrp="1"/>
          </p:cNvSpPr>
          <p:nvPr>
            <p:ph type="dt" sz="half" idx="10"/>
          </p:nvPr>
        </p:nvSpPr>
        <p:spPr/>
        <p:txBody>
          <a:bodyPr/>
          <a:lstStyle/>
          <a:p>
            <a:fld id="{A23720DD-5B6D-40BF-8493-A6B52D484E6B}" type="datetimeFigureOut">
              <a:rPr lang="tr-TR" smtClean="0"/>
              <a:t>25.12.2023</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F302176B-0E47-46AC-8F43-DAB4B8A37D06}" type="slidenum">
              <a:rPr lang="tr-TR" smtClean="0"/>
              <a:t>‹#›</a:t>
            </a:fld>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1 Başlık Yer Tutucusu"/>
          <p:cNvSpPr>
            <a:spLocks noGrp="1"/>
          </p:cNvSpPr>
          <p:nvPr>
            <p:ph type="title"/>
          </p:nvPr>
        </p:nvSpPr>
        <p:spPr>
          <a:xfrm>
            <a:off x="457200" y="205978"/>
            <a:ext cx="8229600" cy="857250"/>
          </a:xfrm>
          <a:prstGeom prst="rect">
            <a:avLst/>
          </a:prstGeom>
        </p:spPr>
        <p:txBody>
          <a:bodyPr vert="horz" lIns="91440" tIns="45720" rIns="91440" bIns="45720" rtlCol="0" anchor="ctr">
            <a:normAutofit/>
          </a:bodyPr>
          <a:lstStyle/>
          <a:p>
            <a:r>
              <a:rPr lang="tr-TR"/>
              <a:t>Asıl başlık stili için tıklatın</a:t>
            </a:r>
          </a:p>
        </p:txBody>
      </p:sp>
      <p:sp>
        <p:nvSpPr>
          <p:cNvPr id="3" name="2 Metin Yer Tutucusu"/>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tr-TR"/>
              <a:t>Asıl metin stillerini düzenlemek için tıklatın</a:t>
            </a:r>
          </a:p>
          <a:p>
            <a:pPr lvl="1"/>
            <a:r>
              <a:rPr lang="tr-TR"/>
              <a:t>İkinci düzey</a:t>
            </a:r>
          </a:p>
          <a:p>
            <a:pPr lvl="2"/>
            <a:r>
              <a:rPr lang="tr-TR"/>
              <a:t>Üçüncü düzey</a:t>
            </a:r>
          </a:p>
          <a:p>
            <a:pPr lvl="3"/>
            <a:r>
              <a:rPr lang="tr-TR"/>
              <a:t>Dördüncü düzey</a:t>
            </a:r>
          </a:p>
          <a:p>
            <a:pPr lvl="4"/>
            <a:r>
              <a:rPr lang="tr-TR"/>
              <a:t>Beşinci düzey</a:t>
            </a:r>
          </a:p>
        </p:txBody>
      </p:sp>
      <p:sp>
        <p:nvSpPr>
          <p:cNvPr id="4" name="3 Veri Yer Tutucusu"/>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A23720DD-5B6D-40BF-8493-A6B52D484E6B}" type="datetimeFigureOut">
              <a:rPr lang="tr-TR" smtClean="0"/>
              <a:t>25.12.2023</a:t>
            </a:fld>
            <a:endParaRPr lang="tr-TR"/>
          </a:p>
        </p:txBody>
      </p:sp>
      <p:sp>
        <p:nvSpPr>
          <p:cNvPr id="5" name="4 Altbilgi Yer Tutucusu"/>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5 Slayt Numarası Yer Tutucusu"/>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302176B-0E47-46AC-8F43-DAB4B8A37D06}"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128"/>
          <p:cNvGrpSpPr/>
          <p:nvPr/>
        </p:nvGrpSpPr>
        <p:grpSpPr>
          <a:xfrm>
            <a:off x="-26429" y="-3774"/>
            <a:ext cx="9170429" cy="5164038"/>
            <a:chOff x="-26435" y="22459"/>
            <a:chExt cx="9172934" cy="5866922"/>
          </a:xfrm>
        </p:grpSpPr>
        <p:sp>
          <p:nvSpPr>
            <p:cNvPr id="5" name="Rectangle 129"/>
            <p:cNvSpPr/>
            <p:nvPr/>
          </p:nvSpPr>
          <p:spPr>
            <a:xfrm>
              <a:off x="2499" y="5130909"/>
              <a:ext cx="9144000" cy="644752"/>
            </a:xfrm>
            <a:prstGeom prst="rect">
              <a:avLst/>
            </a:prstGeom>
            <a:gradFill flip="none" rotWithShape="1">
              <a:gsLst>
                <a:gs pos="100000">
                  <a:schemeClr val="bg1">
                    <a:lumMod val="85000"/>
                  </a:schemeClr>
                </a:gs>
                <a:gs pos="1250">
                  <a:schemeClr val="bg1"/>
                </a:gs>
                <a:gs pos="66000">
                  <a:schemeClr val="bg1">
                    <a:lumMod val="95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sp>
          <p:nvSpPr>
            <p:cNvPr id="6" name="Rectangle 130"/>
            <p:cNvSpPr/>
            <p:nvPr/>
          </p:nvSpPr>
          <p:spPr>
            <a:xfrm>
              <a:off x="-26435" y="22459"/>
              <a:ext cx="9144001" cy="5866922"/>
            </a:xfrm>
            <a:prstGeom prst="rect">
              <a:avLst/>
            </a:prstGeom>
            <a:gradFill flip="none" rotWithShape="1">
              <a:gsLst>
                <a:gs pos="100000">
                  <a:schemeClr val="bg1">
                    <a:lumMod val="75000"/>
                  </a:schemeClr>
                </a:gs>
                <a:gs pos="1250">
                  <a:schemeClr val="bg1"/>
                </a:gs>
                <a:gs pos="66000">
                  <a:schemeClr val="bg1">
                    <a:lumMod val="95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endParaRPr lang="en-US" dirty="0"/>
            </a:p>
          </p:txBody>
        </p:sp>
      </p:grpSp>
      <p:sp>
        <p:nvSpPr>
          <p:cNvPr id="19" name="Oval 5"/>
          <p:cNvSpPr/>
          <p:nvPr/>
        </p:nvSpPr>
        <p:spPr>
          <a:xfrm rot="5400000">
            <a:off x="148611" y="2273880"/>
            <a:ext cx="2440841" cy="2091002"/>
          </a:xfrm>
          <a:custGeom>
            <a:avLst/>
            <a:gdLst/>
            <a:ahLst/>
            <a:cxnLst/>
            <a:rect l="l" t="t" r="r" b="b"/>
            <a:pathLst>
              <a:path w="3782341" h="3035257">
                <a:moveTo>
                  <a:pt x="10" y="2317242"/>
                </a:moveTo>
                <a:cubicBezTo>
                  <a:pt x="2265" y="2313970"/>
                  <a:pt x="313628" y="2034525"/>
                  <a:pt x="533332" y="1837160"/>
                </a:cubicBezTo>
                <a:cubicBezTo>
                  <a:pt x="604658" y="1846790"/>
                  <a:pt x="677377" y="1851110"/>
                  <a:pt x="751105" y="1851110"/>
                </a:cubicBezTo>
                <a:cubicBezTo>
                  <a:pt x="1693633" y="1851110"/>
                  <a:pt x="2471275" y="1145158"/>
                  <a:pt x="2582538" y="232970"/>
                </a:cubicBezTo>
                <a:lnTo>
                  <a:pt x="3054694" y="751289"/>
                </a:lnTo>
                <a:lnTo>
                  <a:pt x="3781145" y="0"/>
                </a:lnTo>
                <a:lnTo>
                  <a:pt x="3781590" y="0"/>
                </a:lnTo>
                <a:cubicBezTo>
                  <a:pt x="3782331" y="4929"/>
                  <a:pt x="3782341" y="9866"/>
                  <a:pt x="3782341" y="14804"/>
                </a:cubicBezTo>
                <a:cubicBezTo>
                  <a:pt x="3782341" y="1681879"/>
                  <a:pt x="2423241" y="3033527"/>
                  <a:pt x="745993" y="3035200"/>
                </a:cubicBezTo>
                <a:cubicBezTo>
                  <a:pt x="742499" y="3042695"/>
                  <a:pt x="-3207" y="2319796"/>
                  <a:pt x="10" y="2317242"/>
                </a:cubicBezTo>
                <a:close/>
              </a:path>
            </a:pathLst>
          </a:custGeom>
          <a:solidFill>
            <a:schemeClr val="tx1">
              <a:lumMod val="65000"/>
              <a:lumOff val="35000"/>
            </a:schemeClr>
          </a:solidFill>
          <a:ln>
            <a:noFill/>
          </a:ln>
          <a:effectLst/>
          <a:scene3d>
            <a:camera prst="perspectiveRelaxed" fov="2100000"/>
            <a:lightRig rig="flood" dir="t"/>
          </a:scene3d>
          <a:sp3d extrusionH="381000" prstMaterial="plastic">
            <a:bevelT w="3810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Oval 5"/>
          <p:cNvSpPr/>
          <p:nvPr/>
        </p:nvSpPr>
        <p:spPr>
          <a:xfrm rot="16200000">
            <a:off x="2234079" y="802454"/>
            <a:ext cx="2440841" cy="2091002"/>
          </a:xfrm>
          <a:custGeom>
            <a:avLst/>
            <a:gdLst/>
            <a:ahLst/>
            <a:cxnLst/>
            <a:rect l="l" t="t" r="r" b="b"/>
            <a:pathLst>
              <a:path w="3782341" h="3035257">
                <a:moveTo>
                  <a:pt x="3782341" y="14804"/>
                </a:moveTo>
                <a:cubicBezTo>
                  <a:pt x="3782341" y="1681879"/>
                  <a:pt x="2423241" y="3033527"/>
                  <a:pt x="745993" y="3035200"/>
                </a:cubicBezTo>
                <a:cubicBezTo>
                  <a:pt x="742499" y="3042695"/>
                  <a:pt x="-3207" y="2319796"/>
                  <a:pt x="10" y="2317242"/>
                </a:cubicBezTo>
                <a:cubicBezTo>
                  <a:pt x="2264" y="2313971"/>
                  <a:pt x="313629" y="2034524"/>
                  <a:pt x="533333" y="1837159"/>
                </a:cubicBezTo>
                <a:cubicBezTo>
                  <a:pt x="604659" y="1846790"/>
                  <a:pt x="677378" y="1851109"/>
                  <a:pt x="751106" y="1851109"/>
                </a:cubicBezTo>
                <a:cubicBezTo>
                  <a:pt x="1693633" y="1851109"/>
                  <a:pt x="2471275" y="1145158"/>
                  <a:pt x="2582538" y="232971"/>
                </a:cubicBezTo>
                <a:lnTo>
                  <a:pt x="3054694" y="751289"/>
                </a:lnTo>
                <a:lnTo>
                  <a:pt x="3781145" y="0"/>
                </a:lnTo>
                <a:lnTo>
                  <a:pt x="3781590" y="0"/>
                </a:lnTo>
                <a:cubicBezTo>
                  <a:pt x="3782331" y="4929"/>
                  <a:pt x="3782341" y="9866"/>
                  <a:pt x="3782341" y="14804"/>
                </a:cubicBezTo>
                <a:close/>
              </a:path>
            </a:pathLst>
          </a:custGeom>
          <a:solidFill>
            <a:schemeClr val="accent5">
              <a:lumMod val="75000"/>
            </a:schemeClr>
          </a:solidFill>
          <a:ln>
            <a:noFill/>
          </a:ln>
          <a:effectLst/>
          <a:scene3d>
            <a:camera prst="perspectiveRelaxed" fov="2100000"/>
            <a:lightRig rig="flood" dir="t"/>
          </a:scene3d>
          <a:sp3d extrusionH="381000" prstMaterial="plastic">
            <a:bevelT w="3810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Oval 5"/>
          <p:cNvSpPr/>
          <p:nvPr/>
        </p:nvSpPr>
        <p:spPr>
          <a:xfrm>
            <a:off x="1898087" y="2578245"/>
            <a:ext cx="2601909" cy="1961561"/>
          </a:xfrm>
          <a:custGeom>
            <a:avLst/>
            <a:gdLst/>
            <a:ahLst/>
            <a:cxnLst/>
            <a:rect l="l" t="t" r="r" b="b"/>
            <a:pathLst>
              <a:path w="3776879" h="3039646">
                <a:moveTo>
                  <a:pt x="3775685" y="0"/>
                </a:moveTo>
                <a:lnTo>
                  <a:pt x="3776129" y="0"/>
                </a:lnTo>
                <a:lnTo>
                  <a:pt x="3776879" y="14826"/>
                </a:lnTo>
                <a:cubicBezTo>
                  <a:pt x="3776879" y="1684311"/>
                  <a:pt x="2419742" y="3037913"/>
                  <a:pt x="744915" y="3039589"/>
                </a:cubicBezTo>
                <a:cubicBezTo>
                  <a:pt x="741427" y="3047095"/>
                  <a:pt x="-3202" y="2323150"/>
                  <a:pt x="10" y="2320592"/>
                </a:cubicBezTo>
                <a:cubicBezTo>
                  <a:pt x="2254" y="2317327"/>
                  <a:pt x="310987" y="2039436"/>
                  <a:pt x="530239" y="1841910"/>
                </a:cubicBezTo>
                <a:cubicBezTo>
                  <a:pt x="600810" y="1851274"/>
                  <a:pt x="672733" y="1855498"/>
                  <a:pt x="745643" y="1855498"/>
                </a:cubicBezTo>
                <a:cubicBezTo>
                  <a:pt x="1689935" y="1855498"/>
                  <a:pt x="2468724" y="1146900"/>
                  <a:pt x="2577854" y="232257"/>
                </a:cubicBezTo>
                <a:lnTo>
                  <a:pt x="3050283" y="752376"/>
                </a:lnTo>
                <a:close/>
              </a:path>
            </a:pathLst>
          </a:custGeom>
          <a:solidFill>
            <a:schemeClr val="tx1">
              <a:lumMod val="65000"/>
              <a:lumOff val="35000"/>
            </a:schemeClr>
          </a:solidFill>
          <a:ln>
            <a:noFill/>
          </a:ln>
          <a:effectLst/>
          <a:scene3d>
            <a:camera prst="perspectiveRelaxed" fov="2100000"/>
            <a:lightRig rig="flood" dir="t"/>
          </a:scene3d>
          <a:sp3d extrusionH="381000" prstMaterial="plastic">
            <a:bevelT w="3810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5"/>
          <p:cNvSpPr/>
          <p:nvPr/>
        </p:nvSpPr>
        <p:spPr>
          <a:xfrm rot="10800000">
            <a:off x="323529" y="627534"/>
            <a:ext cx="2601909" cy="1961561"/>
          </a:xfrm>
          <a:custGeom>
            <a:avLst/>
            <a:gdLst/>
            <a:ahLst/>
            <a:cxnLst/>
            <a:rect l="l" t="t" r="r" b="b"/>
            <a:pathLst>
              <a:path w="3776879" h="3039646">
                <a:moveTo>
                  <a:pt x="744915" y="3039589"/>
                </a:moveTo>
                <a:cubicBezTo>
                  <a:pt x="741425" y="3047093"/>
                  <a:pt x="-3202" y="2323150"/>
                  <a:pt x="10" y="2320592"/>
                </a:cubicBezTo>
                <a:cubicBezTo>
                  <a:pt x="2254" y="2317327"/>
                  <a:pt x="310987" y="2039436"/>
                  <a:pt x="530239" y="1841910"/>
                </a:cubicBezTo>
                <a:cubicBezTo>
                  <a:pt x="600810" y="1851274"/>
                  <a:pt x="672734" y="1855498"/>
                  <a:pt x="745643" y="1855498"/>
                </a:cubicBezTo>
                <a:cubicBezTo>
                  <a:pt x="1689935" y="1855498"/>
                  <a:pt x="2468724" y="1146900"/>
                  <a:pt x="2577854" y="232257"/>
                </a:cubicBezTo>
                <a:lnTo>
                  <a:pt x="3050283" y="752376"/>
                </a:lnTo>
                <a:lnTo>
                  <a:pt x="3775685" y="0"/>
                </a:lnTo>
                <a:lnTo>
                  <a:pt x="3776129" y="0"/>
                </a:lnTo>
                <a:cubicBezTo>
                  <a:pt x="3776870" y="4936"/>
                  <a:pt x="3776879" y="9880"/>
                  <a:pt x="3776879" y="14826"/>
                </a:cubicBezTo>
                <a:cubicBezTo>
                  <a:pt x="3776879" y="1684311"/>
                  <a:pt x="2419742" y="3037913"/>
                  <a:pt x="744915" y="3039589"/>
                </a:cubicBezTo>
                <a:close/>
              </a:path>
            </a:pathLst>
          </a:custGeom>
          <a:solidFill>
            <a:schemeClr val="tx1">
              <a:lumMod val="65000"/>
              <a:lumOff val="35000"/>
            </a:schemeClr>
          </a:solidFill>
          <a:ln>
            <a:noFill/>
          </a:ln>
          <a:effectLst/>
          <a:scene3d>
            <a:camera prst="perspectiveRelaxed" fov="2100000"/>
            <a:lightRig rig="flood" dir="t"/>
          </a:scene3d>
          <a:sp3d extrusionH="381000" prstMaterial="plastic">
            <a:bevelT w="38100" h="63500"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1" name="Group 80"/>
          <p:cNvGrpSpPr/>
          <p:nvPr/>
        </p:nvGrpSpPr>
        <p:grpSpPr>
          <a:xfrm>
            <a:off x="1441477" y="1902592"/>
            <a:ext cx="1978395" cy="1769614"/>
            <a:chOff x="3802994" y="1742671"/>
            <a:chExt cx="849884" cy="781551"/>
          </a:xfrm>
        </p:grpSpPr>
        <p:pic>
          <p:nvPicPr>
            <p:cNvPr id="13" name="Picture 82"/>
            <p:cNvPicPr>
              <a:picLocks noChangeAspect="1"/>
            </p:cNvPicPr>
            <p:nvPr/>
          </p:nvPicPr>
          <p:blipFill rotWithShape="1">
            <a:blip r:embed="rId2" cstate="print">
              <a:extLst>
                <a:ext uri="{28A0092B-C50C-407E-A947-70E740481C1C}">
                  <a14:useLocalDpi xmlns:a14="http://schemas.microsoft.com/office/drawing/2010/main" val="0"/>
                </a:ext>
              </a:extLst>
            </a:blip>
            <a:srcRect t="28298" r="1365" b="25777"/>
            <a:stretch/>
          </p:blipFill>
          <p:spPr>
            <a:xfrm flipH="1">
              <a:off x="3802994" y="2283089"/>
              <a:ext cx="849884" cy="241133"/>
            </a:xfrm>
            <a:prstGeom prst="rect">
              <a:avLst/>
            </a:prstGeom>
            <a:ln>
              <a:noFill/>
            </a:ln>
            <a:effectLst/>
          </p:spPr>
        </p:pic>
        <p:grpSp>
          <p:nvGrpSpPr>
            <p:cNvPr id="14" name="Group 91"/>
            <p:cNvGrpSpPr/>
            <p:nvPr/>
          </p:nvGrpSpPr>
          <p:grpSpPr>
            <a:xfrm flipH="1">
              <a:off x="3892901" y="1742671"/>
              <a:ext cx="670070" cy="670070"/>
              <a:chOff x="6454086" y="2326964"/>
              <a:chExt cx="1955533" cy="1955532"/>
            </a:xfrm>
          </p:grpSpPr>
          <p:grpSp>
            <p:nvGrpSpPr>
              <p:cNvPr id="15" name="Group 92"/>
              <p:cNvGrpSpPr/>
              <p:nvPr/>
            </p:nvGrpSpPr>
            <p:grpSpPr>
              <a:xfrm>
                <a:off x="6454086" y="2326964"/>
                <a:ext cx="1955533" cy="1955532"/>
                <a:chOff x="1219203" y="2971801"/>
                <a:chExt cx="2103121" cy="2103120"/>
              </a:xfrm>
              <a:effectLst>
                <a:outerShdw blurRad="355600" dist="241300" dir="15600000" sx="90000" sy="-19000" rotWithShape="0">
                  <a:prstClr val="black">
                    <a:alpha val="55000"/>
                  </a:prstClr>
                </a:outerShdw>
              </a:effectLst>
            </p:grpSpPr>
            <p:sp>
              <p:nvSpPr>
                <p:cNvPr id="17" name="Oval 16"/>
                <p:cNvSpPr/>
                <p:nvPr/>
              </p:nvSpPr>
              <p:spPr>
                <a:xfrm>
                  <a:off x="1219203" y="2971801"/>
                  <a:ext cx="2103121" cy="2103120"/>
                </a:xfrm>
                <a:prstGeom prst="ellipse">
                  <a:avLst/>
                </a:prstGeom>
                <a:gradFill flip="none" rotWithShape="1">
                  <a:gsLst>
                    <a:gs pos="58000">
                      <a:schemeClr val="tx2">
                        <a:lumMod val="60000"/>
                        <a:lumOff val="40000"/>
                      </a:schemeClr>
                    </a:gs>
                    <a:gs pos="0">
                      <a:srgbClr val="E7EFF9"/>
                    </a:gs>
                    <a:gs pos="100000">
                      <a:schemeClr val="tx2">
                        <a:lumMod val="50000"/>
                      </a:schemeClr>
                    </a:gs>
                  </a:gsLst>
                  <a:path path="circle">
                    <a:fillToRect l="50000" t="50000" r="50000" b="50000"/>
                  </a:path>
                  <a:tileRect/>
                </a:gradFill>
                <a:ln>
                  <a:noFill/>
                </a:ln>
                <a:effectLst>
                  <a:innerShdw blurRad="571500">
                    <a:schemeClr val="tx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Oval 17"/>
                <p:cNvSpPr/>
                <p:nvPr/>
              </p:nvSpPr>
              <p:spPr>
                <a:xfrm>
                  <a:off x="1468525" y="2990330"/>
                  <a:ext cx="1600200" cy="1219200"/>
                </a:xfrm>
                <a:prstGeom prst="ellipse">
                  <a:avLst/>
                </a:prstGeom>
                <a:gradFill flip="none" rotWithShape="1">
                  <a:gsLst>
                    <a:gs pos="0">
                      <a:schemeClr val="bg1">
                        <a:alpha val="86000"/>
                      </a:schemeClr>
                    </a:gs>
                    <a:gs pos="86000">
                      <a:schemeClr val="bg1">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6" name="Måne 107"/>
              <p:cNvSpPr/>
              <p:nvPr/>
            </p:nvSpPr>
            <p:spPr bwMode="auto">
              <a:xfrm rot="16200000">
                <a:off x="7033842" y="2924292"/>
                <a:ext cx="792044" cy="1829530"/>
              </a:xfrm>
              <a:custGeom>
                <a:avLst/>
                <a:gdLst>
                  <a:gd name="connsiteX0" fmla="*/ 739792 w 739792"/>
                  <a:gd name="connsiteY0" fmla="*/ 1829529 h 1829529"/>
                  <a:gd name="connsiteX1" fmla="*/ 0 w 739792"/>
                  <a:gd name="connsiteY1" fmla="*/ 914764 h 1829529"/>
                  <a:gd name="connsiteX2" fmla="*/ 739792 w 739792"/>
                  <a:gd name="connsiteY2" fmla="*/ -1 h 1829529"/>
                  <a:gd name="connsiteX3" fmla="*/ 455216 w 739792"/>
                  <a:gd name="connsiteY3" fmla="*/ 914764 h 1829529"/>
                  <a:gd name="connsiteX4" fmla="*/ 739792 w 739792"/>
                  <a:gd name="connsiteY4" fmla="*/ 1829529 h 1829529"/>
                  <a:gd name="connsiteX0" fmla="*/ 792044 w 792044"/>
                  <a:gd name="connsiteY0" fmla="*/ 1829530 h 1829530"/>
                  <a:gd name="connsiteX1" fmla="*/ 0 w 792044"/>
                  <a:gd name="connsiteY1" fmla="*/ 927830 h 1829530"/>
                  <a:gd name="connsiteX2" fmla="*/ 792044 w 792044"/>
                  <a:gd name="connsiteY2" fmla="*/ 0 h 1829530"/>
                  <a:gd name="connsiteX3" fmla="*/ 507468 w 792044"/>
                  <a:gd name="connsiteY3" fmla="*/ 914765 h 1829530"/>
                  <a:gd name="connsiteX4" fmla="*/ 792044 w 792044"/>
                  <a:gd name="connsiteY4" fmla="*/ 1829530 h 182953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92044" h="1829530">
                    <a:moveTo>
                      <a:pt x="792044" y="1829530"/>
                    </a:moveTo>
                    <a:cubicBezTo>
                      <a:pt x="383468" y="1829530"/>
                      <a:pt x="0" y="1433041"/>
                      <a:pt x="0" y="927830"/>
                    </a:cubicBezTo>
                    <a:cubicBezTo>
                      <a:pt x="0" y="422619"/>
                      <a:pt x="383468" y="0"/>
                      <a:pt x="792044" y="0"/>
                    </a:cubicBezTo>
                    <a:cubicBezTo>
                      <a:pt x="608869" y="250843"/>
                      <a:pt x="507468" y="576795"/>
                      <a:pt x="507468" y="914765"/>
                    </a:cubicBezTo>
                    <a:cubicBezTo>
                      <a:pt x="507468" y="1252735"/>
                      <a:pt x="608869" y="1578687"/>
                      <a:pt x="792044" y="1829530"/>
                    </a:cubicBezTo>
                    <a:close/>
                  </a:path>
                </a:pathLst>
              </a:custGeom>
              <a:gradFill flip="none" rotWithShape="1">
                <a:gsLst>
                  <a:gs pos="0">
                    <a:schemeClr val="tx1">
                      <a:lumMod val="85000"/>
                      <a:lumOff val="15000"/>
                      <a:alpha val="16000"/>
                    </a:schemeClr>
                  </a:gs>
                  <a:gs pos="100000">
                    <a:srgbClr val="FFC000">
                      <a:alpha val="0"/>
                    </a:srgbClr>
                  </a:gs>
                </a:gsLst>
                <a:path path="shape">
                  <a:fillToRect l="50000" t="50000" r="50000" b="50000"/>
                </a:path>
                <a:tileRect/>
              </a:gradFill>
              <a:ln w="9525" cap="flat" cmpd="sng" algn="ctr">
                <a:noFill/>
                <a:prstDash val="solid"/>
              </a:ln>
              <a:effectLst/>
            </p:spPr>
            <p:txBody>
              <a:bodyPr anchor="ctr"/>
              <a:lstStyle/>
              <a:p>
                <a:pPr algn="ctr" fontAlgn="auto">
                  <a:spcBef>
                    <a:spcPts val="0"/>
                  </a:spcBef>
                  <a:spcAft>
                    <a:spcPts val="0"/>
                  </a:spcAft>
                  <a:defRPr/>
                </a:pPr>
                <a:endParaRPr lang="da-DK" kern="0" dirty="0" err="1">
                  <a:solidFill>
                    <a:sysClr val="window" lastClr="FFFFFF"/>
                  </a:solidFill>
                  <a:latin typeface="Calibri"/>
                  <a:ea typeface="+mn-ea"/>
                </a:endParaRPr>
              </a:p>
            </p:txBody>
          </p:sp>
        </p:grpSp>
      </p:grpSp>
      <p:sp>
        <p:nvSpPr>
          <p:cNvPr id="25" name="Rectangle 154"/>
          <p:cNvSpPr/>
          <p:nvPr/>
        </p:nvSpPr>
        <p:spPr>
          <a:xfrm>
            <a:off x="4860033" y="1709670"/>
            <a:ext cx="4122114" cy="2254930"/>
          </a:xfrm>
          <a:prstGeom prst="rect">
            <a:avLst/>
          </a:prstGeom>
          <a:gradFill flip="none" rotWithShape="1">
            <a:gsLst>
              <a:gs pos="16000">
                <a:schemeClr val="accent5">
                  <a:lumMod val="60000"/>
                  <a:lumOff val="40000"/>
                </a:schemeClr>
              </a:gs>
              <a:gs pos="100000">
                <a:schemeClr val="accent5">
                  <a:lumMod val="75000"/>
                </a:schemeClr>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7" name="Rectangle 156"/>
          <p:cNvSpPr/>
          <p:nvPr/>
        </p:nvSpPr>
        <p:spPr>
          <a:xfrm>
            <a:off x="5671812" y="1591851"/>
            <a:ext cx="2643190" cy="246221"/>
          </a:xfrm>
          <a:prstGeom prst="rect">
            <a:avLst/>
          </a:prstGeom>
        </p:spPr>
        <p:txBody>
          <a:bodyPr wrap="square">
            <a:spAutoFit/>
          </a:bodyPr>
          <a:lstStyle/>
          <a:p>
            <a:pPr algn="ctr"/>
            <a:endParaRPr lang="en-US" sz="1000" b="1" dirty="0">
              <a:effectLst/>
            </a:endParaRPr>
          </a:p>
        </p:txBody>
      </p:sp>
      <p:sp>
        <p:nvSpPr>
          <p:cNvPr id="29" name="TextBox 81"/>
          <p:cNvSpPr txBox="1"/>
          <p:nvPr/>
        </p:nvSpPr>
        <p:spPr>
          <a:xfrm>
            <a:off x="4860032" y="1928902"/>
            <a:ext cx="4248472" cy="1323439"/>
          </a:xfrm>
          <a:prstGeom prst="rect">
            <a:avLst/>
          </a:prstGeom>
          <a:noFill/>
          <a:ln>
            <a:noFill/>
          </a:ln>
        </p:spPr>
        <p:txBody>
          <a:bodyPr wrap="square" rtlCol="0">
            <a:spAutoFit/>
          </a:bodyPr>
          <a:lstStyle/>
          <a:p>
            <a:r>
              <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Yatırım </a:t>
            </a:r>
          </a:p>
          <a:p>
            <a:r>
              <a:rPr lang="tr-TR"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Araçları</a:t>
            </a:r>
            <a:endParaRPr lang="en-US" sz="4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Tree>
    <p:extLst>
      <p:ext uri="{BB962C8B-B14F-4D97-AF65-F5344CB8AC3E}">
        <p14:creationId xmlns:p14="http://schemas.microsoft.com/office/powerpoint/2010/main" val="4013069235"/>
      </p:ext>
    </p:extLst>
  </p:cSld>
  <p:clrMapOvr>
    <a:masterClrMapping/>
  </p:clrMapOvr>
  <mc:AlternateContent xmlns:mc="http://schemas.openxmlformats.org/markup-compatibility/2006" xmlns:p14="http://schemas.microsoft.com/office/powerpoint/2010/main">
    <mc:Choice Requires="p14">
      <p:transition spd="slow" p14:dur="1600">
        <p14:gallery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p:cTn id="12" dur="1000" fill="hold"/>
                                        <p:tgtEl>
                                          <p:spTgt spid="22"/>
                                        </p:tgtEl>
                                        <p:attrNameLst>
                                          <p:attrName>ppt_w</p:attrName>
                                        </p:attrNameLst>
                                      </p:cBhvr>
                                      <p:tavLst>
                                        <p:tav tm="0">
                                          <p:val>
                                            <p:fltVal val="0"/>
                                          </p:val>
                                        </p:tav>
                                        <p:tav tm="100000">
                                          <p:val>
                                            <p:strVal val="#ppt_w"/>
                                          </p:val>
                                        </p:tav>
                                      </p:tavLst>
                                    </p:anim>
                                    <p:anim calcmode="lin" valueType="num">
                                      <p:cBhvr>
                                        <p:cTn id="13" dur="1000" fill="hold"/>
                                        <p:tgtEl>
                                          <p:spTgt spid="22"/>
                                        </p:tgtEl>
                                        <p:attrNameLst>
                                          <p:attrName>ppt_h</p:attrName>
                                        </p:attrNameLst>
                                      </p:cBhvr>
                                      <p:tavLst>
                                        <p:tav tm="0">
                                          <p:val>
                                            <p:fltVal val="0"/>
                                          </p:val>
                                        </p:tav>
                                        <p:tav tm="100000">
                                          <p:val>
                                            <p:strVal val="#ppt_h"/>
                                          </p:val>
                                        </p:tav>
                                      </p:tavLst>
                                    </p:anim>
                                    <p:anim calcmode="lin" valueType="num">
                                      <p:cBhvr>
                                        <p:cTn id="14" dur="1000" fill="hold"/>
                                        <p:tgtEl>
                                          <p:spTgt spid="22"/>
                                        </p:tgtEl>
                                        <p:attrNameLst>
                                          <p:attrName>style.rotation</p:attrName>
                                        </p:attrNameLst>
                                      </p:cBhvr>
                                      <p:tavLst>
                                        <p:tav tm="0">
                                          <p:val>
                                            <p:fltVal val="90"/>
                                          </p:val>
                                        </p:tav>
                                        <p:tav tm="100000">
                                          <p:val>
                                            <p:fltVal val="0"/>
                                          </p:val>
                                        </p:tav>
                                      </p:tavLst>
                                    </p:anim>
                                    <p:animEffect transition="in" filter="fade">
                                      <p:cBhvr>
                                        <p:cTn id="15" dur="1000"/>
                                        <p:tgtEl>
                                          <p:spTgt spid="22"/>
                                        </p:tgtEl>
                                      </p:cBhvr>
                                    </p:animEffect>
                                  </p:childTnLst>
                                </p:cTn>
                              </p:par>
                              <p:par>
                                <p:cTn id="16" presetID="31" presetClass="entr" presetSubtype="0" fill="hold" grpId="0" nodeType="withEffect">
                                  <p:stCondLst>
                                    <p:cond delay="0"/>
                                  </p:stCondLst>
                                  <p:childTnLst>
                                    <p:set>
                                      <p:cBhvr>
                                        <p:cTn id="17" dur="1" fill="hold">
                                          <p:stCondLst>
                                            <p:cond delay="0"/>
                                          </p:stCondLst>
                                        </p:cTn>
                                        <p:tgtEl>
                                          <p:spTgt spid="20"/>
                                        </p:tgtEl>
                                        <p:attrNameLst>
                                          <p:attrName>style.visibility</p:attrName>
                                        </p:attrNameLst>
                                      </p:cBhvr>
                                      <p:to>
                                        <p:strVal val="visible"/>
                                      </p:to>
                                    </p:set>
                                    <p:anim calcmode="lin" valueType="num">
                                      <p:cBhvr>
                                        <p:cTn id="18" dur="1000" fill="hold"/>
                                        <p:tgtEl>
                                          <p:spTgt spid="20"/>
                                        </p:tgtEl>
                                        <p:attrNameLst>
                                          <p:attrName>ppt_w</p:attrName>
                                        </p:attrNameLst>
                                      </p:cBhvr>
                                      <p:tavLst>
                                        <p:tav tm="0">
                                          <p:val>
                                            <p:fltVal val="0"/>
                                          </p:val>
                                        </p:tav>
                                        <p:tav tm="100000">
                                          <p:val>
                                            <p:strVal val="#ppt_w"/>
                                          </p:val>
                                        </p:tav>
                                      </p:tavLst>
                                    </p:anim>
                                    <p:anim calcmode="lin" valueType="num">
                                      <p:cBhvr>
                                        <p:cTn id="19" dur="1000" fill="hold"/>
                                        <p:tgtEl>
                                          <p:spTgt spid="20"/>
                                        </p:tgtEl>
                                        <p:attrNameLst>
                                          <p:attrName>ppt_h</p:attrName>
                                        </p:attrNameLst>
                                      </p:cBhvr>
                                      <p:tavLst>
                                        <p:tav tm="0">
                                          <p:val>
                                            <p:fltVal val="0"/>
                                          </p:val>
                                        </p:tav>
                                        <p:tav tm="100000">
                                          <p:val>
                                            <p:strVal val="#ppt_h"/>
                                          </p:val>
                                        </p:tav>
                                      </p:tavLst>
                                    </p:anim>
                                    <p:anim calcmode="lin" valueType="num">
                                      <p:cBhvr>
                                        <p:cTn id="20" dur="1000" fill="hold"/>
                                        <p:tgtEl>
                                          <p:spTgt spid="20"/>
                                        </p:tgtEl>
                                        <p:attrNameLst>
                                          <p:attrName>style.rotation</p:attrName>
                                        </p:attrNameLst>
                                      </p:cBhvr>
                                      <p:tavLst>
                                        <p:tav tm="0">
                                          <p:val>
                                            <p:fltVal val="90"/>
                                          </p:val>
                                        </p:tav>
                                        <p:tav tm="100000">
                                          <p:val>
                                            <p:fltVal val="0"/>
                                          </p:val>
                                        </p:tav>
                                      </p:tavLst>
                                    </p:anim>
                                    <p:animEffect transition="in" filter="fade">
                                      <p:cBhvr>
                                        <p:cTn id="21" dur="1000"/>
                                        <p:tgtEl>
                                          <p:spTgt spid="20"/>
                                        </p:tgtEl>
                                      </p:cBhvr>
                                    </p:animEffect>
                                  </p:childTnLst>
                                </p:cTn>
                              </p:par>
                              <p:par>
                                <p:cTn id="22" presetID="31" presetClass="entr" presetSubtype="0" fill="hold" grpId="0" nodeType="with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1000" fill="hold"/>
                                        <p:tgtEl>
                                          <p:spTgt spid="21"/>
                                        </p:tgtEl>
                                        <p:attrNameLst>
                                          <p:attrName>ppt_w</p:attrName>
                                        </p:attrNameLst>
                                      </p:cBhvr>
                                      <p:tavLst>
                                        <p:tav tm="0">
                                          <p:val>
                                            <p:fltVal val="0"/>
                                          </p:val>
                                        </p:tav>
                                        <p:tav tm="100000">
                                          <p:val>
                                            <p:strVal val="#ppt_w"/>
                                          </p:val>
                                        </p:tav>
                                      </p:tavLst>
                                    </p:anim>
                                    <p:anim calcmode="lin" valueType="num">
                                      <p:cBhvr>
                                        <p:cTn id="25" dur="1000" fill="hold"/>
                                        <p:tgtEl>
                                          <p:spTgt spid="21"/>
                                        </p:tgtEl>
                                        <p:attrNameLst>
                                          <p:attrName>ppt_h</p:attrName>
                                        </p:attrNameLst>
                                      </p:cBhvr>
                                      <p:tavLst>
                                        <p:tav tm="0">
                                          <p:val>
                                            <p:fltVal val="0"/>
                                          </p:val>
                                        </p:tav>
                                        <p:tav tm="100000">
                                          <p:val>
                                            <p:strVal val="#ppt_h"/>
                                          </p:val>
                                        </p:tav>
                                      </p:tavLst>
                                    </p:anim>
                                    <p:anim calcmode="lin" valueType="num">
                                      <p:cBhvr>
                                        <p:cTn id="26" dur="1000" fill="hold"/>
                                        <p:tgtEl>
                                          <p:spTgt spid="21"/>
                                        </p:tgtEl>
                                        <p:attrNameLst>
                                          <p:attrName>style.rotation</p:attrName>
                                        </p:attrNameLst>
                                      </p:cBhvr>
                                      <p:tavLst>
                                        <p:tav tm="0">
                                          <p:val>
                                            <p:fltVal val="90"/>
                                          </p:val>
                                        </p:tav>
                                        <p:tav tm="100000">
                                          <p:val>
                                            <p:fltVal val="0"/>
                                          </p:val>
                                        </p:tav>
                                      </p:tavLst>
                                    </p:anim>
                                    <p:animEffect transition="in" filter="fade">
                                      <p:cBhvr>
                                        <p:cTn id="27" dur="1000"/>
                                        <p:tgtEl>
                                          <p:spTgt spid="21"/>
                                        </p:tgtEl>
                                      </p:cBhvr>
                                    </p:animEffect>
                                  </p:childTnLst>
                                </p:cTn>
                              </p:par>
                              <p:par>
                                <p:cTn id="28" presetID="31"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 calcmode="lin" valueType="num">
                                      <p:cBhvr>
                                        <p:cTn id="30" dur="1000" fill="hold"/>
                                        <p:tgtEl>
                                          <p:spTgt spid="19"/>
                                        </p:tgtEl>
                                        <p:attrNameLst>
                                          <p:attrName>ppt_w</p:attrName>
                                        </p:attrNameLst>
                                      </p:cBhvr>
                                      <p:tavLst>
                                        <p:tav tm="0">
                                          <p:val>
                                            <p:fltVal val="0"/>
                                          </p:val>
                                        </p:tav>
                                        <p:tav tm="100000">
                                          <p:val>
                                            <p:strVal val="#ppt_w"/>
                                          </p:val>
                                        </p:tav>
                                      </p:tavLst>
                                    </p:anim>
                                    <p:anim calcmode="lin" valueType="num">
                                      <p:cBhvr>
                                        <p:cTn id="31" dur="1000" fill="hold"/>
                                        <p:tgtEl>
                                          <p:spTgt spid="19"/>
                                        </p:tgtEl>
                                        <p:attrNameLst>
                                          <p:attrName>ppt_h</p:attrName>
                                        </p:attrNameLst>
                                      </p:cBhvr>
                                      <p:tavLst>
                                        <p:tav tm="0">
                                          <p:val>
                                            <p:fltVal val="0"/>
                                          </p:val>
                                        </p:tav>
                                        <p:tav tm="100000">
                                          <p:val>
                                            <p:strVal val="#ppt_h"/>
                                          </p:val>
                                        </p:tav>
                                      </p:tavLst>
                                    </p:anim>
                                    <p:anim calcmode="lin" valueType="num">
                                      <p:cBhvr>
                                        <p:cTn id="32" dur="1000" fill="hold"/>
                                        <p:tgtEl>
                                          <p:spTgt spid="19"/>
                                        </p:tgtEl>
                                        <p:attrNameLst>
                                          <p:attrName>style.rotation</p:attrName>
                                        </p:attrNameLst>
                                      </p:cBhvr>
                                      <p:tavLst>
                                        <p:tav tm="0">
                                          <p:val>
                                            <p:fltVal val="90"/>
                                          </p:val>
                                        </p:tav>
                                        <p:tav tm="100000">
                                          <p:val>
                                            <p:fltVal val="0"/>
                                          </p:val>
                                        </p:tav>
                                      </p:tavLst>
                                    </p:anim>
                                    <p:animEffect transition="in" filter="fade">
                                      <p:cBhvr>
                                        <p:cTn id="33" dur="1000"/>
                                        <p:tgtEl>
                                          <p:spTgt spid="19"/>
                                        </p:tgtEl>
                                      </p:cBhvr>
                                    </p:animEffect>
                                  </p:childTnLst>
                                </p:cTn>
                              </p:par>
                            </p:childTnLst>
                          </p:cTn>
                        </p:par>
                      </p:childTnLst>
                    </p:cTn>
                  </p:par>
                  <p:par>
                    <p:cTn id="34" fill="hold">
                      <p:stCondLst>
                        <p:cond delay="indefinite"/>
                      </p:stCondLst>
                      <p:childTnLst>
                        <p:par>
                          <p:cTn id="35" fill="hold">
                            <p:stCondLst>
                              <p:cond delay="0"/>
                            </p:stCondLst>
                            <p:childTnLst>
                              <p:par>
                                <p:cTn id="36" presetID="14" presetClass="entr" presetSubtype="10" fill="hold" grpId="0" nodeType="click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randombar(horizontal)">
                                      <p:cBhvr>
                                        <p:cTn id="38" dur="500"/>
                                        <p:tgtEl>
                                          <p:spTgt spid="25"/>
                                        </p:tgtEl>
                                      </p:cBhvr>
                                    </p:animEffect>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29">
                                            <p:txEl>
                                              <p:pRg st="0" end="0"/>
                                            </p:txEl>
                                          </p:spTgt>
                                        </p:tgtEl>
                                        <p:attrNameLst>
                                          <p:attrName>style.visibility</p:attrName>
                                        </p:attrNameLst>
                                      </p:cBhvr>
                                      <p:to>
                                        <p:strVal val="visible"/>
                                      </p:to>
                                    </p:set>
                                    <p:animEffect transition="in" filter="fade">
                                      <p:cBhvr>
                                        <p:cTn id="43" dur="1000"/>
                                        <p:tgtEl>
                                          <p:spTgt spid="29">
                                            <p:txEl>
                                              <p:pRg st="0" end="0"/>
                                            </p:txEl>
                                          </p:spTgt>
                                        </p:tgtEl>
                                      </p:cBhvr>
                                    </p:animEffect>
                                    <p:anim calcmode="lin" valueType="num">
                                      <p:cBhvr>
                                        <p:cTn id="44"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9">
                                            <p:txEl>
                                              <p:pRg st="1" end="1"/>
                                            </p:txEl>
                                          </p:spTgt>
                                        </p:tgtEl>
                                        <p:attrNameLst>
                                          <p:attrName>style.visibility</p:attrName>
                                        </p:attrNameLst>
                                      </p:cBhvr>
                                      <p:to>
                                        <p:strVal val="visible"/>
                                      </p:to>
                                    </p:set>
                                    <p:animEffect transition="in" filter="fade">
                                      <p:cBhvr>
                                        <p:cTn id="50" dur="1000"/>
                                        <p:tgtEl>
                                          <p:spTgt spid="29">
                                            <p:txEl>
                                              <p:pRg st="1" end="1"/>
                                            </p:txEl>
                                          </p:spTgt>
                                        </p:tgtEl>
                                      </p:cBhvr>
                                    </p:animEffect>
                                    <p:anim calcmode="lin" valueType="num">
                                      <p:cBhvr>
                                        <p:cTn id="51" dur="1000" fill="hold"/>
                                        <p:tgtEl>
                                          <p:spTgt spid="29">
                                            <p:txEl>
                                              <p:pRg st="1" end="1"/>
                                            </p:txEl>
                                          </p:spTgt>
                                        </p:tgtEl>
                                        <p:attrNameLst>
                                          <p:attrName>ppt_x</p:attrName>
                                        </p:attrNameLst>
                                      </p:cBhvr>
                                      <p:tavLst>
                                        <p:tav tm="0">
                                          <p:val>
                                            <p:strVal val="#ppt_x"/>
                                          </p:val>
                                        </p:tav>
                                        <p:tav tm="100000">
                                          <p:val>
                                            <p:strVal val="#ppt_x"/>
                                          </p:val>
                                        </p:tav>
                                      </p:tavLst>
                                    </p:anim>
                                    <p:anim calcmode="lin" valueType="num">
                                      <p:cBhvr>
                                        <p:cTn id="52" dur="1000" fill="hold"/>
                                        <p:tgtEl>
                                          <p:spTgt spid="29">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0" grpId="0" animBg="1"/>
      <p:bldP spid="21" grpId="0" animBg="1"/>
      <p:bldP spid="22" grpId="0" animBg="1"/>
      <p:bldP spid="25"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4572000" cy="523220"/>
          </a:xfrm>
          <a:prstGeom prst="rect">
            <a:avLst/>
          </a:prstGeom>
        </p:spPr>
        <p:txBody>
          <a:bodyPr>
            <a:spAutoFit/>
          </a:bodyPr>
          <a:lstStyle/>
          <a:p>
            <a:r>
              <a:rPr lang="tr-TR" sz="2800" b="1" dirty="0">
                <a:solidFill>
                  <a:srgbClr val="1F5463"/>
                </a:solidFill>
              </a:rPr>
              <a:t>Yatırım Fonları</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6" name="Metin kutusu 5">
            <a:extLst>
              <a:ext uri="{FF2B5EF4-FFF2-40B4-BE49-F238E27FC236}">
                <a16:creationId xmlns:a16="http://schemas.microsoft.com/office/drawing/2014/main" id="{9D73C0CD-4061-E591-D1E9-787A0250C5E2}"/>
              </a:ext>
            </a:extLst>
          </p:cNvPr>
          <p:cNvSpPr txBox="1"/>
          <p:nvPr/>
        </p:nvSpPr>
        <p:spPr>
          <a:xfrm>
            <a:off x="827584" y="687852"/>
            <a:ext cx="8316416" cy="1077218"/>
          </a:xfrm>
          <a:prstGeom prst="rect">
            <a:avLst/>
          </a:prstGeom>
          <a:noFill/>
        </p:spPr>
        <p:txBody>
          <a:bodyPr wrap="square">
            <a:spAutoFit/>
          </a:bodyPr>
          <a:lstStyle/>
          <a:p>
            <a:r>
              <a:rPr lang="tr-TR" sz="1600" b="0" i="0" u="none" strike="noStrike" dirty="0">
                <a:solidFill>
                  <a:srgbClr val="000000"/>
                </a:solidFill>
                <a:effectLst/>
                <a:latin typeface="-webkit-standard"/>
              </a:rPr>
              <a:t>Fonlar, yatırımcıların bir araya gelerek bir portföy oluşturdukları ve profesyonel bir yönetici tarafından yönetilen yatırım araçlarıdır. Fonlar, bireysel yatırımcıların riski dağıtarak daha geniş bir yatırım havuzuna erişmelerini sağlar. Ayrıca, profesyonel bir yönetici tarafından yönetildiği için yatırımcıların zaman ve bilgi gerektiren analizlerle uğraşmasına gerek kalmaz.</a:t>
            </a:r>
            <a:endParaRPr lang="tr-TR" sz="1600" dirty="0"/>
          </a:p>
        </p:txBody>
      </p:sp>
      <p:graphicFrame>
        <p:nvGraphicFramePr>
          <p:cNvPr id="4" name="Tablo 3">
            <a:extLst>
              <a:ext uri="{FF2B5EF4-FFF2-40B4-BE49-F238E27FC236}">
                <a16:creationId xmlns:a16="http://schemas.microsoft.com/office/drawing/2014/main" id="{23981EC7-6E50-BAF0-BE15-27B75ECA3CB2}"/>
              </a:ext>
            </a:extLst>
          </p:cNvPr>
          <p:cNvGraphicFramePr>
            <a:graphicFrameLocks noGrp="1"/>
          </p:cNvGraphicFramePr>
          <p:nvPr>
            <p:extLst>
              <p:ext uri="{D42A27DB-BD31-4B8C-83A1-F6EECF244321}">
                <p14:modId xmlns:p14="http://schemas.microsoft.com/office/powerpoint/2010/main" val="2899749549"/>
              </p:ext>
            </p:extLst>
          </p:nvPr>
        </p:nvGraphicFramePr>
        <p:xfrm>
          <a:off x="1241376" y="1742807"/>
          <a:ext cx="7488831" cy="3431173"/>
        </p:xfrm>
        <a:graphic>
          <a:graphicData uri="http://schemas.openxmlformats.org/drawingml/2006/table">
            <a:tbl>
              <a:tblPr/>
              <a:tblGrid>
                <a:gridCol w="1242392">
                  <a:extLst>
                    <a:ext uri="{9D8B030D-6E8A-4147-A177-3AD203B41FA5}">
                      <a16:colId xmlns:a16="http://schemas.microsoft.com/office/drawing/2014/main" val="1549739176"/>
                    </a:ext>
                  </a:extLst>
                </a:gridCol>
                <a:gridCol w="5328592">
                  <a:extLst>
                    <a:ext uri="{9D8B030D-6E8A-4147-A177-3AD203B41FA5}">
                      <a16:colId xmlns:a16="http://schemas.microsoft.com/office/drawing/2014/main" val="4019378382"/>
                    </a:ext>
                  </a:extLst>
                </a:gridCol>
                <a:gridCol w="917847">
                  <a:extLst>
                    <a:ext uri="{9D8B030D-6E8A-4147-A177-3AD203B41FA5}">
                      <a16:colId xmlns:a16="http://schemas.microsoft.com/office/drawing/2014/main" val="696483127"/>
                    </a:ext>
                  </a:extLst>
                </a:gridCol>
              </a:tblGrid>
              <a:tr h="174055">
                <a:tc>
                  <a:txBody>
                    <a:bodyPr/>
                    <a:lstStyle/>
                    <a:p>
                      <a:r>
                        <a:rPr lang="tr-TR" sz="1100" b="1" dirty="0">
                          <a:effectLst/>
                        </a:rPr>
                        <a:t>Fon Türü</a:t>
                      </a:r>
                      <a:endParaRPr lang="tr-TR" sz="1100" b="1" dirty="0"/>
                    </a:p>
                  </a:txBody>
                  <a:tcPr marL="43514" marR="43514" marT="21757" marB="21757" anchor="ctr">
                    <a:lnL>
                      <a:noFill/>
                    </a:lnL>
                    <a:lnR>
                      <a:noFill/>
                    </a:lnR>
                    <a:lnT>
                      <a:noFill/>
                    </a:lnT>
                    <a:lnB>
                      <a:noFill/>
                    </a:lnB>
                  </a:tcPr>
                </a:tc>
                <a:tc>
                  <a:txBody>
                    <a:bodyPr/>
                    <a:lstStyle/>
                    <a:p>
                      <a:r>
                        <a:rPr lang="tr-TR" sz="1100" b="1" dirty="0">
                          <a:effectLst/>
                        </a:rPr>
                        <a:t>Açıklama</a:t>
                      </a:r>
                      <a:endParaRPr lang="tr-TR" sz="1100" b="1" dirty="0"/>
                    </a:p>
                  </a:txBody>
                  <a:tcPr marL="43514" marR="43514" marT="21757" marB="21757" anchor="ctr">
                    <a:lnL>
                      <a:noFill/>
                    </a:lnL>
                    <a:lnR>
                      <a:noFill/>
                    </a:lnR>
                    <a:lnT>
                      <a:noFill/>
                    </a:lnT>
                    <a:lnB>
                      <a:noFill/>
                    </a:lnB>
                  </a:tcPr>
                </a:tc>
                <a:tc>
                  <a:txBody>
                    <a:bodyPr/>
                    <a:lstStyle/>
                    <a:p>
                      <a:r>
                        <a:rPr lang="tr-TR" sz="1100" b="1" dirty="0">
                          <a:effectLst/>
                        </a:rPr>
                        <a:t>Risk Düzeyi</a:t>
                      </a:r>
                      <a:endParaRPr lang="tr-TR" sz="1100" b="1" dirty="0"/>
                    </a:p>
                  </a:txBody>
                  <a:tcPr marL="43514" marR="43514" marT="21757" marB="21757" anchor="ctr">
                    <a:lnL>
                      <a:noFill/>
                    </a:lnL>
                    <a:lnR>
                      <a:noFill/>
                    </a:lnR>
                    <a:lnT>
                      <a:noFill/>
                    </a:lnT>
                    <a:lnB>
                      <a:noFill/>
                    </a:lnB>
                  </a:tcPr>
                </a:tc>
                <a:extLst>
                  <a:ext uri="{0D108BD9-81ED-4DB2-BD59-A6C34878D82A}">
                    <a16:rowId xmlns:a16="http://schemas.microsoft.com/office/drawing/2014/main" val="36620825"/>
                  </a:ext>
                </a:extLst>
              </a:tr>
              <a:tr h="696220">
                <a:tc>
                  <a:txBody>
                    <a:bodyPr/>
                    <a:lstStyle/>
                    <a:p>
                      <a:r>
                        <a:rPr lang="tr-TR" sz="1100">
                          <a:effectLst/>
                        </a:rPr>
                        <a:t>Hisse Senedi Fonu</a:t>
                      </a:r>
                      <a:endParaRPr lang="tr-TR" sz="1100"/>
                    </a:p>
                  </a:txBody>
                  <a:tcPr marL="43514" marR="43514" marT="21757" marB="21757" anchor="ctr">
                    <a:lnL>
                      <a:noFill/>
                    </a:lnL>
                    <a:lnR>
                      <a:noFill/>
                    </a:lnR>
                    <a:lnT>
                      <a:noFill/>
                    </a:lnT>
                    <a:lnB>
                      <a:noFill/>
                    </a:lnB>
                  </a:tcPr>
                </a:tc>
                <a:tc>
                  <a:txBody>
                    <a:bodyPr/>
                    <a:lstStyle/>
                    <a:p>
                      <a:r>
                        <a:rPr lang="tr-TR" sz="1100">
                          <a:effectLst/>
                        </a:rPr>
                        <a:t>Hisse senetlerine yatırım yapan fonlardır. Genellikle hisse senetlerinin getirilerine paralel olarak değer kazanır.</a:t>
                      </a:r>
                      <a:endParaRPr lang="tr-TR" sz="1100"/>
                    </a:p>
                  </a:txBody>
                  <a:tcPr marL="43514" marR="43514" marT="21757" marB="21757" anchor="ctr">
                    <a:lnL>
                      <a:noFill/>
                    </a:lnL>
                    <a:lnR>
                      <a:noFill/>
                    </a:lnR>
                    <a:lnT>
                      <a:noFill/>
                    </a:lnT>
                    <a:lnB>
                      <a:noFill/>
                    </a:lnB>
                  </a:tcPr>
                </a:tc>
                <a:tc>
                  <a:txBody>
                    <a:bodyPr/>
                    <a:lstStyle/>
                    <a:p>
                      <a:r>
                        <a:rPr lang="tr-TR" sz="1100">
                          <a:effectLst/>
                        </a:rPr>
                        <a:t>Yüksek</a:t>
                      </a:r>
                      <a:endParaRPr lang="tr-TR" sz="1100"/>
                    </a:p>
                  </a:txBody>
                  <a:tcPr marL="43514" marR="43514" marT="21757" marB="21757" anchor="ctr">
                    <a:lnL>
                      <a:noFill/>
                    </a:lnL>
                    <a:lnR>
                      <a:noFill/>
                    </a:lnR>
                    <a:lnT>
                      <a:noFill/>
                    </a:lnT>
                    <a:lnB>
                      <a:noFill/>
                    </a:lnB>
                  </a:tcPr>
                </a:tc>
                <a:extLst>
                  <a:ext uri="{0D108BD9-81ED-4DB2-BD59-A6C34878D82A}">
                    <a16:rowId xmlns:a16="http://schemas.microsoft.com/office/drawing/2014/main" val="3906722526"/>
                  </a:ext>
                </a:extLst>
              </a:tr>
              <a:tr h="565679">
                <a:tc>
                  <a:txBody>
                    <a:bodyPr/>
                    <a:lstStyle/>
                    <a:p>
                      <a:r>
                        <a:rPr lang="tr-TR" sz="1100" dirty="0">
                          <a:effectLst/>
                        </a:rPr>
                        <a:t>Borçlanma Araçları Fonu</a:t>
                      </a:r>
                      <a:endParaRPr lang="tr-TR" sz="1100" dirty="0"/>
                    </a:p>
                  </a:txBody>
                  <a:tcPr marL="43514" marR="43514" marT="21757" marB="21757" anchor="ctr">
                    <a:lnL>
                      <a:noFill/>
                    </a:lnL>
                    <a:lnR>
                      <a:noFill/>
                    </a:lnR>
                    <a:lnT>
                      <a:noFill/>
                    </a:lnT>
                    <a:lnB>
                      <a:noFill/>
                    </a:lnB>
                  </a:tcPr>
                </a:tc>
                <a:tc>
                  <a:txBody>
                    <a:bodyPr/>
                    <a:lstStyle/>
                    <a:p>
                      <a:r>
                        <a:rPr lang="tr-TR" sz="1100">
                          <a:effectLst/>
                        </a:rPr>
                        <a:t>Tahvil ve bono gibi sabit getirili menkul kıymetlere yatırım yapan fonlardır. Düşük riskli yatırım aracıdır.</a:t>
                      </a:r>
                      <a:endParaRPr lang="tr-TR" sz="1100"/>
                    </a:p>
                  </a:txBody>
                  <a:tcPr marL="43514" marR="43514" marT="21757" marB="21757" anchor="ctr">
                    <a:lnL>
                      <a:noFill/>
                    </a:lnL>
                    <a:lnR>
                      <a:noFill/>
                    </a:lnR>
                    <a:lnT>
                      <a:noFill/>
                    </a:lnT>
                    <a:lnB>
                      <a:noFill/>
                    </a:lnB>
                  </a:tcPr>
                </a:tc>
                <a:tc>
                  <a:txBody>
                    <a:bodyPr/>
                    <a:lstStyle/>
                    <a:p>
                      <a:r>
                        <a:rPr lang="tr-TR" sz="1100">
                          <a:effectLst/>
                        </a:rPr>
                        <a:t>Düşük</a:t>
                      </a:r>
                      <a:endParaRPr lang="tr-TR" sz="1100"/>
                    </a:p>
                  </a:txBody>
                  <a:tcPr marL="43514" marR="43514" marT="21757" marB="21757" anchor="ctr">
                    <a:lnL>
                      <a:noFill/>
                    </a:lnL>
                    <a:lnR>
                      <a:noFill/>
                    </a:lnR>
                    <a:lnT>
                      <a:noFill/>
                    </a:lnT>
                    <a:lnB>
                      <a:noFill/>
                    </a:lnB>
                  </a:tcPr>
                </a:tc>
                <a:extLst>
                  <a:ext uri="{0D108BD9-81ED-4DB2-BD59-A6C34878D82A}">
                    <a16:rowId xmlns:a16="http://schemas.microsoft.com/office/drawing/2014/main" val="549396163"/>
                  </a:ext>
                </a:extLst>
              </a:tr>
              <a:tr h="565679">
                <a:tc>
                  <a:txBody>
                    <a:bodyPr/>
                    <a:lstStyle/>
                    <a:p>
                      <a:r>
                        <a:rPr lang="tr-TR" sz="1100">
                          <a:effectLst/>
                        </a:rPr>
                        <a:t>Karma Fon</a:t>
                      </a:r>
                      <a:endParaRPr lang="tr-TR" sz="1100"/>
                    </a:p>
                  </a:txBody>
                  <a:tcPr marL="43514" marR="43514" marT="21757" marB="21757" anchor="ctr">
                    <a:lnL>
                      <a:noFill/>
                    </a:lnL>
                    <a:lnR>
                      <a:noFill/>
                    </a:lnR>
                    <a:lnT>
                      <a:noFill/>
                    </a:lnT>
                    <a:lnB>
                      <a:noFill/>
                    </a:lnB>
                  </a:tcPr>
                </a:tc>
                <a:tc>
                  <a:txBody>
                    <a:bodyPr/>
                    <a:lstStyle/>
                    <a:p>
                      <a:r>
                        <a:rPr lang="tr-TR" sz="1100">
                          <a:effectLst/>
                        </a:rPr>
                        <a:t>Hem hisse senetlerine hem de tahvil ve bonolara yatırım yapan fonlardır. Orta riskli yatırım aracıdır.</a:t>
                      </a:r>
                      <a:endParaRPr lang="tr-TR" sz="1100"/>
                    </a:p>
                  </a:txBody>
                  <a:tcPr marL="43514" marR="43514" marT="21757" marB="21757" anchor="ctr">
                    <a:lnL>
                      <a:noFill/>
                    </a:lnL>
                    <a:lnR>
                      <a:noFill/>
                    </a:lnR>
                    <a:lnT>
                      <a:noFill/>
                    </a:lnT>
                    <a:lnB>
                      <a:noFill/>
                    </a:lnB>
                  </a:tcPr>
                </a:tc>
                <a:tc>
                  <a:txBody>
                    <a:bodyPr/>
                    <a:lstStyle/>
                    <a:p>
                      <a:r>
                        <a:rPr lang="tr-TR" sz="1100">
                          <a:effectLst/>
                        </a:rPr>
                        <a:t>Orta</a:t>
                      </a:r>
                      <a:endParaRPr lang="tr-TR" sz="1100"/>
                    </a:p>
                  </a:txBody>
                  <a:tcPr marL="43514" marR="43514" marT="21757" marB="21757" anchor="ctr">
                    <a:lnL>
                      <a:noFill/>
                    </a:lnL>
                    <a:lnR>
                      <a:noFill/>
                    </a:lnR>
                    <a:lnT>
                      <a:noFill/>
                    </a:lnT>
                    <a:lnB>
                      <a:noFill/>
                    </a:lnB>
                  </a:tcPr>
                </a:tc>
                <a:extLst>
                  <a:ext uri="{0D108BD9-81ED-4DB2-BD59-A6C34878D82A}">
                    <a16:rowId xmlns:a16="http://schemas.microsoft.com/office/drawing/2014/main" val="1999192535"/>
                  </a:ext>
                </a:extLst>
              </a:tr>
              <a:tr h="826762">
                <a:tc>
                  <a:txBody>
                    <a:bodyPr/>
                    <a:lstStyle/>
                    <a:p>
                      <a:r>
                        <a:rPr lang="tr-TR" sz="1100">
                          <a:effectLst/>
                        </a:rPr>
                        <a:t>Gayrimenkul Fonu</a:t>
                      </a:r>
                      <a:endParaRPr lang="tr-TR" sz="1100"/>
                    </a:p>
                  </a:txBody>
                  <a:tcPr marL="43514" marR="43514" marT="21757" marB="21757" anchor="ctr">
                    <a:lnL>
                      <a:noFill/>
                    </a:lnL>
                    <a:lnR>
                      <a:noFill/>
                    </a:lnR>
                    <a:lnT>
                      <a:noFill/>
                    </a:lnT>
                    <a:lnB>
                      <a:noFill/>
                    </a:lnB>
                  </a:tcPr>
                </a:tc>
                <a:tc>
                  <a:txBody>
                    <a:bodyPr/>
                    <a:lstStyle/>
                    <a:p>
                      <a:r>
                        <a:rPr lang="tr-TR" sz="1100">
                          <a:effectLst/>
                        </a:rPr>
                        <a:t>Gayrimenkul projelerine yatırım yapan fonlardır. Gayrimenkul sektörüne yatırım yapmak isteyen yatırımcılar için uygun bir seçenektir.</a:t>
                      </a:r>
                      <a:endParaRPr lang="tr-TR" sz="1100"/>
                    </a:p>
                  </a:txBody>
                  <a:tcPr marL="43514" marR="43514" marT="21757" marB="21757" anchor="ctr">
                    <a:lnL>
                      <a:noFill/>
                    </a:lnL>
                    <a:lnR>
                      <a:noFill/>
                    </a:lnR>
                    <a:lnT>
                      <a:noFill/>
                    </a:lnT>
                    <a:lnB>
                      <a:noFill/>
                    </a:lnB>
                  </a:tcPr>
                </a:tc>
                <a:tc>
                  <a:txBody>
                    <a:bodyPr/>
                    <a:lstStyle/>
                    <a:p>
                      <a:r>
                        <a:rPr lang="tr-TR" sz="1100">
                          <a:effectLst/>
                        </a:rPr>
                        <a:t>Orta</a:t>
                      </a:r>
                      <a:endParaRPr lang="tr-TR" sz="1100"/>
                    </a:p>
                  </a:txBody>
                  <a:tcPr marL="43514" marR="43514" marT="21757" marB="21757" anchor="ctr">
                    <a:lnL>
                      <a:noFill/>
                    </a:lnL>
                    <a:lnR>
                      <a:noFill/>
                    </a:lnR>
                    <a:lnT>
                      <a:noFill/>
                    </a:lnT>
                    <a:lnB>
                      <a:noFill/>
                    </a:lnB>
                  </a:tcPr>
                </a:tc>
                <a:extLst>
                  <a:ext uri="{0D108BD9-81ED-4DB2-BD59-A6C34878D82A}">
                    <a16:rowId xmlns:a16="http://schemas.microsoft.com/office/drawing/2014/main" val="2312999402"/>
                  </a:ext>
                </a:extLst>
              </a:tr>
              <a:tr h="565679">
                <a:tc>
                  <a:txBody>
                    <a:bodyPr/>
                    <a:lstStyle/>
                    <a:p>
                      <a:r>
                        <a:rPr lang="tr-TR" sz="1100">
                          <a:effectLst/>
                        </a:rPr>
                        <a:t>Emeklilik Fonu</a:t>
                      </a:r>
                      <a:endParaRPr lang="tr-TR" sz="1100"/>
                    </a:p>
                  </a:txBody>
                  <a:tcPr marL="43514" marR="43514" marT="21757" marB="21757" anchor="ctr">
                    <a:lnL>
                      <a:noFill/>
                    </a:lnL>
                    <a:lnR>
                      <a:noFill/>
                    </a:lnR>
                    <a:lnT>
                      <a:noFill/>
                    </a:lnT>
                    <a:lnB>
                      <a:noFill/>
                    </a:lnB>
                  </a:tcPr>
                </a:tc>
                <a:tc>
                  <a:txBody>
                    <a:bodyPr/>
                    <a:lstStyle/>
                    <a:p>
                      <a:r>
                        <a:rPr lang="tr-TR" sz="1100">
                          <a:effectLst/>
                        </a:rPr>
                        <a:t>Emeklilik planları için tasarlanmış fonlardır. Düşük riskli ve uzun vadeli yatırım aracıdır.</a:t>
                      </a:r>
                      <a:endParaRPr lang="tr-TR" sz="1100"/>
                    </a:p>
                  </a:txBody>
                  <a:tcPr marL="43514" marR="43514" marT="21757" marB="21757" anchor="ctr">
                    <a:lnL>
                      <a:noFill/>
                    </a:lnL>
                    <a:lnR>
                      <a:noFill/>
                    </a:lnR>
                    <a:lnT>
                      <a:noFill/>
                    </a:lnT>
                    <a:lnB>
                      <a:noFill/>
                    </a:lnB>
                  </a:tcPr>
                </a:tc>
                <a:tc>
                  <a:txBody>
                    <a:bodyPr/>
                    <a:lstStyle/>
                    <a:p>
                      <a:r>
                        <a:rPr lang="tr-TR" sz="1100" dirty="0">
                          <a:effectLst/>
                        </a:rPr>
                        <a:t>Düşük</a:t>
                      </a:r>
                      <a:endParaRPr lang="tr-TR" sz="1100" dirty="0"/>
                    </a:p>
                  </a:txBody>
                  <a:tcPr marL="43514" marR="43514" marT="21757" marB="21757" anchor="ctr">
                    <a:lnL>
                      <a:noFill/>
                    </a:lnL>
                    <a:lnR>
                      <a:noFill/>
                    </a:lnR>
                    <a:lnT>
                      <a:noFill/>
                    </a:lnT>
                    <a:lnB>
                      <a:noFill/>
                    </a:lnB>
                  </a:tcPr>
                </a:tc>
                <a:extLst>
                  <a:ext uri="{0D108BD9-81ED-4DB2-BD59-A6C34878D82A}">
                    <a16:rowId xmlns:a16="http://schemas.microsoft.com/office/drawing/2014/main" val="3608841426"/>
                  </a:ext>
                </a:extLst>
              </a:tr>
            </a:tbl>
          </a:graphicData>
        </a:graphic>
      </p:graphicFrame>
    </p:spTree>
    <p:extLst>
      <p:ext uri="{BB962C8B-B14F-4D97-AF65-F5344CB8AC3E}">
        <p14:creationId xmlns:p14="http://schemas.microsoft.com/office/powerpoint/2010/main" val="31572623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4572000" cy="523220"/>
          </a:xfrm>
          <a:prstGeom prst="rect">
            <a:avLst/>
          </a:prstGeom>
        </p:spPr>
        <p:txBody>
          <a:bodyPr>
            <a:spAutoFit/>
          </a:bodyPr>
          <a:lstStyle/>
          <a:p>
            <a:r>
              <a:rPr lang="tr-TR" sz="2800" b="1" dirty="0">
                <a:solidFill>
                  <a:srgbClr val="1F5463"/>
                </a:solidFill>
              </a:rPr>
              <a:t>Yatırım Fonları</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6" name="Metin kutusu 5">
            <a:extLst>
              <a:ext uri="{FF2B5EF4-FFF2-40B4-BE49-F238E27FC236}">
                <a16:creationId xmlns:a16="http://schemas.microsoft.com/office/drawing/2014/main" id="{9D73C0CD-4061-E591-D1E9-787A0250C5E2}"/>
              </a:ext>
            </a:extLst>
          </p:cNvPr>
          <p:cNvSpPr txBox="1"/>
          <p:nvPr/>
        </p:nvSpPr>
        <p:spPr>
          <a:xfrm>
            <a:off x="827584" y="687852"/>
            <a:ext cx="8316416" cy="338554"/>
          </a:xfrm>
          <a:prstGeom prst="rect">
            <a:avLst/>
          </a:prstGeom>
          <a:noFill/>
        </p:spPr>
        <p:txBody>
          <a:bodyPr wrap="square">
            <a:spAutoFit/>
          </a:bodyPr>
          <a:lstStyle/>
          <a:p>
            <a:r>
              <a:rPr lang="tr-TR" sz="1600" b="0" i="0" u="none" strike="noStrike" dirty="0">
                <a:solidFill>
                  <a:srgbClr val="000000"/>
                </a:solidFill>
                <a:effectLst/>
                <a:latin typeface="-webkit-standard"/>
              </a:rPr>
              <a:t>Yatırım Fonları: Çeşitlendirilmiş Bir Finansal Yatırım Aracı</a:t>
            </a:r>
            <a:endParaRPr lang="tr-TR" sz="1600" dirty="0"/>
          </a:p>
        </p:txBody>
      </p:sp>
      <p:pic>
        <p:nvPicPr>
          <p:cNvPr id="7" name="Resim 6">
            <a:extLst>
              <a:ext uri="{FF2B5EF4-FFF2-40B4-BE49-F238E27FC236}">
                <a16:creationId xmlns:a16="http://schemas.microsoft.com/office/drawing/2014/main" id="{0B24C060-5136-6673-B265-F9F5B9154E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1186627"/>
            <a:ext cx="2346498" cy="1370434"/>
          </a:xfrm>
          <a:prstGeom prst="rect">
            <a:avLst/>
          </a:prstGeom>
        </p:spPr>
      </p:pic>
      <p:pic>
        <p:nvPicPr>
          <p:cNvPr id="9" name="Resim 8">
            <a:extLst>
              <a:ext uri="{FF2B5EF4-FFF2-40B4-BE49-F238E27FC236}">
                <a16:creationId xmlns:a16="http://schemas.microsoft.com/office/drawing/2014/main" id="{3288A704-5068-F2CA-8ACD-6FF7ED8949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4846" y="1186627"/>
            <a:ext cx="2411140" cy="1370434"/>
          </a:xfrm>
          <a:prstGeom prst="rect">
            <a:avLst/>
          </a:prstGeom>
        </p:spPr>
      </p:pic>
      <p:pic>
        <p:nvPicPr>
          <p:cNvPr id="11" name="Resim 10">
            <a:extLst>
              <a:ext uri="{FF2B5EF4-FFF2-40B4-BE49-F238E27FC236}">
                <a16:creationId xmlns:a16="http://schemas.microsoft.com/office/drawing/2014/main" id="{5BE08005-13FB-7D30-5DCB-6297EC2C533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6216" y="1186627"/>
            <a:ext cx="2411140" cy="1385123"/>
          </a:xfrm>
          <a:prstGeom prst="rect">
            <a:avLst/>
          </a:prstGeom>
        </p:spPr>
      </p:pic>
      <p:sp>
        <p:nvSpPr>
          <p:cNvPr id="13" name="Metin kutusu 12">
            <a:extLst>
              <a:ext uri="{FF2B5EF4-FFF2-40B4-BE49-F238E27FC236}">
                <a16:creationId xmlns:a16="http://schemas.microsoft.com/office/drawing/2014/main" id="{A82C643A-BA3E-2160-656B-E77D17C0C44E}"/>
              </a:ext>
            </a:extLst>
          </p:cNvPr>
          <p:cNvSpPr txBox="1"/>
          <p:nvPr/>
        </p:nvSpPr>
        <p:spPr>
          <a:xfrm>
            <a:off x="683568" y="2557061"/>
            <a:ext cx="2411140" cy="1384995"/>
          </a:xfrm>
          <a:prstGeom prst="rect">
            <a:avLst/>
          </a:prstGeom>
          <a:noFill/>
        </p:spPr>
        <p:txBody>
          <a:bodyPr wrap="square">
            <a:spAutoFit/>
          </a:bodyPr>
          <a:lstStyle/>
          <a:p>
            <a:r>
              <a:rPr lang="tr-TR" sz="1400" b="1" i="0" u="none" strike="noStrike" dirty="0">
                <a:solidFill>
                  <a:srgbClr val="0A1222"/>
                </a:solidFill>
                <a:effectLst/>
                <a:latin typeface="+mj-lt"/>
              </a:rPr>
              <a:t>Yatırım fonları, çeşitlendirilmiş bir menkul kıymet portföyüne yatırım yapmak için birden fazla yatırımcının parasını bir araya getirir.</a:t>
            </a:r>
            <a:endParaRPr lang="tr-TR" sz="1400" dirty="0">
              <a:latin typeface="+mj-lt"/>
            </a:endParaRPr>
          </a:p>
        </p:txBody>
      </p:sp>
      <p:sp>
        <p:nvSpPr>
          <p:cNvPr id="14" name="Metin kutusu 13">
            <a:extLst>
              <a:ext uri="{FF2B5EF4-FFF2-40B4-BE49-F238E27FC236}">
                <a16:creationId xmlns:a16="http://schemas.microsoft.com/office/drawing/2014/main" id="{8C29D9C7-7361-0BC4-4CE9-9E810B3CFC7E}"/>
              </a:ext>
            </a:extLst>
          </p:cNvPr>
          <p:cNvSpPr txBox="1"/>
          <p:nvPr/>
        </p:nvSpPr>
        <p:spPr>
          <a:xfrm>
            <a:off x="3599892" y="2571750"/>
            <a:ext cx="2411140" cy="954107"/>
          </a:xfrm>
          <a:prstGeom prst="rect">
            <a:avLst/>
          </a:prstGeom>
          <a:noFill/>
        </p:spPr>
        <p:txBody>
          <a:bodyPr wrap="square">
            <a:spAutoFit/>
          </a:bodyPr>
          <a:lstStyle/>
          <a:p>
            <a:r>
              <a:rPr lang="tr-TR" sz="1400" b="1" i="0" u="none" strike="noStrike" dirty="0">
                <a:solidFill>
                  <a:srgbClr val="0A1222"/>
                </a:solidFill>
                <a:effectLst/>
                <a:latin typeface="+mj-lt"/>
              </a:rPr>
              <a:t>Yatırım fonları çeşitlilik sunarak tek bir menkul kıymete yatırım yapma riskini azaltır.</a:t>
            </a:r>
            <a:endParaRPr lang="tr-TR" sz="1400" dirty="0">
              <a:latin typeface="+mj-lt"/>
            </a:endParaRPr>
          </a:p>
        </p:txBody>
      </p:sp>
      <p:sp>
        <p:nvSpPr>
          <p:cNvPr id="15" name="Metin kutusu 14">
            <a:extLst>
              <a:ext uri="{FF2B5EF4-FFF2-40B4-BE49-F238E27FC236}">
                <a16:creationId xmlns:a16="http://schemas.microsoft.com/office/drawing/2014/main" id="{5D38A02A-7A23-9A0D-0AB0-9E5CF1842E29}"/>
              </a:ext>
            </a:extLst>
          </p:cNvPr>
          <p:cNvSpPr txBox="1"/>
          <p:nvPr/>
        </p:nvSpPr>
        <p:spPr>
          <a:xfrm>
            <a:off x="6516216" y="2571750"/>
            <a:ext cx="2411140" cy="738664"/>
          </a:xfrm>
          <a:prstGeom prst="rect">
            <a:avLst/>
          </a:prstGeom>
          <a:noFill/>
        </p:spPr>
        <p:txBody>
          <a:bodyPr wrap="square">
            <a:spAutoFit/>
          </a:bodyPr>
          <a:lstStyle/>
          <a:p>
            <a:r>
              <a:rPr lang="tr-TR" sz="1400" b="1" i="0" u="none" strike="noStrike" dirty="0">
                <a:solidFill>
                  <a:srgbClr val="0A1222"/>
                </a:solidFill>
                <a:effectLst/>
                <a:latin typeface="+mj-lt"/>
              </a:rPr>
              <a:t>Yatırım fonları, yönetim ücreti ve komisyon dahil olmak üzere bazı ücretler alırlar.</a:t>
            </a:r>
            <a:endParaRPr lang="tr-TR" sz="1400" dirty="0">
              <a:latin typeface="+mj-lt"/>
            </a:endParaRPr>
          </a:p>
        </p:txBody>
      </p:sp>
      <p:sp>
        <p:nvSpPr>
          <p:cNvPr id="17" name="Metin kutusu 16">
            <a:extLst>
              <a:ext uri="{FF2B5EF4-FFF2-40B4-BE49-F238E27FC236}">
                <a16:creationId xmlns:a16="http://schemas.microsoft.com/office/drawing/2014/main" id="{3989497D-8732-6C43-83D3-BD06A9123008}"/>
              </a:ext>
            </a:extLst>
          </p:cNvPr>
          <p:cNvSpPr txBox="1"/>
          <p:nvPr/>
        </p:nvSpPr>
        <p:spPr>
          <a:xfrm>
            <a:off x="674345" y="3891878"/>
            <a:ext cx="2411140" cy="769441"/>
          </a:xfrm>
          <a:prstGeom prst="rect">
            <a:avLst/>
          </a:prstGeom>
          <a:noFill/>
        </p:spPr>
        <p:txBody>
          <a:bodyPr wrap="square">
            <a:spAutoFit/>
          </a:bodyPr>
          <a:lstStyle/>
          <a:p>
            <a:pPr algn="l"/>
            <a:r>
              <a:rPr lang="tr-TR" sz="1100" b="0" i="0" u="none" strike="noStrike" dirty="0">
                <a:effectLst/>
                <a:latin typeface="Work Sans" pitchFamily="2" charset="0"/>
              </a:rPr>
              <a:t>Yatırımcılar adına yatırım kararları veren profesyonel fon yöneticileri tarafından yönetilirler.</a:t>
            </a:r>
          </a:p>
        </p:txBody>
      </p:sp>
      <p:sp>
        <p:nvSpPr>
          <p:cNvPr id="18" name="Metin kutusu 17">
            <a:extLst>
              <a:ext uri="{FF2B5EF4-FFF2-40B4-BE49-F238E27FC236}">
                <a16:creationId xmlns:a16="http://schemas.microsoft.com/office/drawing/2014/main" id="{3C7F3BB3-0380-3D2F-0EFD-984BE2C026B4}"/>
              </a:ext>
            </a:extLst>
          </p:cNvPr>
          <p:cNvSpPr txBox="1"/>
          <p:nvPr/>
        </p:nvSpPr>
        <p:spPr>
          <a:xfrm>
            <a:off x="6516216" y="3310414"/>
            <a:ext cx="2411140" cy="769441"/>
          </a:xfrm>
          <a:prstGeom prst="rect">
            <a:avLst/>
          </a:prstGeom>
          <a:noFill/>
        </p:spPr>
        <p:txBody>
          <a:bodyPr wrap="square">
            <a:spAutoFit/>
          </a:bodyPr>
          <a:lstStyle/>
          <a:p>
            <a:pPr algn="l"/>
            <a:r>
              <a:rPr lang="tr-TR" sz="1100" b="0" i="0" u="none" strike="noStrike" dirty="0">
                <a:effectLst/>
                <a:latin typeface="Work Sans" pitchFamily="2" charset="0"/>
              </a:rPr>
              <a:t>Yatırımcılar, yatırım fonları aracılığıyla çeşitli varlık sınıflarına ve yatırım stratejilerine erişebilir.</a:t>
            </a:r>
          </a:p>
        </p:txBody>
      </p:sp>
      <p:sp>
        <p:nvSpPr>
          <p:cNvPr id="19" name="Metin kutusu 18">
            <a:extLst>
              <a:ext uri="{FF2B5EF4-FFF2-40B4-BE49-F238E27FC236}">
                <a16:creationId xmlns:a16="http://schemas.microsoft.com/office/drawing/2014/main" id="{CB99580E-4125-F91E-E8C0-CCF64E19CC04}"/>
              </a:ext>
            </a:extLst>
          </p:cNvPr>
          <p:cNvSpPr txBox="1"/>
          <p:nvPr/>
        </p:nvSpPr>
        <p:spPr>
          <a:xfrm>
            <a:off x="3599892" y="3511167"/>
            <a:ext cx="2411140" cy="769441"/>
          </a:xfrm>
          <a:prstGeom prst="rect">
            <a:avLst/>
          </a:prstGeom>
          <a:noFill/>
        </p:spPr>
        <p:txBody>
          <a:bodyPr wrap="square">
            <a:spAutoFit/>
          </a:bodyPr>
          <a:lstStyle/>
          <a:p>
            <a:pPr algn="l"/>
            <a:r>
              <a:rPr lang="tr-TR" sz="1100" b="0" i="0" u="none" strike="noStrike" dirty="0">
                <a:effectLst/>
                <a:latin typeface="Work Sans" pitchFamily="2" charset="0"/>
              </a:rPr>
              <a:t>Yatırımcılar, yatırım fonları aracılığıyla çeşitli varlık sınıflarına ve yatırım stratejilerine erişebilir.</a:t>
            </a:r>
          </a:p>
        </p:txBody>
      </p:sp>
    </p:spTree>
    <p:extLst>
      <p:ext uri="{BB962C8B-B14F-4D97-AF65-F5344CB8AC3E}">
        <p14:creationId xmlns:p14="http://schemas.microsoft.com/office/powerpoint/2010/main" val="1627991362"/>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4572000" cy="523220"/>
          </a:xfrm>
          <a:prstGeom prst="rect">
            <a:avLst/>
          </a:prstGeom>
        </p:spPr>
        <p:txBody>
          <a:bodyPr>
            <a:spAutoFit/>
          </a:bodyPr>
          <a:lstStyle/>
          <a:p>
            <a:r>
              <a:rPr lang="tr-TR" sz="2800" b="1" dirty="0">
                <a:solidFill>
                  <a:srgbClr val="1F5463"/>
                </a:solidFill>
              </a:rPr>
              <a:t>Gayrimenkul Yatırımları</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6" name="Metin kutusu 5">
            <a:extLst>
              <a:ext uri="{FF2B5EF4-FFF2-40B4-BE49-F238E27FC236}">
                <a16:creationId xmlns:a16="http://schemas.microsoft.com/office/drawing/2014/main" id="{9D73C0CD-4061-E591-D1E9-787A0250C5E2}"/>
              </a:ext>
            </a:extLst>
          </p:cNvPr>
          <p:cNvSpPr txBox="1"/>
          <p:nvPr/>
        </p:nvSpPr>
        <p:spPr>
          <a:xfrm>
            <a:off x="827584" y="687852"/>
            <a:ext cx="8316416" cy="830997"/>
          </a:xfrm>
          <a:prstGeom prst="rect">
            <a:avLst/>
          </a:prstGeom>
          <a:noFill/>
        </p:spPr>
        <p:txBody>
          <a:bodyPr wrap="square">
            <a:spAutoFit/>
          </a:bodyPr>
          <a:lstStyle/>
          <a:p>
            <a:r>
              <a:rPr lang="tr-TR" sz="1600" b="0" i="0" u="none" strike="noStrike" dirty="0">
                <a:solidFill>
                  <a:srgbClr val="000000"/>
                </a:solidFill>
                <a:effectLst/>
                <a:latin typeface="-webkit-standard"/>
              </a:rPr>
              <a:t>Gayrimenkul yatırımları, mülklerin satın alınması ve kiralanması yoluyla gelir elde etme stratejisidir. Bu yatırım türü, uzun vadeli bir getiri sağlama potansiyeline sahiptir ve birçok yatırımcı için güvenli ve karlı bir seçenek olarak kabul edilir.</a:t>
            </a:r>
            <a:endParaRPr lang="tr-TR" sz="1600" dirty="0"/>
          </a:p>
        </p:txBody>
      </p:sp>
      <p:graphicFrame>
        <p:nvGraphicFramePr>
          <p:cNvPr id="2" name="Tablo 1">
            <a:extLst>
              <a:ext uri="{FF2B5EF4-FFF2-40B4-BE49-F238E27FC236}">
                <a16:creationId xmlns:a16="http://schemas.microsoft.com/office/drawing/2014/main" id="{073B300C-F154-36E0-8DD2-80925F8593E0}"/>
              </a:ext>
            </a:extLst>
          </p:cNvPr>
          <p:cNvGraphicFramePr>
            <a:graphicFrameLocks noGrp="1"/>
          </p:cNvGraphicFramePr>
          <p:nvPr>
            <p:extLst>
              <p:ext uri="{D42A27DB-BD31-4B8C-83A1-F6EECF244321}">
                <p14:modId xmlns:p14="http://schemas.microsoft.com/office/powerpoint/2010/main" val="609420114"/>
              </p:ext>
            </p:extLst>
          </p:nvPr>
        </p:nvGraphicFramePr>
        <p:xfrm>
          <a:off x="1479632" y="1572179"/>
          <a:ext cx="7012319" cy="3394076"/>
        </p:xfrm>
        <a:graphic>
          <a:graphicData uri="http://schemas.openxmlformats.org/drawingml/2006/table">
            <a:tbl>
              <a:tblPr/>
              <a:tblGrid>
                <a:gridCol w="945391">
                  <a:extLst>
                    <a:ext uri="{9D8B030D-6E8A-4147-A177-3AD203B41FA5}">
                      <a16:colId xmlns:a16="http://schemas.microsoft.com/office/drawing/2014/main" val="2547095482"/>
                    </a:ext>
                  </a:extLst>
                </a:gridCol>
                <a:gridCol w="4104456">
                  <a:extLst>
                    <a:ext uri="{9D8B030D-6E8A-4147-A177-3AD203B41FA5}">
                      <a16:colId xmlns:a16="http://schemas.microsoft.com/office/drawing/2014/main" val="3183697885"/>
                    </a:ext>
                  </a:extLst>
                </a:gridCol>
                <a:gridCol w="1962472">
                  <a:extLst>
                    <a:ext uri="{9D8B030D-6E8A-4147-A177-3AD203B41FA5}">
                      <a16:colId xmlns:a16="http://schemas.microsoft.com/office/drawing/2014/main" val="1584415493"/>
                    </a:ext>
                  </a:extLst>
                </a:gridCol>
              </a:tblGrid>
              <a:tr h="288857">
                <a:tc>
                  <a:txBody>
                    <a:bodyPr/>
                    <a:lstStyle/>
                    <a:p>
                      <a:r>
                        <a:rPr lang="tr-TR" sz="1100" b="1" dirty="0">
                          <a:effectLst/>
                        </a:rPr>
                        <a:t>Mülk Türü</a:t>
                      </a:r>
                      <a:endParaRPr lang="tr-TR" sz="1100" b="1" dirty="0"/>
                    </a:p>
                  </a:txBody>
                  <a:tcPr marL="72214" marR="72214" marT="36107" marB="36107" anchor="ctr">
                    <a:lnL>
                      <a:noFill/>
                    </a:lnL>
                    <a:lnR>
                      <a:noFill/>
                    </a:lnR>
                    <a:lnT>
                      <a:noFill/>
                    </a:lnT>
                    <a:lnB>
                      <a:noFill/>
                    </a:lnB>
                  </a:tcPr>
                </a:tc>
                <a:tc>
                  <a:txBody>
                    <a:bodyPr/>
                    <a:lstStyle/>
                    <a:p>
                      <a:r>
                        <a:rPr lang="tr-TR" sz="1100" b="1" dirty="0">
                          <a:effectLst/>
                        </a:rPr>
                        <a:t>Açıklama</a:t>
                      </a:r>
                      <a:endParaRPr lang="tr-TR" sz="1100" b="1" dirty="0"/>
                    </a:p>
                  </a:txBody>
                  <a:tcPr marL="72214" marR="72214" marT="36107" marB="36107" anchor="ctr">
                    <a:lnL>
                      <a:noFill/>
                    </a:lnL>
                    <a:lnR>
                      <a:noFill/>
                    </a:lnR>
                    <a:lnT>
                      <a:noFill/>
                    </a:lnT>
                    <a:lnB>
                      <a:noFill/>
                    </a:lnB>
                  </a:tcPr>
                </a:tc>
                <a:tc>
                  <a:txBody>
                    <a:bodyPr/>
                    <a:lstStyle/>
                    <a:p>
                      <a:r>
                        <a:rPr lang="tr-TR" sz="1100" b="1" dirty="0">
                          <a:effectLst/>
                        </a:rPr>
                        <a:t>Getiri Potansiyeli</a:t>
                      </a:r>
                      <a:endParaRPr lang="tr-TR" sz="1100" b="1" dirty="0"/>
                    </a:p>
                  </a:txBody>
                  <a:tcPr marL="72214" marR="72214" marT="36107" marB="36107" anchor="ctr">
                    <a:lnL>
                      <a:noFill/>
                    </a:lnL>
                    <a:lnR>
                      <a:noFill/>
                    </a:lnR>
                    <a:lnT>
                      <a:noFill/>
                    </a:lnT>
                    <a:lnB>
                      <a:noFill/>
                    </a:lnB>
                  </a:tcPr>
                </a:tc>
                <a:extLst>
                  <a:ext uri="{0D108BD9-81ED-4DB2-BD59-A6C34878D82A}">
                    <a16:rowId xmlns:a16="http://schemas.microsoft.com/office/drawing/2014/main" val="3524801493"/>
                  </a:ext>
                </a:extLst>
              </a:tr>
              <a:tr h="722144">
                <a:tc>
                  <a:txBody>
                    <a:bodyPr/>
                    <a:lstStyle/>
                    <a:p>
                      <a:r>
                        <a:rPr lang="tr-TR" sz="1100">
                          <a:effectLst/>
                        </a:rPr>
                        <a:t>Konut</a:t>
                      </a:r>
                      <a:endParaRPr lang="tr-TR" sz="1100"/>
                    </a:p>
                  </a:txBody>
                  <a:tcPr marL="72214" marR="72214" marT="36107" marB="36107" anchor="ctr">
                    <a:lnL>
                      <a:noFill/>
                    </a:lnL>
                    <a:lnR>
                      <a:noFill/>
                    </a:lnR>
                    <a:lnT>
                      <a:noFill/>
                    </a:lnT>
                    <a:lnB>
                      <a:noFill/>
                    </a:lnB>
                  </a:tcPr>
                </a:tc>
                <a:tc>
                  <a:txBody>
                    <a:bodyPr/>
                    <a:lstStyle/>
                    <a:p>
                      <a:r>
                        <a:rPr lang="tr-TR" sz="1100" dirty="0">
                          <a:effectLst/>
                        </a:rPr>
                        <a:t>Ev veya daire gibi konut birimlerinin satın alınması ve kiralanması.</a:t>
                      </a:r>
                      <a:endParaRPr lang="tr-TR" sz="1100" dirty="0"/>
                    </a:p>
                  </a:txBody>
                  <a:tcPr marL="72214" marR="72214" marT="36107" marB="36107" anchor="ctr">
                    <a:lnL>
                      <a:noFill/>
                    </a:lnL>
                    <a:lnR>
                      <a:noFill/>
                    </a:lnR>
                    <a:lnT>
                      <a:noFill/>
                    </a:lnT>
                    <a:lnB>
                      <a:noFill/>
                    </a:lnB>
                  </a:tcPr>
                </a:tc>
                <a:tc>
                  <a:txBody>
                    <a:bodyPr/>
                    <a:lstStyle/>
                    <a:p>
                      <a:r>
                        <a:rPr lang="tr-TR" sz="1100">
                          <a:effectLst/>
                        </a:rPr>
                        <a:t>Kira geliri ve mülk değerinin artması</a:t>
                      </a:r>
                      <a:endParaRPr lang="tr-TR" sz="1100"/>
                    </a:p>
                  </a:txBody>
                  <a:tcPr marL="72214" marR="72214" marT="36107" marB="36107" anchor="ctr">
                    <a:lnL>
                      <a:noFill/>
                    </a:lnL>
                    <a:lnR>
                      <a:noFill/>
                    </a:lnR>
                    <a:lnT>
                      <a:noFill/>
                    </a:lnT>
                    <a:lnB>
                      <a:noFill/>
                    </a:lnB>
                  </a:tcPr>
                </a:tc>
                <a:extLst>
                  <a:ext uri="{0D108BD9-81ED-4DB2-BD59-A6C34878D82A}">
                    <a16:rowId xmlns:a16="http://schemas.microsoft.com/office/drawing/2014/main" val="903099928"/>
                  </a:ext>
                </a:extLst>
              </a:tr>
              <a:tr h="722144">
                <a:tc>
                  <a:txBody>
                    <a:bodyPr/>
                    <a:lstStyle/>
                    <a:p>
                      <a:r>
                        <a:rPr lang="tr-TR" sz="1100">
                          <a:effectLst/>
                        </a:rPr>
                        <a:t>Ticari</a:t>
                      </a:r>
                      <a:endParaRPr lang="tr-TR" sz="1100"/>
                    </a:p>
                  </a:txBody>
                  <a:tcPr marL="72214" marR="72214" marT="36107" marB="36107" anchor="ctr">
                    <a:lnL>
                      <a:noFill/>
                    </a:lnL>
                    <a:lnR>
                      <a:noFill/>
                    </a:lnR>
                    <a:lnT>
                      <a:noFill/>
                    </a:lnT>
                    <a:lnB>
                      <a:noFill/>
                    </a:lnB>
                  </a:tcPr>
                </a:tc>
                <a:tc>
                  <a:txBody>
                    <a:bodyPr/>
                    <a:lstStyle/>
                    <a:p>
                      <a:r>
                        <a:rPr lang="tr-TR" sz="1100" dirty="0">
                          <a:effectLst/>
                        </a:rPr>
                        <a:t>Ofis, mağaza veya depo gibi ticari mülklerin satın alınması ve  kiralanması.</a:t>
                      </a:r>
                      <a:endParaRPr lang="tr-TR" sz="1100" dirty="0"/>
                    </a:p>
                  </a:txBody>
                  <a:tcPr marL="72214" marR="72214" marT="36107" marB="36107" anchor="ctr">
                    <a:lnL>
                      <a:noFill/>
                    </a:lnL>
                    <a:lnR>
                      <a:noFill/>
                    </a:lnR>
                    <a:lnT>
                      <a:noFill/>
                    </a:lnT>
                    <a:lnB>
                      <a:noFill/>
                    </a:lnB>
                  </a:tcPr>
                </a:tc>
                <a:tc>
                  <a:txBody>
                    <a:bodyPr/>
                    <a:lstStyle/>
                    <a:p>
                      <a:r>
                        <a:rPr lang="tr-TR" sz="1100">
                          <a:effectLst/>
                        </a:rPr>
                        <a:t>Kira geliri ve mülk değerinin artması</a:t>
                      </a:r>
                      <a:endParaRPr lang="tr-TR" sz="1100"/>
                    </a:p>
                  </a:txBody>
                  <a:tcPr marL="72214" marR="72214" marT="36107" marB="36107" anchor="ctr">
                    <a:lnL>
                      <a:noFill/>
                    </a:lnL>
                    <a:lnR>
                      <a:noFill/>
                    </a:lnR>
                    <a:lnT>
                      <a:noFill/>
                    </a:lnT>
                    <a:lnB>
                      <a:noFill/>
                    </a:lnB>
                  </a:tcPr>
                </a:tc>
                <a:extLst>
                  <a:ext uri="{0D108BD9-81ED-4DB2-BD59-A6C34878D82A}">
                    <a16:rowId xmlns:a16="http://schemas.microsoft.com/office/drawing/2014/main" val="550427198"/>
                  </a:ext>
                </a:extLst>
              </a:tr>
              <a:tr h="722144">
                <a:tc>
                  <a:txBody>
                    <a:bodyPr/>
                    <a:lstStyle/>
                    <a:p>
                      <a:r>
                        <a:rPr lang="tr-TR" sz="1100">
                          <a:effectLst/>
                        </a:rPr>
                        <a:t>Endüstriyel</a:t>
                      </a:r>
                      <a:endParaRPr lang="tr-TR" sz="1100"/>
                    </a:p>
                  </a:txBody>
                  <a:tcPr marL="72214" marR="72214" marT="36107" marB="36107" anchor="ctr">
                    <a:lnL>
                      <a:noFill/>
                    </a:lnL>
                    <a:lnR>
                      <a:noFill/>
                    </a:lnR>
                    <a:lnT>
                      <a:noFill/>
                    </a:lnT>
                    <a:lnB>
                      <a:noFill/>
                    </a:lnB>
                  </a:tcPr>
                </a:tc>
                <a:tc>
                  <a:txBody>
                    <a:bodyPr/>
                    <a:lstStyle/>
                    <a:p>
                      <a:r>
                        <a:rPr lang="tr-TR" sz="1100" dirty="0">
                          <a:effectLst/>
                        </a:rPr>
                        <a:t>Fabrika veya depo gibi endüstriyel mülklerin satın alınması ve kiralanması.</a:t>
                      </a:r>
                      <a:endParaRPr lang="tr-TR" sz="1100" dirty="0"/>
                    </a:p>
                  </a:txBody>
                  <a:tcPr marL="72214" marR="72214" marT="36107" marB="36107" anchor="ctr">
                    <a:lnL>
                      <a:noFill/>
                    </a:lnL>
                    <a:lnR>
                      <a:noFill/>
                    </a:lnR>
                    <a:lnT>
                      <a:noFill/>
                    </a:lnT>
                    <a:lnB>
                      <a:noFill/>
                    </a:lnB>
                  </a:tcPr>
                </a:tc>
                <a:tc>
                  <a:txBody>
                    <a:bodyPr/>
                    <a:lstStyle/>
                    <a:p>
                      <a:r>
                        <a:rPr lang="tr-TR" sz="1100">
                          <a:effectLst/>
                        </a:rPr>
                        <a:t>Kira geliri ve mülk değerinin artması</a:t>
                      </a:r>
                      <a:endParaRPr lang="tr-TR" sz="1100"/>
                    </a:p>
                  </a:txBody>
                  <a:tcPr marL="72214" marR="72214" marT="36107" marB="36107" anchor="ctr">
                    <a:lnL>
                      <a:noFill/>
                    </a:lnL>
                    <a:lnR>
                      <a:noFill/>
                    </a:lnR>
                    <a:lnT>
                      <a:noFill/>
                    </a:lnT>
                    <a:lnB>
                      <a:noFill/>
                    </a:lnB>
                  </a:tcPr>
                </a:tc>
                <a:extLst>
                  <a:ext uri="{0D108BD9-81ED-4DB2-BD59-A6C34878D82A}">
                    <a16:rowId xmlns:a16="http://schemas.microsoft.com/office/drawing/2014/main" val="3834946960"/>
                  </a:ext>
                </a:extLst>
              </a:tr>
              <a:tr h="938787">
                <a:tc>
                  <a:txBody>
                    <a:bodyPr/>
                    <a:lstStyle/>
                    <a:p>
                      <a:r>
                        <a:rPr lang="tr-TR" sz="1100">
                          <a:effectLst/>
                        </a:rPr>
                        <a:t>Arazi</a:t>
                      </a:r>
                      <a:endParaRPr lang="tr-TR" sz="1100"/>
                    </a:p>
                  </a:txBody>
                  <a:tcPr marL="72214" marR="72214" marT="36107" marB="36107" anchor="ctr">
                    <a:lnL>
                      <a:noFill/>
                    </a:lnL>
                    <a:lnR>
                      <a:noFill/>
                    </a:lnR>
                    <a:lnT>
                      <a:noFill/>
                    </a:lnT>
                    <a:lnB>
                      <a:noFill/>
                    </a:lnB>
                  </a:tcPr>
                </a:tc>
                <a:tc>
                  <a:txBody>
                    <a:bodyPr/>
                    <a:lstStyle/>
                    <a:p>
                      <a:r>
                        <a:rPr lang="tr-TR" sz="1100">
                          <a:effectLst/>
                        </a:rPr>
                        <a:t>Boş arazi veya tarım arazisi gibi mülklerin satın alınması ve değerlendirilmesi.</a:t>
                      </a:r>
                      <a:endParaRPr lang="tr-TR" sz="1100"/>
                    </a:p>
                  </a:txBody>
                  <a:tcPr marL="72214" marR="72214" marT="36107" marB="36107" anchor="ctr">
                    <a:lnL>
                      <a:noFill/>
                    </a:lnL>
                    <a:lnR>
                      <a:noFill/>
                    </a:lnR>
                    <a:lnT>
                      <a:noFill/>
                    </a:lnT>
                    <a:lnB>
                      <a:noFill/>
                    </a:lnB>
                  </a:tcPr>
                </a:tc>
                <a:tc>
                  <a:txBody>
                    <a:bodyPr/>
                    <a:lstStyle/>
                    <a:p>
                      <a:r>
                        <a:rPr lang="tr-TR" sz="1100" dirty="0">
                          <a:effectLst/>
                        </a:rPr>
                        <a:t>Arazi değerinin artması veya tarım geliri</a:t>
                      </a:r>
                      <a:endParaRPr lang="tr-TR" sz="1100" dirty="0"/>
                    </a:p>
                  </a:txBody>
                  <a:tcPr marL="72214" marR="72214" marT="36107" marB="36107" anchor="ctr">
                    <a:lnL>
                      <a:noFill/>
                    </a:lnL>
                    <a:lnR>
                      <a:noFill/>
                    </a:lnR>
                    <a:lnT>
                      <a:noFill/>
                    </a:lnT>
                    <a:lnB>
                      <a:noFill/>
                    </a:lnB>
                  </a:tcPr>
                </a:tc>
                <a:extLst>
                  <a:ext uri="{0D108BD9-81ED-4DB2-BD59-A6C34878D82A}">
                    <a16:rowId xmlns:a16="http://schemas.microsoft.com/office/drawing/2014/main" val="420471405"/>
                  </a:ext>
                </a:extLst>
              </a:tr>
            </a:tbl>
          </a:graphicData>
        </a:graphic>
      </p:graphicFrame>
    </p:spTree>
    <p:extLst>
      <p:ext uri="{BB962C8B-B14F-4D97-AF65-F5344CB8AC3E}">
        <p14:creationId xmlns:p14="http://schemas.microsoft.com/office/powerpoint/2010/main" val="3626892773"/>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4572000" cy="523220"/>
          </a:xfrm>
          <a:prstGeom prst="rect">
            <a:avLst/>
          </a:prstGeom>
        </p:spPr>
        <p:txBody>
          <a:bodyPr>
            <a:spAutoFit/>
          </a:bodyPr>
          <a:lstStyle/>
          <a:p>
            <a:r>
              <a:rPr lang="tr-TR" sz="2800" b="1" dirty="0">
                <a:solidFill>
                  <a:srgbClr val="1F5463"/>
                </a:solidFill>
              </a:rPr>
              <a:t>Gayrimenkul Yatırımları</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6" name="Metin kutusu 5">
            <a:extLst>
              <a:ext uri="{FF2B5EF4-FFF2-40B4-BE49-F238E27FC236}">
                <a16:creationId xmlns:a16="http://schemas.microsoft.com/office/drawing/2014/main" id="{9D73C0CD-4061-E591-D1E9-787A0250C5E2}"/>
              </a:ext>
            </a:extLst>
          </p:cNvPr>
          <p:cNvSpPr txBox="1"/>
          <p:nvPr/>
        </p:nvSpPr>
        <p:spPr>
          <a:xfrm>
            <a:off x="827584" y="687852"/>
            <a:ext cx="8316416" cy="338554"/>
          </a:xfrm>
          <a:prstGeom prst="rect">
            <a:avLst/>
          </a:prstGeom>
          <a:noFill/>
        </p:spPr>
        <p:txBody>
          <a:bodyPr wrap="square">
            <a:spAutoFit/>
          </a:bodyPr>
          <a:lstStyle/>
          <a:p>
            <a:r>
              <a:rPr lang="tr-TR" sz="1600" b="0" i="0" u="none" strike="noStrike" dirty="0">
                <a:solidFill>
                  <a:srgbClr val="000000"/>
                </a:solidFill>
                <a:effectLst/>
                <a:latin typeface="-webkit-standard"/>
              </a:rPr>
              <a:t>Gayrimenkul: Somut Bir Finansal Yatırım Aracı</a:t>
            </a:r>
            <a:endParaRPr lang="tr-TR" sz="1600" dirty="0"/>
          </a:p>
        </p:txBody>
      </p:sp>
      <p:sp>
        <p:nvSpPr>
          <p:cNvPr id="7" name="Metin kutusu 6">
            <a:extLst>
              <a:ext uri="{FF2B5EF4-FFF2-40B4-BE49-F238E27FC236}">
                <a16:creationId xmlns:a16="http://schemas.microsoft.com/office/drawing/2014/main" id="{35316634-94A2-D69F-43A8-4B703F5C5001}"/>
              </a:ext>
            </a:extLst>
          </p:cNvPr>
          <p:cNvSpPr txBox="1"/>
          <p:nvPr/>
        </p:nvSpPr>
        <p:spPr>
          <a:xfrm>
            <a:off x="973345" y="2915984"/>
            <a:ext cx="2014479" cy="738664"/>
          </a:xfrm>
          <a:prstGeom prst="rect">
            <a:avLst/>
          </a:prstGeom>
          <a:noFill/>
        </p:spPr>
        <p:txBody>
          <a:bodyPr wrap="square">
            <a:spAutoFit/>
          </a:bodyPr>
          <a:lstStyle/>
          <a:p>
            <a:r>
              <a:rPr lang="tr-TR" sz="1400" b="1" i="0" u="none" strike="noStrike" dirty="0">
                <a:effectLst/>
                <a:latin typeface="+mj-lt"/>
              </a:rPr>
              <a:t>Gayrimenkul bir yatırım portföyüne çeşitlilik sağlayabilir.</a:t>
            </a:r>
            <a:endParaRPr lang="tr-TR" sz="1400" dirty="0">
              <a:latin typeface="+mj-lt"/>
            </a:endParaRPr>
          </a:p>
        </p:txBody>
      </p:sp>
      <p:sp>
        <p:nvSpPr>
          <p:cNvPr id="11" name="Metin kutusu 10">
            <a:extLst>
              <a:ext uri="{FF2B5EF4-FFF2-40B4-BE49-F238E27FC236}">
                <a16:creationId xmlns:a16="http://schemas.microsoft.com/office/drawing/2014/main" id="{11A70521-D895-4111-E956-32B36494CA54}"/>
              </a:ext>
            </a:extLst>
          </p:cNvPr>
          <p:cNvSpPr txBox="1"/>
          <p:nvPr/>
        </p:nvSpPr>
        <p:spPr>
          <a:xfrm>
            <a:off x="969653" y="3589863"/>
            <a:ext cx="2143931" cy="600164"/>
          </a:xfrm>
          <a:prstGeom prst="rect">
            <a:avLst/>
          </a:prstGeom>
          <a:noFill/>
        </p:spPr>
        <p:txBody>
          <a:bodyPr wrap="square">
            <a:spAutoFit/>
          </a:bodyPr>
          <a:lstStyle/>
          <a:p>
            <a:pPr algn="l"/>
            <a:r>
              <a:rPr lang="tr-TR" sz="1100" b="0" i="0" u="none" strike="noStrike" dirty="0">
                <a:effectLst/>
                <a:latin typeface="Work Sans" pitchFamily="2" charset="0"/>
              </a:rPr>
              <a:t>Enflasyona karşı korunma görevi görebilecek maddi bir varlıktır.</a:t>
            </a:r>
          </a:p>
        </p:txBody>
      </p:sp>
      <p:sp>
        <p:nvSpPr>
          <p:cNvPr id="13" name="Metin kutusu 12">
            <a:extLst>
              <a:ext uri="{FF2B5EF4-FFF2-40B4-BE49-F238E27FC236}">
                <a16:creationId xmlns:a16="http://schemas.microsoft.com/office/drawing/2014/main" id="{D5770739-F2B7-6E3D-893B-F65AA2F5ACE7}"/>
              </a:ext>
            </a:extLst>
          </p:cNvPr>
          <p:cNvSpPr txBox="1"/>
          <p:nvPr/>
        </p:nvSpPr>
        <p:spPr>
          <a:xfrm>
            <a:off x="3107885" y="2915984"/>
            <a:ext cx="2291699" cy="738664"/>
          </a:xfrm>
          <a:prstGeom prst="rect">
            <a:avLst/>
          </a:prstGeom>
          <a:noFill/>
        </p:spPr>
        <p:txBody>
          <a:bodyPr wrap="square">
            <a:spAutoFit/>
          </a:bodyPr>
          <a:lstStyle/>
          <a:p>
            <a:r>
              <a:rPr lang="tr-TR" sz="1400" b="1" i="0" u="none" strike="noStrike" dirty="0">
                <a:effectLst/>
                <a:latin typeface="+mj-lt"/>
              </a:rPr>
              <a:t>Gayrimenkul, yatırım amacıyla mülk satın almayı içerir.</a:t>
            </a:r>
            <a:endParaRPr lang="tr-TR" sz="1400" dirty="0">
              <a:latin typeface="+mj-lt"/>
            </a:endParaRPr>
          </a:p>
        </p:txBody>
      </p:sp>
      <p:sp>
        <p:nvSpPr>
          <p:cNvPr id="15" name="Metin kutusu 14">
            <a:extLst>
              <a:ext uri="{FF2B5EF4-FFF2-40B4-BE49-F238E27FC236}">
                <a16:creationId xmlns:a16="http://schemas.microsoft.com/office/drawing/2014/main" id="{24DBC8CC-82A5-AC2A-DA48-F3214127FBC0}"/>
              </a:ext>
            </a:extLst>
          </p:cNvPr>
          <p:cNvSpPr txBox="1"/>
          <p:nvPr/>
        </p:nvSpPr>
        <p:spPr>
          <a:xfrm>
            <a:off x="3101606" y="3640494"/>
            <a:ext cx="2304256" cy="769441"/>
          </a:xfrm>
          <a:prstGeom prst="rect">
            <a:avLst/>
          </a:prstGeom>
          <a:noFill/>
        </p:spPr>
        <p:txBody>
          <a:bodyPr wrap="square">
            <a:spAutoFit/>
          </a:bodyPr>
          <a:lstStyle/>
          <a:p>
            <a:pPr algn="l"/>
            <a:r>
              <a:rPr lang="tr-TR" sz="1100" b="0" i="0" u="none" strike="noStrike" dirty="0">
                <a:effectLst/>
                <a:latin typeface="Work Sans" pitchFamily="2" charset="0"/>
              </a:rPr>
              <a:t>Yatırımcılar kira geliri elde edebilir ve mülk değerlemesinden faydalanabilir.</a:t>
            </a:r>
          </a:p>
        </p:txBody>
      </p:sp>
      <p:sp>
        <p:nvSpPr>
          <p:cNvPr id="17" name="Metin kutusu 16">
            <a:extLst>
              <a:ext uri="{FF2B5EF4-FFF2-40B4-BE49-F238E27FC236}">
                <a16:creationId xmlns:a16="http://schemas.microsoft.com/office/drawing/2014/main" id="{9C31B553-AA1D-3DCF-26D2-6741712717B7}"/>
              </a:ext>
            </a:extLst>
          </p:cNvPr>
          <p:cNvSpPr txBox="1"/>
          <p:nvPr/>
        </p:nvSpPr>
        <p:spPr>
          <a:xfrm>
            <a:off x="5519644" y="2963600"/>
            <a:ext cx="2304256" cy="738664"/>
          </a:xfrm>
          <a:prstGeom prst="rect">
            <a:avLst/>
          </a:prstGeom>
          <a:noFill/>
        </p:spPr>
        <p:txBody>
          <a:bodyPr wrap="square">
            <a:spAutoFit/>
          </a:bodyPr>
          <a:lstStyle/>
          <a:p>
            <a:r>
              <a:rPr lang="tr-TR" sz="1400" b="1" i="0" u="none" strike="noStrike" dirty="0">
                <a:effectLst/>
                <a:latin typeface="+mj-lt"/>
              </a:rPr>
              <a:t>Gayrimenkul yatırımı dikkatli araştırma ve durum tespiti gerektirir.</a:t>
            </a:r>
            <a:endParaRPr lang="tr-TR" sz="1400" dirty="0">
              <a:latin typeface="+mj-lt"/>
            </a:endParaRPr>
          </a:p>
        </p:txBody>
      </p:sp>
      <p:sp>
        <p:nvSpPr>
          <p:cNvPr id="19" name="Metin kutusu 18">
            <a:extLst>
              <a:ext uri="{FF2B5EF4-FFF2-40B4-BE49-F238E27FC236}">
                <a16:creationId xmlns:a16="http://schemas.microsoft.com/office/drawing/2014/main" id="{663A8798-BE09-801A-8238-F82F959E67FA}"/>
              </a:ext>
            </a:extLst>
          </p:cNvPr>
          <p:cNvSpPr txBox="1"/>
          <p:nvPr/>
        </p:nvSpPr>
        <p:spPr>
          <a:xfrm>
            <a:off x="5519644" y="3654648"/>
            <a:ext cx="2304256" cy="769441"/>
          </a:xfrm>
          <a:prstGeom prst="rect">
            <a:avLst/>
          </a:prstGeom>
          <a:noFill/>
        </p:spPr>
        <p:txBody>
          <a:bodyPr wrap="square">
            <a:spAutoFit/>
          </a:bodyPr>
          <a:lstStyle/>
          <a:p>
            <a:pPr algn="l"/>
            <a:r>
              <a:rPr lang="tr-TR" sz="1100" b="0" i="0" u="none" strike="noStrike" dirty="0">
                <a:effectLst/>
                <a:latin typeface="Work Sans" pitchFamily="2" charset="0"/>
              </a:rPr>
              <a:t>Yatırımcıların </a:t>
            </a:r>
            <a:r>
              <a:rPr lang="tr-TR" sz="1100" b="0" i="0" u="none" strike="noStrike" dirty="0" err="1">
                <a:effectLst/>
                <a:latin typeface="Work Sans" pitchFamily="2" charset="0"/>
              </a:rPr>
              <a:t>lokasyon</a:t>
            </a:r>
            <a:r>
              <a:rPr lang="tr-TR" sz="1100" b="0" i="0" u="none" strike="noStrike" dirty="0">
                <a:effectLst/>
                <a:latin typeface="Work Sans" pitchFamily="2" charset="0"/>
              </a:rPr>
              <a:t>, piyasa koşulları, kira talebi gibi faktörleri göz önünde bulundurması gerekir.</a:t>
            </a:r>
          </a:p>
        </p:txBody>
      </p:sp>
      <p:pic>
        <p:nvPicPr>
          <p:cNvPr id="21" name="Resim 20">
            <a:extLst>
              <a:ext uri="{FF2B5EF4-FFF2-40B4-BE49-F238E27FC236}">
                <a16:creationId xmlns:a16="http://schemas.microsoft.com/office/drawing/2014/main" id="{524580C1-D4BE-D63E-9207-5A48F4D0E8A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9592" y="1052973"/>
            <a:ext cx="6588224" cy="1664484"/>
          </a:xfrm>
          <a:prstGeom prst="rect">
            <a:avLst/>
          </a:prstGeom>
        </p:spPr>
      </p:pic>
    </p:spTree>
    <p:extLst>
      <p:ext uri="{BB962C8B-B14F-4D97-AF65-F5344CB8AC3E}">
        <p14:creationId xmlns:p14="http://schemas.microsoft.com/office/powerpoint/2010/main" val="37829975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4572000" cy="523220"/>
          </a:xfrm>
          <a:prstGeom prst="rect">
            <a:avLst/>
          </a:prstGeom>
        </p:spPr>
        <p:txBody>
          <a:bodyPr>
            <a:spAutoFit/>
          </a:bodyPr>
          <a:lstStyle/>
          <a:p>
            <a:r>
              <a:rPr lang="tr-TR" sz="2800" b="1" dirty="0">
                <a:solidFill>
                  <a:srgbClr val="1F5463"/>
                </a:solidFill>
              </a:rPr>
              <a:t>Kripto Varlıklar</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6" name="Metin kutusu 5">
            <a:extLst>
              <a:ext uri="{FF2B5EF4-FFF2-40B4-BE49-F238E27FC236}">
                <a16:creationId xmlns:a16="http://schemas.microsoft.com/office/drawing/2014/main" id="{9D73C0CD-4061-E591-D1E9-787A0250C5E2}"/>
              </a:ext>
            </a:extLst>
          </p:cNvPr>
          <p:cNvSpPr txBox="1"/>
          <p:nvPr/>
        </p:nvSpPr>
        <p:spPr>
          <a:xfrm>
            <a:off x="827584" y="687852"/>
            <a:ext cx="8316416" cy="830997"/>
          </a:xfrm>
          <a:prstGeom prst="rect">
            <a:avLst/>
          </a:prstGeom>
          <a:noFill/>
        </p:spPr>
        <p:txBody>
          <a:bodyPr wrap="square">
            <a:spAutoFit/>
          </a:bodyPr>
          <a:lstStyle/>
          <a:p>
            <a:r>
              <a:rPr lang="tr-TR" sz="1600" b="0" i="0" u="none" strike="noStrike" dirty="0">
                <a:solidFill>
                  <a:srgbClr val="000000"/>
                </a:solidFill>
                <a:effectLst/>
                <a:latin typeface="-webkit-standard"/>
              </a:rPr>
              <a:t>Kripto para birimleri, dijital olarak oluşturulan ve güvenli bir şekilde işlem gören sanal para birimleridir. Kripto para birimleri, merkezi olmayan bir yapıya sahip olan </a:t>
            </a:r>
            <a:r>
              <a:rPr lang="tr-TR" sz="1600" b="0" i="0" u="none" strike="noStrike" dirty="0" err="1">
                <a:solidFill>
                  <a:srgbClr val="000000"/>
                </a:solidFill>
                <a:effectLst/>
                <a:latin typeface="-webkit-standard"/>
              </a:rPr>
              <a:t>blockchain</a:t>
            </a:r>
            <a:r>
              <a:rPr lang="tr-TR" sz="1600" b="0" i="0" u="none" strike="noStrike" dirty="0">
                <a:solidFill>
                  <a:srgbClr val="000000"/>
                </a:solidFill>
                <a:effectLst/>
                <a:latin typeface="-webkit-standard"/>
              </a:rPr>
              <a:t> teknolojisi ile desteklenir. Bu teknoloji, işlemlerin güvenli ve şeffaf bir şekilde kaydedilmesini sağlar.</a:t>
            </a:r>
            <a:endParaRPr lang="tr-TR" sz="1600" dirty="0"/>
          </a:p>
        </p:txBody>
      </p:sp>
      <p:graphicFrame>
        <p:nvGraphicFramePr>
          <p:cNvPr id="4" name="Tablo 3">
            <a:extLst>
              <a:ext uri="{FF2B5EF4-FFF2-40B4-BE49-F238E27FC236}">
                <a16:creationId xmlns:a16="http://schemas.microsoft.com/office/drawing/2014/main" id="{A72BEBE6-16B6-2A53-3FDD-CD9836444DBD}"/>
              </a:ext>
            </a:extLst>
          </p:cNvPr>
          <p:cNvGraphicFramePr>
            <a:graphicFrameLocks noGrp="1"/>
          </p:cNvGraphicFramePr>
          <p:nvPr>
            <p:extLst>
              <p:ext uri="{D42A27DB-BD31-4B8C-83A1-F6EECF244321}">
                <p14:modId xmlns:p14="http://schemas.microsoft.com/office/powerpoint/2010/main" val="886920112"/>
              </p:ext>
            </p:extLst>
          </p:nvPr>
        </p:nvGraphicFramePr>
        <p:xfrm>
          <a:off x="1877098" y="1518849"/>
          <a:ext cx="5389804" cy="3468272"/>
        </p:xfrm>
        <a:graphic>
          <a:graphicData uri="http://schemas.openxmlformats.org/drawingml/2006/table">
            <a:tbl>
              <a:tblPr/>
              <a:tblGrid>
                <a:gridCol w="1008112">
                  <a:extLst>
                    <a:ext uri="{9D8B030D-6E8A-4147-A177-3AD203B41FA5}">
                      <a16:colId xmlns:a16="http://schemas.microsoft.com/office/drawing/2014/main" val="444877375"/>
                    </a:ext>
                  </a:extLst>
                </a:gridCol>
                <a:gridCol w="2592288">
                  <a:extLst>
                    <a:ext uri="{9D8B030D-6E8A-4147-A177-3AD203B41FA5}">
                      <a16:colId xmlns:a16="http://schemas.microsoft.com/office/drawing/2014/main" val="3813066096"/>
                    </a:ext>
                  </a:extLst>
                </a:gridCol>
                <a:gridCol w="1080120">
                  <a:extLst>
                    <a:ext uri="{9D8B030D-6E8A-4147-A177-3AD203B41FA5}">
                      <a16:colId xmlns:a16="http://schemas.microsoft.com/office/drawing/2014/main" val="485068835"/>
                    </a:ext>
                  </a:extLst>
                </a:gridCol>
                <a:gridCol w="709284">
                  <a:extLst>
                    <a:ext uri="{9D8B030D-6E8A-4147-A177-3AD203B41FA5}">
                      <a16:colId xmlns:a16="http://schemas.microsoft.com/office/drawing/2014/main" val="1546311718"/>
                    </a:ext>
                  </a:extLst>
                </a:gridCol>
              </a:tblGrid>
              <a:tr h="304596">
                <a:tc>
                  <a:txBody>
                    <a:bodyPr/>
                    <a:lstStyle/>
                    <a:p>
                      <a:r>
                        <a:rPr lang="tr-TR" sz="1100" b="1" dirty="0">
                          <a:effectLst/>
                        </a:rPr>
                        <a:t>Kripto Para Birimi</a:t>
                      </a:r>
                      <a:endParaRPr lang="tr-TR" sz="1100" b="1" dirty="0"/>
                    </a:p>
                  </a:txBody>
                  <a:tcPr marL="43514" marR="43514" marT="21757" marB="21757" anchor="ctr">
                    <a:lnL>
                      <a:noFill/>
                    </a:lnL>
                    <a:lnR>
                      <a:noFill/>
                    </a:lnR>
                    <a:lnT>
                      <a:noFill/>
                    </a:lnT>
                    <a:lnB>
                      <a:noFill/>
                    </a:lnB>
                  </a:tcPr>
                </a:tc>
                <a:tc>
                  <a:txBody>
                    <a:bodyPr/>
                    <a:lstStyle/>
                    <a:p>
                      <a:r>
                        <a:rPr lang="tr-TR" sz="1100" b="1" dirty="0">
                          <a:effectLst/>
                        </a:rPr>
                        <a:t>Tanımı</a:t>
                      </a:r>
                      <a:endParaRPr lang="tr-TR" sz="1100" b="1" dirty="0"/>
                    </a:p>
                  </a:txBody>
                  <a:tcPr marL="43514" marR="43514" marT="21757" marB="21757" anchor="ctr">
                    <a:lnL>
                      <a:noFill/>
                    </a:lnL>
                    <a:lnR>
                      <a:noFill/>
                    </a:lnR>
                    <a:lnT>
                      <a:noFill/>
                    </a:lnT>
                    <a:lnB>
                      <a:noFill/>
                    </a:lnB>
                  </a:tcPr>
                </a:tc>
                <a:tc>
                  <a:txBody>
                    <a:bodyPr/>
                    <a:lstStyle/>
                    <a:p>
                      <a:r>
                        <a:rPr lang="tr-TR" sz="1100" b="1" dirty="0">
                          <a:effectLst/>
                        </a:rPr>
                        <a:t>Piyasa Değeri (Milyar Dolar)</a:t>
                      </a:r>
                      <a:endParaRPr lang="tr-TR" sz="1100" b="1" dirty="0"/>
                    </a:p>
                  </a:txBody>
                  <a:tcPr marL="43514" marR="43514" marT="21757" marB="21757" anchor="ctr">
                    <a:lnL>
                      <a:noFill/>
                    </a:lnL>
                    <a:lnR>
                      <a:noFill/>
                    </a:lnR>
                    <a:lnT>
                      <a:noFill/>
                    </a:lnT>
                    <a:lnB>
                      <a:noFill/>
                    </a:lnB>
                  </a:tcPr>
                </a:tc>
                <a:tc>
                  <a:txBody>
                    <a:bodyPr/>
                    <a:lstStyle/>
                    <a:p>
                      <a:r>
                        <a:rPr lang="tr-TR" sz="1100" b="1" dirty="0">
                          <a:effectLst/>
                        </a:rPr>
                        <a:t>Tarih</a:t>
                      </a:r>
                      <a:endParaRPr lang="tr-TR" sz="1100" b="1" dirty="0"/>
                    </a:p>
                  </a:txBody>
                  <a:tcPr marL="43514" marR="43514" marT="21757" marB="21757" anchor="ctr">
                    <a:lnL>
                      <a:noFill/>
                    </a:lnL>
                    <a:lnR>
                      <a:noFill/>
                    </a:lnR>
                    <a:lnT>
                      <a:noFill/>
                    </a:lnT>
                    <a:lnB>
                      <a:noFill/>
                    </a:lnB>
                  </a:tcPr>
                </a:tc>
                <a:extLst>
                  <a:ext uri="{0D108BD9-81ED-4DB2-BD59-A6C34878D82A}">
                    <a16:rowId xmlns:a16="http://schemas.microsoft.com/office/drawing/2014/main" val="667771843"/>
                  </a:ext>
                </a:extLst>
              </a:tr>
              <a:tr h="826762">
                <a:tc>
                  <a:txBody>
                    <a:bodyPr/>
                    <a:lstStyle/>
                    <a:p>
                      <a:r>
                        <a:rPr lang="tr-TR" sz="1100">
                          <a:effectLst/>
                        </a:rPr>
                        <a:t>Bitcoin (BTC)</a:t>
                      </a:r>
                      <a:endParaRPr lang="tr-TR" sz="1100"/>
                    </a:p>
                  </a:txBody>
                  <a:tcPr marL="43514" marR="43514" marT="21757" marB="21757" anchor="ctr">
                    <a:lnL>
                      <a:noFill/>
                    </a:lnL>
                    <a:lnR>
                      <a:noFill/>
                    </a:lnR>
                    <a:lnT>
                      <a:noFill/>
                    </a:lnT>
                    <a:lnB>
                      <a:noFill/>
                    </a:lnB>
                  </a:tcPr>
                </a:tc>
                <a:tc>
                  <a:txBody>
                    <a:bodyPr/>
                    <a:lstStyle/>
                    <a:p>
                      <a:r>
                        <a:rPr lang="tr-TR" sz="1100">
                          <a:effectLst/>
                        </a:rPr>
                        <a:t>İlk ve en popüler kripto para birimi. Merkezi olmayan ve anonim bir şekilde işlem yapılmasını sağlar.</a:t>
                      </a:r>
                      <a:endParaRPr lang="tr-TR" sz="1100"/>
                    </a:p>
                  </a:txBody>
                  <a:tcPr marL="43514" marR="43514" marT="21757" marB="21757" anchor="ctr">
                    <a:lnL>
                      <a:noFill/>
                    </a:lnL>
                    <a:lnR>
                      <a:noFill/>
                    </a:lnR>
                    <a:lnT>
                      <a:noFill/>
                    </a:lnT>
                    <a:lnB>
                      <a:noFill/>
                    </a:lnB>
                  </a:tcPr>
                </a:tc>
                <a:tc>
                  <a:txBody>
                    <a:bodyPr/>
                    <a:lstStyle/>
                    <a:p>
                      <a:r>
                        <a:rPr lang="tr-TR" sz="1100">
                          <a:effectLst/>
                        </a:rPr>
                        <a:t>1,000</a:t>
                      </a:r>
                      <a:endParaRPr lang="tr-TR" sz="1100"/>
                    </a:p>
                  </a:txBody>
                  <a:tcPr marL="43514" marR="43514" marT="21757" marB="21757" anchor="ctr">
                    <a:lnL>
                      <a:noFill/>
                    </a:lnL>
                    <a:lnR>
                      <a:noFill/>
                    </a:lnR>
                    <a:lnT>
                      <a:noFill/>
                    </a:lnT>
                    <a:lnB>
                      <a:noFill/>
                    </a:lnB>
                  </a:tcPr>
                </a:tc>
                <a:tc>
                  <a:txBody>
                    <a:bodyPr/>
                    <a:lstStyle/>
                    <a:p>
                      <a:r>
                        <a:rPr lang="tr-TR" sz="1100">
                          <a:effectLst/>
                        </a:rPr>
                        <a:t>2009</a:t>
                      </a:r>
                      <a:endParaRPr lang="tr-TR" sz="1100"/>
                    </a:p>
                  </a:txBody>
                  <a:tcPr marL="43514" marR="43514" marT="21757" marB="21757" anchor="ctr">
                    <a:lnL>
                      <a:noFill/>
                    </a:lnL>
                    <a:lnR>
                      <a:noFill/>
                    </a:lnR>
                    <a:lnT>
                      <a:noFill/>
                    </a:lnT>
                    <a:lnB>
                      <a:noFill/>
                    </a:lnB>
                  </a:tcPr>
                </a:tc>
                <a:extLst>
                  <a:ext uri="{0D108BD9-81ED-4DB2-BD59-A6C34878D82A}">
                    <a16:rowId xmlns:a16="http://schemas.microsoft.com/office/drawing/2014/main" val="730663380"/>
                  </a:ext>
                </a:extLst>
              </a:tr>
              <a:tr h="565679">
                <a:tc>
                  <a:txBody>
                    <a:bodyPr/>
                    <a:lstStyle/>
                    <a:p>
                      <a:r>
                        <a:rPr lang="tr-TR" sz="1100">
                          <a:effectLst/>
                        </a:rPr>
                        <a:t>Ethereum (ETH)</a:t>
                      </a:r>
                      <a:endParaRPr lang="tr-TR" sz="1100"/>
                    </a:p>
                  </a:txBody>
                  <a:tcPr marL="43514" marR="43514" marT="21757" marB="21757" anchor="ctr">
                    <a:lnL>
                      <a:noFill/>
                    </a:lnL>
                    <a:lnR>
                      <a:noFill/>
                    </a:lnR>
                    <a:lnT>
                      <a:noFill/>
                    </a:lnT>
                    <a:lnB>
                      <a:noFill/>
                    </a:lnB>
                  </a:tcPr>
                </a:tc>
                <a:tc>
                  <a:txBody>
                    <a:bodyPr/>
                    <a:lstStyle/>
                    <a:p>
                      <a:r>
                        <a:rPr lang="tr-TR" sz="1100" dirty="0">
                          <a:effectLst/>
                        </a:rPr>
                        <a:t>Akıllı kontratlar ve merkezi olmayan uygulamalar için bir platform sağlar.</a:t>
                      </a:r>
                      <a:endParaRPr lang="tr-TR" sz="1100" dirty="0"/>
                    </a:p>
                  </a:txBody>
                  <a:tcPr marL="43514" marR="43514" marT="21757" marB="21757" anchor="ctr">
                    <a:lnL>
                      <a:noFill/>
                    </a:lnL>
                    <a:lnR>
                      <a:noFill/>
                    </a:lnR>
                    <a:lnT>
                      <a:noFill/>
                    </a:lnT>
                    <a:lnB>
                      <a:noFill/>
                    </a:lnB>
                  </a:tcPr>
                </a:tc>
                <a:tc>
                  <a:txBody>
                    <a:bodyPr/>
                    <a:lstStyle/>
                    <a:p>
                      <a:r>
                        <a:rPr lang="tr-TR" sz="1100">
                          <a:effectLst/>
                        </a:rPr>
                        <a:t>400</a:t>
                      </a:r>
                      <a:endParaRPr lang="tr-TR" sz="1100"/>
                    </a:p>
                  </a:txBody>
                  <a:tcPr marL="43514" marR="43514" marT="21757" marB="21757" anchor="ctr">
                    <a:lnL>
                      <a:noFill/>
                    </a:lnL>
                    <a:lnR>
                      <a:noFill/>
                    </a:lnR>
                    <a:lnT>
                      <a:noFill/>
                    </a:lnT>
                    <a:lnB>
                      <a:noFill/>
                    </a:lnB>
                  </a:tcPr>
                </a:tc>
                <a:tc>
                  <a:txBody>
                    <a:bodyPr/>
                    <a:lstStyle/>
                    <a:p>
                      <a:r>
                        <a:rPr lang="tr-TR" sz="1100">
                          <a:effectLst/>
                        </a:rPr>
                        <a:t>2015</a:t>
                      </a:r>
                      <a:endParaRPr lang="tr-TR" sz="1100"/>
                    </a:p>
                  </a:txBody>
                  <a:tcPr marL="43514" marR="43514" marT="21757" marB="21757" anchor="ctr">
                    <a:lnL>
                      <a:noFill/>
                    </a:lnL>
                    <a:lnR>
                      <a:noFill/>
                    </a:lnR>
                    <a:lnT>
                      <a:noFill/>
                    </a:lnT>
                    <a:lnB>
                      <a:noFill/>
                    </a:lnB>
                  </a:tcPr>
                </a:tc>
                <a:extLst>
                  <a:ext uri="{0D108BD9-81ED-4DB2-BD59-A6C34878D82A}">
                    <a16:rowId xmlns:a16="http://schemas.microsoft.com/office/drawing/2014/main" val="1132746242"/>
                  </a:ext>
                </a:extLst>
              </a:tr>
              <a:tr h="696220">
                <a:tc>
                  <a:txBody>
                    <a:bodyPr/>
                    <a:lstStyle/>
                    <a:p>
                      <a:r>
                        <a:rPr lang="tr-TR" sz="1100">
                          <a:effectLst/>
                        </a:rPr>
                        <a:t>Ripple (XRP)</a:t>
                      </a:r>
                      <a:endParaRPr lang="tr-TR" sz="1100"/>
                    </a:p>
                  </a:txBody>
                  <a:tcPr marL="43514" marR="43514" marT="21757" marB="21757" anchor="ctr">
                    <a:lnL>
                      <a:noFill/>
                    </a:lnL>
                    <a:lnR>
                      <a:noFill/>
                    </a:lnR>
                    <a:lnT>
                      <a:noFill/>
                    </a:lnT>
                    <a:lnB>
                      <a:noFill/>
                    </a:lnB>
                  </a:tcPr>
                </a:tc>
                <a:tc>
                  <a:txBody>
                    <a:bodyPr/>
                    <a:lstStyle/>
                    <a:p>
                      <a:r>
                        <a:rPr lang="tr-TR" sz="1100">
                          <a:effectLst/>
                        </a:rPr>
                        <a:t>Bankalar arası para transferlerini hızlandırmak için kullanılan bir kripto para birimi.</a:t>
                      </a:r>
                      <a:endParaRPr lang="tr-TR" sz="1100"/>
                    </a:p>
                  </a:txBody>
                  <a:tcPr marL="43514" marR="43514" marT="21757" marB="21757" anchor="ctr">
                    <a:lnL>
                      <a:noFill/>
                    </a:lnL>
                    <a:lnR>
                      <a:noFill/>
                    </a:lnR>
                    <a:lnT>
                      <a:noFill/>
                    </a:lnT>
                    <a:lnB>
                      <a:noFill/>
                    </a:lnB>
                  </a:tcPr>
                </a:tc>
                <a:tc>
                  <a:txBody>
                    <a:bodyPr/>
                    <a:lstStyle/>
                    <a:p>
                      <a:r>
                        <a:rPr lang="tr-TR" sz="1100">
                          <a:effectLst/>
                        </a:rPr>
                        <a:t>200</a:t>
                      </a:r>
                      <a:endParaRPr lang="tr-TR" sz="1100"/>
                    </a:p>
                  </a:txBody>
                  <a:tcPr marL="43514" marR="43514" marT="21757" marB="21757" anchor="ctr">
                    <a:lnL>
                      <a:noFill/>
                    </a:lnL>
                    <a:lnR>
                      <a:noFill/>
                    </a:lnR>
                    <a:lnT>
                      <a:noFill/>
                    </a:lnT>
                    <a:lnB>
                      <a:noFill/>
                    </a:lnB>
                  </a:tcPr>
                </a:tc>
                <a:tc>
                  <a:txBody>
                    <a:bodyPr/>
                    <a:lstStyle/>
                    <a:p>
                      <a:r>
                        <a:rPr lang="tr-TR" sz="1100" dirty="0">
                          <a:effectLst/>
                        </a:rPr>
                        <a:t>2012</a:t>
                      </a:r>
                      <a:endParaRPr lang="tr-TR" sz="1100" dirty="0"/>
                    </a:p>
                  </a:txBody>
                  <a:tcPr marL="43514" marR="43514" marT="21757" marB="21757" anchor="ctr">
                    <a:lnL>
                      <a:noFill/>
                    </a:lnL>
                    <a:lnR>
                      <a:noFill/>
                    </a:lnR>
                    <a:lnT>
                      <a:noFill/>
                    </a:lnT>
                    <a:lnB>
                      <a:noFill/>
                    </a:lnB>
                  </a:tcPr>
                </a:tc>
                <a:extLst>
                  <a:ext uri="{0D108BD9-81ED-4DB2-BD59-A6C34878D82A}">
                    <a16:rowId xmlns:a16="http://schemas.microsoft.com/office/drawing/2014/main" val="58517238"/>
                  </a:ext>
                </a:extLst>
              </a:tr>
              <a:tr h="435138">
                <a:tc>
                  <a:txBody>
                    <a:bodyPr/>
                    <a:lstStyle/>
                    <a:p>
                      <a:r>
                        <a:rPr lang="tr-TR" sz="1100">
                          <a:effectLst/>
                        </a:rPr>
                        <a:t>Litecoin (LTC)</a:t>
                      </a:r>
                      <a:endParaRPr lang="tr-TR" sz="1100"/>
                    </a:p>
                  </a:txBody>
                  <a:tcPr marL="43514" marR="43514" marT="21757" marB="21757" anchor="ctr">
                    <a:lnL>
                      <a:noFill/>
                    </a:lnL>
                    <a:lnR>
                      <a:noFill/>
                    </a:lnR>
                    <a:lnT>
                      <a:noFill/>
                    </a:lnT>
                    <a:lnB>
                      <a:noFill/>
                    </a:lnB>
                  </a:tcPr>
                </a:tc>
                <a:tc>
                  <a:txBody>
                    <a:bodyPr/>
                    <a:lstStyle/>
                    <a:p>
                      <a:r>
                        <a:rPr lang="tr-TR" sz="1100">
                          <a:effectLst/>
                        </a:rPr>
                        <a:t>Bitcoin'e benzer bir şekilde çalışan bir kripto para birimi.</a:t>
                      </a:r>
                      <a:endParaRPr lang="tr-TR" sz="1100"/>
                    </a:p>
                  </a:txBody>
                  <a:tcPr marL="43514" marR="43514" marT="21757" marB="21757" anchor="ctr">
                    <a:lnL>
                      <a:noFill/>
                    </a:lnL>
                    <a:lnR>
                      <a:noFill/>
                    </a:lnR>
                    <a:lnT>
                      <a:noFill/>
                    </a:lnT>
                    <a:lnB>
                      <a:noFill/>
                    </a:lnB>
                  </a:tcPr>
                </a:tc>
                <a:tc>
                  <a:txBody>
                    <a:bodyPr/>
                    <a:lstStyle/>
                    <a:p>
                      <a:r>
                        <a:rPr lang="tr-TR" sz="1100">
                          <a:effectLst/>
                        </a:rPr>
                        <a:t>100</a:t>
                      </a:r>
                      <a:endParaRPr lang="tr-TR" sz="1100"/>
                    </a:p>
                  </a:txBody>
                  <a:tcPr marL="43514" marR="43514" marT="21757" marB="21757" anchor="ctr">
                    <a:lnL>
                      <a:noFill/>
                    </a:lnL>
                    <a:lnR>
                      <a:noFill/>
                    </a:lnR>
                    <a:lnT>
                      <a:noFill/>
                    </a:lnT>
                    <a:lnB>
                      <a:noFill/>
                    </a:lnB>
                  </a:tcPr>
                </a:tc>
                <a:tc>
                  <a:txBody>
                    <a:bodyPr/>
                    <a:lstStyle/>
                    <a:p>
                      <a:r>
                        <a:rPr lang="tr-TR" sz="1100">
                          <a:effectLst/>
                        </a:rPr>
                        <a:t>2011</a:t>
                      </a:r>
                      <a:endParaRPr lang="tr-TR" sz="1100"/>
                    </a:p>
                  </a:txBody>
                  <a:tcPr marL="43514" marR="43514" marT="21757" marB="21757" anchor="ctr">
                    <a:lnL>
                      <a:noFill/>
                    </a:lnL>
                    <a:lnR>
                      <a:noFill/>
                    </a:lnR>
                    <a:lnT>
                      <a:noFill/>
                    </a:lnT>
                    <a:lnB>
                      <a:noFill/>
                    </a:lnB>
                  </a:tcPr>
                </a:tc>
                <a:extLst>
                  <a:ext uri="{0D108BD9-81ED-4DB2-BD59-A6C34878D82A}">
                    <a16:rowId xmlns:a16="http://schemas.microsoft.com/office/drawing/2014/main" val="2114445266"/>
                  </a:ext>
                </a:extLst>
              </a:tr>
              <a:tr h="565679">
                <a:tc>
                  <a:txBody>
                    <a:bodyPr/>
                    <a:lstStyle/>
                    <a:p>
                      <a:r>
                        <a:rPr lang="tr-TR" sz="1100">
                          <a:effectLst/>
                        </a:rPr>
                        <a:t>Cardano (ADA)</a:t>
                      </a:r>
                      <a:endParaRPr lang="tr-TR" sz="1100"/>
                    </a:p>
                  </a:txBody>
                  <a:tcPr marL="43514" marR="43514" marT="21757" marB="21757" anchor="ctr">
                    <a:lnL>
                      <a:noFill/>
                    </a:lnL>
                    <a:lnR>
                      <a:noFill/>
                    </a:lnR>
                    <a:lnT>
                      <a:noFill/>
                    </a:lnT>
                    <a:lnB>
                      <a:noFill/>
                    </a:lnB>
                  </a:tcPr>
                </a:tc>
                <a:tc>
                  <a:txBody>
                    <a:bodyPr/>
                    <a:lstStyle/>
                    <a:p>
                      <a:r>
                        <a:rPr lang="tr-TR" sz="1100">
                          <a:effectLst/>
                        </a:rPr>
                        <a:t>Akıllı kontratlar ve merkezi olmayan uygulamalar için bir platform sağlar.</a:t>
                      </a:r>
                      <a:endParaRPr lang="tr-TR" sz="1100"/>
                    </a:p>
                  </a:txBody>
                  <a:tcPr marL="43514" marR="43514" marT="21757" marB="21757" anchor="ctr">
                    <a:lnL>
                      <a:noFill/>
                    </a:lnL>
                    <a:lnR>
                      <a:noFill/>
                    </a:lnR>
                    <a:lnT>
                      <a:noFill/>
                    </a:lnT>
                    <a:lnB>
                      <a:noFill/>
                    </a:lnB>
                  </a:tcPr>
                </a:tc>
                <a:tc>
                  <a:txBody>
                    <a:bodyPr/>
                    <a:lstStyle/>
                    <a:p>
                      <a:r>
                        <a:rPr lang="tr-TR" sz="1100" dirty="0">
                          <a:effectLst/>
                        </a:rPr>
                        <a:t>50</a:t>
                      </a:r>
                      <a:endParaRPr lang="tr-TR" sz="1100" dirty="0"/>
                    </a:p>
                  </a:txBody>
                  <a:tcPr marL="43514" marR="43514" marT="21757" marB="21757" anchor="ctr">
                    <a:lnL>
                      <a:noFill/>
                    </a:lnL>
                    <a:lnR>
                      <a:noFill/>
                    </a:lnR>
                    <a:lnT>
                      <a:noFill/>
                    </a:lnT>
                    <a:lnB>
                      <a:noFill/>
                    </a:lnB>
                  </a:tcPr>
                </a:tc>
                <a:tc>
                  <a:txBody>
                    <a:bodyPr/>
                    <a:lstStyle/>
                    <a:p>
                      <a:r>
                        <a:rPr lang="tr-TR" sz="1100" dirty="0">
                          <a:effectLst/>
                        </a:rPr>
                        <a:t>2017</a:t>
                      </a:r>
                      <a:endParaRPr lang="tr-TR" sz="1100" dirty="0"/>
                    </a:p>
                  </a:txBody>
                  <a:tcPr marL="43514" marR="43514" marT="21757" marB="21757" anchor="ctr">
                    <a:lnL>
                      <a:noFill/>
                    </a:lnL>
                    <a:lnR>
                      <a:noFill/>
                    </a:lnR>
                    <a:lnT>
                      <a:noFill/>
                    </a:lnT>
                    <a:lnB>
                      <a:noFill/>
                    </a:lnB>
                  </a:tcPr>
                </a:tc>
                <a:extLst>
                  <a:ext uri="{0D108BD9-81ED-4DB2-BD59-A6C34878D82A}">
                    <a16:rowId xmlns:a16="http://schemas.microsoft.com/office/drawing/2014/main" val="3996746007"/>
                  </a:ext>
                </a:extLst>
              </a:tr>
            </a:tbl>
          </a:graphicData>
        </a:graphic>
      </p:graphicFrame>
    </p:spTree>
    <p:extLst>
      <p:ext uri="{BB962C8B-B14F-4D97-AF65-F5344CB8AC3E}">
        <p14:creationId xmlns:p14="http://schemas.microsoft.com/office/powerpoint/2010/main" val="10669493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4572000" cy="523220"/>
          </a:xfrm>
          <a:prstGeom prst="rect">
            <a:avLst/>
          </a:prstGeom>
        </p:spPr>
        <p:txBody>
          <a:bodyPr>
            <a:spAutoFit/>
          </a:bodyPr>
          <a:lstStyle/>
          <a:p>
            <a:r>
              <a:rPr lang="tr-TR" sz="2800" b="1" dirty="0">
                <a:solidFill>
                  <a:srgbClr val="1F5463"/>
                </a:solidFill>
              </a:rPr>
              <a:t>Temel Finansal Kavramlar</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7" name="Metin kutusu 6">
            <a:extLst>
              <a:ext uri="{FF2B5EF4-FFF2-40B4-BE49-F238E27FC236}">
                <a16:creationId xmlns:a16="http://schemas.microsoft.com/office/drawing/2014/main" id="{02FC70F2-F91C-B287-BC8B-504AB2997A9D}"/>
              </a:ext>
            </a:extLst>
          </p:cNvPr>
          <p:cNvSpPr txBox="1"/>
          <p:nvPr/>
        </p:nvSpPr>
        <p:spPr>
          <a:xfrm>
            <a:off x="513628" y="726723"/>
            <a:ext cx="3914356" cy="1815882"/>
          </a:xfrm>
          <a:prstGeom prst="rect">
            <a:avLst/>
          </a:prstGeom>
          <a:noFill/>
          <a:ln>
            <a:solidFill>
              <a:schemeClr val="tx1"/>
            </a:solidFill>
          </a:ln>
        </p:spPr>
        <p:txBody>
          <a:bodyPr wrap="square">
            <a:spAutoFit/>
          </a:bodyPr>
          <a:lstStyle/>
          <a:p>
            <a:pPr algn="l"/>
            <a:r>
              <a:rPr lang="tr-TR" sz="1600" b="1" i="0" u="none" strike="noStrike" dirty="0">
                <a:solidFill>
                  <a:srgbClr val="000000"/>
                </a:solidFill>
                <a:effectLst/>
              </a:rPr>
              <a:t>Faiz</a:t>
            </a:r>
          </a:p>
          <a:p>
            <a:pPr algn="l"/>
            <a:r>
              <a:rPr lang="tr-TR" sz="1600" b="0" i="0" u="none" strike="noStrike" dirty="0">
                <a:solidFill>
                  <a:srgbClr val="000000"/>
                </a:solidFill>
                <a:effectLst/>
              </a:rPr>
              <a:t>Faiz, bir borcun veya yatırımın kullanımı için ödenen bedeldir. Kredi alırken veya birikim hesabında para tutarken faizle karşılaşabilirsiniz. Faiz oranları, ekonomik koşullara ve piyasa talebine bağlı olarak değişebilir.</a:t>
            </a:r>
          </a:p>
        </p:txBody>
      </p:sp>
      <p:sp>
        <p:nvSpPr>
          <p:cNvPr id="9" name="Metin kutusu 8">
            <a:extLst>
              <a:ext uri="{FF2B5EF4-FFF2-40B4-BE49-F238E27FC236}">
                <a16:creationId xmlns:a16="http://schemas.microsoft.com/office/drawing/2014/main" id="{87EFE5A1-7978-9F7F-9465-9EC302E5F217}"/>
              </a:ext>
            </a:extLst>
          </p:cNvPr>
          <p:cNvSpPr txBox="1"/>
          <p:nvPr/>
        </p:nvSpPr>
        <p:spPr>
          <a:xfrm>
            <a:off x="4823520" y="726722"/>
            <a:ext cx="3996952" cy="1815882"/>
          </a:xfrm>
          <a:prstGeom prst="rect">
            <a:avLst/>
          </a:prstGeom>
          <a:noFill/>
          <a:ln>
            <a:solidFill>
              <a:schemeClr val="tx1"/>
            </a:solidFill>
          </a:ln>
        </p:spPr>
        <p:txBody>
          <a:bodyPr wrap="square">
            <a:spAutoFit/>
          </a:bodyPr>
          <a:lstStyle/>
          <a:p>
            <a:pPr algn="l"/>
            <a:r>
              <a:rPr lang="tr-TR" sz="1600" b="1" i="0" u="none" strike="noStrike" dirty="0">
                <a:solidFill>
                  <a:srgbClr val="000000"/>
                </a:solidFill>
                <a:effectLst/>
              </a:rPr>
              <a:t>Enflasyon</a:t>
            </a:r>
          </a:p>
          <a:p>
            <a:pPr algn="l"/>
            <a:r>
              <a:rPr lang="tr-TR" sz="1600" b="0" i="0" u="none" strike="noStrike" dirty="0">
                <a:solidFill>
                  <a:srgbClr val="000000"/>
                </a:solidFill>
                <a:effectLst/>
              </a:rPr>
              <a:t>Enflasyon, genel fiyat seviyelerindeki sürekli artıştır. Bir ekonomide enflasyon yüksekse, para satın alma gücü azalır. Enflasyon, tüketici fiyatları endeksi gibi göstergelerle ölçülür ve ekonomik kararlar üzerinde önemli bir etkiye sahip olabilir.</a:t>
            </a:r>
          </a:p>
        </p:txBody>
      </p:sp>
      <p:sp>
        <p:nvSpPr>
          <p:cNvPr id="11" name="Metin kutusu 10">
            <a:extLst>
              <a:ext uri="{FF2B5EF4-FFF2-40B4-BE49-F238E27FC236}">
                <a16:creationId xmlns:a16="http://schemas.microsoft.com/office/drawing/2014/main" id="{F7EE095D-0D37-664A-CF45-D9B692A79C85}"/>
              </a:ext>
            </a:extLst>
          </p:cNvPr>
          <p:cNvSpPr txBox="1"/>
          <p:nvPr/>
        </p:nvSpPr>
        <p:spPr>
          <a:xfrm>
            <a:off x="516617" y="2934271"/>
            <a:ext cx="3983375" cy="1815882"/>
          </a:xfrm>
          <a:prstGeom prst="rect">
            <a:avLst/>
          </a:prstGeom>
          <a:noFill/>
          <a:ln>
            <a:solidFill>
              <a:schemeClr val="tx1"/>
            </a:solidFill>
          </a:ln>
        </p:spPr>
        <p:txBody>
          <a:bodyPr wrap="square">
            <a:spAutoFit/>
          </a:bodyPr>
          <a:lstStyle/>
          <a:p>
            <a:pPr algn="l"/>
            <a:r>
              <a:rPr lang="tr-TR" sz="1600" b="1" i="0" u="none" strike="noStrike" dirty="0">
                <a:solidFill>
                  <a:srgbClr val="000000"/>
                </a:solidFill>
                <a:effectLst/>
              </a:rPr>
              <a:t>Risk</a:t>
            </a:r>
          </a:p>
          <a:p>
            <a:pPr algn="l"/>
            <a:r>
              <a:rPr lang="tr-TR" sz="1600" b="0" i="0" u="none" strike="noStrike" dirty="0">
                <a:solidFill>
                  <a:srgbClr val="000000"/>
                </a:solidFill>
                <a:effectLst/>
              </a:rPr>
              <a:t>Risk, bir yatırımın veya faaliyetin beklenen getirisinin gerçekleşmeme olasılığıdır. Yatırım yaparken veya finansal kararlar alırken riski dikkate almak önemlidir. Risk, piyasa koşullarına, sektörel faktörlere ve diğer değişkenlere bağlı olarak değişebilir.</a:t>
            </a:r>
          </a:p>
        </p:txBody>
      </p:sp>
      <p:sp>
        <p:nvSpPr>
          <p:cNvPr id="13" name="Metin kutusu 12">
            <a:extLst>
              <a:ext uri="{FF2B5EF4-FFF2-40B4-BE49-F238E27FC236}">
                <a16:creationId xmlns:a16="http://schemas.microsoft.com/office/drawing/2014/main" id="{C28A95DB-148D-71A2-B815-B63EE7C1C83E}"/>
              </a:ext>
            </a:extLst>
          </p:cNvPr>
          <p:cNvSpPr txBox="1"/>
          <p:nvPr/>
        </p:nvSpPr>
        <p:spPr>
          <a:xfrm>
            <a:off x="4793040" y="2934270"/>
            <a:ext cx="4027432" cy="1815882"/>
          </a:xfrm>
          <a:prstGeom prst="rect">
            <a:avLst/>
          </a:prstGeom>
          <a:noFill/>
          <a:ln>
            <a:solidFill>
              <a:schemeClr val="tx1"/>
            </a:solidFill>
          </a:ln>
        </p:spPr>
        <p:txBody>
          <a:bodyPr wrap="square">
            <a:spAutoFit/>
          </a:bodyPr>
          <a:lstStyle/>
          <a:p>
            <a:pPr algn="l"/>
            <a:r>
              <a:rPr lang="tr-TR" sz="1600" b="1" i="0" u="none" strike="noStrike" dirty="0">
                <a:solidFill>
                  <a:srgbClr val="000000"/>
                </a:solidFill>
                <a:effectLst/>
              </a:rPr>
              <a:t>Getiri</a:t>
            </a:r>
          </a:p>
          <a:p>
            <a:pPr algn="l"/>
            <a:r>
              <a:rPr lang="tr-TR" sz="1600" b="0" i="0" u="none" strike="noStrike" dirty="0">
                <a:solidFill>
                  <a:srgbClr val="000000"/>
                </a:solidFill>
                <a:effectLst/>
              </a:rPr>
              <a:t>Getiri, bir yatırımın veya faaliyetin elde edilen kazancıdır. Yatırımların getirisi, risk düzeyine, piyasa koşullarına ve yatırımın türüne bağlı olarak değişebilir. Getiri, yatırımcıların kar elde etme beklentilerini ve yatırım kararlarını etkileyen önemli bir faktördür.</a:t>
            </a:r>
          </a:p>
        </p:txBody>
      </p:sp>
    </p:spTree>
    <p:extLst>
      <p:ext uri="{BB962C8B-B14F-4D97-AF65-F5344CB8AC3E}">
        <p14:creationId xmlns:p14="http://schemas.microsoft.com/office/powerpoint/2010/main" val="390374799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4572000" cy="523220"/>
          </a:xfrm>
          <a:prstGeom prst="rect">
            <a:avLst/>
          </a:prstGeom>
        </p:spPr>
        <p:txBody>
          <a:bodyPr>
            <a:spAutoFit/>
          </a:bodyPr>
          <a:lstStyle/>
          <a:p>
            <a:r>
              <a:rPr lang="tr-TR" sz="2800" b="1" dirty="0">
                <a:solidFill>
                  <a:srgbClr val="1F5463"/>
                </a:solidFill>
              </a:rPr>
              <a:t>Yatırım Araçları</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pic>
        <p:nvPicPr>
          <p:cNvPr id="7" name="Resim 6">
            <a:extLst>
              <a:ext uri="{FF2B5EF4-FFF2-40B4-BE49-F238E27FC236}">
                <a16:creationId xmlns:a16="http://schemas.microsoft.com/office/drawing/2014/main" id="{9AE0F419-5815-5F32-DCF5-DDCDB2AFF7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99792" y="937847"/>
            <a:ext cx="3744416" cy="3640404"/>
          </a:xfrm>
          <a:prstGeom prst="rect">
            <a:avLst/>
          </a:prstGeom>
        </p:spPr>
      </p:pic>
      <p:sp>
        <p:nvSpPr>
          <p:cNvPr id="9" name="Metin kutusu 8">
            <a:extLst>
              <a:ext uri="{FF2B5EF4-FFF2-40B4-BE49-F238E27FC236}">
                <a16:creationId xmlns:a16="http://schemas.microsoft.com/office/drawing/2014/main" id="{8372107A-32F3-87ED-0CCF-134C8D587858}"/>
              </a:ext>
            </a:extLst>
          </p:cNvPr>
          <p:cNvSpPr txBox="1"/>
          <p:nvPr/>
        </p:nvSpPr>
        <p:spPr>
          <a:xfrm>
            <a:off x="6466047" y="1206037"/>
            <a:ext cx="1637928" cy="338554"/>
          </a:xfrm>
          <a:prstGeom prst="rect">
            <a:avLst/>
          </a:prstGeom>
          <a:noFill/>
        </p:spPr>
        <p:txBody>
          <a:bodyPr wrap="square">
            <a:spAutoFit/>
          </a:bodyPr>
          <a:lstStyle/>
          <a:p>
            <a:r>
              <a:rPr lang="tr-TR" sz="1600" b="1" i="0" u="none" strike="noStrike" dirty="0">
                <a:solidFill>
                  <a:srgbClr val="0A1222"/>
                </a:solidFill>
                <a:effectLst/>
                <a:latin typeface="Space Grotesk"/>
              </a:rPr>
              <a:t>Hisse senetleri</a:t>
            </a:r>
            <a:endParaRPr lang="tr-TR" sz="1600" dirty="0"/>
          </a:p>
        </p:txBody>
      </p:sp>
      <p:sp>
        <p:nvSpPr>
          <p:cNvPr id="11" name="Metin kutusu 10">
            <a:extLst>
              <a:ext uri="{FF2B5EF4-FFF2-40B4-BE49-F238E27FC236}">
                <a16:creationId xmlns:a16="http://schemas.microsoft.com/office/drawing/2014/main" id="{A36D01A5-F23A-739E-917F-BC0709B8D49C}"/>
              </a:ext>
            </a:extLst>
          </p:cNvPr>
          <p:cNvSpPr txBox="1"/>
          <p:nvPr/>
        </p:nvSpPr>
        <p:spPr>
          <a:xfrm>
            <a:off x="6466047" y="1544591"/>
            <a:ext cx="2664296" cy="600164"/>
          </a:xfrm>
          <a:prstGeom prst="rect">
            <a:avLst/>
          </a:prstGeom>
          <a:noFill/>
        </p:spPr>
        <p:txBody>
          <a:bodyPr wrap="square">
            <a:spAutoFit/>
          </a:bodyPr>
          <a:lstStyle/>
          <a:p>
            <a:pPr algn="l"/>
            <a:r>
              <a:rPr lang="tr-TR" sz="1100" b="0" i="0" u="none" strike="noStrike" dirty="0">
                <a:effectLst/>
                <a:latin typeface="Work Sans" pitchFamily="2" charset="0"/>
              </a:rPr>
              <a:t>Sermaye kazancı ve temettü potansiyeli sunan bir şirketteki sahiplik/ortaklık payları.</a:t>
            </a:r>
          </a:p>
        </p:txBody>
      </p:sp>
      <p:sp>
        <p:nvSpPr>
          <p:cNvPr id="13" name="Metin kutusu 12">
            <a:extLst>
              <a:ext uri="{FF2B5EF4-FFF2-40B4-BE49-F238E27FC236}">
                <a16:creationId xmlns:a16="http://schemas.microsoft.com/office/drawing/2014/main" id="{6C74C3F8-F927-9FBF-55FE-6E11C6761DCD}"/>
              </a:ext>
            </a:extLst>
          </p:cNvPr>
          <p:cNvSpPr txBox="1"/>
          <p:nvPr/>
        </p:nvSpPr>
        <p:spPr>
          <a:xfrm>
            <a:off x="6444208" y="3410959"/>
            <a:ext cx="2286000" cy="369332"/>
          </a:xfrm>
          <a:prstGeom prst="rect">
            <a:avLst/>
          </a:prstGeom>
          <a:noFill/>
        </p:spPr>
        <p:txBody>
          <a:bodyPr wrap="square">
            <a:spAutoFit/>
          </a:bodyPr>
          <a:lstStyle/>
          <a:p>
            <a:r>
              <a:rPr lang="tr-TR" b="1" i="0" u="none" strike="noStrike" dirty="0">
                <a:solidFill>
                  <a:srgbClr val="0A1222"/>
                </a:solidFill>
                <a:effectLst/>
                <a:latin typeface="Space Grotesk"/>
              </a:rPr>
              <a:t>Yatırım fonları</a:t>
            </a:r>
            <a:endParaRPr lang="tr-TR" dirty="0"/>
          </a:p>
        </p:txBody>
      </p:sp>
      <p:sp>
        <p:nvSpPr>
          <p:cNvPr id="15" name="Metin kutusu 14">
            <a:extLst>
              <a:ext uri="{FF2B5EF4-FFF2-40B4-BE49-F238E27FC236}">
                <a16:creationId xmlns:a16="http://schemas.microsoft.com/office/drawing/2014/main" id="{9F859C5D-E2CE-9E37-50C3-8E845F7595E0}"/>
              </a:ext>
            </a:extLst>
          </p:cNvPr>
          <p:cNvSpPr txBox="1"/>
          <p:nvPr/>
        </p:nvSpPr>
        <p:spPr>
          <a:xfrm>
            <a:off x="6466047" y="3765460"/>
            <a:ext cx="2508724" cy="769441"/>
          </a:xfrm>
          <a:prstGeom prst="rect">
            <a:avLst/>
          </a:prstGeom>
          <a:noFill/>
        </p:spPr>
        <p:txBody>
          <a:bodyPr wrap="square">
            <a:spAutoFit/>
          </a:bodyPr>
          <a:lstStyle/>
          <a:p>
            <a:pPr algn="l"/>
            <a:r>
              <a:rPr lang="tr-TR" sz="1100" b="0" i="0" u="none" strike="noStrike" dirty="0">
                <a:effectLst/>
                <a:latin typeface="Work Sans" pitchFamily="2" charset="0"/>
              </a:rPr>
              <a:t>Profesyoneller tarafından yönetilen, havuzda toplanan yatırımlar, çeşitlilik ve çeşitli varlıklara erişim sunar.</a:t>
            </a:r>
          </a:p>
        </p:txBody>
      </p:sp>
      <p:sp>
        <p:nvSpPr>
          <p:cNvPr id="17" name="Metin kutusu 16">
            <a:extLst>
              <a:ext uri="{FF2B5EF4-FFF2-40B4-BE49-F238E27FC236}">
                <a16:creationId xmlns:a16="http://schemas.microsoft.com/office/drawing/2014/main" id="{B49DCB17-AE43-2A6E-5FA3-DCAC1613FE4E}"/>
              </a:ext>
            </a:extLst>
          </p:cNvPr>
          <p:cNvSpPr txBox="1"/>
          <p:nvPr/>
        </p:nvSpPr>
        <p:spPr>
          <a:xfrm>
            <a:off x="530194" y="2663456"/>
            <a:ext cx="2188191" cy="938719"/>
          </a:xfrm>
          <a:prstGeom prst="rect">
            <a:avLst/>
          </a:prstGeom>
          <a:noFill/>
        </p:spPr>
        <p:txBody>
          <a:bodyPr wrap="square">
            <a:spAutoFit/>
          </a:bodyPr>
          <a:lstStyle/>
          <a:p>
            <a:pPr algn="r"/>
            <a:r>
              <a:rPr lang="tr-TR" sz="1100" b="0" i="0" u="none" strike="noStrike" dirty="0">
                <a:effectLst/>
                <a:latin typeface="Work Sans" pitchFamily="2" charset="0"/>
              </a:rPr>
              <a:t>Devlet veya şirketler tarafından ihraç edilen, belirli bir süre boyunca sabit faiz ödemeleri sağlayan borçlanma araçları.</a:t>
            </a:r>
          </a:p>
        </p:txBody>
      </p:sp>
      <p:sp>
        <p:nvSpPr>
          <p:cNvPr id="18" name="Metin kutusu 17">
            <a:extLst>
              <a:ext uri="{FF2B5EF4-FFF2-40B4-BE49-F238E27FC236}">
                <a16:creationId xmlns:a16="http://schemas.microsoft.com/office/drawing/2014/main" id="{8DDB4933-E7AC-D5B9-5282-CA9CDC449FC2}"/>
              </a:ext>
            </a:extLst>
          </p:cNvPr>
          <p:cNvSpPr txBox="1"/>
          <p:nvPr/>
        </p:nvSpPr>
        <p:spPr>
          <a:xfrm>
            <a:off x="971600" y="2372860"/>
            <a:ext cx="1757705" cy="338554"/>
          </a:xfrm>
          <a:prstGeom prst="rect">
            <a:avLst/>
          </a:prstGeom>
          <a:noFill/>
        </p:spPr>
        <p:txBody>
          <a:bodyPr wrap="square">
            <a:spAutoFit/>
          </a:bodyPr>
          <a:lstStyle/>
          <a:p>
            <a:r>
              <a:rPr lang="tr-TR" sz="1600" b="1" i="0" u="none" strike="noStrike" dirty="0">
                <a:solidFill>
                  <a:srgbClr val="0A1222"/>
                </a:solidFill>
                <a:effectLst/>
                <a:latin typeface="Space Grotesk"/>
              </a:rPr>
              <a:t>Tahvil ve Bonolar</a:t>
            </a:r>
          </a:p>
        </p:txBody>
      </p:sp>
    </p:spTree>
    <p:extLst>
      <p:ext uri="{BB962C8B-B14F-4D97-AF65-F5344CB8AC3E}">
        <p14:creationId xmlns:p14="http://schemas.microsoft.com/office/powerpoint/2010/main" val="32581219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4572000" cy="523220"/>
          </a:xfrm>
          <a:prstGeom prst="rect">
            <a:avLst/>
          </a:prstGeom>
        </p:spPr>
        <p:txBody>
          <a:bodyPr>
            <a:spAutoFit/>
          </a:bodyPr>
          <a:lstStyle/>
          <a:p>
            <a:r>
              <a:rPr lang="tr-TR" sz="2800" b="1" dirty="0">
                <a:solidFill>
                  <a:srgbClr val="1F5463"/>
                </a:solidFill>
              </a:rPr>
              <a:t>Yatırım Araçları</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graphicFrame>
        <p:nvGraphicFramePr>
          <p:cNvPr id="2" name="Tablo 1">
            <a:extLst>
              <a:ext uri="{FF2B5EF4-FFF2-40B4-BE49-F238E27FC236}">
                <a16:creationId xmlns:a16="http://schemas.microsoft.com/office/drawing/2014/main" id="{74F70BC9-E810-62CA-AF46-CEDCD580354E}"/>
              </a:ext>
            </a:extLst>
          </p:cNvPr>
          <p:cNvGraphicFramePr>
            <a:graphicFrameLocks noGrp="1"/>
          </p:cNvGraphicFramePr>
          <p:nvPr>
            <p:extLst>
              <p:ext uri="{D42A27DB-BD31-4B8C-83A1-F6EECF244321}">
                <p14:modId xmlns:p14="http://schemas.microsoft.com/office/powerpoint/2010/main" val="1212561875"/>
              </p:ext>
            </p:extLst>
          </p:nvPr>
        </p:nvGraphicFramePr>
        <p:xfrm>
          <a:off x="971600" y="1347615"/>
          <a:ext cx="7776864" cy="3820225"/>
        </p:xfrm>
        <a:graphic>
          <a:graphicData uri="http://schemas.openxmlformats.org/drawingml/2006/table">
            <a:tbl>
              <a:tblPr/>
              <a:tblGrid>
                <a:gridCol w="1440160">
                  <a:extLst>
                    <a:ext uri="{9D8B030D-6E8A-4147-A177-3AD203B41FA5}">
                      <a16:colId xmlns:a16="http://schemas.microsoft.com/office/drawing/2014/main" val="3616216363"/>
                    </a:ext>
                  </a:extLst>
                </a:gridCol>
                <a:gridCol w="6336704">
                  <a:extLst>
                    <a:ext uri="{9D8B030D-6E8A-4147-A177-3AD203B41FA5}">
                      <a16:colId xmlns:a16="http://schemas.microsoft.com/office/drawing/2014/main" val="34689826"/>
                    </a:ext>
                  </a:extLst>
                </a:gridCol>
              </a:tblGrid>
              <a:tr h="178674">
                <a:tc>
                  <a:txBody>
                    <a:bodyPr/>
                    <a:lstStyle/>
                    <a:p>
                      <a:r>
                        <a:rPr lang="tr-TR" sz="1000" b="1" dirty="0">
                          <a:effectLst/>
                        </a:rPr>
                        <a:t>Yatırım Araçları</a:t>
                      </a:r>
                      <a:endParaRPr lang="tr-TR" sz="1000" b="1" dirty="0"/>
                    </a:p>
                  </a:txBody>
                  <a:tcPr marL="32952" marR="32952" marT="16476" marB="16476" anchor="ctr">
                    <a:lnL>
                      <a:noFill/>
                    </a:lnL>
                    <a:lnR>
                      <a:noFill/>
                    </a:lnR>
                    <a:lnT>
                      <a:noFill/>
                    </a:lnT>
                    <a:lnB>
                      <a:noFill/>
                    </a:lnB>
                  </a:tcPr>
                </a:tc>
                <a:tc>
                  <a:txBody>
                    <a:bodyPr/>
                    <a:lstStyle/>
                    <a:p>
                      <a:r>
                        <a:rPr lang="tr-TR" sz="1000" b="1" dirty="0">
                          <a:effectLst/>
                        </a:rPr>
                        <a:t>Açıklama</a:t>
                      </a:r>
                      <a:endParaRPr lang="tr-TR" sz="1000" b="1" dirty="0"/>
                    </a:p>
                  </a:txBody>
                  <a:tcPr marL="32952" marR="32952" marT="16476" marB="16476" anchor="ctr">
                    <a:lnL>
                      <a:noFill/>
                    </a:lnL>
                    <a:lnR>
                      <a:noFill/>
                    </a:lnR>
                    <a:lnT>
                      <a:noFill/>
                    </a:lnT>
                    <a:lnB>
                      <a:noFill/>
                    </a:lnB>
                  </a:tcPr>
                </a:tc>
                <a:extLst>
                  <a:ext uri="{0D108BD9-81ED-4DB2-BD59-A6C34878D82A}">
                    <a16:rowId xmlns:a16="http://schemas.microsoft.com/office/drawing/2014/main" val="3031640443"/>
                  </a:ext>
                </a:extLst>
              </a:tr>
              <a:tr h="508238">
                <a:tc>
                  <a:txBody>
                    <a:bodyPr/>
                    <a:lstStyle/>
                    <a:p>
                      <a:r>
                        <a:rPr lang="tr-TR" sz="1000">
                          <a:effectLst/>
                        </a:rPr>
                        <a:t>Hisse Senetleri</a:t>
                      </a:r>
                      <a:endParaRPr lang="tr-TR" sz="1000"/>
                    </a:p>
                  </a:txBody>
                  <a:tcPr marL="32952" marR="32952" marT="16476" marB="16476" anchor="ctr">
                    <a:lnL>
                      <a:noFill/>
                    </a:lnL>
                    <a:lnR>
                      <a:noFill/>
                    </a:lnR>
                    <a:lnT>
                      <a:noFill/>
                    </a:lnT>
                    <a:lnB>
                      <a:noFill/>
                    </a:lnB>
                  </a:tcPr>
                </a:tc>
                <a:tc>
                  <a:txBody>
                    <a:bodyPr/>
                    <a:lstStyle/>
                    <a:p>
                      <a:r>
                        <a:rPr lang="tr-TR" sz="1000" dirty="0">
                          <a:effectLst/>
                        </a:rPr>
                        <a:t>Şirketlere ait payların alınıp satıldığı yatırım aracıdır. Hisse senetleri, şirketin performansına ve piyasa koşullarına bağlı olarak değer kazanabilir veya kaybedebilir.</a:t>
                      </a:r>
                      <a:endParaRPr lang="tr-TR" sz="1000" dirty="0"/>
                    </a:p>
                  </a:txBody>
                  <a:tcPr marL="32952" marR="32952" marT="16476" marB="16476" anchor="ctr">
                    <a:lnL>
                      <a:noFill/>
                    </a:lnL>
                    <a:lnR>
                      <a:noFill/>
                    </a:lnR>
                    <a:lnT>
                      <a:noFill/>
                    </a:lnT>
                    <a:lnB>
                      <a:noFill/>
                    </a:lnB>
                  </a:tcPr>
                </a:tc>
                <a:extLst>
                  <a:ext uri="{0D108BD9-81ED-4DB2-BD59-A6C34878D82A}">
                    <a16:rowId xmlns:a16="http://schemas.microsoft.com/office/drawing/2014/main" val="1589290778"/>
                  </a:ext>
                </a:extLst>
              </a:tr>
              <a:tr h="508238">
                <a:tc>
                  <a:txBody>
                    <a:bodyPr/>
                    <a:lstStyle/>
                    <a:p>
                      <a:r>
                        <a:rPr lang="tr-TR" sz="1000" dirty="0">
                          <a:effectLst/>
                        </a:rPr>
                        <a:t>Tahviller</a:t>
                      </a:r>
                      <a:endParaRPr lang="tr-TR" sz="1000" dirty="0"/>
                    </a:p>
                  </a:txBody>
                  <a:tcPr marL="32952" marR="32952" marT="16476" marB="16476" anchor="ctr">
                    <a:lnL>
                      <a:noFill/>
                    </a:lnL>
                    <a:lnR>
                      <a:noFill/>
                    </a:lnR>
                    <a:lnT>
                      <a:noFill/>
                    </a:lnT>
                    <a:lnB>
                      <a:noFill/>
                    </a:lnB>
                  </a:tcPr>
                </a:tc>
                <a:tc>
                  <a:txBody>
                    <a:bodyPr/>
                    <a:lstStyle/>
                    <a:p>
                      <a:r>
                        <a:rPr lang="tr-TR" sz="1000" dirty="0">
                          <a:effectLst/>
                        </a:rPr>
                        <a:t>Borçlanma aracı olan tahviller, şirketler veya devletler tarafından ihraç edilir. Yatırımcılar, tahvilleri satın alarak ihraç eden kuruluşa borç verir ve belirli bir süre sonunda faiz getirisi elde eder.</a:t>
                      </a:r>
                      <a:endParaRPr lang="tr-TR" sz="1000" dirty="0"/>
                    </a:p>
                  </a:txBody>
                  <a:tcPr marL="32952" marR="32952" marT="16476" marB="16476" anchor="ctr">
                    <a:lnL>
                      <a:noFill/>
                    </a:lnL>
                    <a:lnR>
                      <a:noFill/>
                    </a:lnR>
                    <a:lnT>
                      <a:noFill/>
                    </a:lnT>
                    <a:lnB>
                      <a:noFill/>
                    </a:lnB>
                  </a:tcPr>
                </a:tc>
                <a:extLst>
                  <a:ext uri="{0D108BD9-81ED-4DB2-BD59-A6C34878D82A}">
                    <a16:rowId xmlns:a16="http://schemas.microsoft.com/office/drawing/2014/main" val="2431518921"/>
                  </a:ext>
                </a:extLst>
              </a:tr>
              <a:tr h="603532">
                <a:tc>
                  <a:txBody>
                    <a:bodyPr/>
                    <a:lstStyle/>
                    <a:p>
                      <a:r>
                        <a:rPr lang="tr-TR" sz="1000" dirty="0">
                          <a:effectLst/>
                        </a:rPr>
                        <a:t>Bonolar</a:t>
                      </a:r>
                      <a:endParaRPr lang="tr-TR" sz="1000" dirty="0"/>
                    </a:p>
                  </a:txBody>
                  <a:tcPr marL="32952" marR="32952" marT="16476" marB="16476" anchor="ctr">
                    <a:lnL>
                      <a:noFill/>
                    </a:lnL>
                    <a:lnR>
                      <a:noFill/>
                    </a:lnR>
                    <a:lnT>
                      <a:noFill/>
                    </a:lnT>
                    <a:lnB>
                      <a:noFill/>
                    </a:lnB>
                  </a:tcPr>
                </a:tc>
                <a:tc>
                  <a:txBody>
                    <a:bodyPr/>
                    <a:lstStyle/>
                    <a:p>
                      <a:r>
                        <a:rPr lang="tr-TR" sz="1000" dirty="0">
                          <a:effectLst/>
                        </a:rPr>
                        <a:t>Devlet veya şirketler tarafından ihraç edilen bonolar, belirli bir süre sonunda nominal değeri üzerinden geri ödeme yapma taahhüdüyle satılır. Bonolar, genellikle düşük riskli bir yatırım aracı olarak kabul edilir.</a:t>
                      </a:r>
                      <a:endParaRPr lang="tr-TR" sz="1000" dirty="0"/>
                    </a:p>
                  </a:txBody>
                  <a:tcPr marL="32952" marR="32952" marT="16476" marB="16476" anchor="ctr">
                    <a:lnL>
                      <a:noFill/>
                    </a:lnL>
                    <a:lnR>
                      <a:noFill/>
                    </a:lnR>
                    <a:lnT>
                      <a:noFill/>
                    </a:lnT>
                    <a:lnB>
                      <a:noFill/>
                    </a:lnB>
                  </a:tcPr>
                </a:tc>
                <a:extLst>
                  <a:ext uri="{0D108BD9-81ED-4DB2-BD59-A6C34878D82A}">
                    <a16:rowId xmlns:a16="http://schemas.microsoft.com/office/drawing/2014/main" val="3299539646"/>
                  </a:ext>
                </a:extLst>
              </a:tr>
              <a:tr h="472491">
                <a:tc>
                  <a:txBody>
                    <a:bodyPr/>
                    <a:lstStyle/>
                    <a:p>
                      <a:r>
                        <a:rPr lang="tr-TR" sz="1000" dirty="0"/>
                        <a:t>Emtialar</a:t>
                      </a:r>
                    </a:p>
                  </a:txBody>
                  <a:tcPr marL="32952" marR="32952" marT="16476" marB="16476" anchor="ctr">
                    <a:lnL>
                      <a:noFill/>
                    </a:lnL>
                    <a:lnR>
                      <a:noFill/>
                    </a:lnR>
                    <a:lnT>
                      <a:noFill/>
                    </a:lnT>
                    <a:lnB>
                      <a:noFill/>
                    </a:lnB>
                  </a:tcPr>
                </a:tc>
                <a:tc>
                  <a:txBody>
                    <a:bodyPr/>
                    <a:lstStyle/>
                    <a:p>
                      <a:r>
                        <a:rPr lang="tr-TR" sz="1000" dirty="0"/>
                        <a:t>Genellikle doğal kaynaklardan elde edilen ticari ürünleri temsil eden finansal yatırım araçlarıdır. Emtialar, geniş bir yatırım yelpazesini kapsar ve birçok yatırımcı tarafından çeşitlendirme amacıyla kullanılır. Enerji ürünleri (petrol, doğal gaz), metaller (altın, gümüş), tarım ürünleri (buğday, pamuk) gibi çeşitli kategorilere ayrılabilir.</a:t>
                      </a:r>
                    </a:p>
                  </a:txBody>
                  <a:tcPr marL="32952" marR="32952" marT="16476" marB="16476" anchor="ctr">
                    <a:lnL>
                      <a:noFill/>
                    </a:lnL>
                    <a:lnR>
                      <a:noFill/>
                    </a:lnR>
                    <a:lnT>
                      <a:noFill/>
                    </a:lnT>
                    <a:lnB>
                      <a:noFill/>
                    </a:lnB>
                  </a:tcPr>
                </a:tc>
                <a:extLst>
                  <a:ext uri="{0D108BD9-81ED-4DB2-BD59-A6C34878D82A}">
                    <a16:rowId xmlns:a16="http://schemas.microsoft.com/office/drawing/2014/main" val="3719409365"/>
                  </a:ext>
                </a:extLst>
              </a:tr>
              <a:tr h="508238">
                <a:tc>
                  <a:txBody>
                    <a:bodyPr/>
                    <a:lstStyle/>
                    <a:p>
                      <a:r>
                        <a:rPr lang="tr-TR" sz="1000" dirty="0">
                          <a:effectLst/>
                        </a:rPr>
                        <a:t>Fonlar</a:t>
                      </a:r>
                      <a:endParaRPr lang="tr-TR" sz="1000" dirty="0"/>
                    </a:p>
                  </a:txBody>
                  <a:tcPr marL="32952" marR="32952" marT="16476" marB="16476" anchor="ctr">
                    <a:lnL>
                      <a:noFill/>
                    </a:lnL>
                    <a:lnR>
                      <a:noFill/>
                    </a:lnR>
                    <a:lnT>
                      <a:noFill/>
                    </a:lnT>
                    <a:lnB>
                      <a:noFill/>
                    </a:lnB>
                  </a:tcPr>
                </a:tc>
                <a:tc>
                  <a:txBody>
                    <a:bodyPr/>
                    <a:lstStyle/>
                    <a:p>
                      <a:r>
                        <a:rPr lang="tr-TR" sz="1000">
                          <a:effectLst/>
                        </a:rPr>
                        <a:t>Yatırımcıların bir araya gelerek birlikte yatırım yapmasını sağlayan yatırım araçlarıdır. Fonlar, hisse senetleri, tahviller, bonolar ve diğer varlık sınıflarına yatırım yapabilir ve riski dağıtabilir.</a:t>
                      </a:r>
                      <a:endParaRPr lang="tr-TR" sz="1000"/>
                    </a:p>
                  </a:txBody>
                  <a:tcPr marL="32952" marR="32952" marT="16476" marB="16476" anchor="ctr">
                    <a:lnL>
                      <a:noFill/>
                    </a:lnL>
                    <a:lnR>
                      <a:noFill/>
                    </a:lnR>
                    <a:lnT>
                      <a:noFill/>
                    </a:lnT>
                    <a:lnB>
                      <a:noFill/>
                    </a:lnB>
                  </a:tcPr>
                </a:tc>
                <a:extLst>
                  <a:ext uri="{0D108BD9-81ED-4DB2-BD59-A6C34878D82A}">
                    <a16:rowId xmlns:a16="http://schemas.microsoft.com/office/drawing/2014/main" val="2805326646"/>
                  </a:ext>
                </a:extLst>
              </a:tr>
              <a:tr h="412943">
                <a:tc>
                  <a:txBody>
                    <a:bodyPr/>
                    <a:lstStyle/>
                    <a:p>
                      <a:r>
                        <a:rPr lang="tr-TR" sz="1000">
                          <a:effectLst/>
                        </a:rPr>
                        <a:t>Gayrimenkul Yatırımları</a:t>
                      </a:r>
                      <a:endParaRPr lang="tr-TR" sz="1000"/>
                    </a:p>
                  </a:txBody>
                  <a:tcPr marL="32952" marR="32952" marT="16476" marB="16476" anchor="ctr">
                    <a:lnL>
                      <a:noFill/>
                    </a:lnL>
                    <a:lnR>
                      <a:noFill/>
                    </a:lnR>
                    <a:lnT>
                      <a:noFill/>
                    </a:lnT>
                    <a:lnB>
                      <a:noFill/>
                    </a:lnB>
                  </a:tcPr>
                </a:tc>
                <a:tc>
                  <a:txBody>
                    <a:bodyPr/>
                    <a:lstStyle/>
                    <a:p>
                      <a:r>
                        <a:rPr lang="tr-TR" sz="1000">
                          <a:effectLst/>
                        </a:rPr>
                        <a:t>Gayrimenkul yatırımları, arazi, bina veya gayrimenkul projelerine yatırım yapmayı içerir. Gayrimenkul yatırımları, kira geliri veya değer artışı yoluyla getiri sağlayabilir.</a:t>
                      </a:r>
                      <a:endParaRPr lang="tr-TR" sz="1000"/>
                    </a:p>
                  </a:txBody>
                  <a:tcPr marL="32952" marR="32952" marT="16476" marB="16476" anchor="ctr">
                    <a:lnL>
                      <a:noFill/>
                    </a:lnL>
                    <a:lnR>
                      <a:noFill/>
                    </a:lnR>
                    <a:lnT>
                      <a:noFill/>
                    </a:lnT>
                    <a:lnB>
                      <a:noFill/>
                    </a:lnB>
                  </a:tcPr>
                </a:tc>
                <a:extLst>
                  <a:ext uri="{0D108BD9-81ED-4DB2-BD59-A6C34878D82A}">
                    <a16:rowId xmlns:a16="http://schemas.microsoft.com/office/drawing/2014/main" val="3043362001"/>
                  </a:ext>
                </a:extLst>
              </a:tr>
              <a:tr h="603532">
                <a:tc>
                  <a:txBody>
                    <a:bodyPr/>
                    <a:lstStyle/>
                    <a:p>
                      <a:r>
                        <a:rPr lang="tr-TR" sz="1000">
                          <a:effectLst/>
                        </a:rPr>
                        <a:t>Kripto Para Birimleri</a:t>
                      </a:r>
                      <a:endParaRPr lang="tr-TR" sz="1000"/>
                    </a:p>
                  </a:txBody>
                  <a:tcPr marL="32952" marR="32952" marT="16476" marB="16476" anchor="ctr">
                    <a:lnL>
                      <a:noFill/>
                    </a:lnL>
                    <a:lnR>
                      <a:noFill/>
                    </a:lnR>
                    <a:lnT>
                      <a:noFill/>
                    </a:lnT>
                    <a:lnB>
                      <a:noFill/>
                    </a:lnB>
                  </a:tcPr>
                </a:tc>
                <a:tc>
                  <a:txBody>
                    <a:bodyPr/>
                    <a:lstStyle/>
                    <a:p>
                      <a:r>
                        <a:rPr lang="tr-TR" sz="1000" dirty="0">
                          <a:effectLst/>
                        </a:rPr>
                        <a:t>Kripto para birimleri, dijital olarak var olan ve </a:t>
                      </a:r>
                      <a:r>
                        <a:rPr lang="tr-TR" sz="1000" dirty="0" err="1">
                          <a:effectLst/>
                        </a:rPr>
                        <a:t>blockchain</a:t>
                      </a:r>
                      <a:r>
                        <a:rPr lang="tr-TR" sz="1000" dirty="0">
                          <a:effectLst/>
                        </a:rPr>
                        <a:t> teknolojisiyle desteklenen sanal para birimleridir. Kripto para birimleri, volatilite ve riskleri nedeniyle yüksek getiri potansiyeli sunarken aynı zamanda yüksek risk içerir.</a:t>
                      </a:r>
                      <a:endParaRPr lang="tr-TR" sz="1000" dirty="0"/>
                    </a:p>
                  </a:txBody>
                  <a:tcPr marL="32952" marR="32952" marT="16476" marB="16476" anchor="ctr">
                    <a:lnL>
                      <a:noFill/>
                    </a:lnL>
                    <a:lnR>
                      <a:noFill/>
                    </a:lnR>
                    <a:lnT>
                      <a:noFill/>
                    </a:lnT>
                    <a:lnB>
                      <a:noFill/>
                    </a:lnB>
                  </a:tcPr>
                </a:tc>
                <a:extLst>
                  <a:ext uri="{0D108BD9-81ED-4DB2-BD59-A6C34878D82A}">
                    <a16:rowId xmlns:a16="http://schemas.microsoft.com/office/drawing/2014/main" val="2723522318"/>
                  </a:ext>
                </a:extLst>
              </a:tr>
            </a:tbl>
          </a:graphicData>
        </a:graphic>
      </p:graphicFrame>
      <p:sp>
        <p:nvSpPr>
          <p:cNvPr id="6" name="Metin kutusu 5">
            <a:extLst>
              <a:ext uri="{FF2B5EF4-FFF2-40B4-BE49-F238E27FC236}">
                <a16:creationId xmlns:a16="http://schemas.microsoft.com/office/drawing/2014/main" id="{9D73C0CD-4061-E591-D1E9-787A0250C5E2}"/>
              </a:ext>
            </a:extLst>
          </p:cNvPr>
          <p:cNvSpPr txBox="1"/>
          <p:nvPr/>
        </p:nvSpPr>
        <p:spPr>
          <a:xfrm>
            <a:off x="827584" y="583696"/>
            <a:ext cx="8316416" cy="830997"/>
          </a:xfrm>
          <a:prstGeom prst="rect">
            <a:avLst/>
          </a:prstGeom>
          <a:noFill/>
        </p:spPr>
        <p:txBody>
          <a:bodyPr wrap="square">
            <a:spAutoFit/>
          </a:bodyPr>
          <a:lstStyle/>
          <a:p>
            <a:r>
              <a:rPr lang="tr-TR" sz="1600" b="0" i="0" u="none" strike="noStrike" dirty="0">
                <a:solidFill>
                  <a:srgbClr val="000000"/>
                </a:solidFill>
                <a:effectLst/>
                <a:latin typeface="-webkit-standard"/>
              </a:rPr>
              <a:t>Yatırım araçları arasında hisse senetleri, tahviller, bonolar, fonlar, gayrimenkul yatırımları ve kripto para birimleri bulunmaktadır. Her bir yatırım aracı farklı risk ve getiri profillerine sahiptir ve yatırımcıların yatırım hedeflerine ve risk toleranslarına göre seçilmelidir.</a:t>
            </a:r>
            <a:endParaRPr lang="tr-TR" sz="1600" dirty="0"/>
          </a:p>
        </p:txBody>
      </p:sp>
    </p:spTree>
    <p:extLst>
      <p:ext uri="{BB962C8B-B14F-4D97-AF65-F5344CB8AC3E}">
        <p14:creationId xmlns:p14="http://schemas.microsoft.com/office/powerpoint/2010/main" val="2663337158"/>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4572000" cy="523220"/>
          </a:xfrm>
          <a:prstGeom prst="rect">
            <a:avLst/>
          </a:prstGeom>
        </p:spPr>
        <p:txBody>
          <a:bodyPr>
            <a:spAutoFit/>
          </a:bodyPr>
          <a:lstStyle/>
          <a:p>
            <a:r>
              <a:rPr lang="tr-TR" sz="2800" b="1" dirty="0">
                <a:solidFill>
                  <a:srgbClr val="1F5463"/>
                </a:solidFill>
              </a:rPr>
              <a:t>Hisse Senetleri</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6" name="Metin kutusu 5">
            <a:extLst>
              <a:ext uri="{FF2B5EF4-FFF2-40B4-BE49-F238E27FC236}">
                <a16:creationId xmlns:a16="http://schemas.microsoft.com/office/drawing/2014/main" id="{9D73C0CD-4061-E591-D1E9-787A0250C5E2}"/>
              </a:ext>
            </a:extLst>
          </p:cNvPr>
          <p:cNvSpPr txBox="1"/>
          <p:nvPr/>
        </p:nvSpPr>
        <p:spPr>
          <a:xfrm>
            <a:off x="827584" y="687852"/>
            <a:ext cx="8316416" cy="584775"/>
          </a:xfrm>
          <a:prstGeom prst="rect">
            <a:avLst/>
          </a:prstGeom>
          <a:noFill/>
        </p:spPr>
        <p:txBody>
          <a:bodyPr wrap="square">
            <a:spAutoFit/>
          </a:bodyPr>
          <a:lstStyle/>
          <a:p>
            <a:r>
              <a:rPr lang="tr-TR" sz="1600" b="0" i="0" u="none" strike="noStrike" dirty="0">
                <a:solidFill>
                  <a:srgbClr val="000000"/>
                </a:solidFill>
                <a:effectLst/>
                <a:latin typeface="-webkit-standard"/>
              </a:rPr>
              <a:t>Hisse senetleri, bir şirkete ait bir mülkiyet payını temsil eder ve şirketin kar payı(temettü) ve değer artışından(sermaye kazancından) yararlanma imkanı sağlar.</a:t>
            </a:r>
            <a:endParaRPr lang="tr-TR" sz="1600" dirty="0"/>
          </a:p>
        </p:txBody>
      </p:sp>
      <p:graphicFrame>
        <p:nvGraphicFramePr>
          <p:cNvPr id="4" name="Tablo 3">
            <a:extLst>
              <a:ext uri="{FF2B5EF4-FFF2-40B4-BE49-F238E27FC236}">
                <a16:creationId xmlns:a16="http://schemas.microsoft.com/office/drawing/2014/main" id="{9C6698B1-D381-08BA-C009-3C6381FB4E5F}"/>
              </a:ext>
            </a:extLst>
          </p:cNvPr>
          <p:cNvGraphicFramePr>
            <a:graphicFrameLocks noGrp="1"/>
          </p:cNvGraphicFramePr>
          <p:nvPr>
            <p:extLst>
              <p:ext uri="{D42A27DB-BD31-4B8C-83A1-F6EECF244321}">
                <p14:modId xmlns:p14="http://schemas.microsoft.com/office/powerpoint/2010/main" val="2594608691"/>
              </p:ext>
            </p:extLst>
          </p:nvPr>
        </p:nvGraphicFramePr>
        <p:xfrm>
          <a:off x="870992" y="1736969"/>
          <a:ext cx="8229600" cy="2042160"/>
        </p:xfrm>
        <a:graphic>
          <a:graphicData uri="http://schemas.openxmlformats.org/drawingml/2006/table">
            <a:tbl>
              <a:tblPr/>
              <a:tblGrid>
                <a:gridCol w="1645920">
                  <a:extLst>
                    <a:ext uri="{9D8B030D-6E8A-4147-A177-3AD203B41FA5}">
                      <a16:colId xmlns:a16="http://schemas.microsoft.com/office/drawing/2014/main" val="1319753571"/>
                    </a:ext>
                  </a:extLst>
                </a:gridCol>
                <a:gridCol w="1645920">
                  <a:extLst>
                    <a:ext uri="{9D8B030D-6E8A-4147-A177-3AD203B41FA5}">
                      <a16:colId xmlns:a16="http://schemas.microsoft.com/office/drawing/2014/main" val="2710460715"/>
                    </a:ext>
                  </a:extLst>
                </a:gridCol>
                <a:gridCol w="1645920">
                  <a:extLst>
                    <a:ext uri="{9D8B030D-6E8A-4147-A177-3AD203B41FA5}">
                      <a16:colId xmlns:a16="http://schemas.microsoft.com/office/drawing/2014/main" val="2004095139"/>
                    </a:ext>
                  </a:extLst>
                </a:gridCol>
                <a:gridCol w="1645920">
                  <a:extLst>
                    <a:ext uri="{9D8B030D-6E8A-4147-A177-3AD203B41FA5}">
                      <a16:colId xmlns:a16="http://schemas.microsoft.com/office/drawing/2014/main" val="550687649"/>
                    </a:ext>
                  </a:extLst>
                </a:gridCol>
                <a:gridCol w="1645920">
                  <a:extLst>
                    <a:ext uri="{9D8B030D-6E8A-4147-A177-3AD203B41FA5}">
                      <a16:colId xmlns:a16="http://schemas.microsoft.com/office/drawing/2014/main" val="1999199267"/>
                    </a:ext>
                  </a:extLst>
                </a:gridCol>
              </a:tblGrid>
              <a:tr h="0">
                <a:tc>
                  <a:txBody>
                    <a:bodyPr/>
                    <a:lstStyle/>
                    <a:p>
                      <a:r>
                        <a:rPr lang="tr-TR" sz="1400" b="1" dirty="0">
                          <a:effectLst/>
                        </a:rPr>
                        <a:t>Şirket</a:t>
                      </a:r>
                      <a:endParaRPr lang="tr-TR" sz="1400" b="1" dirty="0"/>
                    </a:p>
                  </a:txBody>
                  <a:tcPr anchor="ctr">
                    <a:lnL>
                      <a:noFill/>
                    </a:lnL>
                    <a:lnR>
                      <a:noFill/>
                    </a:lnR>
                    <a:lnT>
                      <a:noFill/>
                    </a:lnT>
                    <a:lnB>
                      <a:noFill/>
                    </a:lnB>
                  </a:tcPr>
                </a:tc>
                <a:tc>
                  <a:txBody>
                    <a:bodyPr/>
                    <a:lstStyle/>
                    <a:p>
                      <a:r>
                        <a:rPr lang="tr-TR" sz="1400" b="1" dirty="0">
                          <a:effectLst/>
                        </a:rPr>
                        <a:t>Sembol</a:t>
                      </a:r>
                      <a:endParaRPr lang="tr-TR" sz="1400" b="1" dirty="0"/>
                    </a:p>
                  </a:txBody>
                  <a:tcPr anchor="ctr">
                    <a:lnL>
                      <a:noFill/>
                    </a:lnL>
                    <a:lnR>
                      <a:noFill/>
                    </a:lnR>
                    <a:lnT>
                      <a:noFill/>
                    </a:lnT>
                    <a:lnB>
                      <a:noFill/>
                    </a:lnB>
                  </a:tcPr>
                </a:tc>
                <a:tc>
                  <a:txBody>
                    <a:bodyPr/>
                    <a:lstStyle/>
                    <a:p>
                      <a:r>
                        <a:rPr lang="tr-TR" sz="1400" b="1" dirty="0">
                          <a:effectLst/>
                        </a:rPr>
                        <a:t>Sektör</a:t>
                      </a:r>
                      <a:endParaRPr lang="tr-TR" sz="1400" b="1" dirty="0"/>
                    </a:p>
                  </a:txBody>
                  <a:tcPr anchor="ctr">
                    <a:lnL>
                      <a:noFill/>
                    </a:lnL>
                    <a:lnR>
                      <a:noFill/>
                    </a:lnR>
                    <a:lnT>
                      <a:noFill/>
                    </a:lnT>
                    <a:lnB>
                      <a:noFill/>
                    </a:lnB>
                  </a:tcPr>
                </a:tc>
                <a:tc>
                  <a:txBody>
                    <a:bodyPr/>
                    <a:lstStyle/>
                    <a:p>
                      <a:r>
                        <a:rPr lang="tr-TR" sz="1400" b="1" dirty="0">
                          <a:effectLst/>
                        </a:rPr>
                        <a:t>Piyasa Değeri</a:t>
                      </a:r>
                      <a:endParaRPr lang="tr-TR" sz="1400" b="1" dirty="0"/>
                    </a:p>
                  </a:txBody>
                  <a:tcPr anchor="ctr">
                    <a:lnL>
                      <a:noFill/>
                    </a:lnL>
                    <a:lnR>
                      <a:noFill/>
                    </a:lnR>
                    <a:lnT>
                      <a:noFill/>
                    </a:lnT>
                    <a:lnB>
                      <a:noFill/>
                    </a:lnB>
                  </a:tcPr>
                </a:tc>
                <a:tc>
                  <a:txBody>
                    <a:bodyPr/>
                    <a:lstStyle/>
                    <a:p>
                      <a:r>
                        <a:rPr lang="tr-TR" sz="1400" b="1" dirty="0">
                          <a:effectLst/>
                        </a:rPr>
                        <a:t>Kar Payı Oranı</a:t>
                      </a:r>
                      <a:endParaRPr lang="tr-TR" sz="1400" b="1" dirty="0"/>
                    </a:p>
                  </a:txBody>
                  <a:tcPr anchor="ctr">
                    <a:lnL>
                      <a:noFill/>
                    </a:lnL>
                    <a:lnR>
                      <a:noFill/>
                    </a:lnR>
                    <a:lnT>
                      <a:noFill/>
                    </a:lnT>
                    <a:lnB>
                      <a:noFill/>
                    </a:lnB>
                  </a:tcPr>
                </a:tc>
                <a:extLst>
                  <a:ext uri="{0D108BD9-81ED-4DB2-BD59-A6C34878D82A}">
                    <a16:rowId xmlns:a16="http://schemas.microsoft.com/office/drawing/2014/main" val="2553100331"/>
                  </a:ext>
                </a:extLst>
              </a:tr>
              <a:tr h="0">
                <a:tc>
                  <a:txBody>
                    <a:bodyPr/>
                    <a:lstStyle/>
                    <a:p>
                      <a:r>
                        <a:rPr lang="tr-TR" sz="1400">
                          <a:effectLst/>
                        </a:rPr>
                        <a:t>Apple Inc.</a:t>
                      </a:r>
                      <a:endParaRPr lang="tr-TR" sz="1400"/>
                    </a:p>
                  </a:txBody>
                  <a:tcPr anchor="ctr">
                    <a:lnL>
                      <a:noFill/>
                    </a:lnL>
                    <a:lnR>
                      <a:noFill/>
                    </a:lnR>
                    <a:lnT>
                      <a:noFill/>
                    </a:lnT>
                    <a:lnB>
                      <a:noFill/>
                    </a:lnB>
                  </a:tcPr>
                </a:tc>
                <a:tc>
                  <a:txBody>
                    <a:bodyPr/>
                    <a:lstStyle/>
                    <a:p>
                      <a:r>
                        <a:rPr lang="tr-TR" sz="1400" dirty="0">
                          <a:effectLst/>
                        </a:rPr>
                        <a:t>AAPL</a:t>
                      </a:r>
                      <a:endParaRPr lang="tr-TR" sz="1400" dirty="0"/>
                    </a:p>
                  </a:txBody>
                  <a:tcPr anchor="ctr">
                    <a:lnL>
                      <a:noFill/>
                    </a:lnL>
                    <a:lnR>
                      <a:noFill/>
                    </a:lnR>
                    <a:lnT>
                      <a:noFill/>
                    </a:lnT>
                    <a:lnB>
                      <a:noFill/>
                    </a:lnB>
                  </a:tcPr>
                </a:tc>
                <a:tc>
                  <a:txBody>
                    <a:bodyPr/>
                    <a:lstStyle/>
                    <a:p>
                      <a:r>
                        <a:rPr lang="tr-TR" sz="1400" dirty="0">
                          <a:effectLst/>
                        </a:rPr>
                        <a:t>Teknoloji</a:t>
                      </a:r>
                      <a:endParaRPr lang="tr-TR" sz="1400" dirty="0"/>
                    </a:p>
                  </a:txBody>
                  <a:tcPr anchor="ctr">
                    <a:lnL>
                      <a:noFill/>
                    </a:lnL>
                    <a:lnR>
                      <a:noFill/>
                    </a:lnR>
                    <a:lnT>
                      <a:noFill/>
                    </a:lnT>
                    <a:lnB>
                      <a:noFill/>
                    </a:lnB>
                  </a:tcPr>
                </a:tc>
                <a:tc>
                  <a:txBody>
                    <a:bodyPr/>
                    <a:lstStyle/>
                    <a:p>
                      <a:r>
                        <a:rPr lang="tr-TR" sz="1400">
                          <a:effectLst/>
                        </a:rPr>
                        <a:t>$2.3 Trilyon</a:t>
                      </a:r>
                      <a:endParaRPr lang="tr-TR" sz="1400"/>
                    </a:p>
                  </a:txBody>
                  <a:tcPr anchor="ctr">
                    <a:lnL>
                      <a:noFill/>
                    </a:lnL>
                    <a:lnR>
                      <a:noFill/>
                    </a:lnR>
                    <a:lnT>
                      <a:noFill/>
                    </a:lnT>
                    <a:lnB>
                      <a:noFill/>
                    </a:lnB>
                  </a:tcPr>
                </a:tc>
                <a:tc>
                  <a:txBody>
                    <a:bodyPr/>
                    <a:lstStyle/>
                    <a:p>
                      <a:r>
                        <a:rPr lang="tr-TR" sz="1400">
                          <a:effectLst/>
                        </a:rPr>
                        <a:t>0.6%</a:t>
                      </a:r>
                      <a:endParaRPr lang="tr-TR" sz="1400"/>
                    </a:p>
                  </a:txBody>
                  <a:tcPr anchor="ctr">
                    <a:lnL>
                      <a:noFill/>
                    </a:lnL>
                    <a:lnR>
                      <a:noFill/>
                    </a:lnR>
                    <a:lnT>
                      <a:noFill/>
                    </a:lnT>
                    <a:lnB>
                      <a:noFill/>
                    </a:lnB>
                  </a:tcPr>
                </a:tc>
                <a:extLst>
                  <a:ext uri="{0D108BD9-81ED-4DB2-BD59-A6C34878D82A}">
                    <a16:rowId xmlns:a16="http://schemas.microsoft.com/office/drawing/2014/main" val="1410415596"/>
                  </a:ext>
                </a:extLst>
              </a:tr>
              <a:tr h="0">
                <a:tc>
                  <a:txBody>
                    <a:bodyPr/>
                    <a:lstStyle/>
                    <a:p>
                      <a:r>
                        <a:rPr lang="tr-TR" sz="1400">
                          <a:effectLst/>
                        </a:rPr>
                        <a:t>Amazon.com Inc.</a:t>
                      </a:r>
                      <a:endParaRPr lang="tr-TR" sz="1400"/>
                    </a:p>
                  </a:txBody>
                  <a:tcPr anchor="ctr">
                    <a:lnL>
                      <a:noFill/>
                    </a:lnL>
                    <a:lnR>
                      <a:noFill/>
                    </a:lnR>
                    <a:lnT>
                      <a:noFill/>
                    </a:lnT>
                    <a:lnB>
                      <a:noFill/>
                    </a:lnB>
                  </a:tcPr>
                </a:tc>
                <a:tc>
                  <a:txBody>
                    <a:bodyPr/>
                    <a:lstStyle/>
                    <a:p>
                      <a:r>
                        <a:rPr lang="tr-TR" sz="1400" dirty="0">
                          <a:effectLst/>
                        </a:rPr>
                        <a:t>AMZN</a:t>
                      </a:r>
                      <a:endParaRPr lang="tr-TR" sz="1400" dirty="0"/>
                    </a:p>
                  </a:txBody>
                  <a:tcPr anchor="ctr">
                    <a:lnL>
                      <a:noFill/>
                    </a:lnL>
                    <a:lnR>
                      <a:noFill/>
                    </a:lnR>
                    <a:lnT>
                      <a:noFill/>
                    </a:lnT>
                    <a:lnB>
                      <a:noFill/>
                    </a:lnB>
                  </a:tcPr>
                </a:tc>
                <a:tc>
                  <a:txBody>
                    <a:bodyPr/>
                    <a:lstStyle/>
                    <a:p>
                      <a:r>
                        <a:rPr lang="tr-TR" sz="1400" dirty="0">
                          <a:effectLst/>
                        </a:rPr>
                        <a:t>Perakende</a:t>
                      </a:r>
                      <a:endParaRPr lang="tr-TR" sz="1400" dirty="0"/>
                    </a:p>
                  </a:txBody>
                  <a:tcPr anchor="ctr">
                    <a:lnL>
                      <a:noFill/>
                    </a:lnL>
                    <a:lnR>
                      <a:noFill/>
                    </a:lnR>
                    <a:lnT>
                      <a:noFill/>
                    </a:lnT>
                    <a:lnB>
                      <a:noFill/>
                    </a:lnB>
                  </a:tcPr>
                </a:tc>
                <a:tc>
                  <a:txBody>
                    <a:bodyPr/>
                    <a:lstStyle/>
                    <a:p>
                      <a:r>
                        <a:rPr lang="tr-TR" sz="1400">
                          <a:effectLst/>
                        </a:rPr>
                        <a:t>$1.8 Trilyon</a:t>
                      </a:r>
                      <a:endParaRPr lang="tr-TR" sz="1400"/>
                    </a:p>
                  </a:txBody>
                  <a:tcPr anchor="ctr">
                    <a:lnL>
                      <a:noFill/>
                    </a:lnL>
                    <a:lnR>
                      <a:noFill/>
                    </a:lnR>
                    <a:lnT>
                      <a:noFill/>
                    </a:lnT>
                    <a:lnB>
                      <a:noFill/>
                    </a:lnB>
                  </a:tcPr>
                </a:tc>
                <a:tc>
                  <a:txBody>
                    <a:bodyPr/>
                    <a:lstStyle/>
                    <a:p>
                      <a:r>
                        <a:rPr lang="tr-TR" sz="1400">
                          <a:effectLst/>
                        </a:rPr>
                        <a:t>N/A</a:t>
                      </a:r>
                      <a:endParaRPr lang="tr-TR" sz="1400"/>
                    </a:p>
                  </a:txBody>
                  <a:tcPr anchor="ctr">
                    <a:lnL>
                      <a:noFill/>
                    </a:lnL>
                    <a:lnR>
                      <a:noFill/>
                    </a:lnR>
                    <a:lnT>
                      <a:noFill/>
                    </a:lnT>
                    <a:lnB>
                      <a:noFill/>
                    </a:lnB>
                  </a:tcPr>
                </a:tc>
                <a:extLst>
                  <a:ext uri="{0D108BD9-81ED-4DB2-BD59-A6C34878D82A}">
                    <a16:rowId xmlns:a16="http://schemas.microsoft.com/office/drawing/2014/main" val="2449552544"/>
                  </a:ext>
                </a:extLst>
              </a:tr>
              <a:tr h="0">
                <a:tc>
                  <a:txBody>
                    <a:bodyPr/>
                    <a:lstStyle/>
                    <a:p>
                      <a:r>
                        <a:rPr lang="tr-TR" sz="1400">
                          <a:effectLst/>
                        </a:rPr>
                        <a:t>Microsoft Corporation</a:t>
                      </a:r>
                      <a:endParaRPr lang="tr-TR" sz="1400"/>
                    </a:p>
                  </a:txBody>
                  <a:tcPr anchor="ctr">
                    <a:lnL>
                      <a:noFill/>
                    </a:lnL>
                    <a:lnR>
                      <a:noFill/>
                    </a:lnR>
                    <a:lnT>
                      <a:noFill/>
                    </a:lnT>
                    <a:lnB>
                      <a:noFill/>
                    </a:lnB>
                  </a:tcPr>
                </a:tc>
                <a:tc>
                  <a:txBody>
                    <a:bodyPr/>
                    <a:lstStyle/>
                    <a:p>
                      <a:r>
                        <a:rPr lang="tr-TR" sz="1400" dirty="0">
                          <a:effectLst/>
                        </a:rPr>
                        <a:t>MSFT</a:t>
                      </a:r>
                      <a:endParaRPr lang="tr-TR" sz="1400" dirty="0"/>
                    </a:p>
                  </a:txBody>
                  <a:tcPr anchor="ctr">
                    <a:lnL>
                      <a:noFill/>
                    </a:lnL>
                    <a:lnR>
                      <a:noFill/>
                    </a:lnR>
                    <a:lnT>
                      <a:noFill/>
                    </a:lnT>
                    <a:lnB>
                      <a:noFill/>
                    </a:lnB>
                  </a:tcPr>
                </a:tc>
                <a:tc>
                  <a:txBody>
                    <a:bodyPr/>
                    <a:lstStyle/>
                    <a:p>
                      <a:r>
                        <a:rPr lang="tr-TR" sz="1400" dirty="0">
                          <a:effectLst/>
                        </a:rPr>
                        <a:t>Teknoloji</a:t>
                      </a:r>
                      <a:endParaRPr lang="tr-TR" sz="1400" dirty="0"/>
                    </a:p>
                  </a:txBody>
                  <a:tcPr anchor="ctr">
                    <a:lnL>
                      <a:noFill/>
                    </a:lnL>
                    <a:lnR>
                      <a:noFill/>
                    </a:lnR>
                    <a:lnT>
                      <a:noFill/>
                    </a:lnT>
                    <a:lnB>
                      <a:noFill/>
                    </a:lnB>
                  </a:tcPr>
                </a:tc>
                <a:tc>
                  <a:txBody>
                    <a:bodyPr/>
                    <a:lstStyle/>
                    <a:p>
                      <a:r>
                        <a:rPr lang="tr-TR" sz="1400">
                          <a:effectLst/>
                        </a:rPr>
                        <a:t>$2.1 Trilyon</a:t>
                      </a:r>
                      <a:endParaRPr lang="tr-TR" sz="1400"/>
                    </a:p>
                  </a:txBody>
                  <a:tcPr anchor="ctr">
                    <a:lnL>
                      <a:noFill/>
                    </a:lnL>
                    <a:lnR>
                      <a:noFill/>
                    </a:lnR>
                    <a:lnT>
                      <a:noFill/>
                    </a:lnT>
                    <a:lnB>
                      <a:noFill/>
                    </a:lnB>
                  </a:tcPr>
                </a:tc>
                <a:tc>
                  <a:txBody>
                    <a:bodyPr/>
                    <a:lstStyle/>
                    <a:p>
                      <a:r>
                        <a:rPr lang="tr-TR" sz="1400">
                          <a:effectLst/>
                        </a:rPr>
                        <a:t>0.8%</a:t>
                      </a:r>
                      <a:endParaRPr lang="tr-TR" sz="1400"/>
                    </a:p>
                  </a:txBody>
                  <a:tcPr anchor="ctr">
                    <a:lnL>
                      <a:noFill/>
                    </a:lnL>
                    <a:lnR>
                      <a:noFill/>
                    </a:lnR>
                    <a:lnT>
                      <a:noFill/>
                    </a:lnT>
                    <a:lnB>
                      <a:noFill/>
                    </a:lnB>
                  </a:tcPr>
                </a:tc>
                <a:extLst>
                  <a:ext uri="{0D108BD9-81ED-4DB2-BD59-A6C34878D82A}">
                    <a16:rowId xmlns:a16="http://schemas.microsoft.com/office/drawing/2014/main" val="3294108531"/>
                  </a:ext>
                </a:extLst>
              </a:tr>
              <a:tr h="0">
                <a:tc>
                  <a:txBody>
                    <a:bodyPr/>
                    <a:lstStyle/>
                    <a:p>
                      <a:r>
                        <a:rPr lang="tr-TR" sz="1400">
                          <a:effectLst/>
                        </a:rPr>
                        <a:t>Alphabet Inc.</a:t>
                      </a:r>
                      <a:endParaRPr lang="tr-TR" sz="1400"/>
                    </a:p>
                  </a:txBody>
                  <a:tcPr anchor="ctr">
                    <a:lnL>
                      <a:noFill/>
                    </a:lnL>
                    <a:lnR>
                      <a:noFill/>
                    </a:lnR>
                    <a:lnT>
                      <a:noFill/>
                    </a:lnT>
                    <a:lnB>
                      <a:noFill/>
                    </a:lnB>
                  </a:tcPr>
                </a:tc>
                <a:tc>
                  <a:txBody>
                    <a:bodyPr/>
                    <a:lstStyle/>
                    <a:p>
                      <a:r>
                        <a:rPr lang="tr-TR" sz="1400" dirty="0">
                          <a:effectLst/>
                        </a:rPr>
                        <a:t>GOOGL</a:t>
                      </a:r>
                      <a:endParaRPr lang="tr-TR" sz="1400" dirty="0"/>
                    </a:p>
                  </a:txBody>
                  <a:tcPr anchor="ctr">
                    <a:lnL>
                      <a:noFill/>
                    </a:lnL>
                    <a:lnR>
                      <a:noFill/>
                    </a:lnR>
                    <a:lnT>
                      <a:noFill/>
                    </a:lnT>
                    <a:lnB>
                      <a:noFill/>
                    </a:lnB>
                  </a:tcPr>
                </a:tc>
                <a:tc>
                  <a:txBody>
                    <a:bodyPr/>
                    <a:lstStyle/>
                    <a:p>
                      <a:r>
                        <a:rPr lang="tr-TR" sz="1400" dirty="0">
                          <a:effectLst/>
                        </a:rPr>
                        <a:t>Teknoloji</a:t>
                      </a:r>
                      <a:endParaRPr lang="tr-TR" sz="1400" dirty="0"/>
                    </a:p>
                  </a:txBody>
                  <a:tcPr anchor="ctr">
                    <a:lnL>
                      <a:noFill/>
                    </a:lnL>
                    <a:lnR>
                      <a:noFill/>
                    </a:lnR>
                    <a:lnT>
                      <a:noFill/>
                    </a:lnT>
                    <a:lnB>
                      <a:noFill/>
                    </a:lnB>
                  </a:tcPr>
                </a:tc>
                <a:tc>
                  <a:txBody>
                    <a:bodyPr/>
                    <a:lstStyle/>
                    <a:p>
                      <a:r>
                        <a:rPr lang="tr-TR" sz="1400">
                          <a:effectLst/>
                        </a:rPr>
                        <a:t>$1.8 Trilyon</a:t>
                      </a:r>
                      <a:endParaRPr lang="tr-TR" sz="1400"/>
                    </a:p>
                  </a:txBody>
                  <a:tcPr anchor="ctr">
                    <a:lnL>
                      <a:noFill/>
                    </a:lnL>
                    <a:lnR>
                      <a:noFill/>
                    </a:lnR>
                    <a:lnT>
                      <a:noFill/>
                    </a:lnT>
                    <a:lnB>
                      <a:noFill/>
                    </a:lnB>
                  </a:tcPr>
                </a:tc>
                <a:tc>
                  <a:txBody>
                    <a:bodyPr/>
                    <a:lstStyle/>
                    <a:p>
                      <a:r>
                        <a:rPr lang="tr-TR" sz="1400">
                          <a:effectLst/>
                        </a:rPr>
                        <a:t>N/A</a:t>
                      </a:r>
                      <a:endParaRPr lang="tr-TR" sz="1400"/>
                    </a:p>
                  </a:txBody>
                  <a:tcPr anchor="ctr">
                    <a:lnL>
                      <a:noFill/>
                    </a:lnL>
                    <a:lnR>
                      <a:noFill/>
                    </a:lnR>
                    <a:lnT>
                      <a:noFill/>
                    </a:lnT>
                    <a:lnB>
                      <a:noFill/>
                    </a:lnB>
                  </a:tcPr>
                </a:tc>
                <a:extLst>
                  <a:ext uri="{0D108BD9-81ED-4DB2-BD59-A6C34878D82A}">
                    <a16:rowId xmlns:a16="http://schemas.microsoft.com/office/drawing/2014/main" val="3329993660"/>
                  </a:ext>
                </a:extLst>
              </a:tr>
              <a:tr h="0">
                <a:tc>
                  <a:txBody>
                    <a:bodyPr/>
                    <a:lstStyle/>
                    <a:p>
                      <a:r>
                        <a:rPr lang="tr-TR" sz="1400">
                          <a:effectLst/>
                        </a:rPr>
                        <a:t>Facebook Inc.</a:t>
                      </a:r>
                      <a:endParaRPr lang="tr-TR" sz="1400"/>
                    </a:p>
                  </a:txBody>
                  <a:tcPr anchor="ctr">
                    <a:lnL>
                      <a:noFill/>
                    </a:lnL>
                    <a:lnR>
                      <a:noFill/>
                    </a:lnR>
                    <a:lnT>
                      <a:noFill/>
                    </a:lnT>
                    <a:lnB>
                      <a:noFill/>
                    </a:lnB>
                  </a:tcPr>
                </a:tc>
                <a:tc>
                  <a:txBody>
                    <a:bodyPr/>
                    <a:lstStyle/>
                    <a:p>
                      <a:r>
                        <a:rPr lang="tr-TR" sz="1400" dirty="0">
                          <a:effectLst/>
                        </a:rPr>
                        <a:t>FB</a:t>
                      </a:r>
                      <a:endParaRPr lang="tr-TR" sz="1400" dirty="0"/>
                    </a:p>
                  </a:txBody>
                  <a:tcPr anchor="ctr">
                    <a:lnL>
                      <a:noFill/>
                    </a:lnL>
                    <a:lnR>
                      <a:noFill/>
                    </a:lnR>
                    <a:lnT>
                      <a:noFill/>
                    </a:lnT>
                    <a:lnB>
                      <a:noFill/>
                    </a:lnB>
                  </a:tcPr>
                </a:tc>
                <a:tc>
                  <a:txBody>
                    <a:bodyPr/>
                    <a:lstStyle/>
                    <a:p>
                      <a:r>
                        <a:rPr lang="tr-TR" sz="1400">
                          <a:effectLst/>
                        </a:rPr>
                        <a:t>Teknoloji</a:t>
                      </a:r>
                      <a:endParaRPr lang="tr-TR" sz="1400"/>
                    </a:p>
                  </a:txBody>
                  <a:tcPr anchor="ctr">
                    <a:lnL>
                      <a:noFill/>
                    </a:lnL>
                    <a:lnR>
                      <a:noFill/>
                    </a:lnR>
                    <a:lnT>
                      <a:noFill/>
                    </a:lnT>
                    <a:lnB>
                      <a:noFill/>
                    </a:lnB>
                  </a:tcPr>
                </a:tc>
                <a:tc>
                  <a:txBody>
                    <a:bodyPr/>
                    <a:lstStyle/>
                    <a:p>
                      <a:r>
                        <a:rPr lang="tr-TR" sz="1400">
                          <a:effectLst/>
                        </a:rPr>
                        <a:t>$1.0 Trilyon</a:t>
                      </a:r>
                      <a:endParaRPr lang="tr-TR" sz="1400"/>
                    </a:p>
                  </a:txBody>
                  <a:tcPr anchor="ctr">
                    <a:lnL>
                      <a:noFill/>
                    </a:lnL>
                    <a:lnR>
                      <a:noFill/>
                    </a:lnR>
                    <a:lnT>
                      <a:noFill/>
                    </a:lnT>
                    <a:lnB>
                      <a:noFill/>
                    </a:lnB>
                  </a:tcPr>
                </a:tc>
                <a:tc>
                  <a:txBody>
                    <a:bodyPr/>
                    <a:lstStyle/>
                    <a:p>
                      <a:r>
                        <a:rPr lang="tr-TR" sz="1400" dirty="0">
                          <a:effectLst/>
                        </a:rPr>
                        <a:t>N/A</a:t>
                      </a:r>
                      <a:endParaRPr lang="tr-TR" sz="1400" dirty="0"/>
                    </a:p>
                  </a:txBody>
                  <a:tcPr anchor="ctr">
                    <a:lnL>
                      <a:noFill/>
                    </a:lnL>
                    <a:lnR>
                      <a:noFill/>
                    </a:lnR>
                    <a:lnT>
                      <a:noFill/>
                    </a:lnT>
                    <a:lnB>
                      <a:noFill/>
                    </a:lnB>
                  </a:tcPr>
                </a:tc>
                <a:extLst>
                  <a:ext uri="{0D108BD9-81ED-4DB2-BD59-A6C34878D82A}">
                    <a16:rowId xmlns:a16="http://schemas.microsoft.com/office/drawing/2014/main" val="3457386508"/>
                  </a:ext>
                </a:extLst>
              </a:tr>
            </a:tbl>
          </a:graphicData>
        </a:graphic>
      </p:graphicFrame>
    </p:spTree>
    <p:extLst>
      <p:ext uri="{BB962C8B-B14F-4D97-AF65-F5344CB8AC3E}">
        <p14:creationId xmlns:p14="http://schemas.microsoft.com/office/powerpoint/2010/main" val="394712296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4572000" cy="523220"/>
          </a:xfrm>
          <a:prstGeom prst="rect">
            <a:avLst/>
          </a:prstGeom>
        </p:spPr>
        <p:txBody>
          <a:bodyPr>
            <a:spAutoFit/>
          </a:bodyPr>
          <a:lstStyle/>
          <a:p>
            <a:r>
              <a:rPr lang="tr-TR" sz="2800" b="1" dirty="0">
                <a:solidFill>
                  <a:srgbClr val="1F5463"/>
                </a:solidFill>
              </a:rPr>
              <a:t>Hisse Senetleri</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7" name="Metin kutusu 6">
            <a:extLst>
              <a:ext uri="{FF2B5EF4-FFF2-40B4-BE49-F238E27FC236}">
                <a16:creationId xmlns:a16="http://schemas.microsoft.com/office/drawing/2014/main" id="{128A0F3D-C440-15C6-8DE9-75010AA21EC3}"/>
              </a:ext>
            </a:extLst>
          </p:cNvPr>
          <p:cNvSpPr txBox="1"/>
          <p:nvPr/>
        </p:nvSpPr>
        <p:spPr>
          <a:xfrm>
            <a:off x="814521" y="687670"/>
            <a:ext cx="4572000" cy="338554"/>
          </a:xfrm>
          <a:prstGeom prst="rect">
            <a:avLst/>
          </a:prstGeom>
          <a:noFill/>
        </p:spPr>
        <p:txBody>
          <a:bodyPr wrap="square">
            <a:spAutoFit/>
          </a:bodyPr>
          <a:lstStyle/>
          <a:p>
            <a:r>
              <a:rPr lang="tr-TR" sz="1600" b="1" i="0" u="none" strike="noStrike" dirty="0">
                <a:effectLst/>
                <a:latin typeface="+mj-lt"/>
              </a:rPr>
              <a:t>Hisse Senetleri: Popüler Bir Finansal Yatırım Aracı</a:t>
            </a:r>
            <a:endParaRPr lang="tr-TR" sz="1600" dirty="0">
              <a:latin typeface="+mj-lt"/>
            </a:endParaRPr>
          </a:p>
        </p:txBody>
      </p:sp>
      <p:sp>
        <p:nvSpPr>
          <p:cNvPr id="11" name="Metin kutusu 10">
            <a:extLst>
              <a:ext uri="{FF2B5EF4-FFF2-40B4-BE49-F238E27FC236}">
                <a16:creationId xmlns:a16="http://schemas.microsoft.com/office/drawing/2014/main" id="{6AB522B0-3490-834F-781B-705F613A6BC3}"/>
              </a:ext>
            </a:extLst>
          </p:cNvPr>
          <p:cNvSpPr txBox="1"/>
          <p:nvPr/>
        </p:nvSpPr>
        <p:spPr>
          <a:xfrm>
            <a:off x="611560" y="1415093"/>
            <a:ext cx="2448272" cy="738664"/>
          </a:xfrm>
          <a:prstGeom prst="rect">
            <a:avLst/>
          </a:prstGeom>
          <a:noFill/>
        </p:spPr>
        <p:txBody>
          <a:bodyPr wrap="square">
            <a:spAutoFit/>
          </a:bodyPr>
          <a:lstStyle/>
          <a:p>
            <a:r>
              <a:rPr lang="tr-TR" sz="1400" b="1" i="0" u="none" strike="noStrike" dirty="0">
                <a:solidFill>
                  <a:srgbClr val="0A1222"/>
                </a:solidFill>
                <a:effectLst/>
                <a:latin typeface="Space Grotesk"/>
              </a:rPr>
              <a:t>Hisse senetleri halka açık bir şirketteki sahipliği/ortaklığı temsil eder.</a:t>
            </a:r>
            <a:endParaRPr lang="tr-TR" sz="1400" dirty="0"/>
          </a:p>
        </p:txBody>
      </p:sp>
      <p:sp>
        <p:nvSpPr>
          <p:cNvPr id="13" name="Metin kutusu 12">
            <a:extLst>
              <a:ext uri="{FF2B5EF4-FFF2-40B4-BE49-F238E27FC236}">
                <a16:creationId xmlns:a16="http://schemas.microsoft.com/office/drawing/2014/main" id="{68FDEEE5-323D-CBCD-CA02-1CF01A5CB4B7}"/>
              </a:ext>
            </a:extLst>
          </p:cNvPr>
          <p:cNvSpPr txBox="1"/>
          <p:nvPr/>
        </p:nvSpPr>
        <p:spPr>
          <a:xfrm>
            <a:off x="611560" y="2057579"/>
            <a:ext cx="2088232" cy="430887"/>
          </a:xfrm>
          <a:prstGeom prst="rect">
            <a:avLst/>
          </a:prstGeom>
          <a:noFill/>
        </p:spPr>
        <p:txBody>
          <a:bodyPr wrap="square">
            <a:spAutoFit/>
          </a:bodyPr>
          <a:lstStyle/>
          <a:p>
            <a:pPr algn="l"/>
            <a:r>
              <a:rPr lang="tr-TR" sz="1100" dirty="0">
                <a:solidFill>
                  <a:srgbClr val="666F82"/>
                </a:solidFill>
              </a:rPr>
              <a:t>Yatırımcılar borsalarda hisse senedi alıp satabilirler.</a:t>
            </a:r>
          </a:p>
        </p:txBody>
      </p:sp>
      <p:sp>
        <p:nvSpPr>
          <p:cNvPr id="15" name="Metin kutusu 14">
            <a:extLst>
              <a:ext uri="{FF2B5EF4-FFF2-40B4-BE49-F238E27FC236}">
                <a16:creationId xmlns:a16="http://schemas.microsoft.com/office/drawing/2014/main" id="{5A195F34-2AD4-1347-7E25-DD695EB4D905}"/>
              </a:ext>
            </a:extLst>
          </p:cNvPr>
          <p:cNvSpPr txBox="1"/>
          <p:nvPr/>
        </p:nvSpPr>
        <p:spPr>
          <a:xfrm>
            <a:off x="474440" y="2991247"/>
            <a:ext cx="2383839" cy="738664"/>
          </a:xfrm>
          <a:prstGeom prst="rect">
            <a:avLst/>
          </a:prstGeom>
          <a:noFill/>
        </p:spPr>
        <p:txBody>
          <a:bodyPr wrap="square">
            <a:spAutoFit/>
          </a:bodyPr>
          <a:lstStyle/>
          <a:p>
            <a:r>
              <a:rPr lang="tr-TR" sz="1400" b="1" i="0" u="none" strike="noStrike" dirty="0">
                <a:solidFill>
                  <a:srgbClr val="0A1222"/>
                </a:solidFill>
                <a:effectLst/>
                <a:latin typeface="Space Grotesk"/>
              </a:rPr>
              <a:t>Temettüler, bir şirketin kârının hissedarlara dağıtılan bir kısmıdır.</a:t>
            </a:r>
            <a:endParaRPr lang="tr-TR" sz="1400" dirty="0"/>
          </a:p>
        </p:txBody>
      </p:sp>
      <p:sp>
        <p:nvSpPr>
          <p:cNvPr id="17" name="Metin kutusu 16">
            <a:extLst>
              <a:ext uri="{FF2B5EF4-FFF2-40B4-BE49-F238E27FC236}">
                <a16:creationId xmlns:a16="http://schemas.microsoft.com/office/drawing/2014/main" id="{0A17C8DC-49DE-8012-2549-A63A8B828815}"/>
              </a:ext>
            </a:extLst>
          </p:cNvPr>
          <p:cNvSpPr txBox="1"/>
          <p:nvPr/>
        </p:nvSpPr>
        <p:spPr>
          <a:xfrm>
            <a:off x="479646" y="3636756"/>
            <a:ext cx="2383839" cy="430887"/>
          </a:xfrm>
          <a:prstGeom prst="rect">
            <a:avLst/>
          </a:prstGeom>
          <a:noFill/>
        </p:spPr>
        <p:txBody>
          <a:bodyPr wrap="square">
            <a:spAutoFit/>
          </a:bodyPr>
          <a:lstStyle/>
          <a:p>
            <a:pPr algn="l"/>
            <a:r>
              <a:rPr lang="tr-TR" sz="1100" dirty="0">
                <a:solidFill>
                  <a:srgbClr val="666F82"/>
                </a:solidFill>
              </a:rPr>
              <a:t>Bazı hisse senetleri düzenli temettü ödeyerek yatırımcılara ek gelir sağlar.</a:t>
            </a:r>
          </a:p>
        </p:txBody>
      </p:sp>
      <p:sp>
        <p:nvSpPr>
          <p:cNvPr id="19" name="Metin kutusu 18">
            <a:extLst>
              <a:ext uri="{FF2B5EF4-FFF2-40B4-BE49-F238E27FC236}">
                <a16:creationId xmlns:a16="http://schemas.microsoft.com/office/drawing/2014/main" id="{3557D76D-2E63-BE7C-237C-52F20711CDD6}"/>
              </a:ext>
            </a:extLst>
          </p:cNvPr>
          <p:cNvSpPr txBox="1"/>
          <p:nvPr/>
        </p:nvSpPr>
        <p:spPr>
          <a:xfrm>
            <a:off x="6410648" y="1832124"/>
            <a:ext cx="2503904" cy="954107"/>
          </a:xfrm>
          <a:prstGeom prst="rect">
            <a:avLst/>
          </a:prstGeom>
          <a:noFill/>
        </p:spPr>
        <p:txBody>
          <a:bodyPr wrap="square">
            <a:spAutoFit/>
          </a:bodyPr>
          <a:lstStyle/>
          <a:p>
            <a:r>
              <a:rPr lang="tr-TR" sz="1400" b="1" i="0" u="none" strike="noStrike" dirty="0">
                <a:solidFill>
                  <a:srgbClr val="0A1222"/>
                </a:solidFill>
                <a:effectLst/>
                <a:latin typeface="Space Grotesk"/>
              </a:rPr>
              <a:t>Hisse senedi fiyatları piyasa koşullarına ve şirket performansına bağlı olarak dalgalanabilir.</a:t>
            </a:r>
            <a:endParaRPr lang="tr-TR" sz="1400" dirty="0"/>
          </a:p>
        </p:txBody>
      </p:sp>
      <p:sp>
        <p:nvSpPr>
          <p:cNvPr id="21" name="Metin kutusu 20">
            <a:extLst>
              <a:ext uri="{FF2B5EF4-FFF2-40B4-BE49-F238E27FC236}">
                <a16:creationId xmlns:a16="http://schemas.microsoft.com/office/drawing/2014/main" id="{3396DD05-D184-DCDA-C782-E9CD2F6558F5}"/>
              </a:ext>
            </a:extLst>
          </p:cNvPr>
          <p:cNvSpPr txBox="1"/>
          <p:nvPr/>
        </p:nvSpPr>
        <p:spPr>
          <a:xfrm>
            <a:off x="6410648" y="2714478"/>
            <a:ext cx="2752679" cy="600164"/>
          </a:xfrm>
          <a:prstGeom prst="rect">
            <a:avLst/>
          </a:prstGeom>
          <a:noFill/>
        </p:spPr>
        <p:txBody>
          <a:bodyPr wrap="square">
            <a:spAutoFit/>
          </a:bodyPr>
          <a:lstStyle/>
          <a:p>
            <a:r>
              <a:rPr lang="tr-TR" sz="1100" dirty="0">
                <a:solidFill>
                  <a:srgbClr val="666F82"/>
                </a:solidFill>
              </a:rPr>
              <a:t>Yatırımcılar kar elde etmek için hisse senetlerini daha düşük fiyattan alıp daha yüksek fiyattan satmayı hedefler.</a:t>
            </a:r>
          </a:p>
        </p:txBody>
      </p:sp>
      <p:pic>
        <p:nvPicPr>
          <p:cNvPr id="23" name="Resim 22">
            <a:extLst>
              <a:ext uri="{FF2B5EF4-FFF2-40B4-BE49-F238E27FC236}">
                <a16:creationId xmlns:a16="http://schemas.microsoft.com/office/drawing/2014/main" id="{591C9263-2A66-BF1B-46FF-0A53DB93CEB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1383" y="1573204"/>
            <a:ext cx="3408483" cy="3244876"/>
          </a:xfrm>
          <a:prstGeom prst="rect">
            <a:avLst/>
          </a:prstGeom>
        </p:spPr>
      </p:pic>
    </p:spTree>
    <p:extLst>
      <p:ext uri="{BB962C8B-B14F-4D97-AF65-F5344CB8AC3E}">
        <p14:creationId xmlns:p14="http://schemas.microsoft.com/office/powerpoint/2010/main" val="1252733174"/>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4572000" cy="523220"/>
          </a:xfrm>
          <a:prstGeom prst="rect">
            <a:avLst/>
          </a:prstGeom>
        </p:spPr>
        <p:txBody>
          <a:bodyPr>
            <a:spAutoFit/>
          </a:bodyPr>
          <a:lstStyle/>
          <a:p>
            <a:r>
              <a:rPr lang="tr-TR" sz="2800" b="1" dirty="0">
                <a:solidFill>
                  <a:srgbClr val="1F5463"/>
                </a:solidFill>
              </a:rPr>
              <a:t>Tahvil ve Bonolar</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6" name="Metin kutusu 5">
            <a:extLst>
              <a:ext uri="{FF2B5EF4-FFF2-40B4-BE49-F238E27FC236}">
                <a16:creationId xmlns:a16="http://schemas.microsoft.com/office/drawing/2014/main" id="{9D73C0CD-4061-E591-D1E9-787A0250C5E2}"/>
              </a:ext>
            </a:extLst>
          </p:cNvPr>
          <p:cNvSpPr txBox="1"/>
          <p:nvPr/>
        </p:nvSpPr>
        <p:spPr>
          <a:xfrm>
            <a:off x="827584" y="687852"/>
            <a:ext cx="8316416" cy="830997"/>
          </a:xfrm>
          <a:prstGeom prst="rect">
            <a:avLst/>
          </a:prstGeom>
          <a:noFill/>
        </p:spPr>
        <p:txBody>
          <a:bodyPr wrap="square">
            <a:spAutoFit/>
          </a:bodyPr>
          <a:lstStyle/>
          <a:p>
            <a:r>
              <a:rPr lang="tr-TR" sz="1600" b="0" i="0" u="none" strike="noStrike" dirty="0">
                <a:solidFill>
                  <a:srgbClr val="000000"/>
                </a:solidFill>
                <a:effectLst/>
                <a:latin typeface="-webkit-standard"/>
              </a:rPr>
              <a:t>Tahviller ve bonolar, şirketler veya devletler tarafından ihraç edilen borçlanma araçlarıdır. Bu araçlar yatırımcılara sabit bir getiri sağlar ve genellikle düşük riskli yatırım araçları olarak kabul edilirler.</a:t>
            </a:r>
            <a:endParaRPr lang="tr-TR" sz="1600" dirty="0"/>
          </a:p>
        </p:txBody>
      </p:sp>
      <p:graphicFrame>
        <p:nvGraphicFramePr>
          <p:cNvPr id="2" name="Tablo 1">
            <a:extLst>
              <a:ext uri="{FF2B5EF4-FFF2-40B4-BE49-F238E27FC236}">
                <a16:creationId xmlns:a16="http://schemas.microsoft.com/office/drawing/2014/main" id="{D82170A9-1BDC-7769-8228-3E4704BE4233}"/>
              </a:ext>
            </a:extLst>
          </p:cNvPr>
          <p:cNvGraphicFramePr>
            <a:graphicFrameLocks noGrp="1"/>
          </p:cNvGraphicFramePr>
          <p:nvPr>
            <p:extLst>
              <p:ext uri="{D42A27DB-BD31-4B8C-83A1-F6EECF244321}">
                <p14:modId xmlns:p14="http://schemas.microsoft.com/office/powerpoint/2010/main" val="3190699358"/>
              </p:ext>
            </p:extLst>
          </p:nvPr>
        </p:nvGraphicFramePr>
        <p:xfrm>
          <a:off x="1956020" y="1707654"/>
          <a:ext cx="5231959" cy="2824268"/>
        </p:xfrm>
        <a:graphic>
          <a:graphicData uri="http://schemas.openxmlformats.org/drawingml/2006/table">
            <a:tbl>
              <a:tblPr/>
              <a:tblGrid>
                <a:gridCol w="936104">
                  <a:extLst>
                    <a:ext uri="{9D8B030D-6E8A-4147-A177-3AD203B41FA5}">
                      <a16:colId xmlns:a16="http://schemas.microsoft.com/office/drawing/2014/main" val="2053312441"/>
                    </a:ext>
                  </a:extLst>
                </a:gridCol>
                <a:gridCol w="2999711">
                  <a:extLst>
                    <a:ext uri="{9D8B030D-6E8A-4147-A177-3AD203B41FA5}">
                      <a16:colId xmlns:a16="http://schemas.microsoft.com/office/drawing/2014/main" val="1256779615"/>
                    </a:ext>
                  </a:extLst>
                </a:gridCol>
                <a:gridCol w="564390">
                  <a:extLst>
                    <a:ext uri="{9D8B030D-6E8A-4147-A177-3AD203B41FA5}">
                      <a16:colId xmlns:a16="http://schemas.microsoft.com/office/drawing/2014/main" val="3685333401"/>
                    </a:ext>
                  </a:extLst>
                </a:gridCol>
                <a:gridCol w="731754">
                  <a:extLst>
                    <a:ext uri="{9D8B030D-6E8A-4147-A177-3AD203B41FA5}">
                      <a16:colId xmlns:a16="http://schemas.microsoft.com/office/drawing/2014/main" val="2562560810"/>
                    </a:ext>
                  </a:extLst>
                </a:gridCol>
              </a:tblGrid>
              <a:tr h="150848">
                <a:tc>
                  <a:txBody>
                    <a:bodyPr/>
                    <a:lstStyle/>
                    <a:p>
                      <a:r>
                        <a:rPr lang="tr-TR" sz="1100" b="1" dirty="0">
                          <a:effectLst/>
                        </a:rPr>
                        <a:t>Tür</a:t>
                      </a:r>
                      <a:endParaRPr lang="tr-TR" sz="1100" b="1" dirty="0"/>
                    </a:p>
                  </a:txBody>
                  <a:tcPr marL="37712" marR="37712" marT="18856" marB="18856" anchor="ctr">
                    <a:lnL>
                      <a:noFill/>
                    </a:lnL>
                    <a:lnR>
                      <a:noFill/>
                    </a:lnR>
                    <a:lnT>
                      <a:noFill/>
                    </a:lnT>
                    <a:lnB>
                      <a:noFill/>
                    </a:lnB>
                  </a:tcPr>
                </a:tc>
                <a:tc>
                  <a:txBody>
                    <a:bodyPr/>
                    <a:lstStyle/>
                    <a:p>
                      <a:r>
                        <a:rPr lang="tr-TR" sz="1100" b="1" dirty="0">
                          <a:effectLst/>
                        </a:rPr>
                        <a:t>Açıklama</a:t>
                      </a:r>
                      <a:endParaRPr lang="tr-TR" sz="1100" b="1" dirty="0"/>
                    </a:p>
                  </a:txBody>
                  <a:tcPr marL="37712" marR="37712" marT="18856" marB="18856" anchor="ctr">
                    <a:lnL>
                      <a:noFill/>
                    </a:lnL>
                    <a:lnR>
                      <a:noFill/>
                    </a:lnR>
                    <a:lnT>
                      <a:noFill/>
                    </a:lnT>
                    <a:lnB>
                      <a:noFill/>
                    </a:lnB>
                  </a:tcPr>
                </a:tc>
                <a:tc>
                  <a:txBody>
                    <a:bodyPr/>
                    <a:lstStyle/>
                    <a:p>
                      <a:r>
                        <a:rPr lang="tr-TR" sz="1100" b="1" dirty="0">
                          <a:effectLst/>
                        </a:rPr>
                        <a:t>Getiri</a:t>
                      </a:r>
                      <a:endParaRPr lang="tr-TR" sz="1100" b="1" dirty="0"/>
                    </a:p>
                  </a:txBody>
                  <a:tcPr marL="37712" marR="37712" marT="18856" marB="18856" anchor="ctr">
                    <a:lnL>
                      <a:noFill/>
                    </a:lnL>
                    <a:lnR>
                      <a:noFill/>
                    </a:lnR>
                    <a:lnT>
                      <a:noFill/>
                    </a:lnT>
                    <a:lnB>
                      <a:noFill/>
                    </a:lnB>
                  </a:tcPr>
                </a:tc>
                <a:tc>
                  <a:txBody>
                    <a:bodyPr/>
                    <a:lstStyle/>
                    <a:p>
                      <a:r>
                        <a:rPr lang="tr-TR" sz="1100" b="1" dirty="0">
                          <a:effectLst/>
                        </a:rPr>
                        <a:t>Risk</a:t>
                      </a:r>
                      <a:endParaRPr lang="tr-TR" sz="1100" b="1" dirty="0"/>
                    </a:p>
                  </a:txBody>
                  <a:tcPr marL="37712" marR="37712" marT="18856" marB="18856" anchor="ctr">
                    <a:lnL>
                      <a:noFill/>
                    </a:lnL>
                    <a:lnR>
                      <a:noFill/>
                    </a:lnR>
                    <a:lnT>
                      <a:noFill/>
                    </a:lnT>
                    <a:lnB>
                      <a:noFill/>
                    </a:lnB>
                  </a:tcPr>
                </a:tc>
                <a:extLst>
                  <a:ext uri="{0D108BD9-81ED-4DB2-BD59-A6C34878D82A}">
                    <a16:rowId xmlns:a16="http://schemas.microsoft.com/office/drawing/2014/main" val="3625854074"/>
                  </a:ext>
                </a:extLst>
              </a:tr>
              <a:tr h="716527">
                <a:tc>
                  <a:txBody>
                    <a:bodyPr/>
                    <a:lstStyle/>
                    <a:p>
                      <a:r>
                        <a:rPr lang="tr-TR" sz="1100" dirty="0">
                          <a:effectLst/>
                        </a:rPr>
                        <a:t>Devlet Tahvilleri</a:t>
                      </a:r>
                      <a:endParaRPr lang="tr-TR" sz="1100" dirty="0"/>
                    </a:p>
                  </a:txBody>
                  <a:tcPr marL="37712" marR="37712" marT="18856" marB="18856" anchor="ctr">
                    <a:lnL>
                      <a:noFill/>
                    </a:lnL>
                    <a:lnR>
                      <a:noFill/>
                    </a:lnR>
                    <a:lnT>
                      <a:noFill/>
                    </a:lnT>
                    <a:lnB>
                      <a:noFill/>
                    </a:lnB>
                  </a:tcPr>
                </a:tc>
                <a:tc>
                  <a:txBody>
                    <a:bodyPr/>
                    <a:lstStyle/>
                    <a:p>
                      <a:r>
                        <a:rPr lang="tr-TR" sz="1100">
                          <a:effectLst/>
                        </a:rPr>
                        <a:t>Hazine tarafından ihraç edilen borçlanma araçlarıdır. Devletin ödeme güvencesi vardır.</a:t>
                      </a:r>
                      <a:endParaRPr lang="tr-TR" sz="1100"/>
                    </a:p>
                  </a:txBody>
                  <a:tcPr marL="37712" marR="37712" marT="18856" marB="18856" anchor="ctr">
                    <a:lnL>
                      <a:noFill/>
                    </a:lnL>
                    <a:lnR>
                      <a:noFill/>
                    </a:lnR>
                    <a:lnT>
                      <a:noFill/>
                    </a:lnT>
                    <a:lnB>
                      <a:noFill/>
                    </a:lnB>
                  </a:tcPr>
                </a:tc>
                <a:tc>
                  <a:txBody>
                    <a:bodyPr/>
                    <a:lstStyle/>
                    <a:p>
                      <a:r>
                        <a:rPr lang="tr-TR" sz="1100">
                          <a:effectLst/>
                        </a:rPr>
                        <a:t>Sabit getiri</a:t>
                      </a:r>
                      <a:endParaRPr lang="tr-TR" sz="1100"/>
                    </a:p>
                  </a:txBody>
                  <a:tcPr marL="37712" marR="37712" marT="18856" marB="18856" anchor="ctr">
                    <a:lnL>
                      <a:noFill/>
                    </a:lnL>
                    <a:lnR>
                      <a:noFill/>
                    </a:lnR>
                    <a:lnT>
                      <a:noFill/>
                    </a:lnT>
                    <a:lnB>
                      <a:noFill/>
                    </a:lnB>
                  </a:tcPr>
                </a:tc>
                <a:tc>
                  <a:txBody>
                    <a:bodyPr/>
                    <a:lstStyle/>
                    <a:p>
                      <a:r>
                        <a:rPr lang="tr-TR" sz="1100">
                          <a:effectLst/>
                        </a:rPr>
                        <a:t>Düşük risk</a:t>
                      </a:r>
                      <a:endParaRPr lang="tr-TR" sz="1100"/>
                    </a:p>
                  </a:txBody>
                  <a:tcPr marL="37712" marR="37712" marT="18856" marB="18856" anchor="ctr">
                    <a:lnL>
                      <a:noFill/>
                    </a:lnL>
                    <a:lnR>
                      <a:noFill/>
                    </a:lnR>
                    <a:lnT>
                      <a:noFill/>
                    </a:lnT>
                    <a:lnB>
                      <a:noFill/>
                    </a:lnB>
                  </a:tcPr>
                </a:tc>
                <a:extLst>
                  <a:ext uri="{0D108BD9-81ED-4DB2-BD59-A6C34878D82A}">
                    <a16:rowId xmlns:a16="http://schemas.microsoft.com/office/drawing/2014/main" val="3249339893"/>
                  </a:ext>
                </a:extLst>
              </a:tr>
              <a:tr h="716527">
                <a:tc>
                  <a:txBody>
                    <a:bodyPr/>
                    <a:lstStyle/>
                    <a:p>
                      <a:r>
                        <a:rPr lang="tr-TR" sz="1100" dirty="0">
                          <a:effectLst/>
                        </a:rPr>
                        <a:t>Özel Sektör Tahviller</a:t>
                      </a:r>
                      <a:endParaRPr lang="tr-TR" sz="1100" dirty="0"/>
                    </a:p>
                  </a:txBody>
                  <a:tcPr marL="37712" marR="37712" marT="18856" marB="18856" anchor="ctr">
                    <a:lnL>
                      <a:noFill/>
                    </a:lnL>
                    <a:lnR>
                      <a:noFill/>
                    </a:lnR>
                    <a:lnT>
                      <a:noFill/>
                    </a:lnT>
                    <a:lnB>
                      <a:noFill/>
                    </a:lnB>
                  </a:tcPr>
                </a:tc>
                <a:tc>
                  <a:txBody>
                    <a:bodyPr/>
                    <a:lstStyle/>
                    <a:p>
                      <a:r>
                        <a:rPr lang="tr-TR" sz="1100" dirty="0">
                          <a:effectLst/>
                        </a:rPr>
                        <a:t>Şirketler tarafından ihraç edilen borçlanma araçlarıdır. Şirketin ödeme güvencesi vardır.</a:t>
                      </a:r>
                      <a:endParaRPr lang="tr-TR" sz="1100" dirty="0"/>
                    </a:p>
                  </a:txBody>
                  <a:tcPr marL="37712" marR="37712" marT="18856" marB="18856" anchor="ctr">
                    <a:lnL>
                      <a:noFill/>
                    </a:lnL>
                    <a:lnR>
                      <a:noFill/>
                    </a:lnR>
                    <a:lnT>
                      <a:noFill/>
                    </a:lnT>
                    <a:lnB>
                      <a:noFill/>
                    </a:lnB>
                  </a:tcPr>
                </a:tc>
                <a:tc>
                  <a:txBody>
                    <a:bodyPr/>
                    <a:lstStyle/>
                    <a:p>
                      <a:r>
                        <a:rPr lang="tr-TR" sz="1100">
                          <a:effectLst/>
                        </a:rPr>
                        <a:t>Sabit getiri</a:t>
                      </a:r>
                      <a:endParaRPr lang="tr-TR" sz="1100"/>
                    </a:p>
                  </a:txBody>
                  <a:tcPr marL="37712" marR="37712" marT="18856" marB="18856" anchor="ctr">
                    <a:lnL>
                      <a:noFill/>
                    </a:lnL>
                    <a:lnR>
                      <a:noFill/>
                    </a:lnR>
                    <a:lnT>
                      <a:noFill/>
                    </a:lnT>
                    <a:lnB>
                      <a:noFill/>
                    </a:lnB>
                  </a:tcPr>
                </a:tc>
                <a:tc>
                  <a:txBody>
                    <a:bodyPr/>
                    <a:lstStyle/>
                    <a:p>
                      <a:r>
                        <a:rPr lang="tr-TR" sz="1100">
                          <a:effectLst/>
                        </a:rPr>
                        <a:t>Orta risk</a:t>
                      </a:r>
                      <a:endParaRPr lang="tr-TR" sz="1100"/>
                    </a:p>
                  </a:txBody>
                  <a:tcPr marL="37712" marR="37712" marT="18856" marB="18856" anchor="ctr">
                    <a:lnL>
                      <a:noFill/>
                    </a:lnL>
                    <a:lnR>
                      <a:noFill/>
                    </a:lnR>
                    <a:lnT>
                      <a:noFill/>
                    </a:lnT>
                    <a:lnB>
                      <a:noFill/>
                    </a:lnB>
                  </a:tcPr>
                </a:tc>
                <a:extLst>
                  <a:ext uri="{0D108BD9-81ED-4DB2-BD59-A6C34878D82A}">
                    <a16:rowId xmlns:a16="http://schemas.microsoft.com/office/drawing/2014/main" val="3130567167"/>
                  </a:ext>
                </a:extLst>
              </a:tr>
              <a:tr h="89786">
                <a:tc>
                  <a:txBody>
                    <a:bodyPr/>
                    <a:lstStyle/>
                    <a:p>
                      <a:endParaRPr lang="tr-TR" sz="1100" dirty="0"/>
                    </a:p>
                  </a:txBody>
                  <a:tcPr marL="37712" marR="37712" marT="18856" marB="18856" anchor="ctr">
                    <a:lnL>
                      <a:noFill/>
                    </a:lnL>
                    <a:lnR>
                      <a:noFill/>
                    </a:lnR>
                    <a:lnT>
                      <a:noFill/>
                    </a:lnT>
                    <a:lnB>
                      <a:noFill/>
                    </a:lnB>
                  </a:tcPr>
                </a:tc>
                <a:tc>
                  <a:txBody>
                    <a:bodyPr/>
                    <a:lstStyle/>
                    <a:p>
                      <a:endParaRPr lang="tr-TR" sz="1100" dirty="0"/>
                    </a:p>
                  </a:txBody>
                  <a:tcPr marL="37712" marR="37712" marT="18856" marB="18856" anchor="ctr">
                    <a:lnL>
                      <a:noFill/>
                    </a:lnL>
                    <a:lnR>
                      <a:noFill/>
                    </a:lnR>
                    <a:lnT>
                      <a:noFill/>
                    </a:lnT>
                    <a:lnB>
                      <a:noFill/>
                    </a:lnB>
                  </a:tcPr>
                </a:tc>
                <a:tc>
                  <a:txBody>
                    <a:bodyPr/>
                    <a:lstStyle/>
                    <a:p>
                      <a:endParaRPr lang="tr-TR" sz="1100" dirty="0"/>
                    </a:p>
                  </a:txBody>
                  <a:tcPr marL="37712" marR="37712" marT="18856" marB="18856" anchor="ctr">
                    <a:lnL>
                      <a:noFill/>
                    </a:lnL>
                    <a:lnR>
                      <a:noFill/>
                    </a:lnR>
                    <a:lnT>
                      <a:noFill/>
                    </a:lnT>
                    <a:lnB>
                      <a:noFill/>
                    </a:lnB>
                  </a:tcPr>
                </a:tc>
                <a:tc>
                  <a:txBody>
                    <a:bodyPr/>
                    <a:lstStyle/>
                    <a:p>
                      <a:endParaRPr lang="tr-TR" sz="1100" dirty="0"/>
                    </a:p>
                  </a:txBody>
                  <a:tcPr marL="37712" marR="37712" marT="18856" marB="18856" anchor="ctr">
                    <a:lnL>
                      <a:noFill/>
                    </a:lnL>
                    <a:lnR>
                      <a:noFill/>
                    </a:lnR>
                    <a:lnT>
                      <a:noFill/>
                    </a:lnT>
                    <a:lnB>
                      <a:noFill/>
                    </a:lnB>
                  </a:tcPr>
                </a:tc>
                <a:extLst>
                  <a:ext uri="{0D108BD9-81ED-4DB2-BD59-A6C34878D82A}">
                    <a16:rowId xmlns:a16="http://schemas.microsoft.com/office/drawing/2014/main" val="3539791396"/>
                  </a:ext>
                </a:extLst>
              </a:tr>
              <a:tr h="490255">
                <a:tc>
                  <a:txBody>
                    <a:bodyPr/>
                    <a:lstStyle/>
                    <a:p>
                      <a:r>
                        <a:rPr lang="tr-TR" sz="1100">
                          <a:effectLst/>
                        </a:rPr>
                        <a:t>Hazine Bonoları</a:t>
                      </a:r>
                      <a:endParaRPr lang="tr-TR" sz="1100"/>
                    </a:p>
                  </a:txBody>
                  <a:tcPr marL="37712" marR="37712" marT="18856" marB="18856" anchor="ctr">
                    <a:lnL>
                      <a:noFill/>
                    </a:lnL>
                    <a:lnR>
                      <a:noFill/>
                    </a:lnR>
                    <a:lnT>
                      <a:noFill/>
                    </a:lnT>
                    <a:lnB>
                      <a:noFill/>
                    </a:lnB>
                  </a:tcPr>
                </a:tc>
                <a:tc>
                  <a:txBody>
                    <a:bodyPr/>
                    <a:lstStyle/>
                    <a:p>
                      <a:r>
                        <a:rPr lang="tr-TR" sz="1100">
                          <a:effectLst/>
                        </a:rPr>
                        <a:t>Hazine tarafından ihraç edilen kısa vadeli borçlanma araçlarıdır.</a:t>
                      </a:r>
                      <a:endParaRPr lang="tr-TR" sz="1100"/>
                    </a:p>
                  </a:txBody>
                  <a:tcPr marL="37712" marR="37712" marT="18856" marB="18856" anchor="ctr">
                    <a:lnL>
                      <a:noFill/>
                    </a:lnL>
                    <a:lnR>
                      <a:noFill/>
                    </a:lnR>
                    <a:lnT>
                      <a:noFill/>
                    </a:lnT>
                    <a:lnB>
                      <a:noFill/>
                    </a:lnB>
                  </a:tcPr>
                </a:tc>
                <a:tc>
                  <a:txBody>
                    <a:bodyPr/>
                    <a:lstStyle/>
                    <a:p>
                      <a:r>
                        <a:rPr lang="tr-TR" sz="1100">
                          <a:effectLst/>
                        </a:rPr>
                        <a:t>Sabit getiri</a:t>
                      </a:r>
                      <a:endParaRPr lang="tr-TR" sz="1100"/>
                    </a:p>
                  </a:txBody>
                  <a:tcPr marL="37712" marR="37712" marT="18856" marB="18856" anchor="ctr">
                    <a:lnL>
                      <a:noFill/>
                    </a:lnL>
                    <a:lnR>
                      <a:noFill/>
                    </a:lnR>
                    <a:lnT>
                      <a:noFill/>
                    </a:lnT>
                    <a:lnB>
                      <a:noFill/>
                    </a:lnB>
                  </a:tcPr>
                </a:tc>
                <a:tc>
                  <a:txBody>
                    <a:bodyPr/>
                    <a:lstStyle/>
                    <a:p>
                      <a:r>
                        <a:rPr lang="tr-TR" sz="1100">
                          <a:effectLst/>
                        </a:rPr>
                        <a:t>Düşük risk</a:t>
                      </a:r>
                      <a:endParaRPr lang="tr-TR" sz="1100"/>
                    </a:p>
                  </a:txBody>
                  <a:tcPr marL="37712" marR="37712" marT="18856" marB="18856" anchor="ctr">
                    <a:lnL>
                      <a:noFill/>
                    </a:lnL>
                    <a:lnR>
                      <a:noFill/>
                    </a:lnR>
                    <a:lnT>
                      <a:noFill/>
                    </a:lnT>
                    <a:lnB>
                      <a:noFill/>
                    </a:lnB>
                  </a:tcPr>
                </a:tc>
                <a:extLst>
                  <a:ext uri="{0D108BD9-81ED-4DB2-BD59-A6C34878D82A}">
                    <a16:rowId xmlns:a16="http://schemas.microsoft.com/office/drawing/2014/main" val="3935974781"/>
                  </a:ext>
                </a:extLst>
              </a:tr>
              <a:tr h="490255">
                <a:tc>
                  <a:txBody>
                    <a:bodyPr/>
                    <a:lstStyle/>
                    <a:p>
                      <a:r>
                        <a:rPr lang="tr-TR" sz="1100" dirty="0">
                          <a:effectLst/>
                        </a:rPr>
                        <a:t>Finansman Bonoları</a:t>
                      </a:r>
                      <a:endParaRPr lang="tr-TR" sz="1100" dirty="0"/>
                    </a:p>
                  </a:txBody>
                  <a:tcPr marL="37712" marR="37712" marT="18856" marB="18856" anchor="ctr">
                    <a:lnL>
                      <a:noFill/>
                    </a:lnL>
                    <a:lnR>
                      <a:noFill/>
                    </a:lnR>
                    <a:lnT>
                      <a:noFill/>
                    </a:lnT>
                    <a:lnB>
                      <a:noFill/>
                    </a:lnB>
                  </a:tcPr>
                </a:tc>
                <a:tc>
                  <a:txBody>
                    <a:bodyPr/>
                    <a:lstStyle/>
                    <a:p>
                      <a:r>
                        <a:rPr lang="tr-TR" sz="1100">
                          <a:effectLst/>
                        </a:rPr>
                        <a:t>Şirketler tarafından ihraç edilen kısa vadeli borçlanma araçlarıdır.</a:t>
                      </a:r>
                      <a:endParaRPr lang="tr-TR" sz="1100"/>
                    </a:p>
                  </a:txBody>
                  <a:tcPr marL="37712" marR="37712" marT="18856" marB="18856" anchor="ctr">
                    <a:lnL>
                      <a:noFill/>
                    </a:lnL>
                    <a:lnR>
                      <a:noFill/>
                    </a:lnR>
                    <a:lnT>
                      <a:noFill/>
                    </a:lnT>
                    <a:lnB>
                      <a:noFill/>
                    </a:lnB>
                  </a:tcPr>
                </a:tc>
                <a:tc>
                  <a:txBody>
                    <a:bodyPr/>
                    <a:lstStyle/>
                    <a:p>
                      <a:r>
                        <a:rPr lang="tr-TR" sz="1100">
                          <a:effectLst/>
                        </a:rPr>
                        <a:t>Sabit getiri</a:t>
                      </a:r>
                      <a:endParaRPr lang="tr-TR" sz="1100"/>
                    </a:p>
                  </a:txBody>
                  <a:tcPr marL="37712" marR="37712" marT="18856" marB="18856" anchor="ctr">
                    <a:lnL>
                      <a:noFill/>
                    </a:lnL>
                    <a:lnR>
                      <a:noFill/>
                    </a:lnR>
                    <a:lnT>
                      <a:noFill/>
                    </a:lnT>
                    <a:lnB>
                      <a:noFill/>
                    </a:lnB>
                  </a:tcPr>
                </a:tc>
                <a:tc>
                  <a:txBody>
                    <a:bodyPr/>
                    <a:lstStyle/>
                    <a:p>
                      <a:r>
                        <a:rPr lang="tr-TR" sz="1100" dirty="0">
                          <a:effectLst/>
                        </a:rPr>
                        <a:t>Orta risk</a:t>
                      </a:r>
                      <a:endParaRPr lang="tr-TR" sz="1100" dirty="0"/>
                    </a:p>
                  </a:txBody>
                  <a:tcPr marL="37712" marR="37712" marT="18856" marB="18856" anchor="ctr">
                    <a:lnL>
                      <a:noFill/>
                    </a:lnL>
                    <a:lnR>
                      <a:noFill/>
                    </a:lnR>
                    <a:lnT>
                      <a:noFill/>
                    </a:lnT>
                    <a:lnB>
                      <a:noFill/>
                    </a:lnB>
                  </a:tcPr>
                </a:tc>
                <a:extLst>
                  <a:ext uri="{0D108BD9-81ED-4DB2-BD59-A6C34878D82A}">
                    <a16:rowId xmlns:a16="http://schemas.microsoft.com/office/drawing/2014/main" val="1172784653"/>
                  </a:ext>
                </a:extLst>
              </a:tr>
            </a:tbl>
          </a:graphicData>
        </a:graphic>
      </p:graphicFrame>
    </p:spTree>
    <p:extLst>
      <p:ext uri="{BB962C8B-B14F-4D97-AF65-F5344CB8AC3E}">
        <p14:creationId xmlns:p14="http://schemas.microsoft.com/office/powerpoint/2010/main" val="304588315"/>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4572000" cy="523220"/>
          </a:xfrm>
          <a:prstGeom prst="rect">
            <a:avLst/>
          </a:prstGeom>
        </p:spPr>
        <p:txBody>
          <a:bodyPr>
            <a:spAutoFit/>
          </a:bodyPr>
          <a:lstStyle/>
          <a:p>
            <a:r>
              <a:rPr lang="tr-TR" sz="2800" b="1" dirty="0">
                <a:solidFill>
                  <a:srgbClr val="1F5463"/>
                </a:solidFill>
              </a:rPr>
              <a:t>Tahvil ve Bonolar</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7" name="Metin kutusu 6">
            <a:extLst>
              <a:ext uri="{FF2B5EF4-FFF2-40B4-BE49-F238E27FC236}">
                <a16:creationId xmlns:a16="http://schemas.microsoft.com/office/drawing/2014/main" id="{128A0F3D-C440-15C6-8DE9-75010AA21EC3}"/>
              </a:ext>
            </a:extLst>
          </p:cNvPr>
          <p:cNvSpPr txBox="1"/>
          <p:nvPr/>
        </p:nvSpPr>
        <p:spPr>
          <a:xfrm>
            <a:off x="814520" y="687670"/>
            <a:ext cx="5053623" cy="338554"/>
          </a:xfrm>
          <a:prstGeom prst="rect">
            <a:avLst/>
          </a:prstGeom>
          <a:noFill/>
        </p:spPr>
        <p:txBody>
          <a:bodyPr wrap="square">
            <a:spAutoFit/>
          </a:bodyPr>
          <a:lstStyle/>
          <a:p>
            <a:r>
              <a:rPr lang="tr-TR" sz="1600" b="1" i="0" u="none" strike="noStrike" dirty="0">
                <a:effectLst/>
                <a:latin typeface="+mj-lt"/>
              </a:rPr>
              <a:t>Tahviller ve Bonolar : Güvenli Bir Finansal Yatırım Aracı</a:t>
            </a:r>
            <a:endParaRPr lang="tr-TR" sz="1600" dirty="0">
              <a:latin typeface="+mj-lt"/>
            </a:endParaRPr>
          </a:p>
        </p:txBody>
      </p:sp>
      <p:sp>
        <p:nvSpPr>
          <p:cNvPr id="11" name="Metin kutusu 10">
            <a:extLst>
              <a:ext uri="{FF2B5EF4-FFF2-40B4-BE49-F238E27FC236}">
                <a16:creationId xmlns:a16="http://schemas.microsoft.com/office/drawing/2014/main" id="{6AB522B0-3490-834F-781B-705F613A6BC3}"/>
              </a:ext>
            </a:extLst>
          </p:cNvPr>
          <p:cNvSpPr txBox="1"/>
          <p:nvPr/>
        </p:nvSpPr>
        <p:spPr>
          <a:xfrm>
            <a:off x="2036479" y="1330783"/>
            <a:ext cx="4668307" cy="584775"/>
          </a:xfrm>
          <a:prstGeom prst="rect">
            <a:avLst/>
          </a:prstGeom>
          <a:noFill/>
        </p:spPr>
        <p:txBody>
          <a:bodyPr wrap="square">
            <a:spAutoFit/>
          </a:bodyPr>
          <a:lstStyle/>
          <a:p>
            <a:r>
              <a:rPr lang="tr-TR" sz="1600" b="1" i="0" u="none" strike="noStrike" dirty="0">
                <a:solidFill>
                  <a:srgbClr val="0A1222"/>
                </a:solidFill>
                <a:effectLst/>
                <a:latin typeface="Space Grotesk"/>
              </a:rPr>
              <a:t>Tahviller hükümetler veya şirketler tarafından ihraç edilen borçlanma araçlarıdır.</a:t>
            </a:r>
            <a:endParaRPr lang="tr-TR" sz="1600" dirty="0"/>
          </a:p>
        </p:txBody>
      </p:sp>
      <p:sp>
        <p:nvSpPr>
          <p:cNvPr id="13" name="Metin kutusu 12">
            <a:extLst>
              <a:ext uri="{FF2B5EF4-FFF2-40B4-BE49-F238E27FC236}">
                <a16:creationId xmlns:a16="http://schemas.microsoft.com/office/drawing/2014/main" id="{68FDEEE5-323D-CBCD-CA02-1CF01A5CB4B7}"/>
              </a:ext>
            </a:extLst>
          </p:cNvPr>
          <p:cNvSpPr txBox="1"/>
          <p:nvPr/>
        </p:nvSpPr>
        <p:spPr>
          <a:xfrm>
            <a:off x="2055709" y="1836271"/>
            <a:ext cx="4452283" cy="430887"/>
          </a:xfrm>
          <a:prstGeom prst="rect">
            <a:avLst/>
          </a:prstGeom>
          <a:noFill/>
        </p:spPr>
        <p:txBody>
          <a:bodyPr wrap="square">
            <a:spAutoFit/>
          </a:bodyPr>
          <a:lstStyle/>
          <a:p>
            <a:pPr algn="l"/>
            <a:r>
              <a:rPr lang="tr-TR" sz="1100" dirty="0">
                <a:solidFill>
                  <a:srgbClr val="666F82"/>
                </a:solidFill>
              </a:rPr>
              <a:t>Yatırımcılar düzenli faiz ödemeleri ve anapara garantisi karşılığında ihraççıya borç verirler.</a:t>
            </a:r>
          </a:p>
        </p:txBody>
      </p:sp>
      <p:sp>
        <p:nvSpPr>
          <p:cNvPr id="15" name="Metin kutusu 14">
            <a:extLst>
              <a:ext uri="{FF2B5EF4-FFF2-40B4-BE49-F238E27FC236}">
                <a16:creationId xmlns:a16="http://schemas.microsoft.com/office/drawing/2014/main" id="{5A195F34-2AD4-1347-7E25-DD695EB4D905}"/>
              </a:ext>
            </a:extLst>
          </p:cNvPr>
          <p:cNvSpPr txBox="1"/>
          <p:nvPr/>
        </p:nvSpPr>
        <p:spPr>
          <a:xfrm>
            <a:off x="2030911" y="2417116"/>
            <a:ext cx="5537720" cy="584775"/>
          </a:xfrm>
          <a:prstGeom prst="rect">
            <a:avLst/>
          </a:prstGeom>
          <a:noFill/>
        </p:spPr>
        <p:txBody>
          <a:bodyPr wrap="square">
            <a:spAutoFit/>
          </a:bodyPr>
          <a:lstStyle/>
          <a:p>
            <a:r>
              <a:rPr lang="tr-TR" sz="1600" b="1" i="0" u="none" strike="noStrike" dirty="0">
                <a:solidFill>
                  <a:srgbClr val="0A1222"/>
                </a:solidFill>
                <a:effectLst/>
                <a:latin typeface="Space Grotesk"/>
              </a:rPr>
              <a:t>Tahviller genellikle hisse senetlerinden daha az riskli kabul edilir.</a:t>
            </a:r>
            <a:endParaRPr lang="tr-TR" sz="1600" dirty="0"/>
          </a:p>
        </p:txBody>
      </p:sp>
      <p:sp>
        <p:nvSpPr>
          <p:cNvPr id="17" name="Metin kutusu 16">
            <a:extLst>
              <a:ext uri="{FF2B5EF4-FFF2-40B4-BE49-F238E27FC236}">
                <a16:creationId xmlns:a16="http://schemas.microsoft.com/office/drawing/2014/main" id="{0A17C8DC-49DE-8012-2549-A63A8B828815}"/>
              </a:ext>
            </a:extLst>
          </p:cNvPr>
          <p:cNvSpPr txBox="1"/>
          <p:nvPr/>
        </p:nvSpPr>
        <p:spPr>
          <a:xfrm>
            <a:off x="2055709" y="2911572"/>
            <a:ext cx="4176464" cy="430887"/>
          </a:xfrm>
          <a:prstGeom prst="rect">
            <a:avLst/>
          </a:prstGeom>
          <a:noFill/>
        </p:spPr>
        <p:txBody>
          <a:bodyPr wrap="square">
            <a:spAutoFit/>
          </a:bodyPr>
          <a:lstStyle/>
          <a:p>
            <a:pPr algn="l"/>
            <a:r>
              <a:rPr lang="tr-TR" sz="1100" dirty="0">
                <a:solidFill>
                  <a:srgbClr val="666F82"/>
                </a:solidFill>
              </a:rPr>
              <a:t>Sabit bir gelir akışı sağlarlar ve sıklıkla sermayenin korunması için kullanılırlar.</a:t>
            </a:r>
          </a:p>
        </p:txBody>
      </p:sp>
      <p:sp>
        <p:nvSpPr>
          <p:cNvPr id="19" name="Metin kutusu 18">
            <a:extLst>
              <a:ext uri="{FF2B5EF4-FFF2-40B4-BE49-F238E27FC236}">
                <a16:creationId xmlns:a16="http://schemas.microsoft.com/office/drawing/2014/main" id="{3557D76D-2E63-BE7C-237C-52F20711CDD6}"/>
              </a:ext>
            </a:extLst>
          </p:cNvPr>
          <p:cNvSpPr txBox="1"/>
          <p:nvPr/>
        </p:nvSpPr>
        <p:spPr>
          <a:xfrm>
            <a:off x="2013494" y="3554306"/>
            <a:ext cx="4668306" cy="338554"/>
          </a:xfrm>
          <a:prstGeom prst="rect">
            <a:avLst/>
          </a:prstGeom>
          <a:noFill/>
        </p:spPr>
        <p:txBody>
          <a:bodyPr wrap="square">
            <a:spAutoFit/>
          </a:bodyPr>
          <a:lstStyle/>
          <a:p>
            <a:r>
              <a:rPr lang="tr-TR" sz="1600" b="1" i="0" u="none" strike="noStrike" dirty="0">
                <a:solidFill>
                  <a:srgbClr val="0A1222"/>
                </a:solidFill>
                <a:effectLst/>
                <a:latin typeface="Space Grotesk"/>
              </a:rPr>
              <a:t>Tahvil fiyatları ve faiz oranları ters bir ilişkiye sahiptir.</a:t>
            </a:r>
            <a:endParaRPr lang="tr-TR" sz="1600" dirty="0"/>
          </a:p>
        </p:txBody>
      </p:sp>
      <p:sp>
        <p:nvSpPr>
          <p:cNvPr id="21" name="Metin kutusu 20">
            <a:extLst>
              <a:ext uri="{FF2B5EF4-FFF2-40B4-BE49-F238E27FC236}">
                <a16:creationId xmlns:a16="http://schemas.microsoft.com/office/drawing/2014/main" id="{3396DD05-D184-DCDA-C782-E9CD2F6558F5}"/>
              </a:ext>
            </a:extLst>
          </p:cNvPr>
          <p:cNvSpPr txBox="1"/>
          <p:nvPr/>
        </p:nvSpPr>
        <p:spPr>
          <a:xfrm>
            <a:off x="2030911" y="3820427"/>
            <a:ext cx="4477081" cy="430887"/>
          </a:xfrm>
          <a:prstGeom prst="rect">
            <a:avLst/>
          </a:prstGeom>
          <a:noFill/>
        </p:spPr>
        <p:txBody>
          <a:bodyPr wrap="square">
            <a:spAutoFit/>
          </a:bodyPr>
          <a:lstStyle/>
          <a:p>
            <a:r>
              <a:rPr lang="tr-TR" sz="1100" dirty="0">
                <a:solidFill>
                  <a:srgbClr val="666F82"/>
                </a:solidFill>
              </a:rPr>
              <a:t>Faiz oranları yükseldiğinde tahvil fiyatları düşme eğilimindedir ve bunun tersi de geçerlidir.</a:t>
            </a:r>
          </a:p>
        </p:txBody>
      </p:sp>
      <p:pic>
        <p:nvPicPr>
          <p:cNvPr id="8" name="Resim 7">
            <a:extLst>
              <a:ext uri="{FF2B5EF4-FFF2-40B4-BE49-F238E27FC236}">
                <a16:creationId xmlns:a16="http://schemas.microsoft.com/office/drawing/2014/main" id="{8FD80952-2017-0A2D-1193-B29D26BBD0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21151" y="1336824"/>
            <a:ext cx="1054100" cy="990600"/>
          </a:xfrm>
          <a:prstGeom prst="rect">
            <a:avLst/>
          </a:prstGeom>
        </p:spPr>
      </p:pic>
      <p:pic>
        <p:nvPicPr>
          <p:cNvPr id="16" name="Resim 15">
            <a:extLst>
              <a:ext uri="{FF2B5EF4-FFF2-40B4-BE49-F238E27FC236}">
                <a16:creationId xmlns:a16="http://schemas.microsoft.com/office/drawing/2014/main" id="{1A1CB90A-51AC-00BD-D7F5-9A56697615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1951" y="2414151"/>
            <a:ext cx="952500" cy="965200"/>
          </a:xfrm>
          <a:prstGeom prst="rect">
            <a:avLst/>
          </a:prstGeom>
        </p:spPr>
      </p:pic>
      <p:pic>
        <p:nvPicPr>
          <p:cNvPr id="20" name="Resim 19">
            <a:extLst>
              <a:ext uri="{FF2B5EF4-FFF2-40B4-BE49-F238E27FC236}">
                <a16:creationId xmlns:a16="http://schemas.microsoft.com/office/drawing/2014/main" id="{AF4344C4-0482-B0A0-E41D-DFE7CFC6D5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7351" y="3466078"/>
            <a:ext cx="927100" cy="1028700"/>
          </a:xfrm>
          <a:prstGeom prst="rect">
            <a:avLst/>
          </a:prstGeom>
        </p:spPr>
      </p:pic>
    </p:spTree>
    <p:extLst>
      <p:ext uri="{BB962C8B-B14F-4D97-AF65-F5344CB8AC3E}">
        <p14:creationId xmlns:p14="http://schemas.microsoft.com/office/powerpoint/2010/main" val="2044827897"/>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ikdörtgen 4"/>
          <p:cNvSpPr/>
          <p:nvPr/>
        </p:nvSpPr>
        <p:spPr>
          <a:xfrm>
            <a:off x="827584" y="177245"/>
            <a:ext cx="4572000" cy="523220"/>
          </a:xfrm>
          <a:prstGeom prst="rect">
            <a:avLst/>
          </a:prstGeom>
        </p:spPr>
        <p:txBody>
          <a:bodyPr>
            <a:spAutoFit/>
          </a:bodyPr>
          <a:lstStyle/>
          <a:p>
            <a:r>
              <a:rPr lang="tr-TR" sz="2800" b="1" dirty="0">
                <a:solidFill>
                  <a:srgbClr val="1F5463"/>
                </a:solidFill>
              </a:rPr>
              <a:t>Emtialar</a:t>
            </a:r>
          </a:p>
        </p:txBody>
      </p:sp>
      <p:sp>
        <p:nvSpPr>
          <p:cNvPr id="3" name="Metin kutusu 2">
            <a:extLst>
              <a:ext uri="{FF2B5EF4-FFF2-40B4-BE49-F238E27FC236}">
                <a16:creationId xmlns:a16="http://schemas.microsoft.com/office/drawing/2014/main" id="{5A58EF8C-0E47-439F-84E6-E829224D4424}"/>
              </a:ext>
            </a:extLst>
          </p:cNvPr>
          <p:cNvSpPr txBox="1"/>
          <p:nvPr/>
        </p:nvSpPr>
        <p:spPr>
          <a:xfrm>
            <a:off x="2286000" y="2388717"/>
            <a:ext cx="4572000" cy="369332"/>
          </a:xfrm>
          <a:prstGeom prst="rect">
            <a:avLst/>
          </a:prstGeom>
          <a:noFill/>
        </p:spPr>
        <p:txBody>
          <a:bodyPr wrap="square">
            <a:spAutoFit/>
          </a:bodyPr>
          <a:lstStyle/>
          <a:p>
            <a:endParaRPr lang="tr-TR" dirty="0"/>
          </a:p>
        </p:txBody>
      </p:sp>
      <p:sp>
        <p:nvSpPr>
          <p:cNvPr id="7" name="Metin kutusu 6">
            <a:extLst>
              <a:ext uri="{FF2B5EF4-FFF2-40B4-BE49-F238E27FC236}">
                <a16:creationId xmlns:a16="http://schemas.microsoft.com/office/drawing/2014/main" id="{128A0F3D-C440-15C6-8DE9-75010AA21EC3}"/>
              </a:ext>
            </a:extLst>
          </p:cNvPr>
          <p:cNvSpPr txBox="1"/>
          <p:nvPr/>
        </p:nvSpPr>
        <p:spPr>
          <a:xfrm>
            <a:off x="814520" y="687670"/>
            <a:ext cx="5537719" cy="338554"/>
          </a:xfrm>
          <a:prstGeom prst="rect">
            <a:avLst/>
          </a:prstGeom>
          <a:noFill/>
        </p:spPr>
        <p:txBody>
          <a:bodyPr wrap="square">
            <a:spAutoFit/>
          </a:bodyPr>
          <a:lstStyle/>
          <a:p>
            <a:r>
              <a:rPr lang="tr-TR" sz="1600" b="1" i="0" u="none" strike="noStrike" dirty="0">
                <a:effectLst/>
                <a:latin typeface="+mj-lt"/>
              </a:rPr>
              <a:t>Emtialar: Alternatif Bir Finansal Yatırım Aracı</a:t>
            </a:r>
            <a:endParaRPr lang="tr-TR" sz="1600" dirty="0">
              <a:latin typeface="+mj-lt"/>
            </a:endParaRPr>
          </a:p>
        </p:txBody>
      </p:sp>
      <p:sp>
        <p:nvSpPr>
          <p:cNvPr id="4" name="Metin kutusu 3">
            <a:extLst>
              <a:ext uri="{FF2B5EF4-FFF2-40B4-BE49-F238E27FC236}">
                <a16:creationId xmlns:a16="http://schemas.microsoft.com/office/drawing/2014/main" id="{81A98122-9E1E-2C60-A07A-6AA6EFABB808}"/>
              </a:ext>
            </a:extLst>
          </p:cNvPr>
          <p:cNvSpPr txBox="1"/>
          <p:nvPr/>
        </p:nvSpPr>
        <p:spPr>
          <a:xfrm>
            <a:off x="686169" y="1460698"/>
            <a:ext cx="2502024" cy="923330"/>
          </a:xfrm>
          <a:prstGeom prst="rect">
            <a:avLst/>
          </a:prstGeom>
          <a:noFill/>
        </p:spPr>
        <p:txBody>
          <a:bodyPr wrap="square">
            <a:spAutoFit/>
          </a:bodyPr>
          <a:lstStyle/>
          <a:p>
            <a:r>
              <a:rPr lang="tr-TR" b="1" i="0" u="none" strike="noStrike" dirty="0">
                <a:solidFill>
                  <a:srgbClr val="0A1222"/>
                </a:solidFill>
                <a:effectLst/>
                <a:latin typeface="+mj-lt"/>
              </a:rPr>
              <a:t>Emtialar hammadde veya birincil tarım ürünleridir.</a:t>
            </a:r>
            <a:endParaRPr lang="tr-TR" dirty="0">
              <a:latin typeface="+mj-lt"/>
            </a:endParaRPr>
          </a:p>
        </p:txBody>
      </p:sp>
      <p:sp>
        <p:nvSpPr>
          <p:cNvPr id="10" name="Metin kutusu 9">
            <a:extLst>
              <a:ext uri="{FF2B5EF4-FFF2-40B4-BE49-F238E27FC236}">
                <a16:creationId xmlns:a16="http://schemas.microsoft.com/office/drawing/2014/main" id="{EEBC7A22-163C-9795-6F47-BB8A9015859F}"/>
              </a:ext>
            </a:extLst>
          </p:cNvPr>
          <p:cNvSpPr txBox="1"/>
          <p:nvPr/>
        </p:nvSpPr>
        <p:spPr>
          <a:xfrm>
            <a:off x="3113584" y="1460698"/>
            <a:ext cx="2880320" cy="1200329"/>
          </a:xfrm>
          <a:prstGeom prst="rect">
            <a:avLst/>
          </a:prstGeom>
          <a:noFill/>
        </p:spPr>
        <p:txBody>
          <a:bodyPr wrap="square">
            <a:spAutoFit/>
          </a:bodyPr>
          <a:lstStyle/>
          <a:p>
            <a:r>
              <a:rPr lang="tr-TR" b="1" i="0" u="none" strike="noStrike" dirty="0">
                <a:solidFill>
                  <a:srgbClr val="0A1222"/>
                </a:solidFill>
                <a:effectLst/>
                <a:latin typeface="Space Grotesk"/>
              </a:rPr>
              <a:t>Emtia fiyatları arz ve talep dinamikleri, jeopolitik olaylar gibi faktörlerden etkilenmektedir.</a:t>
            </a:r>
            <a:endParaRPr lang="tr-TR" dirty="0"/>
          </a:p>
        </p:txBody>
      </p:sp>
      <p:sp>
        <p:nvSpPr>
          <p:cNvPr id="14" name="Metin kutusu 13">
            <a:extLst>
              <a:ext uri="{FF2B5EF4-FFF2-40B4-BE49-F238E27FC236}">
                <a16:creationId xmlns:a16="http://schemas.microsoft.com/office/drawing/2014/main" id="{97D04E37-D199-8BC1-4261-673269A0F671}"/>
              </a:ext>
            </a:extLst>
          </p:cNvPr>
          <p:cNvSpPr txBox="1"/>
          <p:nvPr/>
        </p:nvSpPr>
        <p:spPr>
          <a:xfrm>
            <a:off x="6111044" y="1460698"/>
            <a:ext cx="2358008" cy="1477328"/>
          </a:xfrm>
          <a:prstGeom prst="rect">
            <a:avLst/>
          </a:prstGeom>
          <a:noFill/>
        </p:spPr>
        <p:txBody>
          <a:bodyPr wrap="square">
            <a:spAutoFit/>
          </a:bodyPr>
          <a:lstStyle/>
          <a:p>
            <a:r>
              <a:rPr lang="tr-TR" b="1" i="0" u="none" strike="noStrike" dirty="0">
                <a:solidFill>
                  <a:srgbClr val="0A1222"/>
                </a:solidFill>
                <a:effectLst/>
                <a:latin typeface="Space Grotesk"/>
              </a:rPr>
              <a:t>Emtia yatırımı, fiyat oynaklığı ve jeopolitik risklere maruz kalma dahil olmak üzere riskler taşır.</a:t>
            </a:r>
            <a:endParaRPr lang="tr-TR" dirty="0"/>
          </a:p>
        </p:txBody>
      </p:sp>
      <p:sp>
        <p:nvSpPr>
          <p:cNvPr id="22" name="Metin kutusu 21">
            <a:extLst>
              <a:ext uri="{FF2B5EF4-FFF2-40B4-BE49-F238E27FC236}">
                <a16:creationId xmlns:a16="http://schemas.microsoft.com/office/drawing/2014/main" id="{E1DE464F-B9DC-55D7-1609-16FD2814D929}"/>
              </a:ext>
            </a:extLst>
          </p:cNvPr>
          <p:cNvSpPr txBox="1"/>
          <p:nvPr/>
        </p:nvSpPr>
        <p:spPr>
          <a:xfrm>
            <a:off x="697352" y="2337862"/>
            <a:ext cx="2272216" cy="769441"/>
          </a:xfrm>
          <a:prstGeom prst="rect">
            <a:avLst/>
          </a:prstGeom>
          <a:noFill/>
        </p:spPr>
        <p:txBody>
          <a:bodyPr wrap="square">
            <a:spAutoFit/>
          </a:bodyPr>
          <a:lstStyle/>
          <a:p>
            <a:pPr algn="l"/>
            <a:r>
              <a:rPr lang="tr-TR" sz="1100" b="0" i="0" u="none" strike="noStrike" dirty="0">
                <a:effectLst/>
              </a:rPr>
              <a:t>Yatırımcılar vadeli işlem sözleşmeleri aracılığıyla emtia ticareti yapabilir veya emtia endeksli fonlara yatırım yapabilir.</a:t>
            </a:r>
          </a:p>
        </p:txBody>
      </p:sp>
      <p:sp>
        <p:nvSpPr>
          <p:cNvPr id="23" name="Metin kutusu 22">
            <a:extLst>
              <a:ext uri="{FF2B5EF4-FFF2-40B4-BE49-F238E27FC236}">
                <a16:creationId xmlns:a16="http://schemas.microsoft.com/office/drawing/2014/main" id="{76E276BB-5BE0-47F6-5F81-6FCC7F06BDDD}"/>
              </a:ext>
            </a:extLst>
          </p:cNvPr>
          <p:cNvSpPr txBox="1"/>
          <p:nvPr/>
        </p:nvSpPr>
        <p:spPr>
          <a:xfrm>
            <a:off x="3113584" y="2616736"/>
            <a:ext cx="2502024" cy="600164"/>
          </a:xfrm>
          <a:prstGeom prst="rect">
            <a:avLst/>
          </a:prstGeom>
          <a:noFill/>
        </p:spPr>
        <p:txBody>
          <a:bodyPr wrap="square">
            <a:spAutoFit/>
          </a:bodyPr>
          <a:lstStyle/>
          <a:p>
            <a:pPr algn="l"/>
            <a:r>
              <a:rPr lang="tr-TR" sz="1100" b="0" i="0" u="none" strike="noStrike" dirty="0">
                <a:effectLst/>
              </a:rPr>
              <a:t>Yatırımcılar portföylerini çeşitlendirmek ve enflasyona karşı korunmak için emtiaları kullanabilirler.</a:t>
            </a:r>
          </a:p>
        </p:txBody>
      </p:sp>
      <p:sp>
        <p:nvSpPr>
          <p:cNvPr id="24" name="Metin kutusu 23">
            <a:extLst>
              <a:ext uri="{FF2B5EF4-FFF2-40B4-BE49-F238E27FC236}">
                <a16:creationId xmlns:a16="http://schemas.microsoft.com/office/drawing/2014/main" id="{5B206CE5-EECD-3004-0025-12299E7784B8}"/>
              </a:ext>
            </a:extLst>
          </p:cNvPr>
          <p:cNvSpPr txBox="1"/>
          <p:nvPr/>
        </p:nvSpPr>
        <p:spPr>
          <a:xfrm>
            <a:off x="6111044" y="2922289"/>
            <a:ext cx="2502024" cy="600164"/>
          </a:xfrm>
          <a:prstGeom prst="rect">
            <a:avLst/>
          </a:prstGeom>
          <a:noFill/>
        </p:spPr>
        <p:txBody>
          <a:bodyPr wrap="square">
            <a:spAutoFit/>
          </a:bodyPr>
          <a:lstStyle/>
          <a:p>
            <a:pPr algn="l"/>
            <a:r>
              <a:rPr lang="tr-TR" sz="1100" b="0" i="0" u="none" strike="noStrike" dirty="0">
                <a:effectLst/>
              </a:rPr>
              <a:t>Yatırımcıların risk toleranslarını dikkatle düşünmeleri ve kapsamlı araştırmalar yapmaları gerekmektedir.</a:t>
            </a:r>
          </a:p>
        </p:txBody>
      </p:sp>
      <p:pic>
        <p:nvPicPr>
          <p:cNvPr id="26" name="Resim 25">
            <a:extLst>
              <a:ext uri="{FF2B5EF4-FFF2-40B4-BE49-F238E27FC236}">
                <a16:creationId xmlns:a16="http://schemas.microsoft.com/office/drawing/2014/main" id="{CECA6132-7702-424E-32AE-EB5413337F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43608" y="3555123"/>
            <a:ext cx="7772400" cy="900707"/>
          </a:xfrm>
          <a:prstGeom prst="rect">
            <a:avLst/>
          </a:prstGeom>
        </p:spPr>
      </p:pic>
      <p:pic>
        <p:nvPicPr>
          <p:cNvPr id="28" name="Resim 27">
            <a:extLst>
              <a:ext uri="{FF2B5EF4-FFF2-40B4-BE49-F238E27FC236}">
                <a16:creationId xmlns:a16="http://schemas.microsoft.com/office/drawing/2014/main" id="{0F714339-19B7-927A-A3CA-21AAB7F2E24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35696" y="3746521"/>
            <a:ext cx="623218" cy="465088"/>
          </a:xfrm>
          <a:prstGeom prst="rect">
            <a:avLst/>
          </a:prstGeom>
        </p:spPr>
      </p:pic>
      <p:pic>
        <p:nvPicPr>
          <p:cNvPr id="29" name="Resim 28">
            <a:extLst>
              <a:ext uri="{FF2B5EF4-FFF2-40B4-BE49-F238E27FC236}">
                <a16:creationId xmlns:a16="http://schemas.microsoft.com/office/drawing/2014/main" id="{14300F03-1B80-4F29-F66D-5A6161C5873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27984" y="3772932"/>
            <a:ext cx="623218" cy="465088"/>
          </a:xfrm>
          <a:prstGeom prst="rect">
            <a:avLst/>
          </a:prstGeom>
        </p:spPr>
      </p:pic>
      <p:pic>
        <p:nvPicPr>
          <p:cNvPr id="30" name="Resim 29">
            <a:extLst>
              <a:ext uri="{FF2B5EF4-FFF2-40B4-BE49-F238E27FC236}">
                <a16:creationId xmlns:a16="http://schemas.microsoft.com/office/drawing/2014/main" id="{E5E33B99-CB68-D7C2-2B43-7A43BC2325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7019" y="3775303"/>
            <a:ext cx="623218" cy="465088"/>
          </a:xfrm>
          <a:prstGeom prst="rect">
            <a:avLst/>
          </a:prstGeom>
        </p:spPr>
      </p:pic>
    </p:spTree>
    <p:extLst>
      <p:ext uri="{BB962C8B-B14F-4D97-AF65-F5344CB8AC3E}">
        <p14:creationId xmlns:p14="http://schemas.microsoft.com/office/powerpoint/2010/main" val="2843009176"/>
      </p:ext>
    </p:extLst>
  </p:cSld>
  <p:clrMapOvr>
    <a:masterClrMapping/>
  </p:clrMapOvr>
  <p:transition spd="slow">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3382</TotalTime>
  <Words>1517</Words>
  <Application>Microsoft Macintosh PowerPoint</Application>
  <PresentationFormat>Ekran Gösterisi (16:9)</PresentationFormat>
  <Paragraphs>194</Paragraphs>
  <Slides>14</Slides>
  <Notes>1</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14</vt:i4>
      </vt:variant>
    </vt:vector>
  </HeadingPairs>
  <TitlesOfParts>
    <vt:vector size="20" baseType="lpstr">
      <vt:lpstr>-webkit-standard</vt:lpstr>
      <vt:lpstr>Arial</vt:lpstr>
      <vt:lpstr>Calibri</vt:lpstr>
      <vt:lpstr>Space Grotesk</vt:lpstr>
      <vt:lpstr>Work Sans</vt:lpstr>
      <vt:lpstr>Ofis Teması</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lpstr>PowerPoint Sunusu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cp:lastModifiedBy>Microsoft Office User</cp:lastModifiedBy>
  <cp:revision>51</cp:revision>
  <dcterms:modified xsi:type="dcterms:W3CDTF">2023-12-27T11:05:46Z</dcterms:modified>
</cp:coreProperties>
</file>