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32"/>
  </p:notesMasterIdLst>
  <p:handoutMasterIdLst>
    <p:handoutMasterId r:id="rId33"/>
  </p:handoutMasterIdLst>
  <p:sldIdLst>
    <p:sldId id="330" r:id="rId3"/>
    <p:sldId id="408" r:id="rId4"/>
    <p:sldId id="410" r:id="rId5"/>
    <p:sldId id="413" r:id="rId6"/>
    <p:sldId id="414" r:id="rId7"/>
    <p:sldId id="415" r:id="rId8"/>
    <p:sldId id="439" r:id="rId9"/>
    <p:sldId id="416" r:id="rId10"/>
    <p:sldId id="417" r:id="rId11"/>
    <p:sldId id="418" r:id="rId12"/>
    <p:sldId id="440" r:id="rId13"/>
    <p:sldId id="441" r:id="rId14"/>
    <p:sldId id="419" r:id="rId15"/>
    <p:sldId id="423" r:id="rId16"/>
    <p:sldId id="442" r:id="rId17"/>
    <p:sldId id="420" r:id="rId18"/>
    <p:sldId id="443" r:id="rId19"/>
    <p:sldId id="425" r:id="rId20"/>
    <p:sldId id="435" r:id="rId21"/>
    <p:sldId id="436" r:id="rId22"/>
    <p:sldId id="437" r:id="rId23"/>
    <p:sldId id="426" r:id="rId24"/>
    <p:sldId id="427" r:id="rId25"/>
    <p:sldId id="428" r:id="rId26"/>
    <p:sldId id="438" r:id="rId27"/>
    <p:sldId id="429" r:id="rId28"/>
    <p:sldId id="431" r:id="rId29"/>
    <p:sldId id="433" r:id="rId30"/>
    <p:sldId id="298" r:id="rId31"/>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Noto Sans Symbols" panose="020B0604020202020204" charset="0"/>
      <p:regular r:id="rId38"/>
    </p:embeddedFont>
    <p:embeddedFont>
      <p:font typeface="Verdana" panose="020B060403050404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97" userDrawn="1">
          <p15:clr>
            <a:srgbClr val="A4A3A4"/>
          </p15:clr>
        </p15:guide>
        <p15:guide id="2" pos="295" userDrawn="1">
          <p15:clr>
            <a:srgbClr val="A4A3A4"/>
          </p15:clr>
        </p15:guide>
        <p15:guide id="3" orient="horz" pos="4178" userDrawn="1">
          <p15:clr>
            <a:srgbClr val="A4A3A4"/>
          </p15:clr>
        </p15:guide>
        <p15:guide id="4" orient="horz" pos="119" userDrawn="1">
          <p15:clr>
            <a:srgbClr val="A4A3A4"/>
          </p15:clr>
        </p15:guide>
        <p15:guide id="5" orient="horz" pos="822" userDrawn="1">
          <p15:clr>
            <a:srgbClr val="A4A3A4"/>
          </p15:clr>
        </p15:guide>
        <p15:guide id="6" orient="horz" pos="981" userDrawn="1">
          <p15:clr>
            <a:srgbClr val="A4A3A4"/>
          </p15:clr>
        </p15:guide>
        <p15:guide id="7" pos="635" userDrawn="1">
          <p15:clr>
            <a:srgbClr val="A4A3A4"/>
          </p15:clr>
        </p15:guide>
        <p15:guide id="8" pos="9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18" autoAdjust="0"/>
    <p:restoredTop sz="58704" autoAdjust="0"/>
  </p:normalViewPr>
  <p:slideViewPr>
    <p:cSldViewPr snapToGrid="0" snapToObjects="1">
      <p:cViewPr varScale="1">
        <p:scale>
          <a:sx n="39" d="100"/>
          <a:sy n="39" d="100"/>
        </p:scale>
        <p:origin x="1192" y="32"/>
      </p:cViewPr>
      <p:guideLst>
        <p:guide orient="horz" pos="3997"/>
        <p:guide pos="295"/>
        <p:guide orient="horz" pos="4178"/>
        <p:guide orient="horz" pos="119"/>
        <p:guide orient="horz" pos="822"/>
        <p:guide orient="horz" pos="981"/>
        <p:guide pos="635"/>
        <p:guide pos="984"/>
      </p:guideLst>
    </p:cSldViewPr>
  </p:slideViewPr>
  <p:outlineViewPr>
    <p:cViewPr>
      <p:scale>
        <a:sx n="33" d="100"/>
        <a:sy n="33" d="100"/>
      </p:scale>
      <p:origin x="0" y="-22304"/>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3/22/2023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kern="1200" dirty="0">
                <a:solidFill>
                  <a:srgbClr val="000000"/>
                </a:solidFill>
                <a:latin typeface="Arial" panose="020B0604020202020204" pitchFamily="34" charset="0"/>
              </a:rPr>
              <a:t>Additional concepts: disintermediation, monopoly profits, switching costs, network effects, disruption of traditional channels.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083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r>
              <a:rPr lang="en-US" sz="1200" b="0" i="1" u="none" strike="noStrike" kern="1200" cap="none" dirty="0">
                <a:solidFill>
                  <a:prstClr val="black"/>
                </a:solidFill>
                <a:latin typeface="Arial"/>
                <a:ea typeface="Arial"/>
                <a:cs typeface="Arial"/>
                <a:sym typeface="Arial"/>
              </a:rPr>
              <a:t>Figure 1.10, page 28.</a:t>
            </a:r>
          </a:p>
          <a:p>
            <a:pPr lvl="0" defTabSz="914400"/>
            <a:endParaRPr lang="en-US" sz="1200" b="0" i="0" u="none"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lvl="0" defTabSz="914400"/>
            <a:r>
              <a:rPr lang="en-US" sz="1200" b="0" i="0" u="none" strike="noStrike" kern="1200" cap="none" dirty="0">
                <a:solidFill>
                  <a:prstClr val="black"/>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The three phases are Invention, Consolidation and Reinvention. During the period of Invention, from 19 95 to 2000, the </a:t>
            </a:r>
            <a:r>
              <a:rPr lang="en-US" sz="1200" b="0" i="0" u="none" strike="noStrike" kern="1200" cap="none" noProof="0" dirty="0">
                <a:solidFill>
                  <a:schemeClr val="dk1"/>
                </a:solidFill>
                <a:effectLst/>
                <a:latin typeface="Arial"/>
                <a:ea typeface="Calibri" panose="020F0502020204030204" pitchFamily="34" charset="0"/>
                <a:cs typeface="Arial"/>
                <a:sym typeface="Arial"/>
              </a:rPr>
              <a:t>curve</a:t>
            </a:r>
            <a:r>
              <a:rPr lang="en-US" sz="1200" b="0" i="0" u="none" strike="noStrike" kern="1200" cap="none" dirty="0">
                <a:solidFill>
                  <a:schemeClr val="dk1"/>
                </a:solidFill>
                <a:effectLst/>
                <a:latin typeface="Arial"/>
                <a:ea typeface="Calibri" panose="020F0502020204030204" pitchFamily="34" charset="0"/>
                <a:cs typeface="Arial"/>
                <a:sym typeface="Arial"/>
              </a:rPr>
              <a:t> for content revenue remains at 0, and retail and service revenue rise slightly from 0 in 19 98 to 25 billion dollars in 2000. The economic crash occurred in the U S in 2000. During the period of Consolidation from 2001 to 2007, the curve for retail and services revenues increases from 25 billion dollars in 2001 to 140 billion in 2007. The smartphone was invented in 2007. During the period of Reinvention, during which social, mobile, and local e-commerce emerged, from 2008 to 20 18, the curve for retail revenue rises to 530 billion dollars in 20 18. Services revenue rises to 400 billion dollars in 20 18. Content revenue grows to 50 billion dollars by 20 18. All values are estimated.</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04274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96698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91800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1379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7751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1.1, Page 9. </a:t>
            </a:r>
          </a:p>
          <a:p>
            <a:pPr algn="l"/>
            <a:r>
              <a:rPr lang="en-US" sz="1200" b="0" i="0" u="none" strike="noStrike" baseline="0" dirty="0">
                <a:latin typeface="+mn-lt"/>
              </a:rPr>
              <a:t>E-commerce primarily involves transactions that cross firm boundaries. E-business primarily involves the application of digital technologies to </a:t>
            </a:r>
            <a:r>
              <a:rPr lang="en-US" sz="1200" b="0" i="0" u="none" strike="noStrike" baseline="0" noProof="0" dirty="0">
                <a:latin typeface="+mn-lt"/>
              </a:rPr>
              <a:t>business</a:t>
            </a:r>
            <a:r>
              <a:rPr lang="en-US" sz="1200" b="0" i="0" u="none" strike="noStrike" baseline="0" dirty="0">
                <a:latin typeface="+mn-lt"/>
              </a:rPr>
              <a:t> processes within the firm.</a:t>
            </a:r>
            <a:endParaRPr lang="en-US" sz="1200" b="0" i="0" u="none" strike="noStrike" kern="1200" cap="none" baseline="0" dirty="0">
              <a:solidFill>
                <a:schemeClr val="dk1"/>
              </a:solidFill>
              <a:latin typeface="+mn-lt"/>
              <a:ea typeface="Arial"/>
              <a:cs typeface="Arial"/>
              <a:sym typeface="Arial"/>
            </a:endParaRPr>
          </a:p>
          <a:p>
            <a:endParaRPr lang="en-US" sz="1200" b="0" i="0" u="none" strike="noStrike" kern="1200" cap="none" baseline="0" dirty="0">
              <a:solidFill>
                <a:schemeClr val="dk1"/>
              </a:solidFill>
              <a:latin typeface="Arial"/>
              <a:ea typeface="Arial"/>
              <a:cs typeface="Arial"/>
              <a:sym typeface="Arial"/>
            </a:endParaRPr>
          </a:p>
          <a:p>
            <a:r>
              <a:rPr lang="en-US" sz="1200" b="0" i="0" u="sng" strike="noStrike" kern="1200" cap="none" dirty="0">
                <a:solidFill>
                  <a:schemeClr val="dk1"/>
                </a:solidFill>
                <a:effectLst/>
                <a:latin typeface="Arial"/>
                <a:ea typeface="Arial"/>
                <a:cs typeface="Arial"/>
                <a:sym typeface="Arial"/>
              </a:rPr>
              <a:t>Alt Text</a:t>
            </a:r>
          </a:p>
          <a:p>
            <a:r>
              <a:rPr lang="en-US" sz="1200" b="0" i="0" u="none" strike="noStrike" kern="1200" cap="none" dirty="0">
                <a:solidFill>
                  <a:schemeClr val="dk1"/>
                </a:solidFill>
                <a:effectLst/>
                <a:latin typeface="Arial"/>
                <a:ea typeface="Arial"/>
                <a:cs typeface="Arial"/>
                <a:sym typeface="Arial"/>
              </a:rPr>
              <a:t>Long description</a:t>
            </a:r>
            <a:r>
              <a:rPr lang="en-US" sz="1200" b="0" i="0" u="none" strike="noStrike" kern="1200" cap="none" dirty="0">
                <a:solidFill>
                  <a:schemeClr val="dk1"/>
                </a:solidFill>
                <a:effectLst/>
                <a:latin typeface="+mn-lt"/>
                <a:ea typeface="Arial"/>
                <a:cs typeface="Arial"/>
                <a:sym typeface="Arial"/>
              </a:rPr>
              <a:t>: </a:t>
            </a:r>
            <a:r>
              <a:rPr lang="en-US" sz="1200" b="0" i="0" u="none" strike="noStrike" dirty="0">
                <a:solidFill>
                  <a:srgbClr val="000000"/>
                </a:solidFill>
                <a:effectLst/>
                <a:latin typeface="+mn-lt"/>
              </a:rPr>
              <a:t>An illustration in the form of a Venn diagram depicts two ovals intersecting each other, one labeled e-business systems and the other labeled e-commerce systems. Both types of systems include the Internet and mobile.  Both ovals overlap a central circle labeled the technology infrastructure, the firm. An arrow points from e-business systems to suppliers, while another arrow points from suppliers to the firm, indicating an interconnection between them. Similarly, an arrow points from e-commerce systems to customers, while another arrow points from customers to the firm, indicating an interconnection between them. </a:t>
            </a:r>
            <a:endParaRPr lang="en-US" sz="1200" b="0" i="0" u="none" strike="noStrike" kern="1200" cap="none" baseline="0" dirty="0">
              <a:solidFill>
                <a:schemeClr val="dk1"/>
              </a:solidFill>
              <a:latin typeface="+mn-lt"/>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5261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42975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30812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1.4, Page 16. </a:t>
            </a:r>
          </a:p>
          <a:p>
            <a:r>
              <a:rPr lang="en-US" sz="1200" b="0" i="0" u="none" strike="noStrike" baseline="0" dirty="0">
                <a:latin typeface="+mn-lt"/>
              </a:rPr>
              <a:t>E-commerce </a:t>
            </a:r>
            <a:r>
              <a:rPr lang="en-US" sz="1200" b="0" i="0" u="none" strike="noStrike" baseline="0" noProof="0" dirty="0">
                <a:latin typeface="+mn-lt"/>
              </a:rPr>
              <a:t>technologies</a:t>
            </a:r>
            <a:r>
              <a:rPr lang="en-US" sz="1200" b="0" i="0" u="none" strike="noStrike" baseline="0" dirty="0">
                <a:latin typeface="+mn-lt"/>
              </a:rPr>
              <a:t> provide a number of unique features that have impacted the conduct of business.</a:t>
            </a:r>
            <a:endParaRPr lang="en-US" sz="1200" b="0" i="0" u="none" strike="noStrike" kern="1200" cap="none" baseline="0" dirty="0">
              <a:solidFill>
                <a:schemeClr val="dk1"/>
              </a:solidFill>
              <a:latin typeface="+mn-lt"/>
              <a:ea typeface="Arial"/>
              <a:cs typeface="Arial"/>
              <a:sym typeface="Arial"/>
            </a:endParaRPr>
          </a:p>
          <a:p>
            <a:endParaRPr lang="en-US" sz="1200" b="0" i="0" u="none" strike="noStrike" kern="1200" cap="none" baseline="0" dirty="0">
              <a:solidFill>
                <a:schemeClr val="dk1"/>
              </a:solidFill>
              <a:latin typeface="Arial"/>
              <a:ea typeface="Arial"/>
              <a:cs typeface="Arial"/>
              <a:sym typeface="Arial"/>
            </a:endParaRPr>
          </a:p>
          <a:p>
            <a:r>
              <a:rPr lang="en-US" sz="1200" b="0" i="0" u="sng" strike="noStrike" kern="1200" cap="none" dirty="0">
                <a:solidFill>
                  <a:schemeClr val="dk1"/>
                </a:solidFill>
                <a:effectLst/>
                <a:latin typeface="Arial"/>
                <a:ea typeface="Arial"/>
                <a:cs typeface="Arial"/>
                <a:sym typeface="Arial"/>
              </a:rPr>
              <a:t>Alt Text</a:t>
            </a:r>
          </a:p>
          <a:p>
            <a:r>
              <a:rPr lang="en-US" sz="1200" b="0" i="0" u="none" strike="noStrike" kern="1200" cap="none" dirty="0">
                <a:solidFill>
                  <a:schemeClr val="dk1"/>
                </a:solidFill>
                <a:effectLst/>
                <a:latin typeface="Arial"/>
                <a:ea typeface="Arial"/>
                <a:cs typeface="Arial"/>
                <a:sym typeface="Arial"/>
              </a:rPr>
              <a:t>Long description</a:t>
            </a:r>
            <a:r>
              <a:rPr lang="en-US" sz="1200" b="0" i="0" u="none" strike="noStrike" kern="1200" cap="none" dirty="0">
                <a:solidFill>
                  <a:schemeClr val="dk1"/>
                </a:solidFill>
                <a:effectLst/>
                <a:latin typeface="+mn-lt"/>
                <a:ea typeface="Arial"/>
                <a:cs typeface="Arial"/>
                <a:sym typeface="Arial"/>
              </a:rPr>
              <a:t>: </a:t>
            </a:r>
            <a:r>
              <a:rPr lang="en-US" sz="1800" b="0" i="0" u="none" strike="noStrike" dirty="0">
                <a:solidFill>
                  <a:srgbClr val="000000"/>
                </a:solidFill>
                <a:effectLst/>
                <a:latin typeface="Calibri" panose="020F0502020204030204" pitchFamily="34" charset="0"/>
              </a:rPr>
              <a:t>The features are ubiquity, global reach, universal standards, social technology, personalization and customization, information density, interactivity, and richness.</a:t>
            </a:r>
            <a:r>
              <a:rPr lang="en-US" dirty="0"/>
              <a:t> </a:t>
            </a:r>
            <a:endParaRPr lang="en-US" sz="1200" b="0" i="0" u="none" strike="noStrike" kern="1200" cap="none" baseline="0" dirty="0">
              <a:solidFill>
                <a:schemeClr val="dk1"/>
              </a:solidFill>
              <a:latin typeface="+mn-lt"/>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5255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1.9, Page 26. </a:t>
            </a:r>
          </a:p>
          <a:p>
            <a:pPr algn="l"/>
            <a:r>
              <a:rPr lang="en-US" sz="1200" b="0" i="0" u="none" strike="noStrike" baseline="0" dirty="0">
                <a:latin typeface="+mn-lt"/>
              </a:rPr>
              <a:t>B2B e-commerce dwarfs all other forms of e-commerce; mobile, social, and local e-commerce, although growing rapidly, are still relatively </a:t>
            </a:r>
            <a:r>
              <a:rPr lang="en-US" sz="1200" b="0" i="0" u="none" strike="noStrike" baseline="0" noProof="0" dirty="0">
                <a:latin typeface="+mn-lt"/>
              </a:rPr>
              <a:t>small</a:t>
            </a:r>
            <a:r>
              <a:rPr lang="en-US" sz="1200" b="0" i="0" u="none" strike="noStrike" baseline="0" dirty="0">
                <a:latin typeface="+mn-lt"/>
              </a:rPr>
              <a:t> in comparison to “traditional” e-commerce.</a:t>
            </a:r>
            <a:endParaRPr lang="en-US" sz="1200" b="0" i="0" u="none" strike="noStrike" kern="1200" cap="none" baseline="0" dirty="0">
              <a:solidFill>
                <a:schemeClr val="dk1"/>
              </a:solidFill>
              <a:latin typeface="+mn-lt"/>
              <a:ea typeface="Arial"/>
              <a:cs typeface="Arial"/>
              <a:sym typeface="Arial"/>
            </a:endParaRPr>
          </a:p>
          <a:p>
            <a:endParaRPr lang="en-US" sz="1200" b="0" i="0" u="none" strike="noStrike" kern="1200" cap="none" baseline="0" dirty="0">
              <a:solidFill>
                <a:schemeClr val="dk1"/>
              </a:solidFill>
              <a:latin typeface="Arial"/>
              <a:ea typeface="Arial"/>
              <a:cs typeface="Arial"/>
              <a:sym typeface="Arial"/>
            </a:endParaRPr>
          </a:p>
          <a:p>
            <a:r>
              <a:rPr lang="en-US" sz="1200" b="0" i="0" u="sng" strike="noStrike" kern="1200" cap="none" dirty="0">
                <a:solidFill>
                  <a:schemeClr val="dk1"/>
                </a:solidFill>
                <a:effectLst/>
                <a:latin typeface="Arial"/>
                <a:ea typeface="Arial"/>
                <a:cs typeface="Arial"/>
                <a:sym typeface="Arial"/>
              </a:rPr>
              <a:t>Alt Text</a:t>
            </a:r>
          </a:p>
          <a:p>
            <a:r>
              <a:rPr lang="en-US" sz="1200" b="0" i="0" u="none" strike="noStrike" kern="1200" cap="none" dirty="0">
                <a:solidFill>
                  <a:schemeClr val="dk1"/>
                </a:solidFill>
                <a:effectLst/>
                <a:latin typeface="+mn-lt"/>
                <a:ea typeface="Arial"/>
                <a:cs typeface="Arial"/>
                <a:sym typeface="Arial"/>
              </a:rPr>
              <a:t>Long description: The data in the illustration is as follows: B 2 B e-commerce revenue, 8.5 trillion dollars; B 2 C e-commerce revenue, 1.3 trillion dollars. Within B 2 C e-commerce revenue, mobile e-commerce revenue is 500 billion dollars, social e-commerce revenue is 55 billion dollars, and local e-commerce revenue is more than 150 billion dollars. C 2 C e-commerce revenue is more than 200 billion dollars.</a:t>
            </a:r>
            <a:endParaRPr lang="en-US" sz="1200" b="0" i="0" u="none" strike="noStrike" kern="1200" cap="none" baseline="0" dirty="0">
              <a:solidFill>
                <a:schemeClr val="dk1"/>
              </a:solidFill>
              <a:latin typeface="+mn-lt"/>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57415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4556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hasCustomPrompt="1"/>
          </p:nvPr>
        </p:nvSpPr>
        <p:spPr>
          <a:xfrm>
            <a:off x="457200" y="1554920"/>
            <a:ext cx="8232775" cy="4663335"/>
          </a:xfrm>
        </p:spPr>
        <p:txBody>
          <a:bodyPr/>
          <a:lstStyle>
            <a:lvl1pPr indent="-255600">
              <a:defRPr sz="2400">
                <a:latin typeface="+mn-lt"/>
              </a:defRPr>
            </a:lvl1pPr>
            <a:lvl2pPr indent="-284400">
              <a:defRPr sz="2400">
                <a:latin typeface="+mn-lt"/>
              </a:defRPr>
            </a:lvl2pPr>
            <a:lvl3pPr indent="-230400">
              <a:buFont typeface="Wingdings" panose="05000000000000000000" pitchFamily="2" charset="2"/>
              <a:buChar char="§"/>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57200" y="1556327"/>
            <a:ext cx="363537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234542" y="1556327"/>
            <a:ext cx="4452257"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3971925"/>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1"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3274199"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2024, 2022, 2020 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id="{9482BDEB-84DF-4344-AD30-389884976DF6}"/>
              </a:ext>
            </a:extLst>
          </p:cNvPr>
          <p:cNvPicPr>
            <a:picLocks noChangeAspect="1"/>
          </p:cNvPicPr>
          <p:nvPr userDrawn="1"/>
        </p:nvPicPr>
        <p:blipFill>
          <a:blip r:embed="rId15"/>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49" r:id="rId2"/>
    <p:sldLayoutId id="2147483650" r:id="rId3"/>
    <p:sldLayoutId id="2147483676" r:id="rId4"/>
    <p:sldLayoutId id="2147483677" r:id="rId5"/>
    <p:sldLayoutId id="2147483678" r:id="rId6"/>
    <p:sldLayoutId id="2147483679" r:id="rId7"/>
    <p:sldLayoutId id="2147483680" r:id="rId8"/>
    <p:sldLayoutId id="2147483671" r:id="rId9"/>
    <p:sldLayoutId id="2147483673" r:id="rId10"/>
    <p:sldLayoutId id="2147483670" r:id="rId11"/>
    <p:sldLayoutId id="2147483669" r:id="rId12"/>
    <p:sldLayoutId id="214748365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commerce 2023: business. technology. society">
            <a:extLst>
              <a:ext uri="{FF2B5EF4-FFF2-40B4-BE49-F238E27FC236}">
                <a16:creationId xmlns:a16="http://schemas.microsoft.com/office/drawing/2014/main" id="{57E98728-A241-43F4-95FF-6C49FEEA0911}"/>
              </a:ext>
              <a:ext uri="{C183D7F6-B498-43B3-948B-1728B52AA6E4}">
                <adec:decorative xmlns:adec="http://schemas.microsoft.com/office/drawing/2017/decorative" val="0"/>
              </a:ext>
            </a:extLst>
          </p:cNvPr>
          <p:cNvSpPr>
            <a:spLocks noGrp="1"/>
          </p:cNvSpPr>
          <p:nvPr>
            <p:ph type="title"/>
          </p:nvPr>
        </p:nvSpPr>
        <p:spPr>
          <a:xfrm>
            <a:off x="457199" y="143692"/>
            <a:ext cx="8229601" cy="987333"/>
          </a:xfrm>
        </p:spPr>
        <p:txBody>
          <a:bodyPr anchor="ctr"/>
          <a:lstStyle/>
          <a:p>
            <a:r>
              <a:rPr lang="en-US" altLang="en-US" sz="3000" noProof="0" dirty="0">
                <a:solidFill>
                  <a:schemeClr val="tx2"/>
                </a:solidFill>
                <a:cs typeface="Times New Roman" panose="02020603050405020304" pitchFamily="18" charset="0"/>
              </a:rPr>
              <a:t>E-commerce 2023: business. technology. society.</a:t>
            </a:r>
            <a:endParaRPr lang="en-US" sz="3000" noProof="0" dirty="0"/>
          </a:p>
        </p:txBody>
      </p:sp>
      <p:sp>
        <p:nvSpPr>
          <p:cNvPr id="3" name="Content Placeholder 2" descr="Seventeenth Edition">
            <a:extLst>
              <a:ext uri="{FF2B5EF4-FFF2-40B4-BE49-F238E27FC236}">
                <a16:creationId xmlns:a16="http://schemas.microsoft.com/office/drawing/2014/main" id="{ABE18F80-D4FC-4D8F-B2BD-E7BEE7E012B5}"/>
              </a:ext>
              <a:ext uri="{C183D7F6-B498-43B3-948B-1728B52AA6E4}">
                <adec:decorative xmlns:adec="http://schemas.microsoft.com/office/drawing/2017/decorative" val="0"/>
              </a:ext>
            </a:extLst>
          </p:cNvPr>
          <p:cNvSpPr>
            <a:spLocks noGrp="1"/>
          </p:cNvSpPr>
          <p:nvPr>
            <p:ph type="body" idx="1"/>
          </p:nvPr>
        </p:nvSpPr>
        <p:spPr>
          <a:xfrm>
            <a:off x="457200" y="1212419"/>
            <a:ext cx="8229600" cy="413524"/>
          </a:xfrm>
        </p:spPr>
        <p:txBody>
          <a:bodyPr anchor="ctr"/>
          <a:lstStyle/>
          <a:p>
            <a:r>
              <a:rPr lang="en-US" noProof="0" dirty="0">
                <a:solidFill>
                  <a:schemeClr val="tx2"/>
                </a:solidFill>
              </a:rPr>
              <a:t>Seventeenth Edition</a:t>
            </a:r>
          </a:p>
        </p:txBody>
      </p:sp>
      <p:pic>
        <p:nvPicPr>
          <p:cNvPr id="7" name="Picture 6" descr="Front cover: E-commerce 20 23: business. technology. society. Seventeenth Edition. By Kenneth C. Laudon and Carol Guercio Traver">
            <a:extLst>
              <a:ext uri="{FF2B5EF4-FFF2-40B4-BE49-F238E27FC236}">
                <a16:creationId xmlns:a16="http://schemas.microsoft.com/office/drawing/2014/main" id="{B63F154A-5AB8-1012-719B-446B638B6161}"/>
              </a:ext>
            </a:extLst>
          </p:cNvPr>
          <p:cNvPicPr>
            <a:picLocks noChangeAspect="1"/>
          </p:cNvPicPr>
          <p:nvPr/>
        </p:nvPicPr>
        <p:blipFill>
          <a:blip r:embed="rId3"/>
          <a:stretch>
            <a:fillRect/>
          </a:stretch>
        </p:blipFill>
        <p:spPr>
          <a:xfrm>
            <a:off x="457199" y="1707337"/>
            <a:ext cx="3600000" cy="4500000"/>
          </a:xfrm>
          <a:prstGeom prst="rect">
            <a:avLst/>
          </a:prstGeom>
        </p:spPr>
      </p:pic>
      <p:sp>
        <p:nvSpPr>
          <p:cNvPr id="5" name="Content Placeholder 4" descr="Chapter 1">
            <a:extLst>
              <a:ext uri="{FF2B5EF4-FFF2-40B4-BE49-F238E27FC236}">
                <a16:creationId xmlns:a16="http://schemas.microsoft.com/office/drawing/2014/main" id="{2D222376-7AD7-4443-B67A-120BE12F4DDB}"/>
              </a:ext>
              <a:ext uri="{C183D7F6-B498-43B3-948B-1728B52AA6E4}">
                <adec:decorative xmlns:adec="http://schemas.microsoft.com/office/drawing/2017/decorative" val="0"/>
              </a:ext>
            </a:extLst>
          </p:cNvPr>
          <p:cNvSpPr>
            <a:spLocks noGrp="1"/>
          </p:cNvSpPr>
          <p:nvPr>
            <p:ph sz="quarter" idx="14"/>
          </p:nvPr>
        </p:nvSpPr>
        <p:spPr>
          <a:xfrm>
            <a:off x="5029200" y="1906104"/>
            <a:ext cx="3657600" cy="1186345"/>
          </a:xfrm>
        </p:spPr>
        <p:txBody>
          <a:bodyPr/>
          <a:lstStyle/>
          <a:p>
            <a:pPr marL="0" algn="ctr"/>
            <a:r>
              <a:rPr lang="en-US" b="1" noProof="0" dirty="0">
                <a:latin typeface="+mn-lt"/>
              </a:rPr>
              <a:t>Chapter 1</a:t>
            </a:r>
          </a:p>
        </p:txBody>
      </p:sp>
      <p:sp>
        <p:nvSpPr>
          <p:cNvPr id="6" name="Content Placeholder 5" descr="The Revolution Is Just Beginning">
            <a:extLst>
              <a:ext uri="{FF2B5EF4-FFF2-40B4-BE49-F238E27FC236}">
                <a16:creationId xmlns:a16="http://schemas.microsoft.com/office/drawing/2014/main" id="{82FD4EC9-4778-4E2F-B136-2A176CA2BA69}"/>
              </a:ext>
              <a:ext uri="{C183D7F6-B498-43B3-948B-1728B52AA6E4}">
                <adec:decorative xmlns:adec="http://schemas.microsoft.com/office/drawing/2017/decorative" val="0"/>
              </a:ext>
            </a:extLst>
          </p:cNvPr>
          <p:cNvSpPr>
            <a:spLocks noGrp="1"/>
          </p:cNvSpPr>
          <p:nvPr>
            <p:ph sz="quarter" idx="15"/>
          </p:nvPr>
        </p:nvSpPr>
        <p:spPr>
          <a:xfrm>
            <a:off x="5029200" y="3252789"/>
            <a:ext cx="3657600" cy="1552675"/>
          </a:xfrm>
        </p:spPr>
        <p:txBody>
          <a:bodyPr/>
          <a:lstStyle/>
          <a:p>
            <a:r>
              <a:rPr lang="en-US" noProof="0" dirty="0"/>
              <a:t>The Revolution Is Just Beginning</a:t>
            </a:r>
          </a:p>
        </p:txBody>
      </p:sp>
      <p:pic>
        <p:nvPicPr>
          <p:cNvPr id="22" name="Picture Placeholder 21" descr="Pearson Logo">
            <a:extLst>
              <a:ext uri="{FF2B5EF4-FFF2-40B4-BE49-F238E27FC236}">
                <a16:creationId xmlns:a16="http://schemas.microsoft.com/office/drawing/2014/main" id="{463657D3-0029-4FB6-A24C-CAB832988B4E}"/>
              </a:ext>
              <a:ext uri="{C183D7F6-B498-43B3-948B-1728B52AA6E4}">
                <adec:decorative xmlns:adec="http://schemas.microsoft.com/office/drawing/2017/decorative" val="0"/>
              </a:ext>
            </a:extLst>
          </p:cNvPr>
          <p:cNvPicPr>
            <a:picLocks noGrp="1" noChangeAspect="1"/>
          </p:cNvPicPr>
          <p:nvPr>
            <p:ph type="pic" sz="quarter" idx="16"/>
          </p:nvPr>
        </p:nvPicPr>
        <p:blipFill>
          <a:blip r:embed="rId4"/>
          <a:srcRect t="22152" b="22152"/>
          <a:stretch>
            <a:fillRect/>
          </a:stretch>
        </p:blipFill>
        <p:spPr>
          <a:xfrm>
            <a:off x="315677" y="6420639"/>
            <a:ext cx="1176574" cy="296443"/>
          </a:xfrm>
        </p:spPr>
      </p:pic>
      <p:sp>
        <p:nvSpPr>
          <p:cNvPr id="8"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0"/>
              </a:ext>
            </a:extLst>
          </p:cNvPr>
          <p:cNvSpPr>
            <a:spLocks noGrp="1"/>
          </p:cNvSpPr>
          <p:nvPr>
            <p:ph sz="quarter" idx="17"/>
          </p:nvPr>
        </p:nvSpPr>
        <p:spPr>
          <a:xfrm>
            <a:off x="2173000" y="6415232"/>
            <a:ext cx="6589712" cy="228600"/>
          </a:xfrm>
        </p:spPr>
        <p:txBody>
          <a:bodyPr/>
          <a:lstStyle/>
          <a:p>
            <a:pPr marL="0" indent="0"/>
            <a:r>
              <a:rPr lang="en-US" altLang="en-US" sz="1200" b="0" noProof="0" dirty="0">
                <a:latin typeface="Verdana"/>
                <a:ea typeface="Verdana" panose="020B0604030504040204" pitchFamily="34" charset="0"/>
                <a:cs typeface="Verdana" panose="020B0604030504040204" pitchFamily="34" charset="0"/>
              </a:rPr>
              <a:t>Copyright © </a:t>
            </a:r>
            <a:r>
              <a:rPr lang="en-US" noProof="0" dirty="0"/>
              <a:t>2024, 2022, 2020 </a:t>
            </a:r>
            <a:r>
              <a:rPr lang="en-US" altLang="en-US" sz="1200" b="0" noProof="0" dirty="0">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Major Trends in E-commerce </a:t>
            </a:r>
            <a:r>
              <a:rPr lang="en-US" sz="2000" b="0" kern="1200" noProof="0" dirty="0">
                <a:cs typeface="Times New Roman" panose="02020603050405020304" pitchFamily="18" charset="0"/>
              </a:rPr>
              <a:t>(1 of 3)</a:t>
            </a:r>
            <a:endParaRPr lang="en-US" sz="2000"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Business trends include:</a:t>
            </a:r>
          </a:p>
          <a:p>
            <a:pPr marL="741553" lvl="1" indent="-284353">
              <a:spcAft>
                <a:spcPct val="0"/>
              </a:spcAft>
              <a:buSzPts val="2400"/>
            </a:pPr>
            <a:r>
              <a:rPr lang="en-US" kern="1200" noProof="0" dirty="0">
                <a:solidFill>
                  <a:srgbClr val="000000"/>
                </a:solidFill>
                <a:latin typeface="Arial" panose="020B0604020202020204" pitchFamily="34" charset="0"/>
              </a:rPr>
              <a:t>Retail e-commerce and m-commerce settle back to normal growth rates (around 10%) after Covid-19 pandemic</a:t>
            </a:r>
          </a:p>
          <a:p>
            <a:pPr marL="741553" lvl="1" indent="-284353">
              <a:spcAft>
                <a:spcPct val="0"/>
              </a:spcAft>
              <a:buSzPts val="2400"/>
            </a:pPr>
            <a:r>
              <a:rPr lang="en-US" kern="1200" noProof="0" dirty="0">
                <a:solidFill>
                  <a:srgbClr val="000000"/>
                </a:solidFill>
                <a:latin typeface="Arial" panose="020B0604020202020204" pitchFamily="34" charset="0"/>
              </a:rPr>
              <a:t>Mobile app ecosystem: almost 250 million U.S. adults use smartphone apps</a:t>
            </a:r>
          </a:p>
          <a:p>
            <a:pPr marL="741553" lvl="1" indent="-284353">
              <a:spcAft>
                <a:spcPct val="0"/>
              </a:spcAft>
              <a:buSzPts val="2400"/>
            </a:pPr>
            <a:r>
              <a:rPr lang="en-US" kern="1200" noProof="0" dirty="0">
                <a:solidFill>
                  <a:srgbClr val="000000"/>
                </a:solidFill>
                <a:latin typeface="Arial" panose="020B0604020202020204" pitchFamily="34" charset="0"/>
              </a:rPr>
              <a:t>Social e-commerce estimated to generate around $55 billion in 2022</a:t>
            </a:r>
          </a:p>
          <a:p>
            <a:pPr marL="741553" lvl="1" indent="-284353">
              <a:spcAft>
                <a:spcPct val="0"/>
              </a:spcAft>
              <a:buSzPts val="2400"/>
            </a:pPr>
            <a:r>
              <a:rPr lang="en-US" kern="1200" noProof="0" dirty="0">
                <a:solidFill>
                  <a:srgbClr val="000000"/>
                </a:solidFill>
                <a:latin typeface="Arial" panose="020B0604020202020204" pitchFamily="34" charset="0"/>
              </a:rPr>
              <a:t>B2B e-commerce revenues expected to reach about $8.5 trillion in 2022</a:t>
            </a:r>
          </a:p>
        </p:txBody>
      </p:sp>
    </p:spTree>
    <p:extLst>
      <p:ext uri="{BB962C8B-B14F-4D97-AF65-F5344CB8AC3E}">
        <p14:creationId xmlns:p14="http://schemas.microsoft.com/office/powerpoint/2010/main" val="36264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Major Trends in E-commerce </a:t>
            </a:r>
            <a:r>
              <a:rPr lang="en-US" sz="2000" b="0" kern="1200" noProof="0" dirty="0">
                <a:cs typeface="Times New Roman" panose="02020603050405020304" pitchFamily="18" charset="0"/>
              </a:rPr>
              <a:t>(2 of 3)</a:t>
            </a:r>
            <a:endParaRPr lang="en-US" sz="2000"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Technology trends include:</a:t>
            </a:r>
          </a:p>
          <a:p>
            <a:pPr marL="741553" lvl="1" indent="-284353">
              <a:spcAft>
                <a:spcPct val="0"/>
              </a:spcAft>
              <a:buSzPts val="2400"/>
            </a:pPr>
            <a:r>
              <a:rPr lang="en-US" kern="1200" noProof="0" dirty="0">
                <a:solidFill>
                  <a:srgbClr val="000000"/>
                </a:solidFill>
                <a:latin typeface="Arial" panose="020B0604020202020204" pitchFamily="34" charset="0"/>
              </a:rPr>
              <a:t>Mobile platform</a:t>
            </a:r>
          </a:p>
          <a:p>
            <a:pPr marL="741553" lvl="1" indent="-284353">
              <a:spcAft>
                <a:spcPct val="0"/>
              </a:spcAft>
              <a:buSzPts val="2400"/>
            </a:pPr>
            <a:r>
              <a:rPr lang="en-US" kern="1200" noProof="0" dirty="0">
                <a:solidFill>
                  <a:srgbClr val="000000"/>
                </a:solidFill>
                <a:latin typeface="Arial" panose="020B0604020202020204" pitchFamily="34" charset="0"/>
              </a:rPr>
              <a:t>Cloud computing</a:t>
            </a:r>
          </a:p>
          <a:p>
            <a:pPr marL="741553" lvl="1" indent="-284353">
              <a:spcAft>
                <a:spcPct val="0"/>
              </a:spcAft>
              <a:buSzPts val="2400"/>
            </a:pPr>
            <a:r>
              <a:rPr lang="en-US" kern="1200" noProof="0" dirty="0">
                <a:solidFill>
                  <a:srgbClr val="000000"/>
                </a:solidFill>
                <a:latin typeface="Arial" panose="020B0604020202020204" pitchFamily="34" charset="0"/>
              </a:rPr>
              <a:t>Internet of Things</a:t>
            </a:r>
          </a:p>
          <a:p>
            <a:pPr marL="741553" lvl="1" indent="-284353">
              <a:spcAft>
                <a:spcPct val="0"/>
              </a:spcAft>
              <a:buSzPts val="2400"/>
            </a:pPr>
            <a:r>
              <a:rPr lang="en-US" kern="1200" noProof="0" dirty="0">
                <a:solidFill>
                  <a:srgbClr val="000000"/>
                </a:solidFill>
                <a:latin typeface="Arial" panose="020B0604020202020204" pitchFamily="34" charset="0"/>
              </a:rPr>
              <a:t>Big data</a:t>
            </a:r>
          </a:p>
          <a:p>
            <a:pPr marL="741553" lvl="1" indent="-284353">
              <a:spcAft>
                <a:spcPct val="0"/>
              </a:spcAft>
              <a:buSzPts val="2400"/>
            </a:pPr>
            <a:r>
              <a:rPr lang="en-US" kern="1200" noProof="0" dirty="0">
                <a:solidFill>
                  <a:srgbClr val="000000"/>
                </a:solidFill>
                <a:latin typeface="Arial" panose="020B0604020202020204" pitchFamily="34" charset="0"/>
              </a:rPr>
              <a:t>Artificial intelligence technologies</a:t>
            </a:r>
          </a:p>
          <a:p>
            <a:pPr marL="741553" lvl="1" indent="-284353">
              <a:spcAft>
                <a:spcPct val="0"/>
              </a:spcAft>
              <a:buSzPts val="2400"/>
            </a:pPr>
            <a:r>
              <a:rPr lang="en-US" kern="1200" noProof="0" dirty="0">
                <a:solidFill>
                  <a:srgbClr val="000000"/>
                </a:solidFill>
                <a:latin typeface="Arial" panose="020B0604020202020204" pitchFamily="34" charset="0"/>
              </a:rPr>
              <a:t>Blockchain</a:t>
            </a:r>
          </a:p>
          <a:p>
            <a:pPr marL="741553" lvl="1" indent="-284353">
              <a:spcAft>
                <a:spcPct val="0"/>
              </a:spcAft>
              <a:buSzPts val="2400"/>
            </a:pPr>
            <a:r>
              <a:rPr lang="en-US" kern="1200" noProof="0" dirty="0">
                <a:solidFill>
                  <a:srgbClr val="000000"/>
                </a:solidFill>
                <a:latin typeface="Arial" panose="020B0604020202020204" pitchFamily="34" charset="0"/>
              </a:rPr>
              <a:t>Web3</a:t>
            </a:r>
          </a:p>
          <a:p>
            <a:pPr marL="741553" lvl="1" indent="-284353">
              <a:spcAft>
                <a:spcPct val="0"/>
              </a:spcAft>
              <a:buSzPts val="2400"/>
            </a:pPr>
            <a:r>
              <a:rPr lang="en-US" kern="1200" noProof="0" dirty="0">
                <a:solidFill>
                  <a:srgbClr val="000000"/>
                </a:solidFill>
                <a:latin typeface="Arial" panose="020B0604020202020204" pitchFamily="34" charset="0"/>
              </a:rPr>
              <a:t>Metaverse</a:t>
            </a:r>
          </a:p>
        </p:txBody>
      </p:sp>
    </p:spTree>
    <p:extLst>
      <p:ext uri="{BB962C8B-B14F-4D97-AF65-F5344CB8AC3E}">
        <p14:creationId xmlns:p14="http://schemas.microsoft.com/office/powerpoint/2010/main" val="2453131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Major Trends in E-commerce </a:t>
            </a:r>
            <a:r>
              <a:rPr lang="en-US" sz="2000" b="0" kern="1200" noProof="0" dirty="0">
                <a:cs typeface="Times New Roman" panose="02020603050405020304" pitchFamily="18" charset="0"/>
              </a:rPr>
              <a:t>(3 of 3)</a:t>
            </a:r>
            <a:endParaRPr lang="en-US" sz="2000"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Societal trends include:</a:t>
            </a:r>
          </a:p>
          <a:p>
            <a:pPr marL="741553" lvl="1" indent="-284353">
              <a:spcAft>
                <a:spcPct val="0"/>
              </a:spcAft>
              <a:buSzPts val="2400"/>
            </a:pPr>
            <a:r>
              <a:rPr lang="en-US" kern="1200" noProof="0" dirty="0">
                <a:solidFill>
                  <a:srgbClr val="000000"/>
                </a:solidFill>
                <a:latin typeface="Arial" panose="020B0604020202020204" pitchFamily="34" charset="0"/>
              </a:rPr>
              <a:t>User-generated content </a:t>
            </a:r>
          </a:p>
          <a:p>
            <a:pPr marL="741553" lvl="1" indent="-284353">
              <a:spcAft>
                <a:spcPct val="0"/>
              </a:spcAft>
              <a:buSzPts val="2400"/>
            </a:pPr>
            <a:r>
              <a:rPr lang="en-US" kern="1200" noProof="0" dirty="0">
                <a:solidFill>
                  <a:srgbClr val="000000"/>
                </a:solidFill>
                <a:latin typeface="Arial" panose="020B0604020202020204" pitchFamily="34" charset="0"/>
              </a:rPr>
              <a:t>Commercial and governmental invasion of privacy</a:t>
            </a:r>
          </a:p>
          <a:p>
            <a:pPr marL="741553" lvl="1" indent="-284353">
              <a:spcAft>
                <a:spcPct val="0"/>
              </a:spcAft>
              <a:buSzPts val="2400"/>
            </a:pPr>
            <a:r>
              <a:rPr lang="en-US" kern="1200" noProof="0" dirty="0">
                <a:solidFill>
                  <a:srgbClr val="000000"/>
                </a:solidFill>
                <a:latin typeface="Arial" panose="020B0604020202020204" pitchFamily="34" charset="0"/>
              </a:rPr>
              <a:t>Concerns about increasing market dominance of Amazon, Google, Meta (Big Tech)</a:t>
            </a:r>
          </a:p>
          <a:p>
            <a:pPr marL="741553" lvl="1" indent="-284353">
              <a:spcAft>
                <a:spcPct val="0"/>
              </a:spcAft>
              <a:buSzPts val="2400"/>
            </a:pPr>
            <a:r>
              <a:rPr lang="en-US" kern="1200" noProof="0" dirty="0">
                <a:solidFill>
                  <a:srgbClr val="000000"/>
                </a:solidFill>
                <a:latin typeface="Arial" panose="020B0604020202020204" pitchFamily="34" charset="0"/>
              </a:rPr>
              <a:t>Online security issues</a:t>
            </a:r>
          </a:p>
        </p:txBody>
      </p:sp>
    </p:spTree>
    <p:extLst>
      <p:ext uri="{BB962C8B-B14F-4D97-AF65-F5344CB8AC3E}">
        <p14:creationId xmlns:p14="http://schemas.microsoft.com/office/powerpoint/2010/main" val="68213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Unique Features of E-commerce Technology </a:t>
            </a:r>
            <a:r>
              <a:rPr lang="en-US" sz="2000" b="0" kern="1200" noProof="0" dirty="0">
                <a:cs typeface="Times New Roman" panose="02020603050405020304" pitchFamily="18" charset="0"/>
              </a:rPr>
              <a:t>(1 of 2)</a:t>
            </a:r>
            <a:endParaRPr lang="en-US" sz="2000" noProof="0" dirty="0"/>
          </a:p>
        </p:txBody>
      </p:sp>
      <p:sp>
        <p:nvSpPr>
          <p:cNvPr id="3" name="Content Placeholder 2"/>
          <p:cNvSpPr>
            <a:spLocks noGrp="1"/>
          </p:cNvSpPr>
          <p:nvPr>
            <p:ph sz="quarter" idx="13"/>
          </p:nvPr>
        </p:nvSpPr>
        <p:spPr/>
        <p:txBody>
          <a:bodyPr/>
          <a:lstStyle/>
          <a:p>
            <a:pPr marL="432054" lvl="0" indent="-432054">
              <a:spcAft>
                <a:spcPct val="0"/>
              </a:spcAft>
              <a:buSzPts val="2400"/>
              <a:buFont typeface="+mj-lt"/>
              <a:buAutoNum type="arabicPeriod"/>
              <a:tabLst/>
            </a:pPr>
            <a:r>
              <a:rPr lang="en-US" kern="1200" noProof="0" dirty="0">
                <a:solidFill>
                  <a:srgbClr val="000000"/>
                </a:solidFill>
                <a:latin typeface="Arial" panose="020B0604020202020204" pitchFamily="34" charset="0"/>
              </a:rPr>
              <a:t>Ubiquity</a:t>
            </a:r>
          </a:p>
          <a:p>
            <a:pPr marL="432054" lvl="0" indent="-432054">
              <a:spcAft>
                <a:spcPct val="0"/>
              </a:spcAft>
              <a:buSzPts val="2400"/>
              <a:buFont typeface="+mj-lt"/>
              <a:buAutoNum type="arabicPeriod"/>
              <a:tabLst/>
            </a:pPr>
            <a:r>
              <a:rPr lang="en-US" kern="1200" noProof="0" dirty="0">
                <a:solidFill>
                  <a:srgbClr val="000000"/>
                </a:solidFill>
                <a:latin typeface="Arial" panose="020B0604020202020204" pitchFamily="34" charset="0"/>
              </a:rPr>
              <a:t>Global reach</a:t>
            </a:r>
          </a:p>
          <a:p>
            <a:pPr marL="432054" lvl="0" indent="-432054">
              <a:spcAft>
                <a:spcPct val="0"/>
              </a:spcAft>
              <a:buSzPts val="2400"/>
              <a:buFont typeface="+mj-lt"/>
              <a:buAutoNum type="arabicPeriod"/>
              <a:tabLst/>
            </a:pPr>
            <a:r>
              <a:rPr lang="en-US" kern="1200" noProof="0" dirty="0">
                <a:solidFill>
                  <a:srgbClr val="000000"/>
                </a:solidFill>
                <a:latin typeface="Arial" panose="020B0604020202020204" pitchFamily="34" charset="0"/>
              </a:rPr>
              <a:t>Universal standards</a:t>
            </a:r>
          </a:p>
          <a:p>
            <a:pPr marL="432054" lvl="0" indent="-432054">
              <a:spcAft>
                <a:spcPct val="0"/>
              </a:spcAft>
              <a:buSzPts val="2400"/>
              <a:buFont typeface="+mj-lt"/>
              <a:buAutoNum type="arabicPeriod"/>
              <a:tabLst/>
            </a:pPr>
            <a:r>
              <a:rPr lang="en-US" kern="1200" noProof="0" dirty="0">
                <a:solidFill>
                  <a:srgbClr val="000000"/>
                </a:solidFill>
                <a:latin typeface="Arial" panose="020B0604020202020204" pitchFamily="34" charset="0"/>
              </a:rPr>
              <a:t>Information richness</a:t>
            </a:r>
          </a:p>
        </p:txBody>
      </p:sp>
    </p:spTree>
    <p:extLst>
      <p:ext uri="{BB962C8B-B14F-4D97-AF65-F5344CB8AC3E}">
        <p14:creationId xmlns:p14="http://schemas.microsoft.com/office/powerpoint/2010/main" val="334908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Unique Features of E-commerce Technology </a:t>
            </a:r>
            <a:r>
              <a:rPr lang="en-US" sz="2000" b="0" kern="1200" noProof="0" dirty="0">
                <a:cs typeface="Times New Roman" panose="02020603050405020304" pitchFamily="18" charset="0"/>
              </a:rPr>
              <a:t>(2 of 2)</a:t>
            </a:r>
            <a:endParaRPr lang="en-US" sz="2000" noProof="0" dirty="0"/>
          </a:p>
        </p:txBody>
      </p:sp>
      <p:sp>
        <p:nvSpPr>
          <p:cNvPr id="3" name="Content Placeholder 2"/>
          <p:cNvSpPr>
            <a:spLocks noGrp="1"/>
          </p:cNvSpPr>
          <p:nvPr>
            <p:ph sz="quarter" idx="13"/>
          </p:nvPr>
        </p:nvSpPr>
        <p:spPr/>
        <p:txBody>
          <a:bodyPr/>
          <a:lstStyle/>
          <a:p>
            <a:pPr marL="432054" lvl="0" indent="-432054">
              <a:spcAft>
                <a:spcPct val="0"/>
              </a:spcAft>
              <a:buSzPts val="2400"/>
              <a:buFont typeface="+mj-lt"/>
              <a:buAutoNum type="arabicPeriod" startAt="5"/>
              <a:tabLst/>
            </a:pPr>
            <a:r>
              <a:rPr lang="en-US" kern="1200" noProof="0" dirty="0">
                <a:solidFill>
                  <a:srgbClr val="000000"/>
                </a:solidFill>
                <a:latin typeface="Arial" panose="020B0604020202020204" pitchFamily="34" charset="0"/>
              </a:rPr>
              <a:t>Interactivity</a:t>
            </a:r>
          </a:p>
          <a:p>
            <a:pPr marL="432054" lvl="0" indent="-432054">
              <a:spcAft>
                <a:spcPct val="0"/>
              </a:spcAft>
              <a:buSzPts val="2400"/>
              <a:buFont typeface="+mj-lt"/>
              <a:buAutoNum type="arabicPeriod" startAt="5"/>
              <a:tabLst/>
            </a:pPr>
            <a:r>
              <a:rPr lang="en-US" kern="1200" noProof="0" dirty="0">
                <a:solidFill>
                  <a:srgbClr val="000000"/>
                </a:solidFill>
                <a:latin typeface="Arial" panose="020B0604020202020204" pitchFamily="34" charset="0"/>
              </a:rPr>
              <a:t>Information density</a:t>
            </a:r>
          </a:p>
          <a:p>
            <a:pPr marL="432054" lvl="0" indent="-432054">
              <a:spcAft>
                <a:spcPct val="0"/>
              </a:spcAft>
              <a:buSzPts val="2400"/>
              <a:buFont typeface="+mj-lt"/>
              <a:buAutoNum type="arabicPeriod" startAt="5"/>
              <a:tabLst/>
            </a:pPr>
            <a:r>
              <a:rPr lang="en-US" kern="1200" noProof="0" dirty="0">
                <a:solidFill>
                  <a:srgbClr val="000000"/>
                </a:solidFill>
                <a:latin typeface="Arial" panose="020B0604020202020204" pitchFamily="34" charset="0"/>
              </a:rPr>
              <a:t>Personalization/customization</a:t>
            </a:r>
          </a:p>
          <a:p>
            <a:pPr marL="432054" lvl="0" indent="-432054">
              <a:spcAft>
                <a:spcPct val="0"/>
              </a:spcAft>
              <a:buSzPts val="2400"/>
              <a:buFont typeface="+mj-lt"/>
              <a:buAutoNum type="arabicPeriod" startAt="5"/>
              <a:tabLst/>
            </a:pPr>
            <a:r>
              <a:rPr lang="en-US" kern="1200" noProof="0" dirty="0">
                <a:solidFill>
                  <a:srgbClr val="000000"/>
                </a:solidFill>
                <a:latin typeface="Arial" panose="020B0604020202020204" pitchFamily="34" charset="0"/>
              </a:rPr>
              <a:t>Social technology</a:t>
            </a:r>
          </a:p>
        </p:txBody>
      </p:sp>
    </p:spTree>
    <p:extLst>
      <p:ext uri="{BB962C8B-B14F-4D97-AF65-F5344CB8AC3E}">
        <p14:creationId xmlns:p14="http://schemas.microsoft.com/office/powerpoint/2010/main" val="4197255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Figure 1.4 Eight Unique Features of </a:t>
            </a:r>
            <a:br>
              <a:rPr lang="en-US" sz="3200" kern="1200" noProof="0" dirty="0">
                <a:cs typeface="Times New Roman" panose="02020603050405020304" pitchFamily="18" charset="0"/>
              </a:rPr>
            </a:br>
            <a:r>
              <a:rPr lang="en-US" sz="3200" kern="1200" noProof="0" dirty="0">
                <a:cs typeface="Times New Roman" panose="02020603050405020304" pitchFamily="18" charset="0"/>
              </a:rPr>
              <a:t>E-commerce Technology</a:t>
            </a:r>
            <a:endParaRPr lang="en-US" sz="3200" noProof="0" dirty="0"/>
          </a:p>
        </p:txBody>
      </p:sp>
      <p:pic>
        <p:nvPicPr>
          <p:cNvPr id="5" name="Picture 4" descr="An illustration depicts the eight unique features of e-commerce technology. For a full description, see Notes. Press F6.&#10;">
            <a:extLst>
              <a:ext uri="{FF2B5EF4-FFF2-40B4-BE49-F238E27FC236}">
                <a16:creationId xmlns:a16="http://schemas.microsoft.com/office/drawing/2014/main" id="{ABBA5537-56D5-F803-3D96-1C5C217EBF10}"/>
              </a:ext>
            </a:extLst>
          </p:cNvPr>
          <p:cNvPicPr>
            <a:picLocks noChangeAspect="1"/>
          </p:cNvPicPr>
          <p:nvPr/>
        </p:nvPicPr>
        <p:blipFill>
          <a:blip r:embed="rId3"/>
          <a:stretch>
            <a:fillRect/>
          </a:stretch>
        </p:blipFill>
        <p:spPr>
          <a:xfrm>
            <a:off x="2013903" y="1414511"/>
            <a:ext cx="5116194" cy="4728324"/>
          </a:xfrm>
          <a:prstGeom prst="rect">
            <a:avLst/>
          </a:prstGeom>
        </p:spPr>
      </p:pic>
    </p:spTree>
    <p:extLst>
      <p:ext uri="{BB962C8B-B14F-4D97-AF65-F5344CB8AC3E}">
        <p14:creationId xmlns:p14="http://schemas.microsoft.com/office/powerpoint/2010/main" val="379720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Types of E-commerce</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defRPr/>
            </a:pPr>
            <a:r>
              <a:rPr lang="en-US" kern="1200" noProof="0" dirty="0">
                <a:solidFill>
                  <a:srgbClr val="000000"/>
                </a:solidFill>
                <a:latin typeface="Arial" panose="020B0604020202020204" pitchFamily="34" charset="0"/>
              </a:rPr>
              <a:t>Business-to-consumer (B2C)</a:t>
            </a:r>
          </a:p>
          <a:p>
            <a:pPr marL="255651" lvl="0" indent="-255651">
              <a:spcAft>
                <a:spcPct val="0"/>
              </a:spcAft>
              <a:buSzPts val="2400"/>
              <a:tabLst/>
              <a:defRPr/>
            </a:pPr>
            <a:r>
              <a:rPr lang="en-US" kern="1200" noProof="0" dirty="0">
                <a:solidFill>
                  <a:srgbClr val="000000"/>
                </a:solidFill>
                <a:latin typeface="Arial" panose="020B0604020202020204" pitchFamily="34" charset="0"/>
              </a:rPr>
              <a:t>Business-to-business (B2B)</a:t>
            </a:r>
          </a:p>
          <a:p>
            <a:pPr marL="255651" lvl="0" indent="-255651">
              <a:spcAft>
                <a:spcPct val="0"/>
              </a:spcAft>
              <a:buSzPts val="2400"/>
              <a:tabLst/>
              <a:defRPr/>
            </a:pPr>
            <a:r>
              <a:rPr lang="en-US" kern="1200" noProof="0" dirty="0">
                <a:solidFill>
                  <a:srgbClr val="000000"/>
                </a:solidFill>
                <a:latin typeface="Arial" panose="020B0604020202020204" pitchFamily="34" charset="0"/>
              </a:rPr>
              <a:t>Consumer-to-consumer (C2C)</a:t>
            </a:r>
          </a:p>
          <a:p>
            <a:pPr marL="255651" lvl="0" indent="-255651">
              <a:spcAft>
                <a:spcPct val="0"/>
              </a:spcAft>
              <a:buSzPts val="2400"/>
              <a:tabLst/>
              <a:defRPr/>
            </a:pPr>
            <a:r>
              <a:rPr lang="en-US" kern="1200" noProof="0" dirty="0">
                <a:solidFill>
                  <a:srgbClr val="000000"/>
                </a:solidFill>
                <a:latin typeface="Arial" panose="020B0604020202020204" pitchFamily="34" charset="0"/>
              </a:rPr>
              <a:t>Mobile e-commerce (M-commerce)</a:t>
            </a:r>
          </a:p>
          <a:p>
            <a:pPr marL="255651" lvl="0" indent="-255651">
              <a:spcAft>
                <a:spcPct val="0"/>
              </a:spcAft>
              <a:buSzPts val="2400"/>
              <a:tabLst/>
              <a:defRPr/>
            </a:pPr>
            <a:r>
              <a:rPr lang="en-US" kern="1200" noProof="0" dirty="0">
                <a:solidFill>
                  <a:srgbClr val="000000"/>
                </a:solidFill>
                <a:latin typeface="Arial" panose="020B0604020202020204" pitchFamily="34" charset="0"/>
              </a:rPr>
              <a:t>Social e-commerce</a:t>
            </a:r>
          </a:p>
          <a:p>
            <a:pPr marL="255651" lvl="0" indent="-255651">
              <a:spcAft>
                <a:spcPct val="0"/>
              </a:spcAft>
              <a:buSzPts val="2400"/>
              <a:tabLst/>
              <a:defRPr/>
            </a:pPr>
            <a:r>
              <a:rPr lang="en-US" kern="1200" noProof="0" dirty="0">
                <a:solidFill>
                  <a:srgbClr val="000000"/>
                </a:solidFill>
                <a:latin typeface="Arial" panose="020B0604020202020204" pitchFamily="34" charset="0"/>
              </a:rPr>
              <a:t>Local e-commerce</a:t>
            </a:r>
          </a:p>
        </p:txBody>
      </p:sp>
    </p:spTree>
    <p:extLst>
      <p:ext uri="{BB962C8B-B14F-4D97-AF65-F5344CB8AC3E}">
        <p14:creationId xmlns:p14="http://schemas.microsoft.com/office/powerpoint/2010/main" val="3494980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23"/>
            <a:ext cx="8229600" cy="1097279"/>
          </a:xfrm>
        </p:spPr>
        <p:txBody>
          <a:bodyPr/>
          <a:lstStyle/>
          <a:p>
            <a:r>
              <a:rPr lang="en-US" sz="3200" kern="1200" noProof="0" dirty="0">
                <a:cs typeface="Times New Roman" panose="02020603050405020304" pitchFamily="18" charset="0"/>
              </a:rPr>
              <a:t>Figure 1.9 The Relative Size of Different Types of E-commerce</a:t>
            </a:r>
            <a:endParaRPr lang="en-US" sz="3200" noProof="0" dirty="0"/>
          </a:p>
        </p:txBody>
      </p:sp>
      <p:pic>
        <p:nvPicPr>
          <p:cNvPr id="9" name="Picture 8" descr="An illustration depicts the relative size of different types of e-commerce in 20 22.">
            <a:extLst>
              <a:ext uri="{FF2B5EF4-FFF2-40B4-BE49-F238E27FC236}">
                <a16:creationId xmlns:a16="http://schemas.microsoft.com/office/drawing/2014/main" id="{25A9EE40-9543-FF05-E610-0693A70EB42A}"/>
              </a:ext>
            </a:extLst>
          </p:cNvPr>
          <p:cNvPicPr>
            <a:picLocks noChangeAspect="1"/>
          </p:cNvPicPr>
          <p:nvPr/>
        </p:nvPicPr>
        <p:blipFill>
          <a:blip r:embed="rId3"/>
          <a:stretch>
            <a:fillRect/>
          </a:stretch>
        </p:blipFill>
        <p:spPr>
          <a:xfrm>
            <a:off x="2170697" y="1231005"/>
            <a:ext cx="4802605" cy="4859552"/>
          </a:xfrm>
          <a:prstGeom prst="rect">
            <a:avLst/>
          </a:prstGeom>
        </p:spPr>
      </p:pic>
    </p:spTree>
    <p:extLst>
      <p:ext uri="{BB962C8B-B14F-4D97-AF65-F5344CB8AC3E}">
        <p14:creationId xmlns:p14="http://schemas.microsoft.com/office/powerpoint/2010/main" val="1207344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kern="1200" noProof="0" dirty="0">
                <a:cs typeface="Times New Roman" panose="02020603050405020304" pitchFamily="18" charset="0"/>
              </a:rPr>
              <a:t>E-commerce: A Brief History </a:t>
            </a:r>
            <a:r>
              <a:rPr lang="en-US" sz="2000" b="0" kern="1200" noProof="0" dirty="0">
                <a:cs typeface="Times New Roman" panose="02020603050405020304" pitchFamily="18" charset="0"/>
              </a:rPr>
              <a:t>(1 of 4)</a:t>
            </a:r>
            <a:endParaRPr lang="en-US" noProof="0" dirty="0"/>
          </a:p>
        </p:txBody>
      </p:sp>
      <p:sp>
        <p:nvSpPr>
          <p:cNvPr id="7" name="Content Placeholder 6"/>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Precursors</a:t>
            </a:r>
          </a:p>
          <a:p>
            <a:pPr marL="741553" lvl="1" indent="-284353">
              <a:spcAft>
                <a:spcPct val="0"/>
              </a:spcAft>
              <a:buSzPts val="2400"/>
            </a:pPr>
            <a:r>
              <a:rPr lang="en-US" kern="1200" noProof="0" dirty="0">
                <a:solidFill>
                  <a:srgbClr val="000000"/>
                </a:solidFill>
                <a:latin typeface="Arial" panose="020B0604020202020204" pitchFamily="34" charset="0"/>
              </a:rPr>
              <a:t>Baxter Healthcare modem-based system (1970s)</a:t>
            </a:r>
          </a:p>
          <a:p>
            <a:pPr marL="741553" lvl="1" indent="-284353">
              <a:spcAft>
                <a:spcPct val="0"/>
              </a:spcAft>
              <a:buSzPts val="2400"/>
            </a:pPr>
            <a:r>
              <a:rPr lang="en-US" kern="1200" noProof="0" dirty="0">
                <a:solidFill>
                  <a:srgbClr val="000000"/>
                </a:solidFill>
                <a:latin typeface="Arial" panose="020B0604020202020204" pitchFamily="34" charset="0"/>
              </a:rPr>
              <a:t>Order entry systems (1980s)</a:t>
            </a:r>
          </a:p>
          <a:p>
            <a:pPr marL="741553" lvl="1" indent="-284353">
              <a:spcAft>
                <a:spcPct val="0"/>
              </a:spcAft>
              <a:buSzPts val="2400"/>
            </a:pPr>
            <a:r>
              <a:rPr lang="en-US" kern="1200" noProof="0" dirty="0">
                <a:solidFill>
                  <a:srgbClr val="000000"/>
                </a:solidFill>
                <a:latin typeface="Arial" panose="020B0604020202020204" pitchFamily="34" charset="0"/>
              </a:rPr>
              <a:t>Electronic Data Interchange (E</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D</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I) standards (1980s)</a:t>
            </a:r>
          </a:p>
          <a:p>
            <a:pPr marL="741553" lvl="1" indent="-284353">
              <a:spcAft>
                <a:spcPct val="0"/>
              </a:spcAft>
              <a:buSzPts val="2400"/>
            </a:pPr>
            <a:r>
              <a:rPr lang="en-US" kern="1200" noProof="0" dirty="0">
                <a:solidFill>
                  <a:srgbClr val="000000"/>
                </a:solidFill>
                <a:latin typeface="Arial" panose="020B0604020202020204" pitchFamily="34" charset="0"/>
              </a:rPr>
              <a:t>French Minitel (1981)</a:t>
            </a:r>
          </a:p>
        </p:txBody>
      </p:sp>
    </p:spTree>
    <p:extLst>
      <p:ext uri="{BB962C8B-B14F-4D97-AF65-F5344CB8AC3E}">
        <p14:creationId xmlns:p14="http://schemas.microsoft.com/office/powerpoint/2010/main" val="230151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kern="1200" noProof="0" dirty="0">
                <a:cs typeface="Times New Roman" panose="02020603050405020304" pitchFamily="18" charset="0"/>
              </a:rPr>
              <a:t>E-commerce: A Brief History </a:t>
            </a:r>
            <a:r>
              <a:rPr lang="en-US" sz="2000" b="0" kern="1200" noProof="0" dirty="0">
                <a:cs typeface="Times New Roman" panose="02020603050405020304" pitchFamily="18" charset="0"/>
              </a:rPr>
              <a:t>(2 of 4)</a:t>
            </a:r>
            <a:endParaRPr lang="en-US" noProof="0" dirty="0"/>
          </a:p>
        </p:txBody>
      </p:sp>
      <p:sp>
        <p:nvSpPr>
          <p:cNvPr id="2" name="Content Placeholder 1">
            <a:extLst>
              <a:ext uri="{FF2B5EF4-FFF2-40B4-BE49-F238E27FC236}">
                <a16:creationId xmlns:a16="http://schemas.microsoft.com/office/drawing/2014/main" id="{2805346A-BA82-46E9-8496-B1CCDBB82F43}"/>
              </a:ext>
            </a:extLst>
          </p:cNvPr>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1995–2000: Invention</a:t>
            </a:r>
          </a:p>
          <a:p>
            <a:pPr marL="741553" lvl="1" indent="-284353">
              <a:spcAft>
                <a:spcPct val="0"/>
              </a:spcAft>
              <a:buSzPts val="2400"/>
            </a:pPr>
            <a:r>
              <a:rPr lang="en-US" altLang="en-US" kern="1200" noProof="0" dirty="0">
                <a:solidFill>
                  <a:srgbClr val="000000"/>
                </a:solidFill>
                <a:latin typeface="Arial" panose="020B0604020202020204" pitchFamily="34" charset="0"/>
              </a:rPr>
              <a:t>Sale of simple retail goods</a:t>
            </a:r>
          </a:p>
          <a:p>
            <a:pPr marL="741553" lvl="1" indent="-284353">
              <a:spcAft>
                <a:spcPct val="0"/>
              </a:spcAft>
              <a:buSzPts val="2400"/>
            </a:pPr>
            <a:r>
              <a:rPr lang="en-US" altLang="en-US" kern="1200" noProof="0" dirty="0">
                <a:solidFill>
                  <a:srgbClr val="000000"/>
                </a:solidFill>
                <a:latin typeface="Arial" panose="020B0604020202020204" pitchFamily="34" charset="0"/>
              </a:rPr>
              <a:t>Limited bandwidth and media</a:t>
            </a:r>
          </a:p>
          <a:p>
            <a:pPr marL="741553" lvl="1" indent="-284353">
              <a:spcAft>
                <a:spcPct val="0"/>
              </a:spcAft>
              <a:buSzPts val="2400"/>
            </a:pPr>
            <a:r>
              <a:rPr lang="en-US" altLang="en-US" kern="1200" noProof="0" dirty="0">
                <a:solidFill>
                  <a:srgbClr val="000000"/>
                </a:solidFill>
                <a:latin typeface="Arial" panose="020B0604020202020204" pitchFamily="34" charset="0"/>
              </a:rPr>
              <a:t>Euphoric visions of:</a:t>
            </a:r>
          </a:p>
          <a:p>
            <a:pPr marL="1144778" lvl="2" indent="-230378">
              <a:spcAft>
                <a:spcPct val="0"/>
              </a:spcAft>
              <a:buSzPts val="2400"/>
            </a:pPr>
            <a:r>
              <a:rPr lang="en-US" altLang="en-US" kern="1200" noProof="0" dirty="0">
                <a:solidFill>
                  <a:srgbClr val="000000"/>
                </a:solidFill>
                <a:latin typeface="Arial" panose="020B0604020202020204" pitchFamily="34" charset="0"/>
              </a:rPr>
              <a:t>Friction-free commerce</a:t>
            </a:r>
          </a:p>
          <a:p>
            <a:pPr marL="1144778" lvl="2" indent="-230378">
              <a:spcAft>
                <a:spcPct val="0"/>
              </a:spcAft>
              <a:buSzPts val="2400"/>
            </a:pPr>
            <a:r>
              <a:rPr lang="en-US" altLang="en-US" kern="1200" noProof="0" dirty="0">
                <a:solidFill>
                  <a:srgbClr val="000000"/>
                </a:solidFill>
                <a:latin typeface="Arial" panose="020B0604020202020204" pitchFamily="34" charset="0"/>
              </a:rPr>
              <a:t>First-mover advantages</a:t>
            </a:r>
          </a:p>
          <a:p>
            <a:pPr marL="741553" lvl="1" indent="-284353">
              <a:spcAft>
                <a:spcPct val="0"/>
              </a:spcAft>
              <a:buSzPts val="2400"/>
            </a:pPr>
            <a:r>
              <a:rPr lang="en-US" altLang="en-US" kern="1200" noProof="0" dirty="0">
                <a:solidFill>
                  <a:srgbClr val="000000"/>
                </a:solidFill>
                <a:latin typeface="Arial" panose="020B0604020202020204" pitchFamily="34" charset="0"/>
              </a:rPr>
              <a:t>Dot-com crash of 2000</a:t>
            </a:r>
          </a:p>
        </p:txBody>
      </p:sp>
    </p:spTree>
    <p:extLst>
      <p:ext uri="{BB962C8B-B14F-4D97-AF65-F5344CB8AC3E}">
        <p14:creationId xmlns:p14="http://schemas.microsoft.com/office/powerpoint/2010/main" val="3107354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Learning Objectives</a:t>
            </a:r>
            <a:endParaRPr lang="en-US" noProof="0" dirty="0"/>
          </a:p>
        </p:txBody>
      </p:sp>
      <p:sp>
        <p:nvSpPr>
          <p:cNvPr id="3" name="Content Placeholder 2"/>
          <p:cNvSpPr>
            <a:spLocks noGrp="1"/>
          </p:cNvSpPr>
          <p:nvPr>
            <p:ph sz="quarter" idx="13"/>
          </p:nvPr>
        </p:nvSpPr>
        <p:spPr>
          <a:xfrm>
            <a:off x="457201" y="1554920"/>
            <a:ext cx="8229600" cy="4790318"/>
          </a:xfrm>
        </p:spPr>
        <p:txBody>
          <a:bodyPr/>
          <a:lstStyle/>
          <a:p>
            <a:pPr marL="0" lvl="0" indent="0">
              <a:spcAft>
                <a:spcPct val="0"/>
              </a:spcAft>
              <a:buSzPts val="2400"/>
              <a:buNone/>
            </a:pPr>
            <a:r>
              <a:rPr lang="en-US" sz="2000" b="1" kern="1200" noProof="0" dirty="0">
                <a:solidFill>
                  <a:schemeClr val="tx2"/>
                </a:solidFill>
                <a:latin typeface="Arial" panose="020B0604020202020204" pitchFamily="34" charset="0"/>
              </a:rPr>
              <a:t>1.1</a:t>
            </a:r>
            <a:r>
              <a:rPr lang="en-US" sz="2000" b="1" kern="1200" noProof="0" dirty="0">
                <a:solidFill>
                  <a:srgbClr val="000000"/>
                </a:solidFill>
                <a:latin typeface="Arial" panose="020B0604020202020204" pitchFamily="34" charset="0"/>
              </a:rPr>
              <a:t> </a:t>
            </a:r>
            <a:r>
              <a:rPr lang="en-US" sz="2000" kern="1200" noProof="0" dirty="0">
                <a:solidFill>
                  <a:srgbClr val="000000"/>
                </a:solidFill>
                <a:latin typeface="Arial" panose="020B0604020202020204" pitchFamily="34" charset="0"/>
              </a:rPr>
              <a:t>Understand why it is important to study e-commerce.</a:t>
            </a:r>
          </a:p>
          <a:p>
            <a:pPr marL="0" lvl="0" indent="0">
              <a:spcAft>
                <a:spcPct val="0"/>
              </a:spcAft>
              <a:buSzPts val="2400"/>
              <a:buNone/>
            </a:pPr>
            <a:r>
              <a:rPr lang="en-US" sz="2000" b="1" kern="1200" noProof="0" dirty="0">
                <a:solidFill>
                  <a:schemeClr val="tx2"/>
                </a:solidFill>
                <a:latin typeface="Arial" panose="020B0604020202020204" pitchFamily="34" charset="0"/>
              </a:rPr>
              <a:t>1.2</a:t>
            </a:r>
            <a:r>
              <a:rPr lang="en-US" sz="2000" b="1" kern="1200" noProof="0" dirty="0">
                <a:solidFill>
                  <a:srgbClr val="000000"/>
                </a:solidFill>
                <a:latin typeface="Arial" panose="020B0604020202020204" pitchFamily="34" charset="0"/>
              </a:rPr>
              <a:t> </a:t>
            </a:r>
            <a:r>
              <a:rPr lang="en-US" sz="2000" kern="1200" noProof="0" dirty="0">
                <a:solidFill>
                  <a:srgbClr val="000000"/>
                </a:solidFill>
                <a:latin typeface="Arial" panose="020B0604020202020204" pitchFamily="34" charset="0"/>
              </a:rPr>
              <a:t>Define e-commerce, understand how e-commerce differs from e-business, identify the primary technological building blocks underlying e-commerce, and recognize major current themes in e-commerce.</a:t>
            </a:r>
          </a:p>
          <a:p>
            <a:pPr marL="0" lvl="0" indent="0">
              <a:spcAft>
                <a:spcPct val="0"/>
              </a:spcAft>
              <a:buSzPts val="2400"/>
              <a:buNone/>
            </a:pPr>
            <a:r>
              <a:rPr lang="en-US" sz="2000" b="1" kern="1200" noProof="0" dirty="0">
                <a:solidFill>
                  <a:schemeClr val="tx2"/>
                </a:solidFill>
                <a:latin typeface="Arial" panose="020B0604020202020204" pitchFamily="34" charset="0"/>
              </a:rPr>
              <a:t>1.3</a:t>
            </a:r>
            <a:r>
              <a:rPr lang="en-US" sz="2000" b="1" kern="1200" noProof="0" dirty="0">
                <a:solidFill>
                  <a:srgbClr val="000000"/>
                </a:solidFill>
                <a:latin typeface="Arial" panose="020B0604020202020204" pitchFamily="34" charset="0"/>
              </a:rPr>
              <a:t> </a:t>
            </a:r>
            <a:r>
              <a:rPr lang="en-US" sz="2000" kern="1200" noProof="0" dirty="0">
                <a:solidFill>
                  <a:srgbClr val="000000"/>
                </a:solidFill>
                <a:latin typeface="Arial" panose="020B0604020202020204" pitchFamily="34" charset="0"/>
              </a:rPr>
              <a:t>Identify and describe the unique features of e-commerce technology and discuss their business significance.</a:t>
            </a:r>
          </a:p>
          <a:p>
            <a:pPr marL="0" lvl="0" indent="0">
              <a:spcAft>
                <a:spcPct val="0"/>
              </a:spcAft>
              <a:buSzPts val="2400"/>
              <a:buNone/>
            </a:pPr>
            <a:r>
              <a:rPr lang="en-US" sz="2000" b="1" kern="1200" noProof="0" dirty="0">
                <a:solidFill>
                  <a:schemeClr val="tx2"/>
                </a:solidFill>
                <a:latin typeface="Arial" panose="020B0604020202020204" pitchFamily="34" charset="0"/>
              </a:rPr>
              <a:t>1.4</a:t>
            </a:r>
            <a:r>
              <a:rPr lang="en-US" sz="2000" b="1" kern="1200" noProof="0" dirty="0">
                <a:solidFill>
                  <a:srgbClr val="000000"/>
                </a:solidFill>
                <a:latin typeface="Arial" panose="020B0604020202020204" pitchFamily="34" charset="0"/>
              </a:rPr>
              <a:t> </a:t>
            </a:r>
            <a:r>
              <a:rPr lang="en-US" sz="2000" kern="1200" noProof="0" dirty="0">
                <a:solidFill>
                  <a:srgbClr val="000000"/>
                </a:solidFill>
                <a:latin typeface="Arial" panose="020B0604020202020204" pitchFamily="34" charset="0"/>
              </a:rPr>
              <a:t>Describe the major types of e-commerce.</a:t>
            </a:r>
          </a:p>
          <a:p>
            <a:pPr marL="0" lvl="0" indent="0">
              <a:spcAft>
                <a:spcPct val="0"/>
              </a:spcAft>
              <a:buSzPts val="2400"/>
              <a:buNone/>
            </a:pPr>
            <a:r>
              <a:rPr lang="en-US" sz="2000" b="1" kern="1200" noProof="0" dirty="0">
                <a:solidFill>
                  <a:schemeClr val="tx2"/>
                </a:solidFill>
                <a:latin typeface="Arial" panose="020B0604020202020204" pitchFamily="34" charset="0"/>
              </a:rPr>
              <a:t>1.5</a:t>
            </a:r>
            <a:r>
              <a:rPr lang="en-US" sz="2000" b="1" kern="1200" noProof="0" dirty="0">
                <a:solidFill>
                  <a:srgbClr val="000000"/>
                </a:solidFill>
                <a:latin typeface="Arial" panose="020B0604020202020204" pitchFamily="34" charset="0"/>
              </a:rPr>
              <a:t> </a:t>
            </a:r>
            <a:r>
              <a:rPr lang="en-US" sz="2000" kern="1200" noProof="0" dirty="0">
                <a:solidFill>
                  <a:srgbClr val="000000"/>
                </a:solidFill>
                <a:latin typeface="Arial" panose="020B0604020202020204" pitchFamily="34" charset="0"/>
              </a:rPr>
              <a:t>Understand the evolution of e-commerce from its early years to today.</a:t>
            </a:r>
          </a:p>
          <a:p>
            <a:pPr marL="0" lvl="0" indent="0">
              <a:spcAft>
                <a:spcPct val="0"/>
              </a:spcAft>
              <a:buSzPts val="2400"/>
              <a:buNone/>
            </a:pPr>
            <a:r>
              <a:rPr lang="en-US" sz="2000" b="1" kern="1200" noProof="0" dirty="0">
                <a:solidFill>
                  <a:schemeClr val="tx2"/>
                </a:solidFill>
                <a:latin typeface="Arial" panose="020B0604020202020204" pitchFamily="34" charset="0"/>
              </a:rPr>
              <a:t>1.6</a:t>
            </a:r>
            <a:r>
              <a:rPr lang="en-US" sz="2000" b="1" kern="1200" noProof="0" dirty="0">
                <a:solidFill>
                  <a:srgbClr val="000000"/>
                </a:solidFill>
                <a:latin typeface="Arial" panose="020B0604020202020204" pitchFamily="34" charset="0"/>
              </a:rPr>
              <a:t> </a:t>
            </a:r>
            <a:r>
              <a:rPr lang="en-US" sz="2000" kern="1200" noProof="0" dirty="0">
                <a:solidFill>
                  <a:srgbClr val="000000"/>
                </a:solidFill>
                <a:latin typeface="Arial" panose="020B0604020202020204" pitchFamily="34" charset="0"/>
              </a:rPr>
              <a:t>Describe the major themes underlying the study of e-commerce.</a:t>
            </a:r>
          </a:p>
        </p:txBody>
      </p:sp>
    </p:spTree>
    <p:extLst>
      <p:ext uri="{BB962C8B-B14F-4D97-AF65-F5344CB8AC3E}">
        <p14:creationId xmlns:p14="http://schemas.microsoft.com/office/powerpoint/2010/main" val="345209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kern="1200" noProof="0" dirty="0">
                <a:cs typeface="Times New Roman" panose="02020603050405020304" pitchFamily="18" charset="0"/>
              </a:rPr>
              <a:t>E-commerce: A Brief History </a:t>
            </a:r>
            <a:r>
              <a:rPr lang="en-US" sz="2000" b="0" kern="1200" noProof="0" dirty="0">
                <a:cs typeface="Times New Roman" panose="02020603050405020304" pitchFamily="18" charset="0"/>
              </a:rPr>
              <a:t>(3 of 4)</a:t>
            </a:r>
            <a:endParaRPr lang="en-US" noProof="0" dirty="0"/>
          </a:p>
        </p:txBody>
      </p:sp>
      <p:sp>
        <p:nvSpPr>
          <p:cNvPr id="7" name="Content Placeholder 6"/>
          <p:cNvSpPr>
            <a:spLocks noGrp="1"/>
          </p:cNvSpPr>
          <p:nvPr>
            <p:ph sz="quarter" idx="13"/>
          </p:nvPr>
        </p:nvSpPr>
        <p:spPr/>
        <p:txBody>
          <a:bodyPr/>
          <a:lstStyle/>
          <a:p>
            <a:pPr marL="255651" lvl="0" indent="-255651">
              <a:spcAft>
                <a:spcPct val="0"/>
              </a:spcAft>
              <a:buSzPts val="2400"/>
              <a:tabLst/>
              <a:defRPr/>
            </a:pPr>
            <a:r>
              <a:rPr lang="en-US" altLang="en-US" kern="1200" noProof="0" dirty="0">
                <a:solidFill>
                  <a:srgbClr val="000000"/>
                </a:solidFill>
                <a:latin typeface="Arial" panose="020B0604020202020204" pitchFamily="34" charset="0"/>
              </a:rPr>
              <a:t>2001–2006: Consolidation</a:t>
            </a:r>
          </a:p>
          <a:p>
            <a:pPr marL="741553" lvl="1" indent="-284353">
              <a:spcAft>
                <a:spcPct val="0"/>
              </a:spcAft>
              <a:buSzPts val="2400"/>
              <a:defRPr/>
            </a:pPr>
            <a:r>
              <a:rPr lang="en-US" altLang="en-US" kern="1200" noProof="0" dirty="0">
                <a:solidFill>
                  <a:srgbClr val="000000"/>
                </a:solidFill>
                <a:latin typeface="Arial" panose="020B0604020202020204" pitchFamily="34" charset="0"/>
              </a:rPr>
              <a:t>Emphasis on business-driven approach</a:t>
            </a:r>
          </a:p>
          <a:p>
            <a:pPr marL="741553" lvl="1" indent="-284353">
              <a:spcAft>
                <a:spcPct val="0"/>
              </a:spcAft>
              <a:buSzPts val="2400"/>
              <a:defRPr/>
            </a:pPr>
            <a:r>
              <a:rPr lang="en-US" altLang="en-US" kern="1200" noProof="0" dirty="0">
                <a:solidFill>
                  <a:srgbClr val="000000"/>
                </a:solidFill>
                <a:latin typeface="Arial" panose="020B0604020202020204" pitchFamily="34" charset="0"/>
              </a:rPr>
              <a:t>Traditional large firms expand presence</a:t>
            </a:r>
          </a:p>
          <a:p>
            <a:pPr marL="741553" lvl="1" indent="-284353">
              <a:spcAft>
                <a:spcPct val="0"/>
              </a:spcAft>
              <a:buSzPts val="2400"/>
              <a:defRPr/>
            </a:pPr>
            <a:r>
              <a:rPr lang="en-US" altLang="en-US" kern="1200" noProof="0" dirty="0">
                <a:solidFill>
                  <a:srgbClr val="000000"/>
                </a:solidFill>
                <a:latin typeface="Arial" panose="020B0604020202020204" pitchFamily="34" charset="0"/>
              </a:rPr>
              <a:t>Start-up financing shrinks</a:t>
            </a:r>
          </a:p>
          <a:p>
            <a:pPr marL="741553" lvl="1" indent="-284353">
              <a:spcAft>
                <a:spcPct val="0"/>
              </a:spcAft>
              <a:buSzPts val="2400"/>
              <a:defRPr/>
            </a:pPr>
            <a:r>
              <a:rPr lang="en-US" altLang="en-US" kern="1200" noProof="0" dirty="0">
                <a:solidFill>
                  <a:srgbClr val="000000"/>
                </a:solidFill>
                <a:latin typeface="Arial" panose="020B0604020202020204" pitchFamily="34" charset="0"/>
              </a:rPr>
              <a:t>More complex products and services sold</a:t>
            </a:r>
          </a:p>
          <a:p>
            <a:pPr marL="741553" lvl="1" indent="-284353">
              <a:spcAft>
                <a:spcPct val="0"/>
              </a:spcAft>
              <a:buSzPts val="2400"/>
              <a:defRPr/>
            </a:pPr>
            <a:r>
              <a:rPr lang="en-US" altLang="en-US" kern="1200" noProof="0" dirty="0">
                <a:solidFill>
                  <a:srgbClr val="000000"/>
                </a:solidFill>
                <a:latin typeface="Arial" panose="020B0604020202020204" pitchFamily="34" charset="0"/>
              </a:rPr>
              <a:t>Growth of search engine advertising</a:t>
            </a:r>
          </a:p>
          <a:p>
            <a:pPr marL="741553" lvl="1" indent="-284353">
              <a:spcAft>
                <a:spcPct val="0"/>
              </a:spcAft>
              <a:buSzPts val="2400"/>
              <a:defRPr/>
            </a:pPr>
            <a:r>
              <a:rPr lang="en-US" altLang="en-US" kern="1200" noProof="0" dirty="0">
                <a:solidFill>
                  <a:srgbClr val="000000"/>
                </a:solidFill>
                <a:latin typeface="Arial" panose="020B0604020202020204" pitchFamily="34" charset="0"/>
              </a:rPr>
              <a:t>Business web presences expand</a:t>
            </a:r>
            <a:endParaRPr lang="en-US"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2705876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kern="1200" noProof="0" dirty="0">
                <a:cs typeface="Times New Roman" panose="02020603050405020304" pitchFamily="18" charset="0"/>
              </a:rPr>
              <a:t>E-commerce: A Brief History </a:t>
            </a:r>
            <a:r>
              <a:rPr lang="en-US" sz="2000" b="0" kern="1200" noProof="0" dirty="0">
                <a:cs typeface="Times New Roman" panose="02020603050405020304" pitchFamily="18" charset="0"/>
              </a:rPr>
              <a:t>(4 of 4)</a:t>
            </a:r>
            <a:endParaRPr lang="en-US" noProof="0" dirty="0"/>
          </a:p>
        </p:txBody>
      </p:sp>
      <p:sp>
        <p:nvSpPr>
          <p:cNvPr id="7" name="Content Placeholder 6"/>
          <p:cNvSpPr>
            <a:spLocks noGrp="1"/>
          </p:cNvSpPr>
          <p:nvPr>
            <p:ph sz="quarter" idx="13"/>
          </p:nvPr>
        </p:nvSpPr>
        <p:spPr/>
        <p:txBody>
          <a:bodyPr/>
          <a:lstStyle/>
          <a:p>
            <a:pPr marL="255600">
              <a:spcAft>
                <a:spcPct val="0"/>
              </a:spcAft>
              <a:buSzPts val="2400"/>
            </a:pPr>
            <a:r>
              <a:rPr lang="en-US" altLang="en-US" kern="1200" noProof="0" dirty="0">
                <a:solidFill>
                  <a:srgbClr val="000000"/>
                </a:solidFill>
                <a:latin typeface="Arial" panose="020B0604020202020204" pitchFamily="34" charset="0"/>
              </a:rPr>
              <a:t>2007–Present: Reinvention</a:t>
            </a:r>
          </a:p>
          <a:p>
            <a:pPr marL="741600" lvl="1">
              <a:spcAft>
                <a:spcPct val="0"/>
              </a:spcAft>
              <a:buSzPts val="2400"/>
            </a:pPr>
            <a:r>
              <a:rPr lang="en-US" altLang="en-US" kern="1200" noProof="0" dirty="0">
                <a:solidFill>
                  <a:srgbClr val="000000"/>
                </a:solidFill>
                <a:latin typeface="Arial" panose="020B0604020202020204" pitchFamily="34" charset="0"/>
              </a:rPr>
              <a:t>Rapid growth of:</a:t>
            </a:r>
          </a:p>
          <a:p>
            <a:pPr marL="1144800" lvl="2">
              <a:spcAft>
                <a:spcPct val="0"/>
              </a:spcAft>
              <a:buSzPts val="2400"/>
            </a:pPr>
            <a:r>
              <a:rPr lang="en-US" altLang="en-US" kern="1200" noProof="0" dirty="0">
                <a:solidFill>
                  <a:srgbClr val="000000"/>
                </a:solidFill>
                <a:latin typeface="Arial" panose="020B0604020202020204" pitchFamily="34" charset="0"/>
              </a:rPr>
              <a:t>Web 2.0, including online social networks</a:t>
            </a:r>
          </a:p>
          <a:p>
            <a:pPr marL="1144800" lvl="2">
              <a:spcAft>
                <a:spcPct val="0"/>
              </a:spcAft>
              <a:buSzPts val="2400"/>
            </a:pPr>
            <a:r>
              <a:rPr lang="en-US" altLang="en-US" kern="1200" noProof="0" dirty="0">
                <a:solidFill>
                  <a:srgbClr val="000000"/>
                </a:solidFill>
                <a:latin typeface="Arial" panose="020B0604020202020204" pitchFamily="34" charset="0"/>
              </a:rPr>
              <a:t>Mobile platform</a:t>
            </a:r>
          </a:p>
          <a:p>
            <a:pPr marL="1144800" lvl="2">
              <a:spcAft>
                <a:spcPct val="0"/>
              </a:spcAft>
              <a:buSzPts val="2400"/>
            </a:pPr>
            <a:r>
              <a:rPr lang="en-US" altLang="en-US" kern="1200" noProof="0" dirty="0">
                <a:solidFill>
                  <a:srgbClr val="000000"/>
                </a:solidFill>
                <a:latin typeface="Arial" panose="020B0604020202020204" pitchFamily="34" charset="0"/>
              </a:rPr>
              <a:t>Local commerce</a:t>
            </a:r>
          </a:p>
          <a:p>
            <a:pPr marL="1144800" lvl="2">
              <a:spcAft>
                <a:spcPct val="0"/>
              </a:spcAft>
              <a:buSzPts val="2400"/>
            </a:pPr>
            <a:r>
              <a:rPr lang="en-US" altLang="en-US" kern="1200" noProof="0" dirty="0">
                <a:solidFill>
                  <a:srgbClr val="000000"/>
                </a:solidFill>
                <a:latin typeface="Arial" panose="020B0604020202020204" pitchFamily="34" charset="0"/>
              </a:rPr>
              <a:t>On-demand service economy</a:t>
            </a:r>
          </a:p>
          <a:p>
            <a:pPr marL="741600" lvl="1">
              <a:spcAft>
                <a:spcPct val="0"/>
              </a:spcAft>
              <a:buSzPts val="2400"/>
            </a:pPr>
            <a:r>
              <a:rPr lang="en-US" altLang="en-US" kern="1200" noProof="0" dirty="0">
                <a:solidFill>
                  <a:srgbClr val="000000"/>
                </a:solidFill>
                <a:latin typeface="Arial" panose="020B0604020202020204" pitchFamily="34" charset="0"/>
              </a:rPr>
              <a:t>Entertainment content develops as source of revenues</a:t>
            </a:r>
          </a:p>
          <a:p>
            <a:pPr marL="741600" lvl="1">
              <a:spcAft>
                <a:spcPct val="0"/>
              </a:spcAft>
              <a:buSzPts val="2400"/>
            </a:pPr>
            <a:r>
              <a:rPr lang="en-US" altLang="en-US" kern="1200" noProof="0" dirty="0">
                <a:solidFill>
                  <a:srgbClr val="000000"/>
                </a:solidFill>
                <a:latin typeface="Arial" panose="020B0604020202020204" pitchFamily="34" charset="0"/>
              </a:rPr>
              <a:t>Transformation of marketing</a:t>
            </a:r>
          </a:p>
        </p:txBody>
      </p:sp>
    </p:spTree>
    <p:extLst>
      <p:ext uri="{BB962C8B-B14F-4D97-AF65-F5344CB8AC3E}">
        <p14:creationId xmlns:p14="http://schemas.microsoft.com/office/powerpoint/2010/main" val="3652322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kern="1200" noProof="0" dirty="0">
                <a:cs typeface="Times New Roman" panose="02020603050405020304" pitchFamily="18" charset="0"/>
              </a:rPr>
              <a:t>Figure 1.10 Periods in the Development of E-commerce</a:t>
            </a:r>
            <a:endParaRPr lang="en-US" sz="3200" noProof="0" dirty="0"/>
          </a:p>
        </p:txBody>
      </p:sp>
      <p:pic>
        <p:nvPicPr>
          <p:cNvPr id="5" name="Content Placeholder 4" descr="A graph illustrates phases of the development of e-commerce in terms of billions of dollars of revenue for retail, services, and content, from 19 95 to 20 18. For a full description, see Notes. Press F6."/>
          <p:cNvPicPr>
            <a:picLocks noGrp="1" noChangeAspect="1"/>
          </p:cNvPicPr>
          <p:nvPr>
            <p:ph sz="quarter" idx="13"/>
          </p:nvPr>
        </p:nvPicPr>
        <p:blipFill rotWithShape="1">
          <a:blip r:embed="rId3"/>
          <a:srcRect b="5042"/>
          <a:stretch/>
        </p:blipFill>
        <p:spPr>
          <a:xfrm>
            <a:off x="789231" y="1669220"/>
            <a:ext cx="7565537" cy="4324405"/>
          </a:xfrm>
          <a:prstGeom prst="rect">
            <a:avLst/>
          </a:prstGeom>
        </p:spPr>
      </p:pic>
    </p:spTree>
    <p:extLst>
      <p:ext uri="{BB962C8B-B14F-4D97-AF65-F5344CB8AC3E}">
        <p14:creationId xmlns:p14="http://schemas.microsoft.com/office/powerpoint/2010/main" val="354663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kern="1200" noProof="0" dirty="0">
                <a:cs typeface="Times New Roman" panose="02020603050405020304" pitchFamily="18" charset="0"/>
              </a:rPr>
              <a:t>Insight on Business: Y Combinator’s Startup Boot Camp</a:t>
            </a:r>
            <a:endParaRPr lang="en-US" sz="3200" noProof="0" dirty="0"/>
          </a:p>
        </p:txBody>
      </p:sp>
      <p:sp>
        <p:nvSpPr>
          <p:cNvPr id="7" name="Content Placeholder 6"/>
          <p:cNvSpPr>
            <a:spLocks noGrp="1"/>
          </p:cNvSpPr>
          <p:nvPr>
            <p:ph sz="quarter" idx="13"/>
          </p:nvPr>
        </p:nvSpPr>
        <p:spPr>
          <a:xfrm>
            <a:off x="457201" y="1554920"/>
            <a:ext cx="8009906" cy="4663335"/>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Class Discussion</a:t>
            </a:r>
          </a:p>
          <a:p>
            <a:pPr marL="741553" lvl="1" indent="-284353">
              <a:spcAft>
                <a:spcPct val="0"/>
              </a:spcAft>
              <a:buSzPts val="2400"/>
            </a:pPr>
            <a:r>
              <a:rPr lang="en-US" kern="1200" noProof="0" dirty="0">
                <a:solidFill>
                  <a:srgbClr val="000000"/>
                </a:solidFill>
                <a:latin typeface="Arial" panose="020B0604020202020204" pitchFamily="34" charset="0"/>
              </a:rPr>
              <a:t>Why do you think investors today are still interested in investing in startups?</a:t>
            </a:r>
          </a:p>
          <a:p>
            <a:pPr marL="741553" lvl="1" indent="-284353">
              <a:spcAft>
                <a:spcPct val="0"/>
              </a:spcAft>
              <a:buSzPts val="2400"/>
            </a:pPr>
            <a:r>
              <a:rPr lang="en-US" kern="1200" noProof="0" dirty="0">
                <a:solidFill>
                  <a:srgbClr val="000000"/>
                </a:solidFill>
                <a:latin typeface="Arial" panose="020B0604020202020204" pitchFamily="34" charset="0"/>
              </a:rPr>
              <a:t>What are the benefits of investing in a company that is a graduate of a Y Combinator boot camp?</a:t>
            </a:r>
          </a:p>
          <a:p>
            <a:pPr marL="741553" lvl="1" indent="-284353">
              <a:spcAft>
                <a:spcPct val="0"/>
              </a:spcAft>
              <a:buSzPts val="2400"/>
            </a:pPr>
            <a:r>
              <a:rPr lang="en-US" kern="1200" noProof="0" dirty="0">
                <a:solidFill>
                  <a:srgbClr val="000000"/>
                </a:solidFill>
                <a:latin typeface="Arial" panose="020B0604020202020204" pitchFamily="34" charset="0"/>
              </a:rPr>
              <a:t>Is an incubator the best solution for startups to find funding? Why or why not?</a:t>
            </a:r>
          </a:p>
        </p:txBody>
      </p:sp>
    </p:spTree>
    <p:extLst>
      <p:ext uri="{BB962C8B-B14F-4D97-AF65-F5344CB8AC3E}">
        <p14:creationId xmlns:p14="http://schemas.microsoft.com/office/powerpoint/2010/main" val="356864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kern="1200" noProof="0" dirty="0">
                <a:cs typeface="Times New Roman" panose="02020603050405020304" pitchFamily="18" charset="0"/>
              </a:rPr>
              <a:t>Assessing E-commerce </a:t>
            </a:r>
            <a:r>
              <a:rPr lang="en-US" sz="2000" b="0" kern="1200" noProof="0" dirty="0">
                <a:cs typeface="Times New Roman" panose="02020603050405020304" pitchFamily="18" charset="0"/>
              </a:rPr>
              <a:t>(1 of 2)</a:t>
            </a:r>
            <a:endParaRPr lang="en-US" noProof="0" dirty="0"/>
          </a:p>
        </p:txBody>
      </p:sp>
      <p:sp>
        <p:nvSpPr>
          <p:cNvPr id="7" name="Content Placeholder 6"/>
          <p:cNvSpPr>
            <a:spLocks noGrp="1"/>
          </p:cNvSpPr>
          <p:nvPr>
            <p:ph sz="quarter" idx="13"/>
          </p:nvPr>
        </p:nvSpPr>
        <p:spPr/>
        <p:txBody>
          <a:bodyPr/>
          <a:lstStyle/>
          <a:p>
            <a:pPr marL="255651" lvl="0" indent="-255651">
              <a:spcAft>
                <a:spcPct val="0"/>
              </a:spcAft>
              <a:buSzPts val="2400"/>
              <a:tabLst/>
              <a:defRPr/>
            </a:pPr>
            <a:r>
              <a:rPr lang="en-US" kern="1200" noProof="0" dirty="0">
                <a:solidFill>
                  <a:srgbClr val="000000"/>
                </a:solidFill>
                <a:latin typeface="Arial" panose="020B0604020202020204" pitchFamily="34" charset="0"/>
              </a:rPr>
              <a:t>Stunning technological success</a:t>
            </a:r>
          </a:p>
          <a:p>
            <a:pPr marL="255651" lvl="0" indent="-255651">
              <a:spcAft>
                <a:spcPct val="0"/>
              </a:spcAft>
              <a:buSzPts val="2400"/>
              <a:tabLst/>
              <a:defRPr/>
            </a:pPr>
            <a:r>
              <a:rPr lang="en-US" kern="1200" noProof="0" dirty="0">
                <a:solidFill>
                  <a:srgbClr val="000000"/>
                </a:solidFill>
                <a:latin typeface="Arial" panose="020B0604020202020204" pitchFamily="34" charset="0"/>
              </a:rPr>
              <a:t>Early years a mixed business success</a:t>
            </a:r>
          </a:p>
          <a:p>
            <a:pPr marL="741553" lvl="1" indent="-284353">
              <a:spcAft>
                <a:spcPct val="0"/>
              </a:spcAft>
              <a:buSzPts val="2400"/>
              <a:defRPr/>
            </a:pPr>
            <a:r>
              <a:rPr lang="en-US" kern="1200" noProof="0" dirty="0">
                <a:solidFill>
                  <a:srgbClr val="000000"/>
                </a:solidFill>
                <a:latin typeface="Arial" panose="020B0604020202020204" pitchFamily="34" charset="0"/>
                <a:ea typeface="ＭＳ Ｐゴシック" charset="0"/>
              </a:rPr>
              <a:t>Few early dot-coms have survived</a:t>
            </a:r>
          </a:p>
          <a:p>
            <a:pPr marL="741553" lvl="1" indent="-284353">
              <a:spcAft>
                <a:spcPct val="0"/>
              </a:spcAft>
              <a:buSzPts val="2400"/>
              <a:defRPr/>
            </a:pPr>
            <a:r>
              <a:rPr lang="en-US" kern="1200" noProof="0" dirty="0">
                <a:solidFill>
                  <a:srgbClr val="000000"/>
                </a:solidFill>
                <a:latin typeface="Arial" panose="020B0604020202020204" pitchFamily="34" charset="0"/>
                <a:ea typeface="ＭＳ Ｐゴシック" charset="0"/>
              </a:rPr>
              <a:t>Online sales growing rapidly</a:t>
            </a:r>
          </a:p>
          <a:p>
            <a:pPr marL="255651" lvl="0" indent="-255651">
              <a:spcAft>
                <a:spcPct val="0"/>
              </a:spcAft>
              <a:buSzPts val="2400"/>
              <a:tabLst/>
              <a:defRPr/>
            </a:pPr>
            <a:r>
              <a:rPr lang="en-US" kern="1200" noProof="0" dirty="0">
                <a:solidFill>
                  <a:srgbClr val="000000"/>
                </a:solidFill>
                <a:latin typeface="Arial" panose="020B0604020202020204" pitchFamily="34" charset="0"/>
              </a:rPr>
              <a:t>Many early visions not fulfilled</a:t>
            </a:r>
          </a:p>
          <a:p>
            <a:pPr marL="741553" lvl="1" indent="-284353">
              <a:spcAft>
                <a:spcPct val="0"/>
              </a:spcAft>
              <a:buSzPts val="2400"/>
              <a:defRPr/>
            </a:pPr>
            <a:r>
              <a:rPr lang="en-US" kern="1200" noProof="0" dirty="0">
                <a:solidFill>
                  <a:srgbClr val="000000"/>
                </a:solidFill>
                <a:latin typeface="Arial" panose="020B0604020202020204" pitchFamily="34" charset="0"/>
              </a:rPr>
              <a:t>Price dispersion</a:t>
            </a:r>
          </a:p>
          <a:p>
            <a:pPr marL="741553" lvl="1" indent="-284353">
              <a:spcAft>
                <a:spcPct val="0"/>
              </a:spcAft>
              <a:buSzPts val="2400"/>
              <a:defRPr/>
            </a:pPr>
            <a:r>
              <a:rPr lang="en-US" kern="1200" noProof="0" dirty="0">
                <a:solidFill>
                  <a:srgbClr val="000000"/>
                </a:solidFill>
                <a:latin typeface="Arial" panose="020B0604020202020204" pitchFamily="34" charset="0"/>
              </a:rPr>
              <a:t>Information asymmetry</a:t>
            </a:r>
          </a:p>
          <a:p>
            <a:pPr marL="741553" lvl="1" indent="-284353">
              <a:spcAft>
                <a:spcPct val="0"/>
              </a:spcAft>
              <a:buSzPts val="2400"/>
              <a:defRPr/>
            </a:pPr>
            <a:r>
              <a:rPr lang="en-US" kern="1200" noProof="0" dirty="0">
                <a:solidFill>
                  <a:srgbClr val="000000"/>
                </a:solidFill>
                <a:latin typeface="Arial" panose="020B0604020202020204" pitchFamily="34" charset="0"/>
              </a:rPr>
              <a:t>New intermediaries</a:t>
            </a:r>
          </a:p>
        </p:txBody>
      </p:sp>
    </p:spTree>
    <p:extLst>
      <p:ext uri="{BB962C8B-B14F-4D97-AF65-F5344CB8AC3E}">
        <p14:creationId xmlns:p14="http://schemas.microsoft.com/office/powerpoint/2010/main" val="924994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kern="1200" noProof="0" dirty="0">
                <a:cs typeface="Times New Roman" panose="02020603050405020304" pitchFamily="18" charset="0"/>
              </a:rPr>
              <a:t>Assessing E-commerce </a:t>
            </a:r>
            <a:r>
              <a:rPr lang="en-US" sz="2000" b="0" kern="1200" noProof="0" dirty="0">
                <a:cs typeface="Times New Roman" panose="02020603050405020304" pitchFamily="18" charset="0"/>
              </a:rPr>
              <a:t>(2 of 2)</a:t>
            </a:r>
            <a:endParaRPr lang="en-US" noProof="0" dirty="0"/>
          </a:p>
        </p:txBody>
      </p:sp>
      <p:sp>
        <p:nvSpPr>
          <p:cNvPr id="7" name="Content Placeholder 6"/>
          <p:cNvSpPr>
            <a:spLocks noGrp="1"/>
          </p:cNvSpPr>
          <p:nvPr>
            <p:ph sz="quarter" idx="13"/>
          </p:nvPr>
        </p:nvSpPr>
        <p:spPr/>
        <p:txBody>
          <a:bodyPr/>
          <a:lstStyle/>
          <a:p>
            <a:pPr marL="255651" lvl="0" indent="-255651">
              <a:spcAft>
                <a:spcPct val="0"/>
              </a:spcAft>
              <a:buSzPts val="2400"/>
              <a:tabLst/>
              <a:defRPr/>
            </a:pPr>
            <a:r>
              <a:rPr lang="en-US" kern="1200" noProof="0" dirty="0">
                <a:solidFill>
                  <a:srgbClr val="000000"/>
                </a:solidFill>
                <a:latin typeface="Arial" panose="020B0604020202020204" pitchFamily="34" charset="0"/>
              </a:rPr>
              <a:t>Other surprises</a:t>
            </a:r>
          </a:p>
          <a:p>
            <a:pPr marL="741553" lvl="1" indent="-284353">
              <a:spcAft>
                <a:spcPct val="0"/>
              </a:spcAft>
              <a:buSzPts val="2400"/>
              <a:defRPr/>
            </a:pPr>
            <a:r>
              <a:rPr lang="en-US" kern="1200" noProof="0" dirty="0">
                <a:solidFill>
                  <a:srgbClr val="000000"/>
                </a:solidFill>
                <a:latin typeface="Arial" panose="020B0604020202020204" pitchFamily="34" charset="0"/>
              </a:rPr>
              <a:t>Fast-follower advantages</a:t>
            </a:r>
          </a:p>
          <a:p>
            <a:pPr marL="741553" lvl="1" indent="-284353">
              <a:spcAft>
                <a:spcPct val="0"/>
              </a:spcAft>
              <a:buSzPts val="2400"/>
              <a:defRPr/>
            </a:pPr>
            <a:r>
              <a:rPr lang="en-US" kern="1200" noProof="0" dirty="0">
                <a:solidFill>
                  <a:srgbClr val="000000"/>
                </a:solidFill>
                <a:latin typeface="Arial" panose="020B0604020202020204" pitchFamily="34" charset="0"/>
              </a:rPr>
              <a:t>Start-up costs</a:t>
            </a:r>
          </a:p>
          <a:p>
            <a:pPr marL="741553" lvl="1" indent="-284353">
              <a:spcAft>
                <a:spcPct val="0"/>
              </a:spcAft>
              <a:buSzPts val="2400"/>
              <a:defRPr/>
            </a:pPr>
            <a:r>
              <a:rPr lang="en-US" kern="1200" noProof="0" dirty="0">
                <a:solidFill>
                  <a:srgbClr val="000000"/>
                </a:solidFill>
                <a:latin typeface="Arial" panose="020B0604020202020204" pitchFamily="34" charset="0"/>
              </a:rPr>
              <a:t>Impact of mobile platform</a:t>
            </a:r>
          </a:p>
          <a:p>
            <a:pPr marL="741553" lvl="1" indent="-284353">
              <a:spcAft>
                <a:spcPct val="0"/>
              </a:spcAft>
              <a:buSzPts val="2400"/>
              <a:defRPr/>
            </a:pPr>
            <a:r>
              <a:rPr lang="en-US" kern="1200" noProof="0" dirty="0">
                <a:solidFill>
                  <a:srgbClr val="000000"/>
                </a:solidFill>
                <a:latin typeface="Arial" panose="020B0604020202020204" pitchFamily="34" charset="0"/>
              </a:rPr>
              <a:t>Emergence of on-demand e-commerce</a:t>
            </a:r>
          </a:p>
        </p:txBody>
      </p:sp>
    </p:spTree>
    <p:extLst>
      <p:ext uri="{BB962C8B-B14F-4D97-AF65-F5344CB8AC3E}">
        <p14:creationId xmlns:p14="http://schemas.microsoft.com/office/powerpoint/2010/main" val="3247561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5371"/>
            <a:ext cx="7744691" cy="1097279"/>
          </a:xfrm>
        </p:spPr>
        <p:txBody>
          <a:bodyPr/>
          <a:lstStyle/>
          <a:p>
            <a:r>
              <a:rPr lang="en-US" sz="3200" kern="1200" noProof="0" dirty="0">
                <a:cs typeface="Times New Roman" panose="02020603050405020304" pitchFamily="18" charset="0"/>
              </a:rPr>
              <a:t>Understanding E-commerce: Organizing Themes</a:t>
            </a:r>
            <a:endParaRPr lang="en-US" sz="3200" noProof="0" dirty="0"/>
          </a:p>
        </p:txBody>
      </p:sp>
      <p:sp>
        <p:nvSpPr>
          <p:cNvPr id="7" name="Content Placeholder 6"/>
          <p:cNvSpPr>
            <a:spLocks noGrp="1"/>
          </p:cNvSpPr>
          <p:nvPr>
            <p:ph sz="quarter" idx="13"/>
          </p:nvPr>
        </p:nvSpPr>
        <p:spPr/>
        <p:txBody>
          <a:bodyPr/>
          <a:lstStyle/>
          <a:p>
            <a:pPr marL="255651" lvl="0" indent="-255651">
              <a:spcAft>
                <a:spcPct val="0"/>
              </a:spcAft>
              <a:buSzPts val="2400"/>
              <a:tabLst/>
              <a:defRPr/>
            </a:pPr>
            <a:r>
              <a:rPr lang="en-US" kern="1200" noProof="0" dirty="0">
                <a:solidFill>
                  <a:srgbClr val="000000"/>
                </a:solidFill>
                <a:latin typeface="Arial" panose="020B0604020202020204" pitchFamily="34" charset="0"/>
              </a:rPr>
              <a:t>Technology</a:t>
            </a:r>
          </a:p>
          <a:p>
            <a:pPr marL="741553" lvl="1" indent="-284353">
              <a:spcAft>
                <a:spcPct val="0"/>
              </a:spcAft>
              <a:buSzPts val="2400"/>
              <a:defRPr/>
            </a:pPr>
            <a:r>
              <a:rPr lang="en-US" kern="1200" noProof="0" dirty="0">
                <a:solidFill>
                  <a:srgbClr val="000000"/>
                </a:solidFill>
                <a:latin typeface="Arial" panose="020B0604020202020204" pitchFamily="34" charset="0"/>
                <a:ea typeface="ＭＳ Ｐゴシック" charset="0"/>
              </a:rPr>
              <a:t>Development and mastery of digital computing and communications technology</a:t>
            </a:r>
          </a:p>
          <a:p>
            <a:pPr marL="255651" lvl="0" indent="-255651">
              <a:spcAft>
                <a:spcPct val="0"/>
              </a:spcAft>
              <a:buSzPts val="2400"/>
              <a:tabLst/>
              <a:defRPr/>
            </a:pPr>
            <a:r>
              <a:rPr lang="en-US" kern="1200" noProof="0" dirty="0">
                <a:solidFill>
                  <a:srgbClr val="000000"/>
                </a:solidFill>
                <a:latin typeface="Arial" panose="020B0604020202020204" pitchFamily="34" charset="0"/>
              </a:rPr>
              <a:t>Business</a:t>
            </a:r>
          </a:p>
          <a:p>
            <a:pPr marL="741553" lvl="1" indent="-284353">
              <a:spcAft>
                <a:spcPct val="0"/>
              </a:spcAft>
              <a:buSzPts val="2400"/>
              <a:defRPr/>
            </a:pPr>
            <a:r>
              <a:rPr lang="en-US" kern="1200" noProof="0" dirty="0">
                <a:solidFill>
                  <a:srgbClr val="000000"/>
                </a:solidFill>
                <a:latin typeface="Arial" panose="020B0604020202020204" pitchFamily="34" charset="0"/>
                <a:ea typeface="ＭＳ Ｐゴシック" charset="0"/>
              </a:rPr>
              <a:t>New technologies present businesses with new ways of organizing production and transacting business</a:t>
            </a:r>
          </a:p>
          <a:p>
            <a:pPr marL="255651" lvl="0" indent="-255651">
              <a:spcAft>
                <a:spcPct val="0"/>
              </a:spcAft>
              <a:buSzPts val="2400"/>
              <a:tabLst/>
              <a:defRPr/>
            </a:pPr>
            <a:r>
              <a:rPr lang="en-US" kern="1200" noProof="0" dirty="0">
                <a:solidFill>
                  <a:srgbClr val="000000"/>
                </a:solidFill>
                <a:latin typeface="Arial" panose="020B0604020202020204" pitchFamily="34" charset="0"/>
              </a:rPr>
              <a:t>Society</a:t>
            </a:r>
          </a:p>
          <a:p>
            <a:pPr marL="741553" lvl="1" indent="-284353">
              <a:spcAft>
                <a:spcPct val="0"/>
              </a:spcAft>
              <a:buSzPts val="2400"/>
              <a:defRPr/>
            </a:pPr>
            <a:r>
              <a:rPr lang="en-US" kern="1200" noProof="0" dirty="0">
                <a:solidFill>
                  <a:srgbClr val="000000"/>
                </a:solidFill>
                <a:latin typeface="Arial" panose="020B0604020202020204" pitchFamily="34" charset="0"/>
                <a:ea typeface="ＭＳ Ｐゴシック" charset="0"/>
              </a:rPr>
              <a:t>Intellectual property, individual privacy, public welfare policy</a:t>
            </a:r>
          </a:p>
        </p:txBody>
      </p:sp>
    </p:spTree>
    <p:extLst>
      <p:ext uri="{BB962C8B-B14F-4D97-AF65-F5344CB8AC3E}">
        <p14:creationId xmlns:p14="http://schemas.microsoft.com/office/powerpoint/2010/main" val="1167727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kern="1200" noProof="0" dirty="0">
                <a:cs typeface="Times New Roman" panose="02020603050405020304" pitchFamily="18" charset="0"/>
              </a:rPr>
              <a:t>Insight on Society: Facebook and the Age of Privacy</a:t>
            </a:r>
            <a:endParaRPr lang="en-US" sz="3200" noProof="0" dirty="0"/>
          </a:p>
        </p:txBody>
      </p:sp>
      <p:sp>
        <p:nvSpPr>
          <p:cNvPr id="7" name="Content Placeholder 6"/>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Class Discussion</a:t>
            </a:r>
          </a:p>
          <a:p>
            <a:pPr marL="741553" lvl="1" indent="-284353">
              <a:spcAft>
                <a:spcPct val="0"/>
              </a:spcAft>
              <a:buSzPts val="2400"/>
            </a:pPr>
            <a:r>
              <a:rPr lang="en-US" altLang="en-US" kern="1200" noProof="0" dirty="0">
                <a:solidFill>
                  <a:srgbClr val="000000"/>
                </a:solidFill>
                <a:latin typeface="Arial" panose="020B0604020202020204" pitchFamily="34" charset="0"/>
              </a:rPr>
              <a:t>Why are social networks interested in collecting user information?</a:t>
            </a:r>
          </a:p>
          <a:p>
            <a:pPr marL="741553" lvl="1" indent="-284353">
              <a:spcAft>
                <a:spcPct val="0"/>
              </a:spcAft>
              <a:buSzPts val="2400"/>
            </a:pPr>
            <a:r>
              <a:rPr lang="en-US" altLang="en-US" kern="1200" noProof="0" dirty="0">
                <a:solidFill>
                  <a:srgbClr val="000000"/>
                </a:solidFill>
                <a:latin typeface="Arial" panose="020B0604020202020204" pitchFamily="34" charset="0"/>
              </a:rPr>
              <a:t>What types of privacy invasion are described in the case? Which is the most privacy-invading, and why?</a:t>
            </a:r>
          </a:p>
          <a:p>
            <a:pPr marL="741553" lvl="1" indent="-284353">
              <a:spcAft>
                <a:spcPct val="0"/>
              </a:spcAft>
              <a:buSzPts val="2400"/>
            </a:pPr>
            <a:r>
              <a:rPr lang="en-US" altLang="en-US" kern="1200" noProof="0" dirty="0">
                <a:solidFill>
                  <a:srgbClr val="000000"/>
                </a:solidFill>
                <a:latin typeface="Arial" panose="020B0604020202020204" pitchFamily="34" charset="0"/>
              </a:rPr>
              <a:t>Was the Federal Trade Commission’s $5 billion fine and its placement of restrictions on Facebook’s business operations sufficient in light of Facebook’s history with respect to privacy violations</a:t>
            </a:r>
            <a:r>
              <a:rPr lang="en-US" altLang="ja-JP" kern="1200" noProof="0" dirty="0">
                <a:solidFill>
                  <a:srgbClr val="000000"/>
                </a:solidFill>
                <a:latin typeface="Arial" panose="020B0604020202020204" pitchFamily="34" charset="0"/>
              </a:rPr>
              <a:t>?</a:t>
            </a:r>
          </a:p>
          <a:p>
            <a:pPr marL="741553" lvl="1" indent="-284353">
              <a:spcAft>
                <a:spcPct val="0"/>
              </a:spcAft>
              <a:buSzPts val="2400"/>
            </a:pPr>
            <a:r>
              <a:rPr lang="en-US" altLang="en-US" kern="1200" noProof="0" dirty="0">
                <a:solidFill>
                  <a:srgbClr val="000000"/>
                </a:solidFill>
                <a:latin typeface="Arial" panose="020B0604020202020204" pitchFamily="34" charset="0"/>
              </a:rPr>
              <a:t>How do you protect your privacy online?</a:t>
            </a:r>
            <a:endParaRPr lang="en-US"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3032633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kern="1200" noProof="0" dirty="0">
                <a:cs typeface="Times New Roman" panose="02020603050405020304" pitchFamily="18" charset="0"/>
              </a:rPr>
              <a:t>Careers in E-commerce</a:t>
            </a:r>
            <a:endParaRPr lang="en-US" noProof="0" dirty="0"/>
          </a:p>
        </p:txBody>
      </p:sp>
      <p:sp>
        <p:nvSpPr>
          <p:cNvPr id="7" name="Content Placeholder 6"/>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Position: Category Specialist in the E-commerce Retail Program</a:t>
            </a:r>
          </a:p>
          <a:p>
            <a:pPr marL="255651" lvl="0" indent="-255651">
              <a:spcAft>
                <a:spcPct val="0"/>
              </a:spcAft>
              <a:buSzPts val="2400"/>
              <a:tabLst/>
            </a:pPr>
            <a:r>
              <a:rPr lang="en-US" kern="1200" noProof="0" dirty="0">
                <a:solidFill>
                  <a:srgbClr val="000000"/>
                </a:solidFill>
                <a:latin typeface="Arial" panose="020B0604020202020204" pitchFamily="34" charset="0"/>
              </a:rPr>
              <a:t>Qualification/Skills</a:t>
            </a:r>
          </a:p>
          <a:p>
            <a:pPr marL="255651" lvl="0" indent="-255651">
              <a:spcAft>
                <a:spcPct val="0"/>
              </a:spcAft>
              <a:buSzPts val="2400"/>
              <a:tabLst/>
            </a:pPr>
            <a:r>
              <a:rPr lang="en-US" kern="1200" noProof="0" dirty="0">
                <a:solidFill>
                  <a:srgbClr val="000000"/>
                </a:solidFill>
                <a:latin typeface="Arial" panose="020B0604020202020204" pitchFamily="34" charset="0"/>
              </a:rPr>
              <a:t>Preparing for the Interview</a:t>
            </a:r>
          </a:p>
          <a:p>
            <a:pPr marL="255651" lvl="0" indent="-255651">
              <a:spcAft>
                <a:spcPct val="0"/>
              </a:spcAft>
              <a:buSzPts val="2400"/>
              <a:tabLst/>
            </a:pPr>
            <a:r>
              <a:rPr lang="en-US" kern="1200" noProof="0" dirty="0">
                <a:solidFill>
                  <a:srgbClr val="000000"/>
                </a:solidFill>
                <a:latin typeface="Arial" panose="020B0604020202020204" pitchFamily="34" charset="0"/>
              </a:rPr>
              <a:t>Possible Interview Questions</a:t>
            </a:r>
          </a:p>
        </p:txBody>
      </p:sp>
    </p:spTree>
    <p:extLst>
      <p:ext uri="{BB962C8B-B14F-4D97-AF65-F5344CB8AC3E}">
        <p14:creationId xmlns:p14="http://schemas.microsoft.com/office/powerpoint/2010/main" val="570610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noProof="0"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noProof="0" dirty="0"/>
              <a:t>This work is protected by United States copyright laws and is</a:t>
            </a:r>
            <a:r>
              <a:rPr lang="en-US" b="1" baseline="0" noProof="0" dirty="0"/>
              <a:t> </a:t>
            </a:r>
            <a:r>
              <a:rPr lang="en-US" b="1" noProof="0"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kern="1200" noProof="0" dirty="0">
                <a:cs typeface="Times New Roman" panose="02020603050405020304" pitchFamily="18" charset="0"/>
              </a:rPr>
              <a:t>TikTok: Creators and the Creator Economy</a:t>
            </a:r>
            <a:endParaRPr lang="en-US" sz="3400" noProof="0" dirty="0"/>
          </a:p>
        </p:txBody>
      </p:sp>
      <p:sp>
        <p:nvSpPr>
          <p:cNvPr id="2" name="Content Placeholder 1"/>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Class Discussion</a:t>
            </a:r>
          </a:p>
          <a:p>
            <a:pPr marL="741600" lvl="1">
              <a:spcAft>
                <a:spcPct val="0"/>
              </a:spcAft>
              <a:buClr>
                <a:schemeClr val="tx2"/>
              </a:buClr>
              <a:buSzPts val="2400"/>
            </a:pPr>
            <a:r>
              <a:rPr lang="en-US" kern="1200" noProof="0" dirty="0">
                <a:solidFill>
                  <a:srgbClr val="000000"/>
                </a:solidFill>
                <a:latin typeface="Arial" panose="020B0604020202020204" pitchFamily="34" charset="0"/>
              </a:rPr>
              <a:t>Why is TikTok so popular?</a:t>
            </a:r>
          </a:p>
          <a:p>
            <a:pPr marL="741600" lvl="1">
              <a:spcAft>
                <a:spcPct val="0"/>
              </a:spcAft>
              <a:buClr>
                <a:schemeClr val="tx2"/>
              </a:buClr>
              <a:buSzPts val="2400"/>
            </a:pPr>
            <a:r>
              <a:rPr lang="en-US" kern="1200" noProof="0" dirty="0">
                <a:solidFill>
                  <a:srgbClr val="000000"/>
                </a:solidFill>
                <a:latin typeface="Arial" panose="020B0604020202020204" pitchFamily="34" charset="0"/>
              </a:rPr>
              <a:t>Do you use TikTok? If so, in what manner—do you just view content or also post content?</a:t>
            </a:r>
          </a:p>
          <a:p>
            <a:pPr marL="741600" lvl="1">
              <a:spcAft>
                <a:spcPct val="0"/>
              </a:spcAft>
              <a:buClr>
                <a:schemeClr val="tx2"/>
              </a:buClr>
              <a:buSzPts val="2400"/>
            </a:pPr>
            <a:r>
              <a:rPr lang="en-US" kern="1200" noProof="0" dirty="0">
                <a:solidFill>
                  <a:srgbClr val="000000"/>
                </a:solidFill>
                <a:latin typeface="Arial" panose="020B0604020202020204" pitchFamily="34" charset="0"/>
              </a:rPr>
              <a:t>Do you consider yourself a creator? Have you ever received payments for content you have created?</a:t>
            </a:r>
          </a:p>
          <a:p>
            <a:pPr marL="741600" lvl="1">
              <a:spcAft>
                <a:spcPct val="0"/>
              </a:spcAft>
              <a:buClr>
                <a:schemeClr val="tx2"/>
              </a:buClr>
              <a:buSzPts val="2400"/>
            </a:pPr>
            <a:r>
              <a:rPr lang="en-US" kern="1200" noProof="0" dirty="0">
                <a:solidFill>
                  <a:srgbClr val="000000"/>
                </a:solidFill>
                <a:latin typeface="Arial" panose="020B0604020202020204" pitchFamily="34" charset="0"/>
              </a:rPr>
              <a:t>What are some of the negative consequences associated with being a creator?</a:t>
            </a:r>
          </a:p>
        </p:txBody>
      </p:sp>
    </p:spTree>
    <p:extLst>
      <p:ext uri="{BB962C8B-B14F-4D97-AF65-F5344CB8AC3E}">
        <p14:creationId xmlns:p14="http://schemas.microsoft.com/office/powerpoint/2010/main" val="2712661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The First Five Minutes: Why You Should Study E-commerce</a:t>
            </a:r>
            <a:endParaRPr lang="en-US" sz="3200"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rPr>
              <a:t>First quarter-century or so</a:t>
            </a:r>
            <a:r>
              <a:rPr lang="en-US" noProof="0" dirty="0"/>
              <a:t> </a:t>
            </a:r>
            <a:r>
              <a:rPr lang="en-US" kern="1200" noProof="0" dirty="0">
                <a:solidFill>
                  <a:srgbClr val="000000"/>
                </a:solidFill>
              </a:rPr>
              <a:t>of e-commerce</a:t>
            </a:r>
          </a:p>
          <a:p>
            <a:pPr marL="741553" lvl="1" indent="-284353">
              <a:spcAft>
                <a:spcPct val="0"/>
              </a:spcAft>
              <a:buSzPts val="2400"/>
            </a:pPr>
            <a:r>
              <a:rPr lang="en-US" kern="1200" noProof="0" dirty="0">
                <a:solidFill>
                  <a:srgbClr val="000000"/>
                </a:solidFill>
              </a:rPr>
              <a:t>Still just the beginning</a:t>
            </a:r>
          </a:p>
          <a:p>
            <a:pPr marL="741553" lvl="1" indent="-284353">
              <a:spcAft>
                <a:spcPct val="0"/>
              </a:spcAft>
              <a:buSzPts val="2400"/>
            </a:pPr>
            <a:r>
              <a:rPr lang="en-US" kern="1200" noProof="0" dirty="0">
                <a:solidFill>
                  <a:srgbClr val="000000"/>
                </a:solidFill>
              </a:rPr>
              <a:t>Rapid growth and change</a:t>
            </a:r>
          </a:p>
          <a:p>
            <a:pPr marL="255651" lvl="0" indent="-255651">
              <a:spcAft>
                <a:spcPct val="0"/>
              </a:spcAft>
              <a:buSzPts val="2400"/>
              <a:tabLst/>
            </a:pPr>
            <a:r>
              <a:rPr lang="en-US" kern="1200" noProof="0" dirty="0">
                <a:solidFill>
                  <a:srgbClr val="000000"/>
                </a:solidFill>
              </a:rPr>
              <a:t>Technologies evolve at exponential rates</a:t>
            </a:r>
          </a:p>
          <a:p>
            <a:pPr marL="741553" lvl="1" indent="-284353">
              <a:spcAft>
                <a:spcPct val="0"/>
              </a:spcAft>
              <a:buSzPts val="2400"/>
            </a:pPr>
            <a:r>
              <a:rPr lang="en-US" kern="1200" noProof="0" dirty="0">
                <a:solidFill>
                  <a:srgbClr val="000000"/>
                </a:solidFill>
              </a:rPr>
              <a:t>Disruptive business change</a:t>
            </a:r>
          </a:p>
          <a:p>
            <a:pPr marL="741553" lvl="1" indent="-284353">
              <a:spcAft>
                <a:spcPct val="0"/>
              </a:spcAft>
              <a:buSzPts val="2400"/>
            </a:pPr>
            <a:r>
              <a:rPr lang="en-US" kern="1200" noProof="0" dirty="0">
                <a:solidFill>
                  <a:srgbClr val="000000"/>
                </a:solidFill>
              </a:rPr>
              <a:t>New opportunities</a:t>
            </a:r>
          </a:p>
          <a:p>
            <a:pPr marL="255651" lvl="0" indent="-255651">
              <a:spcAft>
                <a:spcPct val="0"/>
              </a:spcAft>
              <a:buSzPts val="2400"/>
              <a:tabLst/>
            </a:pPr>
            <a:r>
              <a:rPr lang="en-US" kern="1200" noProof="0" dirty="0">
                <a:solidFill>
                  <a:srgbClr val="000000"/>
                </a:solidFill>
              </a:rPr>
              <a:t>Why study e-commerce</a:t>
            </a:r>
          </a:p>
          <a:p>
            <a:pPr marL="741553" lvl="1" indent="-284353">
              <a:spcAft>
                <a:spcPct val="0"/>
              </a:spcAft>
              <a:buSzPts val="2400"/>
            </a:pPr>
            <a:r>
              <a:rPr lang="en-US" kern="1200" noProof="0" dirty="0">
                <a:solidFill>
                  <a:srgbClr val="000000"/>
                </a:solidFill>
              </a:rPr>
              <a:t>Understand opportunities and risks</a:t>
            </a:r>
          </a:p>
          <a:p>
            <a:pPr marL="741553" lvl="1" indent="-284353">
              <a:spcAft>
                <a:spcPct val="0"/>
              </a:spcAft>
              <a:buSzPts val="2400"/>
            </a:pPr>
            <a:r>
              <a:rPr lang="en-US" kern="1200" noProof="0" dirty="0">
                <a:solidFill>
                  <a:srgbClr val="000000"/>
                </a:solidFill>
              </a:rPr>
              <a:t>Analyze e-commerce ideas, models, issues</a:t>
            </a:r>
          </a:p>
        </p:txBody>
      </p:sp>
    </p:spTree>
    <p:extLst>
      <p:ext uri="{BB962C8B-B14F-4D97-AF65-F5344CB8AC3E}">
        <p14:creationId xmlns:p14="http://schemas.microsoft.com/office/powerpoint/2010/main" val="165113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What Is E-commerce?</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Use of Internet to transact business</a:t>
            </a:r>
          </a:p>
          <a:p>
            <a:pPr marL="741553" lvl="1" indent="-284353">
              <a:spcAft>
                <a:spcPct val="0"/>
              </a:spcAft>
              <a:buSzPts val="2400"/>
            </a:pPr>
            <a:r>
              <a:rPr lang="en-US" kern="1200" noProof="0" dirty="0">
                <a:solidFill>
                  <a:srgbClr val="000000"/>
                </a:solidFill>
                <a:latin typeface="Arial" panose="020B0604020202020204" pitchFamily="34" charset="0"/>
              </a:rPr>
              <a:t>Includes Web, mobile browsers and apps</a:t>
            </a:r>
          </a:p>
          <a:p>
            <a:pPr marL="255651" lvl="0" indent="-255651">
              <a:spcAft>
                <a:spcPct val="0"/>
              </a:spcAft>
              <a:buSzPts val="2400"/>
              <a:tabLst/>
            </a:pPr>
            <a:r>
              <a:rPr lang="en-US" kern="1200" noProof="0" dirty="0">
                <a:solidFill>
                  <a:srgbClr val="000000"/>
                </a:solidFill>
                <a:latin typeface="Arial" panose="020B0604020202020204" pitchFamily="34" charset="0"/>
              </a:rPr>
              <a:t>More formally:</a:t>
            </a:r>
          </a:p>
          <a:p>
            <a:pPr marL="741553" lvl="1" indent="-284353">
              <a:spcAft>
                <a:spcPct val="0"/>
              </a:spcAft>
              <a:buSzPts val="2400"/>
            </a:pPr>
            <a:r>
              <a:rPr lang="en-US" kern="1200" noProof="0" dirty="0">
                <a:solidFill>
                  <a:srgbClr val="000000"/>
                </a:solidFill>
                <a:latin typeface="Arial" panose="020B0604020202020204" pitchFamily="34" charset="0"/>
              </a:rPr>
              <a:t>Digitally enabled commercial transactions between and among organizations and individuals</a:t>
            </a:r>
          </a:p>
        </p:txBody>
      </p:sp>
    </p:spTree>
    <p:extLst>
      <p:ext uri="{BB962C8B-B14F-4D97-AF65-F5344CB8AC3E}">
        <p14:creationId xmlns:p14="http://schemas.microsoft.com/office/powerpoint/2010/main" val="362798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The Difference Between E-commerce and E-business</a:t>
            </a:r>
            <a:endParaRPr lang="en-US" sz="3200" noProof="0" dirty="0"/>
          </a:p>
        </p:txBody>
      </p:sp>
      <p:sp>
        <p:nvSpPr>
          <p:cNvPr id="3" name="Content Placeholder 2"/>
          <p:cNvSpPr>
            <a:spLocks noGrp="1"/>
          </p:cNvSpPr>
          <p:nvPr>
            <p:ph sz="quarter" idx="13"/>
          </p:nvPr>
        </p:nvSpPr>
        <p:spPr/>
        <p:txBody>
          <a:bodyPr/>
          <a:lstStyle/>
          <a:p>
            <a:pPr marL="255651" lvl="0" indent="-255651">
              <a:spcAft>
                <a:spcPct val="0"/>
              </a:spcAft>
              <a:buSzPts val="2400"/>
              <a:tabLst/>
              <a:defRPr/>
            </a:pPr>
            <a:r>
              <a:rPr lang="en-US" altLang="en-US" kern="1200" noProof="0" dirty="0">
                <a:solidFill>
                  <a:srgbClr val="000000"/>
                </a:solidFill>
              </a:rPr>
              <a:t>E-business</a:t>
            </a:r>
          </a:p>
          <a:p>
            <a:pPr marL="741553" lvl="1" indent="-284353">
              <a:spcAft>
                <a:spcPct val="0"/>
              </a:spcAft>
              <a:buSzPts val="2400"/>
              <a:defRPr/>
            </a:pPr>
            <a:r>
              <a:rPr lang="en-US" altLang="en-US" kern="1200" noProof="0" dirty="0">
                <a:solidFill>
                  <a:srgbClr val="000000"/>
                </a:solidFill>
              </a:rPr>
              <a:t>Digital enabling of transactions and processes within a firm, involving information systems under firm</a:t>
            </a:r>
            <a:r>
              <a:rPr lang="en-US" altLang="ja-JP" kern="1200" noProof="0" dirty="0">
                <a:solidFill>
                  <a:srgbClr val="000000"/>
                </a:solidFill>
              </a:rPr>
              <a:t>’s control</a:t>
            </a:r>
          </a:p>
          <a:p>
            <a:pPr marL="741553" lvl="1" indent="-284353">
              <a:spcAft>
                <a:spcPct val="0"/>
              </a:spcAft>
              <a:buSzPts val="2400"/>
              <a:defRPr/>
            </a:pPr>
            <a:r>
              <a:rPr lang="en-US" altLang="en-US" kern="1200" noProof="0" dirty="0">
                <a:solidFill>
                  <a:srgbClr val="000000"/>
                </a:solidFill>
              </a:rPr>
              <a:t>Does not include commercial transactions involving an exchange of value across organizational boundaries</a:t>
            </a:r>
          </a:p>
        </p:txBody>
      </p:sp>
    </p:spTree>
    <p:extLst>
      <p:ext uri="{BB962C8B-B14F-4D97-AF65-F5344CB8AC3E}">
        <p14:creationId xmlns:p14="http://schemas.microsoft.com/office/powerpoint/2010/main" val="93489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Figure 1.1 The Difference Between </a:t>
            </a:r>
            <a:br>
              <a:rPr lang="en-US" sz="3200" kern="1200" noProof="0" dirty="0">
                <a:cs typeface="Times New Roman" panose="02020603050405020304" pitchFamily="18" charset="0"/>
              </a:rPr>
            </a:br>
            <a:r>
              <a:rPr lang="en-US" sz="3200" kern="1200" noProof="0" dirty="0">
                <a:cs typeface="Times New Roman" panose="02020603050405020304" pitchFamily="18" charset="0"/>
              </a:rPr>
              <a:t>E-commerce and E-business</a:t>
            </a:r>
            <a:endParaRPr lang="en-US" sz="3200" noProof="0" dirty="0"/>
          </a:p>
        </p:txBody>
      </p:sp>
      <p:pic>
        <p:nvPicPr>
          <p:cNvPr id="4" name="Picture 3" descr="An illustration depicts the difference between e-commerce and e-business. For a full description, see Notes. Press F6.">
            <a:extLst>
              <a:ext uri="{FF2B5EF4-FFF2-40B4-BE49-F238E27FC236}">
                <a16:creationId xmlns:a16="http://schemas.microsoft.com/office/drawing/2014/main" id="{187C2FAE-18A2-22CA-9D1C-5F7D6379492C}"/>
              </a:ext>
            </a:extLst>
          </p:cNvPr>
          <p:cNvPicPr>
            <a:picLocks noChangeAspect="1"/>
          </p:cNvPicPr>
          <p:nvPr/>
        </p:nvPicPr>
        <p:blipFill>
          <a:blip r:embed="rId3"/>
          <a:stretch>
            <a:fillRect/>
          </a:stretch>
        </p:blipFill>
        <p:spPr>
          <a:xfrm>
            <a:off x="1084024" y="1435807"/>
            <a:ext cx="7204552" cy="4782278"/>
          </a:xfrm>
          <a:prstGeom prst="rect">
            <a:avLst/>
          </a:prstGeom>
        </p:spPr>
      </p:pic>
    </p:spTree>
    <p:extLst>
      <p:ext uri="{BB962C8B-B14F-4D97-AF65-F5344CB8AC3E}">
        <p14:creationId xmlns:p14="http://schemas.microsoft.com/office/powerpoint/2010/main" val="1202949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Technological Building Blocks Underlying E-commerce</a:t>
            </a:r>
            <a:endParaRPr lang="en-US" sz="3200"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The Internet</a:t>
            </a:r>
          </a:p>
          <a:p>
            <a:pPr marL="742569" lvl="1" indent="-255651">
              <a:spcAft>
                <a:spcPct val="0"/>
              </a:spcAft>
              <a:buSzPts val="2400"/>
            </a:pPr>
            <a:r>
              <a:rPr lang="en-US" kern="1200" noProof="0" dirty="0">
                <a:solidFill>
                  <a:srgbClr val="000000"/>
                </a:solidFill>
                <a:latin typeface="Arial" panose="020B0604020202020204" pitchFamily="34" charset="0"/>
              </a:rPr>
              <a:t>Worldwide network of computer networks built on common standards</a:t>
            </a:r>
          </a:p>
          <a:p>
            <a:pPr marL="255651" lvl="0" indent="-255651">
              <a:spcAft>
                <a:spcPct val="0"/>
              </a:spcAft>
              <a:buSzPts val="2400"/>
              <a:tabLst/>
            </a:pPr>
            <a:r>
              <a:rPr lang="en-US" kern="1200" noProof="0" dirty="0">
                <a:solidFill>
                  <a:srgbClr val="000000"/>
                </a:solidFill>
                <a:latin typeface="Arial" panose="020B0604020202020204" pitchFamily="34" charset="0"/>
              </a:rPr>
              <a:t>The World Wide Web</a:t>
            </a:r>
          </a:p>
          <a:p>
            <a:pPr marL="742569" lvl="1" indent="-255651">
              <a:spcAft>
                <a:spcPct val="0"/>
              </a:spcAft>
              <a:buSzPts val="2400"/>
            </a:pPr>
            <a:r>
              <a:rPr lang="en-US" kern="1200" noProof="0" dirty="0">
                <a:solidFill>
                  <a:srgbClr val="000000"/>
                </a:solidFill>
                <a:latin typeface="Arial" panose="020B0604020202020204" pitchFamily="34" charset="0"/>
              </a:rPr>
              <a:t>Provides access to trillions of web pages created in HTML</a:t>
            </a:r>
          </a:p>
          <a:p>
            <a:pPr marL="741553" lvl="1" indent="-284353">
              <a:spcAft>
                <a:spcPct val="0"/>
              </a:spcAft>
              <a:buSzPts val="2400"/>
            </a:pPr>
            <a:r>
              <a:rPr lang="en-US" kern="1200" noProof="0" dirty="0">
                <a:solidFill>
                  <a:srgbClr val="000000"/>
                </a:solidFill>
                <a:latin typeface="Arial" panose="020B0604020202020204" pitchFamily="34" charset="0"/>
              </a:rPr>
              <a:t>“Surface” Web </a:t>
            </a:r>
            <a:r>
              <a:rPr lang="en-US" kern="1200" noProof="0" dirty="0">
                <a:solidFill>
                  <a:schemeClr val="tx1"/>
                </a:solidFill>
                <a:latin typeface="Arial" panose="020B0604020202020204" pitchFamily="34" charset="0"/>
              </a:rPr>
              <a:t>versus </a:t>
            </a:r>
            <a:r>
              <a:rPr lang="en-US" kern="1200" noProof="0" dirty="0">
                <a:solidFill>
                  <a:srgbClr val="000000"/>
                </a:solidFill>
                <a:latin typeface="Arial" panose="020B0604020202020204" pitchFamily="34" charset="0"/>
              </a:rPr>
              <a:t>“deep” Web</a:t>
            </a:r>
          </a:p>
          <a:p>
            <a:pPr marL="255651" lvl="0" indent="-255651">
              <a:spcAft>
                <a:spcPct val="0"/>
              </a:spcAft>
              <a:buSzPts val="2400"/>
              <a:tabLst/>
            </a:pPr>
            <a:r>
              <a:rPr lang="en-US" kern="1200" noProof="0" dirty="0">
                <a:solidFill>
                  <a:srgbClr val="000000"/>
                </a:solidFill>
                <a:latin typeface="Arial" panose="020B0604020202020204" pitchFamily="34" charset="0"/>
              </a:rPr>
              <a:t>Mobile platform</a:t>
            </a:r>
          </a:p>
          <a:p>
            <a:pPr marL="741553" lvl="1" indent="-284353">
              <a:spcAft>
                <a:spcPct val="0"/>
              </a:spcAft>
              <a:buSzPts val="2400"/>
            </a:pPr>
            <a:r>
              <a:rPr lang="en-US" kern="1200" noProof="0" dirty="0">
                <a:solidFill>
                  <a:srgbClr val="000000"/>
                </a:solidFill>
                <a:latin typeface="Arial" panose="020B0604020202020204" pitchFamily="34" charset="0"/>
              </a:rPr>
              <a:t>Smartphones, tablets, ultra-lightweight laptops</a:t>
            </a:r>
          </a:p>
          <a:p>
            <a:pPr marL="741553" lvl="1" indent="-284353">
              <a:spcAft>
                <a:spcPct val="0"/>
              </a:spcAft>
              <a:buSzPts val="2400"/>
            </a:pPr>
            <a:r>
              <a:rPr lang="en-US" kern="1200" noProof="0" dirty="0">
                <a:solidFill>
                  <a:srgbClr val="000000"/>
                </a:solidFill>
                <a:latin typeface="Arial" panose="020B0604020202020204" pitchFamily="34" charset="0"/>
              </a:rPr>
              <a:t>Mobile apps</a:t>
            </a:r>
          </a:p>
        </p:txBody>
      </p:sp>
    </p:spTree>
    <p:extLst>
      <p:ext uri="{BB962C8B-B14F-4D97-AF65-F5344CB8AC3E}">
        <p14:creationId xmlns:p14="http://schemas.microsoft.com/office/powerpoint/2010/main" val="233081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Insight on Technology: Will Apps Make the Web Irrelevant?</a:t>
            </a:r>
            <a:endParaRPr lang="en-US" sz="3200" noProof="0" dirty="0"/>
          </a:p>
        </p:txBody>
      </p:sp>
      <p:sp>
        <p:nvSpPr>
          <p:cNvPr id="3" name="Content Placeholder 2"/>
          <p:cNvSpPr>
            <a:spLocks noGrp="1"/>
          </p:cNvSpPr>
          <p:nvPr>
            <p:ph sz="quarter" idx="13"/>
          </p:nvPr>
        </p:nvSpPr>
        <p:spPr>
          <a:xfrm>
            <a:off x="457200" y="1554920"/>
            <a:ext cx="7796151" cy="4663335"/>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Class Discussion</a:t>
            </a:r>
          </a:p>
          <a:p>
            <a:pPr marL="741553" lvl="1" indent="-284353">
              <a:spcAft>
                <a:spcPct val="0"/>
              </a:spcAft>
              <a:buSzPts val="2400"/>
            </a:pPr>
            <a:r>
              <a:rPr lang="en-US" kern="1200" noProof="0" dirty="0">
                <a:solidFill>
                  <a:srgbClr val="000000"/>
                </a:solidFill>
                <a:latin typeface="Arial" panose="020B0604020202020204" pitchFamily="34" charset="0"/>
              </a:rPr>
              <a:t>What are the advantages and disadvantages of apps, compared with websites, for mobile users?</a:t>
            </a:r>
          </a:p>
          <a:p>
            <a:pPr marL="741553" lvl="1" indent="-284353">
              <a:spcAft>
                <a:spcPct val="0"/>
              </a:spcAft>
              <a:buSzPts val="2400"/>
            </a:pPr>
            <a:r>
              <a:rPr lang="en-US" kern="1200" noProof="0" dirty="0">
                <a:solidFill>
                  <a:srgbClr val="000000"/>
                </a:solidFill>
                <a:latin typeface="Arial" panose="020B0604020202020204" pitchFamily="34" charset="0"/>
              </a:rPr>
              <a:t>What are the benefits of apps for content owners and creators?</a:t>
            </a:r>
          </a:p>
          <a:p>
            <a:pPr marL="741553" lvl="1" indent="-284353">
              <a:spcAft>
                <a:spcPct val="0"/>
              </a:spcAft>
              <a:buSzPts val="2400"/>
            </a:pPr>
            <a:r>
              <a:rPr lang="en-US" kern="1200" noProof="0" dirty="0">
                <a:solidFill>
                  <a:srgbClr val="000000"/>
                </a:solidFill>
                <a:latin typeface="Arial" panose="020B0604020202020204" pitchFamily="34" charset="0"/>
              </a:rPr>
              <a:t>What are progressive web apps and how do they differ from native apps?</a:t>
            </a:r>
          </a:p>
          <a:p>
            <a:pPr marL="741553" lvl="1" indent="-284353">
              <a:spcAft>
                <a:spcPct val="0"/>
              </a:spcAft>
              <a:buSzPts val="2400"/>
            </a:pPr>
            <a:r>
              <a:rPr lang="en-US" kern="1200" noProof="0" dirty="0">
                <a:solidFill>
                  <a:srgbClr val="000000"/>
                </a:solidFill>
                <a:latin typeface="Arial" panose="020B0604020202020204" pitchFamily="34" charset="0"/>
              </a:rPr>
              <a:t>Will apps eventually make the Web irrelevant? Why or why not?</a:t>
            </a:r>
          </a:p>
        </p:txBody>
      </p:sp>
    </p:spTree>
    <p:extLst>
      <p:ext uri="{BB962C8B-B14F-4D97-AF65-F5344CB8AC3E}">
        <p14:creationId xmlns:p14="http://schemas.microsoft.com/office/powerpoint/2010/main" val="2931962501"/>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146474</TotalTime>
  <Words>1740</Words>
  <Application>Microsoft Office PowerPoint</Application>
  <PresentationFormat>On-screen Show (4:3)</PresentationFormat>
  <Paragraphs>204</Paragraphs>
  <Slides>29</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Wingdings</vt:lpstr>
      <vt:lpstr>Verdana</vt:lpstr>
      <vt:lpstr>Times New Roman</vt:lpstr>
      <vt:lpstr>Noto Sans Symbols</vt:lpstr>
      <vt:lpstr>Calibri</vt:lpstr>
      <vt:lpstr>USHE</vt:lpstr>
      <vt:lpstr>USHE_slide options</vt:lpstr>
      <vt:lpstr>E-commerce 2023: business. technology. society.</vt:lpstr>
      <vt:lpstr>Learning Objectives</vt:lpstr>
      <vt:lpstr>TikTok: Creators and the Creator Economy</vt:lpstr>
      <vt:lpstr>The First Five Minutes: Why You Should Study E-commerce</vt:lpstr>
      <vt:lpstr>What Is E-commerce?</vt:lpstr>
      <vt:lpstr>The Difference Between E-commerce and E-business</vt:lpstr>
      <vt:lpstr>Figure 1.1 The Difference Between  E-commerce and E-business</vt:lpstr>
      <vt:lpstr>Technological Building Blocks Underlying E-commerce</vt:lpstr>
      <vt:lpstr>Insight on Technology: Will Apps Make the Web Irrelevant?</vt:lpstr>
      <vt:lpstr>Major Trends in E-commerce (1 of 3)</vt:lpstr>
      <vt:lpstr>Major Trends in E-commerce (2 of 3)</vt:lpstr>
      <vt:lpstr>Major Trends in E-commerce (3 of 3)</vt:lpstr>
      <vt:lpstr>Unique Features of E-commerce Technology (1 of 2)</vt:lpstr>
      <vt:lpstr>Unique Features of E-commerce Technology (2 of 2)</vt:lpstr>
      <vt:lpstr>Figure 1.4 Eight Unique Features of  E-commerce Technology</vt:lpstr>
      <vt:lpstr>Types of E-commerce</vt:lpstr>
      <vt:lpstr>Figure 1.9 The Relative Size of Different Types of E-commerce</vt:lpstr>
      <vt:lpstr>E-commerce: A Brief History (1 of 4)</vt:lpstr>
      <vt:lpstr>E-commerce: A Brief History (2 of 4)</vt:lpstr>
      <vt:lpstr>E-commerce: A Brief History (3 of 4)</vt:lpstr>
      <vt:lpstr>E-commerce: A Brief History (4 of 4)</vt:lpstr>
      <vt:lpstr>Figure 1.10 Periods in the Development of E-commerce</vt:lpstr>
      <vt:lpstr>Insight on Business: Y Combinator’s Startup Boot Camp</vt:lpstr>
      <vt:lpstr>Assessing E-commerce (1 of 2)</vt:lpstr>
      <vt:lpstr>Assessing E-commerce (2 of 2)</vt:lpstr>
      <vt:lpstr>Understanding E-commerce: Organizing Themes</vt:lpstr>
      <vt:lpstr>Insight on Society: Facebook and the Age of Privacy</vt:lpstr>
      <vt:lpstr>Careers in E-commerce</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2023: business. technology. society., Seventeenth Edition, Chapter 1, The Revolution Is Just Beginning</dc:title>
  <dc:subject>MIS</dc:subject>
  <dc:creator>Laudon/Traver</dc:creator>
  <cp:keywords>E-commerce 2023</cp:keywords>
  <dc:description/>
  <cp:lastModifiedBy>Carol Traver</cp:lastModifiedBy>
  <cp:revision>772</cp:revision>
  <dcterms:modified xsi:type="dcterms:W3CDTF">2023-03-22T19:33:43Z</dcterms:modified>
</cp:coreProperties>
</file>