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59" r:id="rId6"/>
    <p:sldId id="260" r:id="rId7"/>
    <p:sldId id="265" r:id="rId8"/>
    <p:sldId id="266" r:id="rId9"/>
    <p:sldId id="268" r:id="rId10"/>
    <p:sldId id="267" r:id="rId11"/>
    <p:sldId id="263" r:id="rId12"/>
    <p:sldId id="26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85" autoAdjust="0"/>
    <p:restoredTop sz="94660"/>
  </p:normalViewPr>
  <p:slideViewPr>
    <p:cSldViewPr>
      <p:cViewPr varScale="1">
        <p:scale>
          <a:sx n="105" d="100"/>
          <a:sy n="105" d="100"/>
        </p:scale>
        <p:origin x="8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5334CB0-8AAF-4633-879D-A8E8CE06F920}" type="datetimeFigureOut">
              <a:rPr lang="tr-TR" smtClean="0"/>
              <a:t>4.04.2023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4.04.2023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4.04.2023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4.04.2023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5334CB0-8AAF-4633-879D-A8E8CE06F920}" type="datetimeFigureOut">
              <a:rPr lang="tr-TR" smtClean="0"/>
              <a:t>4.04.2023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5334CB0-8AAF-4633-879D-A8E8CE06F920}" type="datetimeFigureOut">
              <a:rPr lang="tr-TR" smtClean="0"/>
              <a:t>4.04.2023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5334CB0-8AAF-4633-879D-A8E8CE06F920}" type="datetimeFigureOut">
              <a:rPr lang="tr-TR" smtClean="0"/>
              <a:t>4.04.2023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D2EA93-9A68-461D-8F7D-8542E5C1793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5334CB0-8AAF-4633-879D-A8E8CE06F920}" type="datetimeFigureOut">
              <a:rPr lang="tr-TR" smtClean="0"/>
              <a:t>4.04.2023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34CB0-8AAF-4633-879D-A8E8CE06F920}" type="datetimeFigureOut">
              <a:rPr lang="tr-TR" smtClean="0"/>
              <a:t>4.04.2023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4.04.2023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4.04.2023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5334CB0-8AAF-4633-879D-A8E8CE06F920}" type="datetimeFigureOut">
              <a:rPr lang="tr-TR" smtClean="0"/>
              <a:t>4.04.2023</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BD2EA93-9A68-461D-8F7D-8542E5C1793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idx="1"/>
          </p:nvPr>
        </p:nvSpPr>
        <p:spPr/>
        <p:txBody>
          <a:bodyPr>
            <a:normAutofit/>
          </a:bodyPr>
          <a:lstStyle/>
          <a:p>
            <a:pPr algn="ctr"/>
            <a:endParaRPr lang="tr-TR" b="1" dirty="0"/>
          </a:p>
          <a:p>
            <a:pPr marL="0" indent="0" algn="ctr">
              <a:buNone/>
            </a:pPr>
            <a:r>
              <a:rPr lang="tr-TR" sz="2800" b="1" i="1" u="sng" dirty="0"/>
              <a:t>YAŞLIYA BAKIM VERENLERLE ÇALIŞMA</a:t>
            </a:r>
          </a:p>
        </p:txBody>
      </p:sp>
    </p:spTree>
    <p:extLst>
      <p:ext uri="{BB962C8B-B14F-4D97-AF65-F5344CB8AC3E}">
        <p14:creationId xmlns:p14="http://schemas.microsoft.com/office/powerpoint/2010/main" val="1117710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760640"/>
          </a:xfrm>
        </p:spPr>
        <p:txBody>
          <a:bodyPr/>
          <a:lstStyle/>
          <a:p>
            <a:pPr marL="0" indent="0">
              <a:buNone/>
            </a:pPr>
            <a:r>
              <a:rPr lang="tr-TR" sz="2000" i="1" dirty="0"/>
              <a:t>Yaşlıya formel bakım verenlerin sorunları:</a:t>
            </a:r>
          </a:p>
          <a:p>
            <a:pPr marL="0" indent="0">
              <a:buNone/>
            </a:pPr>
            <a:endParaRPr lang="tr-TR" sz="2000" dirty="0"/>
          </a:p>
          <a:p>
            <a:pPr algn="just"/>
            <a:r>
              <a:rPr lang="tr-TR" sz="2000" dirty="0"/>
              <a:t>Yaşlı bakımı mesleki olarak yeterli eğitim alınmadığı takdirde fiziksel ve psikolojik olarak meslek elemanları için zor bir meslek haline gelmektedir.</a:t>
            </a:r>
          </a:p>
          <a:p>
            <a:pPr algn="just"/>
            <a:endParaRPr lang="tr-TR" sz="2000" dirty="0"/>
          </a:p>
          <a:p>
            <a:pPr algn="just"/>
            <a:r>
              <a:rPr lang="tr-TR" sz="2000" dirty="0"/>
              <a:t>Formel bakım verenlerde mesleki statüleri diğer mesleklere göre oranla daha düşük olduğu algısı vardır, bundan dolayı ve bu nedenle formel bakım verenler uzun süreli bu meslekte kalmamaktadır.</a:t>
            </a:r>
          </a:p>
          <a:p>
            <a:pPr algn="just"/>
            <a:endParaRPr lang="tr-TR" sz="2000" dirty="0"/>
          </a:p>
          <a:p>
            <a:pPr algn="just"/>
            <a:r>
              <a:rPr lang="tr-TR" sz="2000" dirty="0"/>
              <a:t>Yaşlıya bakım verenlerin günümüzde halen çalışma koşulları ve haklarının yeterli düzeyde olmaması meslek elemanlarını tükenmişliğe itebilmektedir.</a:t>
            </a:r>
          </a:p>
          <a:p>
            <a:pPr algn="just"/>
            <a:endParaRPr lang="tr-TR" dirty="0"/>
          </a:p>
        </p:txBody>
      </p:sp>
    </p:spTree>
    <p:extLst>
      <p:ext uri="{BB962C8B-B14F-4D97-AF65-F5344CB8AC3E}">
        <p14:creationId xmlns:p14="http://schemas.microsoft.com/office/powerpoint/2010/main" val="3698962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7" y="404664"/>
            <a:ext cx="7560840" cy="5760640"/>
          </a:xfrm>
        </p:spPr>
        <p:txBody>
          <a:bodyPr>
            <a:normAutofit/>
          </a:bodyPr>
          <a:lstStyle/>
          <a:p>
            <a:pPr marL="0" indent="0" algn="just">
              <a:buNone/>
            </a:pPr>
            <a:r>
              <a:rPr lang="tr-TR" i="1" u="sng" dirty="0">
                <a:effectLst>
                  <a:outerShdw blurRad="38100" dist="38100" dir="2700000" algn="tl">
                    <a:srgbClr val="000000">
                      <a:alpha val="43137"/>
                    </a:srgbClr>
                  </a:outerShdw>
                </a:effectLst>
              </a:rPr>
              <a:t>Yaşlılara yönelik formel bakım verenlerle çalışan sosyal çalışmacıların bazı önemli görevleri vardır:</a:t>
            </a:r>
          </a:p>
          <a:p>
            <a:pPr marL="0" indent="0" algn="just">
              <a:buNone/>
            </a:pPr>
            <a:endParaRPr lang="tr-TR" i="1" u="sng" dirty="0">
              <a:effectLst>
                <a:outerShdw blurRad="38100" dist="38100" dir="2700000" algn="tl">
                  <a:srgbClr val="000000">
                    <a:alpha val="43137"/>
                  </a:srgbClr>
                </a:outerShdw>
              </a:effectLst>
            </a:endParaRPr>
          </a:p>
          <a:p>
            <a:pPr algn="just"/>
            <a:r>
              <a:rPr lang="tr-TR" sz="2000" dirty="0"/>
              <a:t>Yapılan işin zorluğu formel bakım verenlerde süreç içinde tükenmişlik duygusu yaratabilir ve bazı durumlarda bu öfkeye dönüşebilir. Bu durumda sosyal çalışmacı bakım verenlerle bireysel görüşmeler yapar ya da bakım vereni ruh sağlığı alanında çalışan diğer kişilere yönlendirir.</a:t>
            </a:r>
          </a:p>
          <a:p>
            <a:pPr algn="just"/>
            <a:endParaRPr lang="tr-TR" sz="2000" dirty="0"/>
          </a:p>
          <a:p>
            <a:pPr algn="just"/>
            <a:r>
              <a:rPr lang="tr-TR" sz="2000" dirty="0"/>
              <a:t>Sosyal çalışmacı formel bakım verenlere daha iyi bir ortamda çalışması, iş koşullarının düzenlenmesi ve iyileştirilmesi, daha iyi ücret olanaklarına kavuşması… gibi haklarının geliştirilmesi noktasında savunuculuk rolüyle önemli katkılar sunabilir.</a:t>
            </a:r>
          </a:p>
        </p:txBody>
      </p:sp>
    </p:spTree>
    <p:extLst>
      <p:ext uri="{BB962C8B-B14F-4D97-AF65-F5344CB8AC3E}">
        <p14:creationId xmlns:p14="http://schemas.microsoft.com/office/powerpoint/2010/main" val="585364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6469C35-A580-4692-85D6-A61B51D70DFB}"/>
              </a:ext>
            </a:extLst>
          </p:cNvPr>
          <p:cNvSpPr>
            <a:spLocks noGrp="1"/>
          </p:cNvSpPr>
          <p:nvPr>
            <p:ph idx="1"/>
          </p:nvPr>
        </p:nvSpPr>
        <p:spPr>
          <a:xfrm>
            <a:off x="755576" y="1628800"/>
            <a:ext cx="7543800" cy="3886200"/>
          </a:xfrm>
        </p:spPr>
        <p:txBody>
          <a:bodyPr>
            <a:normAutofit/>
          </a:bodyPr>
          <a:lstStyle/>
          <a:p>
            <a:pPr algn="just"/>
            <a:r>
              <a:rPr lang="tr-TR" sz="2000" dirty="0"/>
              <a:t>Sosyal çalışmacı bakım verenlerin ihtiyacına göre grup çalışması, hizmet içi eğitim gibi çalışmalar düzenleyerek bakım verenlerin deneyimlerini paylaştığı ve yaşanılan ortak sorunlara farklı çözümler üretildiği bir ortam yaratır.</a:t>
            </a:r>
          </a:p>
          <a:p>
            <a:pPr algn="just"/>
            <a:endParaRPr lang="tr-TR" sz="2000" dirty="0"/>
          </a:p>
          <a:p>
            <a:pPr algn="just"/>
            <a:r>
              <a:rPr lang="tr-TR" sz="2000" dirty="0"/>
              <a:t>Sosyal çalışmacılar formel bakım verenlerin yaşadığı sorunların tespit edilmesi ve bunlarla ilgili alternatif çözüm yollarının üretilmesinde, ihtiyaçlarının belirlenmesinde, baş edebilme mekanizmaları ile hakların geliştirilmesinde, güçlendirilmesinde, gerekli kişi ve kaynaklara yönlendirilmesinde önemli bir yere sahiptir.</a:t>
            </a:r>
          </a:p>
          <a:p>
            <a:endParaRPr lang="tr-TR" dirty="0"/>
          </a:p>
        </p:txBody>
      </p:sp>
    </p:spTree>
    <p:extLst>
      <p:ext uri="{BB962C8B-B14F-4D97-AF65-F5344CB8AC3E}">
        <p14:creationId xmlns:p14="http://schemas.microsoft.com/office/powerpoint/2010/main" val="1580364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normAutofit/>
          </a:bodyPr>
          <a:lstStyle/>
          <a:p>
            <a:pPr marL="0" indent="0">
              <a:buNone/>
            </a:pPr>
            <a:r>
              <a:rPr lang="tr-TR" sz="2400" dirty="0"/>
              <a:t>    </a:t>
            </a:r>
          </a:p>
          <a:p>
            <a:pPr algn="just"/>
            <a:r>
              <a:rPr lang="tr-TR" sz="2000" dirty="0"/>
              <a:t>      Bireyler gençlik döneminde yaşadığı hastalık </a:t>
            </a:r>
            <a:r>
              <a:rPr lang="tr-TR" sz="2000" dirty="0" err="1"/>
              <a:t>vb</a:t>
            </a:r>
            <a:r>
              <a:rPr lang="tr-TR" sz="2000" dirty="0"/>
              <a:t> ile çoğu zaman başa çıkabiliyorken, yaşın ilerlemesiyle birlikte, özellikle yaşlılık döneminde kronikleşmiş hastalık ve çeşitli </a:t>
            </a:r>
            <a:r>
              <a:rPr lang="tr-TR" sz="2000" dirty="0" err="1"/>
              <a:t>demanslarla</a:t>
            </a:r>
            <a:r>
              <a:rPr lang="tr-TR" sz="2000" dirty="0"/>
              <a:t> (</a:t>
            </a:r>
            <a:r>
              <a:rPr lang="tr-TR" sz="2000" dirty="0" err="1"/>
              <a:t>alzheimer</a:t>
            </a:r>
            <a:r>
              <a:rPr lang="tr-TR" sz="2000" dirty="0"/>
              <a:t>, </a:t>
            </a:r>
            <a:r>
              <a:rPr lang="tr-TR" sz="2000" dirty="0" err="1"/>
              <a:t>vasküler</a:t>
            </a:r>
            <a:r>
              <a:rPr lang="tr-TR" sz="2000" dirty="0"/>
              <a:t> </a:t>
            </a:r>
            <a:r>
              <a:rPr lang="tr-TR" sz="2000" dirty="0" err="1"/>
              <a:t>demans</a:t>
            </a:r>
            <a:r>
              <a:rPr lang="tr-TR" sz="2000" dirty="0"/>
              <a:t>, </a:t>
            </a:r>
            <a:r>
              <a:rPr lang="tr-TR" sz="2000" dirty="0" err="1"/>
              <a:t>parkinsona</a:t>
            </a:r>
            <a:r>
              <a:rPr lang="tr-TR" sz="2000" dirty="0"/>
              <a:t> bağlı </a:t>
            </a:r>
            <a:r>
              <a:rPr lang="tr-TR" sz="2000" dirty="0" err="1"/>
              <a:t>demans</a:t>
            </a:r>
            <a:r>
              <a:rPr lang="tr-TR" sz="2000" dirty="0"/>
              <a:t>, hidrosefaliye bağlı </a:t>
            </a:r>
            <a:r>
              <a:rPr lang="tr-TR" sz="2000" dirty="0" err="1"/>
              <a:t>demans</a:t>
            </a:r>
            <a:r>
              <a:rPr lang="tr-TR" sz="2000" dirty="0"/>
              <a:t>….)  yalnız başa çıkamamakta ve başkasının yardım ve bakımına ihtiyaç duyabilir duruma gelebilmektedir.</a:t>
            </a:r>
          </a:p>
          <a:p>
            <a:pPr algn="just"/>
            <a:endParaRPr lang="tr-TR" sz="2000" dirty="0"/>
          </a:p>
          <a:p>
            <a:pPr algn="just"/>
            <a:r>
              <a:rPr lang="tr-TR" sz="2000" dirty="0"/>
              <a:t>     Dünyanın pek çok ülkesinde olduğu gibi Türkiye’de de artan yaşlı nüfus, bu nüfus grubuna yönelik bakım ihtiyacını da beraberinde getirmiştir. </a:t>
            </a:r>
          </a:p>
          <a:p>
            <a:pPr algn="just"/>
            <a:endParaRPr lang="tr-TR" sz="2400" dirty="0"/>
          </a:p>
        </p:txBody>
      </p:sp>
    </p:spTree>
    <p:extLst>
      <p:ext uri="{BB962C8B-B14F-4D97-AF65-F5344CB8AC3E}">
        <p14:creationId xmlns:p14="http://schemas.microsoft.com/office/powerpoint/2010/main" val="237178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404664"/>
            <a:ext cx="7488832" cy="5760640"/>
          </a:xfrm>
        </p:spPr>
        <p:txBody>
          <a:bodyPr/>
          <a:lstStyle/>
          <a:p>
            <a:pPr algn="just"/>
            <a:r>
              <a:rPr lang="tr-TR" dirty="0"/>
              <a:t> </a:t>
            </a:r>
            <a:r>
              <a:rPr lang="tr-TR" sz="2000" dirty="0"/>
              <a:t>Geleneksel ilişki ağlarının etkileri Türkiye’de hala hissediliyor olsa da modern toplumun beraberinde getirdiği aile yapısındaki değişim ve çalışma koşulları sonucunda günümüzde aileler geçmiştekinin aksine yaşlısının bakımını yerine getirmede sorun yaşamaya başlamıştır.</a:t>
            </a:r>
          </a:p>
          <a:p>
            <a:pPr algn="just"/>
            <a:endParaRPr lang="tr-TR" sz="2000" dirty="0"/>
          </a:p>
          <a:p>
            <a:pPr algn="just"/>
            <a:r>
              <a:rPr lang="tr-TR" sz="2000" dirty="0"/>
              <a:t> Her ne kadar bu durum kentlerde daha fazla görünürlük kazanmış olsa da, özellikle gençlerin kentlere göç etmesi ile birlikte geride kalan yaşlıların bakımı da düşündürücü hale gelmiştir.</a:t>
            </a:r>
          </a:p>
          <a:p>
            <a:pPr marL="0" indent="0">
              <a:buNone/>
            </a:pPr>
            <a:endParaRPr lang="tr-TR" dirty="0"/>
          </a:p>
        </p:txBody>
      </p:sp>
    </p:spTree>
    <p:extLst>
      <p:ext uri="{BB962C8B-B14F-4D97-AF65-F5344CB8AC3E}">
        <p14:creationId xmlns:p14="http://schemas.microsoft.com/office/powerpoint/2010/main" val="122090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0"/>
            <a:ext cx="7560840" cy="6858000"/>
          </a:xfrm>
        </p:spPr>
        <p:txBody>
          <a:bodyPr>
            <a:normAutofit/>
          </a:bodyPr>
          <a:lstStyle/>
          <a:p>
            <a:pPr algn="just"/>
            <a:r>
              <a:rPr lang="tr-TR" sz="2000" dirty="0"/>
              <a:t>Küçük kentlerde ve köylerde yaşlılar hala aileleriyle birlikte yaşamaya devam ediyor olmalarına rağmen genç kesimin daha iyi iş ve yaşam olanaklarından ötürü kentlere göç etmesi ile birlikte kırsal alanda yaşayan yaşlılarla ilgili olarak da yakın gelecekte bakım sorunu daha da fazla önem arz edecektir.</a:t>
            </a:r>
          </a:p>
          <a:p>
            <a:pPr algn="just"/>
            <a:endParaRPr lang="tr-TR" sz="2000" dirty="0"/>
          </a:p>
          <a:p>
            <a:pPr algn="just"/>
            <a:r>
              <a:rPr lang="tr-TR" sz="2000" dirty="0"/>
              <a:t>Sonuç olarak yaşlı bakım sorunu ülkemizde yaşlı nüfusun da giderek artmasıyla çözülmeyi bekleyen büyük bir sorun haline gelecektir. Yukarıda ifade edilmiş nedenlerden ötürü günümüzde aileler  yaşlısının bakım ihtiyacını yerine getirmede sorun yaşamakta ya da bakım verememektedir.</a:t>
            </a:r>
          </a:p>
          <a:p>
            <a:pPr algn="just"/>
            <a:endParaRPr lang="tr-TR" sz="2400" dirty="0"/>
          </a:p>
        </p:txBody>
      </p:sp>
    </p:spTree>
    <p:extLst>
      <p:ext uri="{BB962C8B-B14F-4D97-AF65-F5344CB8AC3E}">
        <p14:creationId xmlns:p14="http://schemas.microsoft.com/office/powerpoint/2010/main" val="780827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6453336"/>
          </a:xfrm>
        </p:spPr>
        <p:txBody>
          <a:bodyPr>
            <a:normAutofit/>
          </a:bodyPr>
          <a:lstStyle/>
          <a:p>
            <a:pPr marL="0" indent="0">
              <a:buNone/>
            </a:pPr>
            <a:endParaRPr lang="tr-TR" sz="2000" dirty="0"/>
          </a:p>
          <a:p>
            <a:pPr marL="0" indent="0" algn="just">
              <a:buNone/>
            </a:pPr>
            <a:r>
              <a:rPr lang="tr-TR" sz="2000" dirty="0"/>
              <a:t>Yaşlılık döneminde yaşlılara yönelik bakım türlerini </a:t>
            </a:r>
            <a:r>
              <a:rPr lang="tr-TR" sz="2000" b="1" u="sng" dirty="0"/>
              <a:t>formel</a:t>
            </a:r>
            <a:r>
              <a:rPr lang="tr-TR" sz="2000" dirty="0"/>
              <a:t> ve </a:t>
            </a:r>
            <a:r>
              <a:rPr lang="tr-TR" sz="2000" b="1" u="sng" dirty="0" err="1"/>
              <a:t>informel</a:t>
            </a:r>
            <a:r>
              <a:rPr lang="tr-TR" sz="2000" dirty="0"/>
              <a:t> bakım olarak ikiye ayrılır.</a:t>
            </a:r>
          </a:p>
          <a:p>
            <a:pPr marL="0" indent="0" algn="just">
              <a:buNone/>
            </a:pPr>
            <a:endParaRPr lang="tr-TR" sz="2000" dirty="0"/>
          </a:p>
          <a:p>
            <a:pPr marL="0" indent="0" algn="just">
              <a:buNone/>
            </a:pPr>
            <a:r>
              <a:rPr lang="tr-TR" sz="2000" b="1" u="sng" dirty="0" err="1"/>
              <a:t>İnformel</a:t>
            </a:r>
            <a:r>
              <a:rPr lang="tr-TR" sz="2000" b="1" u="sng" dirty="0"/>
              <a:t> Bakım,</a:t>
            </a:r>
            <a:r>
              <a:rPr lang="tr-TR" sz="2000" dirty="0"/>
              <a:t> Bakım ihtiyacı olan yaşlı ile birlikte aynı evi paylaşan, ona zaman ayıran, gerekli durumlarda hastane işlerini takip eden, hekimin tedavi konusunda dikkat çektiği noktalarda (ilaç,  beslenme, hareket vb.) yaşlının tıbbi bakımının karşılanmasına yardım eden ve temel bakımını sağlayan, bunun karşılığında herhangi bir ücret almayan aile, akraba ya da arkadaşlar tarafından verilen bakım şeklinde tanımlanabilir. </a:t>
            </a:r>
          </a:p>
          <a:p>
            <a:pPr marL="0" indent="0" algn="just">
              <a:buNone/>
            </a:pPr>
            <a:endParaRPr lang="tr-TR" sz="2000" dirty="0"/>
          </a:p>
          <a:p>
            <a:pPr marL="0" indent="0" algn="just">
              <a:buNone/>
            </a:pPr>
            <a:r>
              <a:rPr lang="tr-TR" sz="2000" b="1" u="sng" dirty="0"/>
              <a:t>Formel Bakım,</a:t>
            </a:r>
            <a:r>
              <a:rPr lang="tr-TR" sz="2000" b="1" dirty="0"/>
              <a:t> </a:t>
            </a:r>
            <a:r>
              <a:rPr lang="tr-TR" sz="2000" dirty="0"/>
              <a:t>ise yaşlıya belirli bir ücret karşılığında sunulan profesyonel bakım hizmeti olarak tanımlanabilir. Sözü edilen bakım elemanları yaşlı bakımı alanında eğitim almış kişilerden oluşmakta olup, yaşlı bakım kuruluşları, rehabilitasyon merkezleri, gündüz bakımevleri, hastaneler ve ev ortamında bakım hizmeti sunabilmektedir.</a:t>
            </a:r>
          </a:p>
          <a:p>
            <a:pPr marL="0" indent="0" algn="just">
              <a:buNone/>
            </a:pPr>
            <a:endParaRPr lang="tr-TR" sz="2000" dirty="0"/>
          </a:p>
          <a:p>
            <a:pPr marL="0" indent="0" algn="just">
              <a:buNone/>
            </a:pPr>
            <a:endParaRPr lang="tr-TR" sz="2000" b="1" u="sng" dirty="0"/>
          </a:p>
          <a:p>
            <a:pPr marL="0" indent="0">
              <a:buNone/>
            </a:pPr>
            <a:endParaRPr lang="tr-TR" sz="2000" dirty="0"/>
          </a:p>
        </p:txBody>
      </p:sp>
    </p:spTree>
    <p:extLst>
      <p:ext uri="{BB962C8B-B14F-4D97-AF65-F5344CB8AC3E}">
        <p14:creationId xmlns:p14="http://schemas.microsoft.com/office/powerpoint/2010/main" val="288399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760640"/>
          </a:xfrm>
        </p:spPr>
        <p:txBody>
          <a:bodyPr>
            <a:normAutofit lnSpcReduction="10000"/>
          </a:bodyPr>
          <a:lstStyle/>
          <a:p>
            <a:pPr marL="0" indent="0" algn="just">
              <a:buNone/>
            </a:pPr>
            <a:r>
              <a:rPr lang="tr-TR" sz="2000" b="1" i="1" u="sng" dirty="0"/>
              <a:t>Yaşlıya Bakım Verenler ve Yaşanan Sorunlar</a:t>
            </a:r>
          </a:p>
          <a:p>
            <a:pPr marL="0" indent="0" algn="just">
              <a:buNone/>
            </a:pPr>
            <a:endParaRPr lang="tr-TR" sz="2000" b="1" i="1" u="sng" dirty="0"/>
          </a:p>
          <a:p>
            <a:pPr marL="0" indent="0" algn="just">
              <a:buNone/>
            </a:pPr>
            <a:r>
              <a:rPr lang="tr-TR" sz="2000" b="1" dirty="0"/>
              <a:t>1-İnformel Bakım Verenler ve Sorunları</a:t>
            </a:r>
          </a:p>
          <a:p>
            <a:pPr marL="0" indent="0" algn="just">
              <a:buNone/>
            </a:pPr>
            <a:endParaRPr lang="tr-TR" sz="2000" b="1" dirty="0"/>
          </a:p>
          <a:p>
            <a:pPr marL="0" indent="0" algn="just">
              <a:buNone/>
            </a:pPr>
            <a:r>
              <a:rPr lang="tr-TR" sz="2000" i="1" dirty="0"/>
              <a:t>Yaşlılara yönelik </a:t>
            </a:r>
            <a:r>
              <a:rPr lang="tr-TR" sz="2000" i="1" dirty="0" err="1"/>
              <a:t>informel</a:t>
            </a:r>
            <a:r>
              <a:rPr lang="tr-TR" sz="2000" i="1" dirty="0"/>
              <a:t> bakım verenlerin bakım yükünü en çok etkileyen faktörler:</a:t>
            </a:r>
          </a:p>
          <a:p>
            <a:pPr marL="0" indent="0" algn="just">
              <a:buNone/>
            </a:pPr>
            <a:endParaRPr lang="tr-TR" sz="2000" dirty="0"/>
          </a:p>
          <a:p>
            <a:pPr algn="just"/>
            <a:r>
              <a:rPr lang="tr-TR" sz="2000" dirty="0"/>
              <a:t>-Bakım verenin kişisel özellikleri (yaş, cinsiyet vb.)</a:t>
            </a:r>
          </a:p>
          <a:p>
            <a:pPr algn="just"/>
            <a:r>
              <a:rPr lang="tr-TR" sz="2000" dirty="0"/>
              <a:t>-Yaşlıya bakım verme dışında başka sorumluluklarının olmaması</a:t>
            </a:r>
          </a:p>
          <a:p>
            <a:pPr algn="just"/>
            <a:r>
              <a:rPr lang="tr-TR" sz="2000" dirty="0"/>
              <a:t>-Bakım verme süresi</a:t>
            </a:r>
          </a:p>
          <a:p>
            <a:pPr algn="just"/>
            <a:r>
              <a:rPr lang="tr-TR" sz="2000" dirty="0"/>
              <a:t>-Çok boyutlu bakım verme durumunda olması</a:t>
            </a:r>
          </a:p>
          <a:p>
            <a:pPr algn="just"/>
            <a:r>
              <a:rPr lang="tr-TR" sz="2000" dirty="0"/>
              <a:t>-Bakım verme konusunda fikrinin alınmaması</a:t>
            </a:r>
          </a:p>
          <a:p>
            <a:pPr algn="just"/>
            <a:r>
              <a:rPr lang="tr-TR" sz="2000" dirty="0"/>
              <a:t>-Çevresindekilerin anlayışsız olması</a:t>
            </a:r>
          </a:p>
          <a:p>
            <a:pPr algn="just"/>
            <a:r>
              <a:rPr lang="tr-TR" sz="2000" dirty="0"/>
              <a:t>-Destek sistemlerinin yetersiz olması</a:t>
            </a:r>
          </a:p>
          <a:p>
            <a:pPr algn="just"/>
            <a:r>
              <a:rPr lang="tr-TR" sz="2000" dirty="0"/>
              <a:t>-Maddi ve manevi kayıp yaşaması</a:t>
            </a:r>
          </a:p>
          <a:p>
            <a:pPr algn="just"/>
            <a:r>
              <a:rPr lang="tr-TR" sz="2000" dirty="0"/>
              <a:t>-Hastanın hastalık derecesi</a:t>
            </a:r>
          </a:p>
          <a:p>
            <a:pPr marL="0" indent="0" algn="just">
              <a:buNone/>
            </a:pPr>
            <a:endParaRPr lang="tr-TR" sz="2000" dirty="0"/>
          </a:p>
        </p:txBody>
      </p:sp>
    </p:spTree>
    <p:extLst>
      <p:ext uri="{BB962C8B-B14F-4D97-AF65-F5344CB8AC3E}">
        <p14:creationId xmlns:p14="http://schemas.microsoft.com/office/powerpoint/2010/main" val="2677758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760640"/>
          </a:xfrm>
        </p:spPr>
        <p:txBody>
          <a:bodyPr>
            <a:normAutofit/>
          </a:bodyPr>
          <a:lstStyle/>
          <a:p>
            <a:pPr marL="0" indent="0" algn="just">
              <a:buNone/>
            </a:pPr>
            <a:r>
              <a:rPr lang="tr-TR" sz="2000" i="1" dirty="0"/>
              <a:t>Yaşlılara yönelik </a:t>
            </a:r>
            <a:r>
              <a:rPr lang="tr-TR" sz="2000" i="1" dirty="0" err="1"/>
              <a:t>informel</a:t>
            </a:r>
            <a:r>
              <a:rPr lang="tr-TR" sz="2000" i="1" dirty="0"/>
              <a:t> bakım verenler bakım yüklerine bağlı olarak bazı sorunlar yaşamaktadırlar:</a:t>
            </a:r>
          </a:p>
          <a:p>
            <a:pPr marL="0" indent="0" algn="just">
              <a:buNone/>
            </a:pPr>
            <a:endParaRPr lang="tr-TR" sz="2000" dirty="0"/>
          </a:p>
          <a:p>
            <a:pPr algn="just"/>
            <a:r>
              <a:rPr lang="tr-TR" sz="2000" dirty="0"/>
              <a:t>Kendilerine zaman ayıramamaları</a:t>
            </a:r>
          </a:p>
          <a:p>
            <a:pPr algn="just"/>
            <a:r>
              <a:rPr lang="tr-TR" sz="2000" dirty="0"/>
              <a:t>Yaşadıkları fiziksel, psikolojik ve sosyal sorunların aile ilişkilerini  olumsuz etkilemesi</a:t>
            </a:r>
          </a:p>
          <a:p>
            <a:pPr algn="just"/>
            <a:r>
              <a:rPr lang="tr-TR" sz="2000" dirty="0"/>
              <a:t>Bakım verilen kişiyi hareket ettirme, kaldırma, yatırma vb. gibi güç gerektiren konularda zorlanma nedeniyle ortaya çıkan fiziksel sorunlar</a:t>
            </a:r>
          </a:p>
          <a:p>
            <a:pPr algn="just"/>
            <a:r>
              <a:rPr lang="tr-TR" sz="2000" dirty="0"/>
              <a:t>Duygusal desteğe ihtiyaç duyma, depresyona girme, tükenmişlik yaşama gibi psikolojik sorunlar</a:t>
            </a:r>
          </a:p>
          <a:p>
            <a:pPr algn="just"/>
            <a:r>
              <a:rPr lang="tr-TR" sz="2000" dirty="0"/>
              <a:t>Sosyal izolasyon, aile içi iletişimde bozulma, iş kaybı, maddi güçlük yaşama vb. nedeniyle sosyal sorunlar yaşanmaktadır.</a:t>
            </a:r>
          </a:p>
        </p:txBody>
      </p:sp>
    </p:spTree>
    <p:extLst>
      <p:ext uri="{BB962C8B-B14F-4D97-AF65-F5344CB8AC3E}">
        <p14:creationId xmlns:p14="http://schemas.microsoft.com/office/powerpoint/2010/main" val="116032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760640"/>
          </a:xfrm>
        </p:spPr>
        <p:txBody>
          <a:bodyPr>
            <a:normAutofit/>
          </a:bodyPr>
          <a:lstStyle/>
          <a:p>
            <a:pPr marL="0" indent="0" algn="just">
              <a:buNone/>
            </a:pPr>
            <a:r>
              <a:rPr lang="tr-TR" sz="2000" b="1" dirty="0"/>
              <a:t>2-Yaşlılara Formel Bakım Verenler ve Sorunları</a:t>
            </a:r>
          </a:p>
          <a:p>
            <a:pPr marL="0" indent="0" algn="just">
              <a:buNone/>
            </a:pPr>
            <a:endParaRPr lang="tr-TR" sz="2000" b="1" dirty="0"/>
          </a:p>
          <a:p>
            <a:pPr marL="0" indent="0" algn="just">
              <a:buNone/>
            </a:pPr>
            <a:r>
              <a:rPr lang="tr-TR" sz="2000" dirty="0"/>
              <a:t>Formel bakım verenler yaşlı bakıcıları, profesyonel bakıcı ya da yaşlı bakım teknikeri vb. olarak anılabilmektedir. Formel bakım profesyonelce organize edilmiş, ücretli yardım olarak tanımlanırken; formel bakım verme, evde ya da kurumda sağlık bakımı ve kişisel bakım hizmetlerini sunan meslek grupları tarafından verilen bakımdır. </a:t>
            </a:r>
          </a:p>
          <a:p>
            <a:pPr marL="0" indent="0" algn="just">
              <a:buNone/>
            </a:pPr>
            <a:endParaRPr lang="tr-TR" sz="2000" dirty="0"/>
          </a:p>
        </p:txBody>
      </p:sp>
    </p:spTree>
    <p:extLst>
      <p:ext uri="{BB962C8B-B14F-4D97-AF65-F5344CB8AC3E}">
        <p14:creationId xmlns:p14="http://schemas.microsoft.com/office/powerpoint/2010/main" val="254633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549FDC-2DCA-4FA4-9AFE-5586006C76A5}"/>
              </a:ext>
            </a:extLst>
          </p:cNvPr>
          <p:cNvSpPr>
            <a:spLocks noGrp="1"/>
          </p:cNvSpPr>
          <p:nvPr>
            <p:ph idx="1"/>
          </p:nvPr>
        </p:nvSpPr>
        <p:spPr>
          <a:xfrm>
            <a:off x="800100" y="908720"/>
            <a:ext cx="7543800" cy="4687416"/>
          </a:xfrm>
        </p:spPr>
        <p:txBody>
          <a:bodyPr>
            <a:normAutofit/>
          </a:bodyPr>
          <a:lstStyle/>
          <a:p>
            <a:pPr marL="0" indent="0" algn="just">
              <a:buNone/>
            </a:pPr>
            <a:r>
              <a:rPr lang="tr-TR" sz="2000" i="1" dirty="0"/>
              <a:t>Yaşlılara yönelik formel bakım verenlerin bakım yükünü en çok etkileyen faktörler:</a:t>
            </a:r>
          </a:p>
          <a:p>
            <a:pPr algn="just"/>
            <a:endParaRPr lang="tr-TR" sz="2000" dirty="0"/>
          </a:p>
          <a:p>
            <a:pPr algn="just"/>
            <a:r>
              <a:rPr lang="tr-TR" sz="2000" dirty="0" err="1"/>
              <a:t>İnformel</a:t>
            </a:r>
            <a:r>
              <a:rPr lang="tr-TR" sz="2000" dirty="0"/>
              <a:t> bakım verenlere kıyasla formel bakım verenlerin bakım ile ilgili gerekli bilgi ve donanıma sahip olması</a:t>
            </a:r>
          </a:p>
          <a:p>
            <a:pPr algn="just"/>
            <a:r>
              <a:rPr lang="tr-TR" sz="2000" dirty="0"/>
              <a:t>bakım verme karşılığında ekonomik bir gelir elde etmesi</a:t>
            </a:r>
          </a:p>
          <a:p>
            <a:pPr algn="just"/>
            <a:r>
              <a:rPr lang="tr-TR" sz="2000" dirty="0"/>
              <a:t>sosyal güvencesinin bulunması </a:t>
            </a:r>
          </a:p>
          <a:p>
            <a:pPr algn="just"/>
            <a:r>
              <a:rPr lang="tr-TR" sz="2000" dirty="0"/>
              <a:t>tatil ve diğer alternatif çalışan haklarından yararlanmaları vb. </a:t>
            </a:r>
          </a:p>
          <a:p>
            <a:pPr algn="just"/>
            <a:endParaRPr lang="tr-TR" sz="2000" dirty="0"/>
          </a:p>
          <a:p>
            <a:pPr marL="0" indent="0" algn="just">
              <a:buNone/>
            </a:pPr>
            <a:r>
              <a:rPr lang="tr-TR" sz="2000" dirty="0"/>
              <a:t>gibi koşullara sahip olmaları sonucunda bakım yükü ve tükenmişlik duygusu daha az yaşanmakta ya da yaşanmamaktadır</a:t>
            </a:r>
            <a:r>
              <a:rPr lang="tr-TR" sz="2400" dirty="0"/>
              <a:t>.</a:t>
            </a:r>
          </a:p>
          <a:p>
            <a:endParaRPr lang="tr-TR" dirty="0"/>
          </a:p>
        </p:txBody>
      </p:sp>
    </p:spTree>
    <p:extLst>
      <p:ext uri="{BB962C8B-B14F-4D97-AF65-F5344CB8AC3E}">
        <p14:creationId xmlns:p14="http://schemas.microsoft.com/office/powerpoint/2010/main" val="1659483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862</Words>
  <Application>Microsoft Office PowerPoint</Application>
  <PresentationFormat>Ekran Gösterisi (4:3)</PresentationFormat>
  <Paragraphs>67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Impact</vt:lpstr>
      <vt:lpstr>Times New Roman</vt:lpstr>
      <vt:lpstr>NewsPrint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YAŞLIYA BAKIM VERENLERLE ÇALIŞMA</dc:title>
  <dc:creator>Elif Gürhan</dc:creator>
  <cp:lastModifiedBy>Elif GÜRHAN DURAN</cp:lastModifiedBy>
  <cp:revision>42</cp:revision>
  <dcterms:created xsi:type="dcterms:W3CDTF">2020-01-15T10:46:07Z</dcterms:created>
  <dcterms:modified xsi:type="dcterms:W3CDTF">2023-04-04T08:02:54Z</dcterms:modified>
</cp:coreProperties>
</file>