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40"/>
  </p:notesMasterIdLst>
  <p:sldIdLst>
    <p:sldId id="256" r:id="rId2"/>
    <p:sldId id="340" r:id="rId3"/>
    <p:sldId id="341" r:id="rId4"/>
    <p:sldId id="342" r:id="rId5"/>
    <p:sldId id="343" r:id="rId6"/>
    <p:sldId id="344" r:id="rId7"/>
    <p:sldId id="345" r:id="rId8"/>
    <p:sldId id="372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74" r:id="rId28"/>
    <p:sldId id="365" r:id="rId29"/>
    <p:sldId id="366" r:id="rId30"/>
    <p:sldId id="367" r:id="rId31"/>
    <p:sldId id="368" r:id="rId32"/>
    <p:sldId id="369" r:id="rId33"/>
    <p:sldId id="370" r:id="rId34"/>
    <p:sldId id="371" r:id="rId35"/>
    <p:sldId id="373" r:id="rId36"/>
    <p:sldId id="375" r:id="rId37"/>
    <p:sldId id="376" r:id="rId38"/>
    <p:sldId id="377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F5C"/>
    <a:srgbClr val="E3D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56" autoAdjust="0"/>
    <p:restoredTop sz="91088" autoAdjust="0"/>
  </p:normalViewPr>
  <p:slideViewPr>
    <p:cSldViewPr>
      <p:cViewPr>
        <p:scale>
          <a:sx n="66" d="100"/>
          <a:sy n="66" d="100"/>
        </p:scale>
        <p:origin x="-75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0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92151C2-F308-45D7-8DEC-D28E117B8994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D555C4-9D32-4AB7-84D1-886C4086D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42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latin typeface="Times New Roman" pitchFamily="18" charset="0"/>
              </a:rPr>
              <a:t>This chapter provides a way to measure economic exposure, discusses its determinants, and presents methods for managing and hedging economic exposure.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EFC475-558B-45B0-A8B5-527849FF791F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7800" y="5791200"/>
            <a:ext cx="6400800" cy="8763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514794"/>
          </a:xfrm>
        </p:spPr>
        <p:txBody>
          <a:bodyPr/>
          <a:lstStyle/>
          <a:p>
            <a:r>
              <a:rPr lang="en-US" dirty="0" smtClean="0"/>
              <a:t>Copyright © 2018 by the McGraw-Hill Companies, Inc. All rights reserved.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838B0-B1EB-4CFB-B949-0A81B5280E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5029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5400" b="1">
                <a:solidFill>
                  <a:srgbClr val="C0000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l="34978" t="26029" r="35061" b="24074"/>
          <a:stretch/>
        </p:blipFill>
        <p:spPr>
          <a:xfrm>
            <a:off x="2213810" y="497940"/>
            <a:ext cx="4716379" cy="441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578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8F83F306-BE7D-4FC9-AEA6-FB1C9F85D1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8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EBB1EE63-4FF5-4015-9CDD-E8360AE5D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5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4400"/>
            <a:ext cx="8229600" cy="990600"/>
          </a:xfrm>
        </p:spPr>
        <p:txBody>
          <a:bodyPr>
            <a:normAutofit/>
          </a:bodyPr>
          <a:lstStyle>
            <a:lvl1pPr>
              <a:defRPr sz="48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526795"/>
            <a:ext cx="2895600" cy="362394"/>
          </a:xfrm>
        </p:spPr>
        <p:txBody>
          <a:bodyPr/>
          <a:lstStyle/>
          <a:p>
            <a:r>
              <a:rPr lang="en-US" dirty="0" smtClean="0"/>
              <a:t>Copyright © 2018 by the McGraw-Hill Companies, Inc. All rights reserved.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18447"/>
            <a:ext cx="2133600" cy="365125"/>
          </a:xfrm>
        </p:spPr>
        <p:txBody>
          <a:bodyPr/>
          <a:lstStyle/>
          <a:p>
            <a:fld id="{998838B0-B1EB-4CFB-B949-0A81B5280E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6781800"/>
            <a:ext cx="9144000" cy="914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6"/>
            <a:ext cx="9144000" cy="77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46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7229173C-6AC7-443D-B9D0-0ED58F1B3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4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21EC0701-7498-4889-92AA-05EE1967BD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4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89EF90BB-E632-441D-8A7A-E5C4DD43BB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5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B81C926A-285D-400B-92F3-8144BFCACB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1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C4281FE1-5637-4DEF-9FCD-CB55490C8B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0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98584D4F-7776-42AE-9BD4-9886ADC834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A7211-6BC3-4DD5-A2C3-6CB14ECA1DA4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#-</a:t>
            </a:r>
            <a:fld id="{A3C41E28-B2AB-4707-A8B6-46B6C703F2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8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029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629400"/>
            <a:ext cx="2895600" cy="362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Copyright © 2018 by the McGraw-Hill Companies, Inc. All rights reserved.</a:t>
            </a:r>
          </a:p>
          <a:p>
            <a:pPr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98838B0-B1EB-4CFB-B949-0A81B5280E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6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solidFill>
            <a:srgbClr val="C05533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2920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Management of Economic Exposure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Nine</a:t>
            </a: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181600" y="6477000"/>
            <a:ext cx="3983038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How to Measure Economic Exposure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The exposure coefficient, </a:t>
            </a:r>
            <a:r>
              <a:rPr lang="en-US" altLang="en-US" i="1" smtClean="0"/>
              <a:t>b</a:t>
            </a:r>
            <a:r>
              <a:rPr lang="en-US" altLang="en-US" smtClean="0"/>
              <a:t>, is defined as follows: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4484688"/>
            <a:ext cx="8551863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Where </a:t>
            </a:r>
            <a:r>
              <a:rPr lang="en-US" altLang="en-US" sz="3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Cov</a:t>
            </a:r>
            <a:r>
              <a:rPr lang="en-US" altLang="en-US" sz="3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altLang="en-US" sz="3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P,S</a:t>
            </a:r>
            <a:r>
              <a:rPr lang="en-US" altLang="en-US" sz="3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is the covariance between the dollar value of the asset and the exchange rate, and </a:t>
            </a:r>
            <a:r>
              <a:rPr lang="en-US" altLang="en-US" sz="3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</a:t>
            </a:r>
            <a:r>
              <a:rPr lang="en-US" altLang="en-US" sz="3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altLang="en-US" sz="3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  <a:r>
              <a:rPr lang="en-US" altLang="en-US" sz="3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is the variance of the exchange rate.</a:t>
            </a:r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3234068" y="2971800"/>
            <a:ext cx="2408237" cy="1212850"/>
            <a:chOff x="1824" y="1545"/>
            <a:chExt cx="1366" cy="662"/>
          </a:xfrm>
        </p:grpSpPr>
        <p:grpSp>
          <p:nvGrpSpPr>
            <p:cNvPr id="13319" name="Group 6"/>
            <p:cNvGrpSpPr>
              <a:grpSpLocks/>
            </p:cNvGrpSpPr>
            <p:nvPr/>
          </p:nvGrpSpPr>
          <p:grpSpPr bwMode="auto">
            <a:xfrm>
              <a:off x="2256" y="1545"/>
              <a:ext cx="934" cy="662"/>
              <a:chOff x="2256" y="1545"/>
              <a:chExt cx="934" cy="662"/>
            </a:xfrm>
          </p:grpSpPr>
          <p:sp>
            <p:nvSpPr>
              <p:cNvPr id="13321" name="Rectangle 7"/>
              <p:cNvSpPr>
                <a:spLocks noChangeArrowheads="1"/>
              </p:cNvSpPr>
              <p:nvPr/>
            </p:nvSpPr>
            <p:spPr bwMode="auto">
              <a:xfrm>
                <a:off x="2256" y="1545"/>
                <a:ext cx="934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3200">
                    <a:latin typeface="Times New Roman" pitchFamily="18" charset="0"/>
                  </a:rPr>
                  <a:t>Cov(</a:t>
                </a:r>
                <a:r>
                  <a:rPr lang="en-US" altLang="en-US" sz="3200" i="1">
                    <a:latin typeface="Times New Roman" pitchFamily="18" charset="0"/>
                  </a:rPr>
                  <a:t>P,S</a:t>
                </a:r>
                <a:r>
                  <a:rPr lang="en-US" altLang="en-US" sz="3200"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3322" name="Rectangle 8"/>
              <p:cNvSpPr>
                <a:spLocks noChangeArrowheads="1"/>
              </p:cNvSpPr>
              <p:nvPr/>
            </p:nvSpPr>
            <p:spPr bwMode="auto">
              <a:xfrm>
                <a:off x="2379" y="1888"/>
                <a:ext cx="699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3200">
                    <a:latin typeface="Times New Roman" pitchFamily="18" charset="0"/>
                  </a:rPr>
                  <a:t>Var(</a:t>
                </a:r>
                <a:r>
                  <a:rPr lang="en-US" altLang="en-US" sz="3200" i="1">
                    <a:latin typeface="Times New Roman" pitchFamily="18" charset="0"/>
                  </a:rPr>
                  <a:t>S</a:t>
                </a:r>
                <a:r>
                  <a:rPr lang="en-US" altLang="en-US" sz="3200"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3323" name="Line 9"/>
              <p:cNvSpPr>
                <a:spLocks noChangeShapeType="1"/>
              </p:cNvSpPr>
              <p:nvPr/>
            </p:nvSpPr>
            <p:spPr bwMode="auto">
              <a:xfrm>
                <a:off x="2304" y="1872"/>
                <a:ext cx="8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0" name="Rectangle 10"/>
            <p:cNvSpPr>
              <a:spLocks noChangeArrowheads="1"/>
            </p:cNvSpPr>
            <p:nvPr/>
          </p:nvSpPr>
          <p:spPr bwMode="auto">
            <a:xfrm>
              <a:off x="1824" y="1696"/>
              <a:ext cx="4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3200" i="1">
                  <a:latin typeface="Times New Roman" pitchFamily="18" charset="0"/>
                </a:rPr>
                <a:t>b = </a:t>
              </a:r>
            </a:p>
          </p:txBody>
        </p:sp>
      </p:grp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10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3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How to Measure Economic Exposure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exposure coefficient shows that there are two sources of economic exposure: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3302000" y="5275263"/>
            <a:ext cx="2409825" cy="1212850"/>
            <a:chOff x="1824" y="1545"/>
            <a:chExt cx="1366" cy="662"/>
          </a:xfrm>
        </p:grpSpPr>
        <p:grpSp>
          <p:nvGrpSpPr>
            <p:cNvPr id="14346" name="Group 5"/>
            <p:cNvGrpSpPr>
              <a:grpSpLocks/>
            </p:cNvGrpSpPr>
            <p:nvPr/>
          </p:nvGrpSpPr>
          <p:grpSpPr bwMode="auto">
            <a:xfrm>
              <a:off x="2256" y="1545"/>
              <a:ext cx="934" cy="662"/>
              <a:chOff x="2256" y="1545"/>
              <a:chExt cx="934" cy="662"/>
            </a:xfrm>
          </p:grpSpPr>
          <p:sp>
            <p:nvSpPr>
              <p:cNvPr id="14348" name="Rectangle 6"/>
              <p:cNvSpPr>
                <a:spLocks noChangeArrowheads="1"/>
              </p:cNvSpPr>
              <p:nvPr/>
            </p:nvSpPr>
            <p:spPr bwMode="auto">
              <a:xfrm>
                <a:off x="2256" y="1545"/>
                <a:ext cx="934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3200">
                    <a:latin typeface="Times New Roman" pitchFamily="18" charset="0"/>
                  </a:rPr>
                  <a:t>Cov(</a:t>
                </a:r>
                <a:r>
                  <a:rPr lang="en-US" altLang="en-US" sz="3200" i="1">
                    <a:latin typeface="Times New Roman" pitchFamily="18" charset="0"/>
                  </a:rPr>
                  <a:t>P,S</a:t>
                </a:r>
                <a:r>
                  <a:rPr lang="en-US" altLang="en-US" sz="3200"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4349" name="Rectangle 7"/>
              <p:cNvSpPr>
                <a:spLocks noChangeArrowheads="1"/>
              </p:cNvSpPr>
              <p:nvPr/>
            </p:nvSpPr>
            <p:spPr bwMode="auto">
              <a:xfrm>
                <a:off x="2379" y="1888"/>
                <a:ext cx="699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3200">
                    <a:latin typeface="Times New Roman" pitchFamily="18" charset="0"/>
                  </a:rPr>
                  <a:t>Var(</a:t>
                </a:r>
                <a:r>
                  <a:rPr lang="en-US" altLang="en-US" sz="3200" i="1">
                    <a:latin typeface="Times New Roman" pitchFamily="18" charset="0"/>
                  </a:rPr>
                  <a:t>S</a:t>
                </a:r>
                <a:r>
                  <a:rPr lang="en-US" altLang="en-US" sz="3200"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4350" name="Line 8"/>
              <p:cNvSpPr>
                <a:spLocks noChangeShapeType="1"/>
              </p:cNvSpPr>
              <p:nvPr/>
            </p:nvSpPr>
            <p:spPr bwMode="auto">
              <a:xfrm>
                <a:off x="2304" y="1872"/>
                <a:ext cx="8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7" name="Rectangle 9"/>
            <p:cNvSpPr>
              <a:spLocks noChangeArrowheads="1"/>
            </p:cNvSpPr>
            <p:nvPr/>
          </p:nvSpPr>
          <p:spPr bwMode="auto">
            <a:xfrm>
              <a:off x="1824" y="1696"/>
              <a:ext cx="4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3200" i="1">
                  <a:latin typeface="Times New Roman" pitchFamily="18" charset="0"/>
                </a:rPr>
                <a:t>b = </a:t>
              </a:r>
            </a:p>
          </p:txBody>
        </p:sp>
      </p:grpSp>
      <p:sp>
        <p:nvSpPr>
          <p:cNvPr id="14341" name="Arc 10"/>
          <p:cNvSpPr>
            <a:spLocks/>
          </p:cNvSpPr>
          <p:nvPr/>
        </p:nvSpPr>
        <p:spPr bwMode="auto">
          <a:xfrm flipH="1">
            <a:off x="592138" y="3341688"/>
            <a:ext cx="3810000" cy="2814637"/>
          </a:xfrm>
          <a:custGeom>
            <a:avLst/>
            <a:gdLst>
              <a:gd name="T0" fmla="*/ 2147483647 w 21600"/>
              <a:gd name="T1" fmla="*/ 0 h 30457"/>
              <a:gd name="T2" fmla="*/ 2147483647 w 21600"/>
              <a:gd name="T3" fmla="*/ 2147483647 h 30457"/>
              <a:gd name="T4" fmla="*/ 0 w 21600"/>
              <a:gd name="T5" fmla="*/ 2147483647 h 30457"/>
              <a:gd name="T6" fmla="*/ 0 60000 65536"/>
              <a:gd name="T7" fmla="*/ 0 60000 65536"/>
              <a:gd name="T8" fmla="*/ 0 60000 65536"/>
              <a:gd name="T9" fmla="*/ 0 w 21600"/>
              <a:gd name="T10" fmla="*/ 0 h 30457"/>
              <a:gd name="T11" fmla="*/ 21600 w 21600"/>
              <a:gd name="T12" fmla="*/ 30457 h 304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457" fill="none" extrusionOk="0">
                <a:moveTo>
                  <a:pt x="19573" y="-1"/>
                </a:moveTo>
                <a:cubicBezTo>
                  <a:pt x="20908" y="2859"/>
                  <a:pt x="21600" y="5977"/>
                  <a:pt x="21600" y="9134"/>
                </a:cubicBezTo>
                <a:cubicBezTo>
                  <a:pt x="21600" y="19732"/>
                  <a:pt x="13909" y="28765"/>
                  <a:pt x="3447" y="30457"/>
                </a:cubicBezTo>
              </a:path>
              <a:path w="21600" h="30457" stroke="0" extrusionOk="0">
                <a:moveTo>
                  <a:pt x="19573" y="-1"/>
                </a:moveTo>
                <a:cubicBezTo>
                  <a:pt x="20908" y="2859"/>
                  <a:pt x="21600" y="5977"/>
                  <a:pt x="21600" y="9134"/>
                </a:cubicBezTo>
                <a:cubicBezTo>
                  <a:pt x="21600" y="19732"/>
                  <a:pt x="13909" y="28765"/>
                  <a:pt x="3447" y="30457"/>
                </a:cubicBezTo>
                <a:lnTo>
                  <a:pt x="0" y="9134"/>
                </a:lnTo>
                <a:lnTo>
                  <a:pt x="19573" y="-1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/>
          <a:p>
            <a:endParaRPr lang="en-US"/>
          </a:p>
        </p:txBody>
      </p:sp>
      <p:sp>
        <p:nvSpPr>
          <p:cNvPr id="14342" name="Arc 11"/>
          <p:cNvSpPr>
            <a:spLocks/>
          </p:cNvSpPr>
          <p:nvPr/>
        </p:nvSpPr>
        <p:spPr bwMode="auto">
          <a:xfrm flipH="1">
            <a:off x="762000" y="3868738"/>
            <a:ext cx="3810000" cy="1758950"/>
          </a:xfrm>
          <a:custGeom>
            <a:avLst/>
            <a:gdLst>
              <a:gd name="T0" fmla="*/ 2147483647 w 21600"/>
              <a:gd name="T1" fmla="*/ 0 h 27940"/>
              <a:gd name="T2" fmla="*/ 2147483647 w 21600"/>
              <a:gd name="T3" fmla="*/ 2147483647 h 27940"/>
              <a:gd name="T4" fmla="*/ 0 w 21600"/>
              <a:gd name="T5" fmla="*/ 2147483647 h 27940"/>
              <a:gd name="T6" fmla="*/ 0 60000 65536"/>
              <a:gd name="T7" fmla="*/ 0 60000 65536"/>
              <a:gd name="T8" fmla="*/ 0 60000 65536"/>
              <a:gd name="T9" fmla="*/ 0 w 21600"/>
              <a:gd name="T10" fmla="*/ 0 h 27940"/>
              <a:gd name="T11" fmla="*/ 21600 w 21600"/>
              <a:gd name="T12" fmla="*/ 27940 h 279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940" fill="none" extrusionOk="0">
                <a:moveTo>
                  <a:pt x="20561" y="-1"/>
                </a:moveTo>
                <a:cubicBezTo>
                  <a:pt x="21249" y="2138"/>
                  <a:pt x="21600" y="4370"/>
                  <a:pt x="21600" y="6617"/>
                </a:cubicBezTo>
                <a:cubicBezTo>
                  <a:pt x="21600" y="17215"/>
                  <a:pt x="13909" y="26248"/>
                  <a:pt x="3447" y="27940"/>
                </a:cubicBezTo>
              </a:path>
              <a:path w="21600" h="27940" stroke="0" extrusionOk="0">
                <a:moveTo>
                  <a:pt x="20561" y="-1"/>
                </a:moveTo>
                <a:cubicBezTo>
                  <a:pt x="21249" y="2138"/>
                  <a:pt x="21600" y="4370"/>
                  <a:pt x="21600" y="6617"/>
                </a:cubicBezTo>
                <a:cubicBezTo>
                  <a:pt x="21600" y="17215"/>
                  <a:pt x="13909" y="26248"/>
                  <a:pt x="3447" y="27940"/>
                </a:cubicBezTo>
                <a:lnTo>
                  <a:pt x="0" y="6617"/>
                </a:lnTo>
                <a:lnTo>
                  <a:pt x="20561" y="-1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3236" tIns="51618" rIns="103236" bIns="51618" anchor="ctr"/>
          <a:lstStyle/>
          <a:p>
            <a:endParaRPr lang="en-US"/>
          </a:p>
        </p:txBody>
      </p:sp>
      <p:sp>
        <p:nvSpPr>
          <p:cNvPr id="14343" name="Rectangle 12"/>
          <p:cNvSpPr>
            <a:spLocks noChangeArrowheads="1"/>
          </p:cNvSpPr>
          <p:nvPr/>
        </p:nvSpPr>
        <p:spPr bwMode="auto">
          <a:xfrm>
            <a:off x="430213" y="3038475"/>
            <a:ext cx="8543925" cy="170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>
            <a:lvl1pPr marL="342900" indent="-3429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73138" indent="-515938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variance of the exchange rate.</a:t>
            </a:r>
          </a:p>
        </p:txBody>
      </p:sp>
      <p:sp>
        <p:nvSpPr>
          <p:cNvPr id="14344" name="Rectangle 13"/>
          <p:cNvSpPr>
            <a:spLocks noChangeArrowheads="1"/>
          </p:cNvSpPr>
          <p:nvPr/>
        </p:nvSpPr>
        <p:spPr bwMode="auto">
          <a:xfrm>
            <a:off x="423863" y="3516313"/>
            <a:ext cx="8543925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>
            <a:lvl1pPr marL="342900" indent="-3429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73138" indent="-515938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AutoNum type="arabicPeriod" startAt="2"/>
            </a:pPr>
            <a:r>
              <a:rPr lang="en-US" altLang="en-US" sz="2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covariance between the dollar value of the asset and exchange rate.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11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Suppose a U.S. firm has an asset in France whose local currency price is random.</a:t>
            </a:r>
          </a:p>
          <a:p>
            <a:pPr eaLnBrk="1" hangingPunct="1"/>
            <a:r>
              <a:rPr lang="en-US" altLang="en-US" sz="2800" dirty="0" smtClean="0"/>
              <a:t>For simplicity, suppose there are only three states of the world and each state is equally likely to occur.</a:t>
            </a:r>
          </a:p>
          <a:p>
            <a:pPr eaLnBrk="1" hangingPunct="1"/>
            <a:r>
              <a:rPr lang="en-US" altLang="en-US" sz="2800" dirty="0" smtClean="0"/>
              <a:t>The future local currency price of this French asset (</a:t>
            </a:r>
            <a:r>
              <a:rPr lang="en-US" altLang="en-US" sz="2800" i="1" dirty="0" smtClean="0"/>
              <a:t>P</a:t>
            </a:r>
            <a:r>
              <a:rPr lang="en-US" altLang="en-US" sz="2800" dirty="0" smtClean="0"/>
              <a:t>*) as well as the future exchange rate (</a:t>
            </a:r>
            <a:r>
              <a:rPr lang="en-US" altLang="en-US" sz="2800" i="1" dirty="0" smtClean="0"/>
              <a:t>S</a:t>
            </a:r>
            <a:r>
              <a:rPr lang="en-US" altLang="en-US" sz="2800" dirty="0" smtClean="0"/>
              <a:t>)</a:t>
            </a:r>
            <a:r>
              <a:rPr lang="en-US" altLang="en-US" sz="2800" i="1" dirty="0" smtClean="0"/>
              <a:t> </a:t>
            </a:r>
            <a:r>
              <a:rPr lang="en-US" altLang="en-US" sz="2800" dirty="0" smtClean="0"/>
              <a:t>will be determined, depending on the realized state of the world.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12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(continued)</a:t>
            </a:r>
          </a:p>
        </p:txBody>
      </p:sp>
      <p:graphicFrame>
        <p:nvGraphicFramePr>
          <p:cNvPr id="5509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928129"/>
              </p:ext>
            </p:extLst>
          </p:nvPr>
        </p:nvGraphicFramePr>
        <p:xfrm>
          <a:off x="762000" y="1752599"/>
          <a:ext cx="7620000" cy="4495803"/>
        </p:xfrm>
        <a:graphic>
          <a:graphicData uri="http://schemas.openxmlformats.org/drawingml/2006/table">
            <a:tbl>
              <a:tblPr/>
              <a:tblGrid>
                <a:gridCol w="15236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36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36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21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268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P*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S×P*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583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€980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$1,372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$1,500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€1,070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$1,712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583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€933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€875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583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$1,500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$1,600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13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(continued)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733800"/>
            <a:ext cx="8229600" cy="269716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In case one, the local currency price of the asset and the exchange rate are positively correlated.</a:t>
            </a:r>
          </a:p>
          <a:p>
            <a:pPr lvl="1" eaLnBrk="1" hangingPunct="1"/>
            <a:r>
              <a:rPr lang="en-US" altLang="en-US" sz="2400" dirty="0" smtClean="0"/>
              <a:t>This gives rise to substantial exchange rate risk.</a:t>
            </a:r>
          </a:p>
        </p:txBody>
      </p:sp>
      <p:graphicFrame>
        <p:nvGraphicFramePr>
          <p:cNvPr id="17453" name="Group 45"/>
          <p:cNvGraphicFramePr>
            <a:graphicFrameLocks noGrp="1"/>
          </p:cNvGraphicFramePr>
          <p:nvPr/>
        </p:nvGraphicFramePr>
        <p:xfrm>
          <a:off x="228600" y="1676400"/>
          <a:ext cx="8636000" cy="1930400"/>
        </p:xfrm>
        <a:graphic>
          <a:graphicData uri="http://schemas.openxmlformats.org/drawingml/2006/table">
            <a:tbl>
              <a:tblPr/>
              <a:tblGrid>
                <a:gridCol w="1727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56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56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03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S×P*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735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€980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$1,372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$1,500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$1,712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14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(continued)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733800"/>
            <a:ext cx="8229600" cy="269716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In case two, the local currency price of the asset and the exchange rate are </a:t>
            </a:r>
            <a:r>
              <a:rPr lang="en-US" altLang="en-US" sz="2800" i="1" dirty="0" smtClean="0"/>
              <a:t>negatively</a:t>
            </a:r>
            <a:r>
              <a:rPr lang="en-US" altLang="en-US" sz="2800" dirty="0" smtClean="0"/>
              <a:t> correlated.</a:t>
            </a:r>
          </a:p>
          <a:p>
            <a:pPr lvl="1" eaLnBrk="1" hangingPunct="1"/>
            <a:r>
              <a:rPr lang="en-US" altLang="en-US" sz="2400" dirty="0" smtClean="0"/>
              <a:t>This ameliorates the exchange rate risk substantially (completely in this example). </a:t>
            </a:r>
          </a:p>
        </p:txBody>
      </p:sp>
      <p:graphicFrame>
        <p:nvGraphicFramePr>
          <p:cNvPr id="552964" name="Group 4"/>
          <p:cNvGraphicFramePr>
            <a:graphicFrameLocks noGrp="1"/>
          </p:cNvGraphicFramePr>
          <p:nvPr/>
        </p:nvGraphicFramePr>
        <p:xfrm>
          <a:off x="228600" y="1676400"/>
          <a:ext cx="8636000" cy="1935163"/>
        </p:xfrm>
        <a:graphic>
          <a:graphicData uri="http://schemas.openxmlformats.org/drawingml/2006/table">
            <a:tbl>
              <a:tblPr/>
              <a:tblGrid>
                <a:gridCol w="1727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56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56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03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S×P*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735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€933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€875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15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(continued)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733800"/>
            <a:ext cx="8229600" cy="269716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In case three, the local currency price of the asset is fixed at </a:t>
            </a:r>
            <a:r>
              <a:rPr lang="en-US" altLang="en-US" sz="2800" dirty="0" smtClean="0">
                <a:cs typeface="Times New Roman" pitchFamily="18" charset="0"/>
              </a:rPr>
              <a:t>€</a:t>
            </a:r>
            <a:r>
              <a:rPr lang="en-US" altLang="en-US" sz="2800" dirty="0" smtClean="0"/>
              <a:t>1,000.</a:t>
            </a:r>
          </a:p>
          <a:p>
            <a:pPr lvl="1" eaLnBrk="1" hangingPunct="1"/>
            <a:r>
              <a:rPr lang="en-US" altLang="en-US" sz="2400" dirty="0" smtClean="0"/>
              <a:t>This “contractual” exposure can be completely hedged using the methods we learned in Chapter 8.</a:t>
            </a:r>
          </a:p>
        </p:txBody>
      </p:sp>
      <p:graphicFrame>
        <p:nvGraphicFramePr>
          <p:cNvPr id="553988" name="Group 4"/>
          <p:cNvGraphicFramePr>
            <a:graphicFrameLocks noGrp="1"/>
          </p:cNvGraphicFramePr>
          <p:nvPr/>
        </p:nvGraphicFramePr>
        <p:xfrm>
          <a:off x="228600" y="1676400"/>
          <a:ext cx="8636000" cy="1935163"/>
        </p:xfrm>
        <a:graphic>
          <a:graphicData uri="http://schemas.openxmlformats.org/drawingml/2006/table">
            <a:tbl>
              <a:tblPr/>
              <a:tblGrid>
                <a:gridCol w="1727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56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56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03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S×P*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735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$1,500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$1,600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4" marB="52754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16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Operating Exposure: Definition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effect of random changes in exchange rates on the firm’s competitive position, which is not readily measurable.</a:t>
            </a:r>
          </a:p>
          <a:p>
            <a:pPr eaLnBrk="1" hangingPunct="1"/>
            <a:r>
              <a:rPr lang="en-US" altLang="en-US" smtClean="0"/>
              <a:t>A good definition of operating exposure is the extent to which the firm’s operating cash flows are affected by the exchange rate.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17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An Illustration of Operating Exposure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There was an enormous shortage in the shipping market from Asia due to the Asian currency crisis.</a:t>
            </a:r>
          </a:p>
          <a:p>
            <a:pPr eaLnBrk="1" hangingPunct="1"/>
            <a:r>
              <a:rPr lang="en-US" altLang="en-US" smtClean="0"/>
              <a:t>This affected not only the shipping companies, who enjoyed “boom times,” but also retailers, who experienced increased costs and delays.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18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An Illustration of Operating Exposure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Note that the exposure for the retailers has two components.</a:t>
            </a:r>
          </a:p>
          <a:p>
            <a:pPr lvl="1" eaLnBrk="1" hangingPunct="1"/>
            <a:r>
              <a:rPr lang="en-US" altLang="en-US" smtClean="0"/>
              <a:t>The competitive effect:</a:t>
            </a:r>
          </a:p>
          <a:p>
            <a:pPr lvl="2" eaLnBrk="1" hangingPunct="1"/>
            <a:r>
              <a:rPr lang="en-US" altLang="en-US" smtClean="0"/>
              <a:t>Difficulties and increased costs of shipping</a:t>
            </a:r>
          </a:p>
          <a:p>
            <a:pPr lvl="1" eaLnBrk="1" hangingPunct="1"/>
            <a:r>
              <a:rPr lang="en-US" altLang="en-US" smtClean="0"/>
              <a:t>The conversion effect:</a:t>
            </a:r>
          </a:p>
          <a:p>
            <a:pPr lvl="2" eaLnBrk="1" hangingPunct="1"/>
            <a:r>
              <a:rPr lang="en-US" altLang="en-US" smtClean="0"/>
              <a:t>Lower dollar prices of imports due to foreign currency exchange rate depreciation.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19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How to Measure Economic Exposure</a:t>
            </a:r>
          </a:p>
          <a:p>
            <a:pPr eaLnBrk="1" hangingPunct="1"/>
            <a:r>
              <a:rPr lang="en-US" altLang="en-US" dirty="0" smtClean="0"/>
              <a:t>Operating Exposure: Definition</a:t>
            </a:r>
          </a:p>
          <a:p>
            <a:pPr eaLnBrk="1" hangingPunct="1"/>
            <a:r>
              <a:rPr lang="en-US" altLang="en-US" dirty="0" smtClean="0"/>
              <a:t>An Illustration of Operating Exposure</a:t>
            </a:r>
          </a:p>
          <a:p>
            <a:pPr eaLnBrk="1" hangingPunct="1"/>
            <a:r>
              <a:rPr lang="en-US" altLang="en-US" dirty="0" smtClean="0"/>
              <a:t>Determinants of Operating Exposure</a:t>
            </a:r>
          </a:p>
          <a:p>
            <a:pPr eaLnBrk="1" hangingPunct="1"/>
            <a:r>
              <a:rPr lang="en-US" altLang="en-US" dirty="0" smtClean="0"/>
              <a:t>Managing Operating Exposure</a:t>
            </a:r>
          </a:p>
          <a:p>
            <a:pPr eaLnBrk="1" hangingPunct="1"/>
            <a:r>
              <a:rPr lang="en-US" altLang="en-US" dirty="0" smtClean="0"/>
              <a:t>Summary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Determinants of Operating Exposure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Pct val="125000"/>
            </a:pPr>
            <a:r>
              <a:rPr lang="en-US" altLang="en-US" sz="2800" smtClean="0"/>
              <a:t>Recall that operating exposure cannot be readily determined from the firm’s accounting statements as can transaction exposure.</a:t>
            </a:r>
          </a:p>
          <a:p>
            <a:pPr eaLnBrk="1" hangingPunct="1">
              <a:buSzPct val="125000"/>
            </a:pPr>
            <a:r>
              <a:rPr lang="en-US" altLang="en-US" sz="2800" smtClean="0"/>
              <a:t>The firm’s operating exposure is determined by:</a:t>
            </a:r>
          </a:p>
          <a:p>
            <a:pPr lvl="1" eaLnBrk="1" hangingPunct="1">
              <a:buSzPct val="125000"/>
            </a:pPr>
            <a:r>
              <a:rPr lang="en-US" altLang="en-US" sz="2400" smtClean="0"/>
              <a:t>The market structure of inputs and products; how competitive or how monopolistic the markets facing the firm are.</a:t>
            </a:r>
          </a:p>
          <a:p>
            <a:pPr lvl="1" eaLnBrk="1" hangingPunct="1">
              <a:buSzPct val="125000"/>
            </a:pPr>
            <a:r>
              <a:rPr lang="en-US" altLang="en-US" sz="2400" smtClean="0"/>
              <a:t>The firm’s ability to adjust its markets, product mix, and sourcing in response to exchange rate changes.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20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Managing Operating Exposure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Selecting Low Cost Production Sites</a:t>
            </a:r>
          </a:p>
          <a:p>
            <a:pPr eaLnBrk="1" hangingPunct="1"/>
            <a:r>
              <a:rPr lang="en-US" altLang="en-US" smtClean="0"/>
              <a:t>Flexible Sourcing Policy</a:t>
            </a:r>
          </a:p>
          <a:p>
            <a:pPr eaLnBrk="1" hangingPunct="1"/>
            <a:r>
              <a:rPr lang="en-US" altLang="en-US" smtClean="0"/>
              <a:t>Diversification of the Market</a:t>
            </a:r>
          </a:p>
          <a:p>
            <a:pPr eaLnBrk="1" hangingPunct="1"/>
            <a:r>
              <a:rPr lang="en-US" altLang="en-US" smtClean="0"/>
              <a:t>R&amp;D and Product Differentiation</a:t>
            </a:r>
          </a:p>
          <a:p>
            <a:pPr eaLnBrk="1" hangingPunct="1"/>
            <a:r>
              <a:rPr lang="en-US" altLang="en-US" smtClean="0"/>
              <a:t>Financial Hedging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21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Selecting Low Cost Production Sites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firm may wish to diversify the location of its production sites to mitigate the effect of exchange rate movements.</a:t>
            </a:r>
          </a:p>
          <a:p>
            <a:pPr eaLnBrk="1" hangingPunct="1"/>
            <a:r>
              <a:rPr lang="en-US" altLang="en-US" smtClean="0"/>
              <a:t>For example, Honda built North American factories in response to a strong yen, but later found itself importing more cars from Japan due to a weak yen and increased exchange rate volatility.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22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Flexible Sourcing Policy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Sourcing does not apply only to components, but also to “guest workers.”</a:t>
            </a:r>
          </a:p>
          <a:p>
            <a:pPr eaLnBrk="1" hangingPunct="1"/>
            <a:r>
              <a:rPr lang="en-US" altLang="en-US" smtClean="0"/>
              <a:t>For example, Japan Air Lines hired foreign crews to remain competitive in international routes in the face of a strong yen, but later contemplated a reverse strategy in the face of a weak yen and rising domestic unemployment.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23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Diversification of the Market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Selling in multiple markets to take advantage of economies of scale and diversification of exchange rate risk.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24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R&amp;D and Product Differentiation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Successful research and development (R&amp;D) allows for: </a:t>
            </a:r>
          </a:p>
          <a:p>
            <a:pPr lvl="1" eaLnBrk="1" hangingPunct="1"/>
            <a:r>
              <a:rPr lang="en-US" altLang="en-US" smtClean="0"/>
              <a:t>Cost-cutting </a:t>
            </a:r>
          </a:p>
          <a:p>
            <a:pPr lvl="1" eaLnBrk="1" hangingPunct="1"/>
            <a:r>
              <a:rPr lang="en-US" altLang="en-US" smtClean="0"/>
              <a:t>Enhanced productivity</a:t>
            </a:r>
          </a:p>
          <a:p>
            <a:pPr lvl="1" eaLnBrk="1" hangingPunct="1"/>
            <a:r>
              <a:rPr lang="en-US" altLang="en-US" smtClean="0"/>
              <a:t>Product differentiation</a:t>
            </a:r>
          </a:p>
          <a:p>
            <a:pPr eaLnBrk="1" hangingPunct="1"/>
            <a:r>
              <a:rPr lang="en-US" altLang="en-US" smtClean="0"/>
              <a:t>Successful product differentiation gives the firm less elastic demand—which may translate into less exchange rate risk.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25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Financial Hedging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goal is to stabilize the firm’s cash flows in the near term.</a:t>
            </a:r>
          </a:p>
          <a:p>
            <a:pPr eaLnBrk="1" hangingPunct="1"/>
            <a:r>
              <a:rPr lang="en-US" altLang="en-US" smtClean="0"/>
              <a:t>Financial hedging is distinct from operational hedging.</a:t>
            </a:r>
          </a:p>
          <a:p>
            <a:pPr eaLnBrk="1" hangingPunct="1"/>
            <a:r>
              <a:rPr lang="en-US" altLang="en-US" smtClean="0"/>
              <a:t>Financial hedging involves the use of derivative securities such as currency swaps, futures, forwards, and currency options, among others.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26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/>
              <a:t>EXHIBIT 9.12</a:t>
            </a:r>
            <a:br>
              <a:rPr lang="en-US" sz="4000" dirty="0"/>
            </a:br>
            <a:r>
              <a:rPr lang="en-US" sz="4000" dirty="0"/>
              <a:t>Cash Flows </a:t>
            </a:r>
            <a:r>
              <a:rPr lang="en-US" sz="4000" dirty="0" smtClean="0"/>
              <a:t>Unhedged versus </a:t>
            </a:r>
            <a:r>
              <a:rPr lang="en-US" sz="4000" dirty="0"/>
              <a:t>Hedged 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88D8BE42-DD06-41E8-9BBE-84BBC0A01A52}" type="slidenum">
              <a:rPr lang="en-US" altLang="en-US" sz="900" smtClean="0">
                <a:cs typeface="Arial" charset="0"/>
              </a:rPr>
              <a:t>27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7852386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045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Financial Hedging Example: Case 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1"/>
            <a:ext cx="8229600" cy="20574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Financial hedging requires a knowledge of the extent to which the firm’s operating cash flows are affected by the exchange rate.</a:t>
            </a:r>
          </a:p>
          <a:p>
            <a:pPr eaLnBrk="1" hangingPunct="1"/>
            <a:r>
              <a:rPr lang="en-US" altLang="en-US" sz="2000" dirty="0" smtClean="0"/>
              <a:t>In the earlier example, consider Case 1.</a:t>
            </a:r>
          </a:p>
          <a:p>
            <a:pPr eaLnBrk="1" hangingPunct="1"/>
            <a:r>
              <a:rPr lang="en-US" altLang="en-US" sz="2000" dirty="0" smtClean="0"/>
              <a:t>Here the foreign currency earnings are positively correlated with the exchange rate changes.</a:t>
            </a:r>
          </a:p>
        </p:txBody>
      </p:sp>
      <p:graphicFrame>
        <p:nvGraphicFramePr>
          <p:cNvPr id="567499" name="Group 2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174177"/>
              </p:ext>
            </p:extLst>
          </p:nvPr>
        </p:nvGraphicFramePr>
        <p:xfrm>
          <a:off x="609600" y="3886200"/>
          <a:ext cx="8229600" cy="2357440"/>
        </p:xfrm>
        <a:graphic>
          <a:graphicData uri="http://schemas.openxmlformats.org/drawingml/2006/table">
            <a:tbl>
              <a:tblPr/>
              <a:tblGrid>
                <a:gridCol w="16446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62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3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94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71532"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P*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S×P*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1532">
                <a:tc gridSpan="5"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1532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€980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$1,372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1312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1532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€1,070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$1,712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600" marR="101600" marT="52759" marB="5275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28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Case 1: Computation of Beta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41366" y="1638300"/>
            <a:ext cx="8229600" cy="2971800"/>
          </a:xfrm>
        </p:spPr>
        <p:txBody>
          <a:bodyPr/>
          <a:lstStyle/>
          <a:p>
            <a:pPr marL="392113" indent="-392113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i="1" dirty="0" smtClean="0"/>
              <a:t>1. Computation of Means</a:t>
            </a:r>
          </a:p>
          <a:p>
            <a:pPr marL="392113" indent="-392113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i="1" dirty="0" smtClean="0"/>
              <a:t>P</a:t>
            </a:r>
            <a:r>
              <a:rPr lang="en-US" altLang="en-US" sz="1800" dirty="0" smtClean="0"/>
              <a:t> = </a:t>
            </a:r>
            <a:r>
              <a:rPr lang="en-US" altLang="en-US" sz="1800" baseline="30000" dirty="0" smtClean="0"/>
              <a:t>1</a:t>
            </a:r>
            <a:r>
              <a:rPr lang="en-US" altLang="en-US" sz="1800" dirty="0" smtClean="0"/>
              <a:t>/</a:t>
            </a:r>
            <a:r>
              <a:rPr lang="en-US" altLang="en-US" sz="1800" baseline="-25000" dirty="0" smtClean="0"/>
              <a:t>3</a:t>
            </a:r>
            <a:r>
              <a:rPr lang="en-US" altLang="en-US" sz="1800" dirty="0" smtClean="0"/>
              <a:t> × (€1,372 + €1,500 + €1,712) = €1,528</a:t>
            </a:r>
          </a:p>
          <a:p>
            <a:pPr marL="392113" indent="-392113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i="1" dirty="0" smtClean="0"/>
              <a:t>S</a:t>
            </a:r>
            <a:r>
              <a:rPr lang="en-US" altLang="en-US" sz="1800" dirty="0" smtClean="0"/>
              <a:t> = </a:t>
            </a:r>
            <a:r>
              <a:rPr lang="en-US" altLang="en-US" sz="1800" baseline="30000" dirty="0" smtClean="0"/>
              <a:t>1</a:t>
            </a:r>
            <a:r>
              <a:rPr lang="en-US" altLang="en-US" sz="1800" dirty="0" smtClean="0"/>
              <a:t>/</a:t>
            </a:r>
            <a:r>
              <a:rPr lang="en-US" altLang="en-US" sz="1800" baseline="-25000" dirty="0" smtClean="0"/>
              <a:t>3</a:t>
            </a:r>
            <a:r>
              <a:rPr lang="en-US" altLang="en-US" sz="1800" dirty="0" smtClean="0"/>
              <a:t> × ($1.40/€ + $1.50/€ + $1.60/€) = $1.50/€</a:t>
            </a:r>
          </a:p>
          <a:p>
            <a:pPr marL="392113" indent="-392113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i="1" dirty="0" smtClean="0"/>
              <a:t>2. Computation of Variance and Covariance</a:t>
            </a:r>
          </a:p>
          <a:p>
            <a:pPr marL="392113" indent="-392113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 err="1" smtClean="0"/>
              <a:t>Var</a:t>
            </a:r>
            <a:r>
              <a:rPr lang="en-US" altLang="en-US" sz="1800" dirty="0" smtClean="0"/>
              <a:t>(</a:t>
            </a:r>
            <a:r>
              <a:rPr lang="en-US" altLang="en-US" sz="1800" i="1" dirty="0" smtClean="0"/>
              <a:t>S</a:t>
            </a:r>
            <a:r>
              <a:rPr lang="en-US" altLang="en-US" sz="1800" dirty="0" smtClean="0"/>
              <a:t>)  = </a:t>
            </a:r>
            <a:r>
              <a:rPr lang="en-US" altLang="en-US" sz="1800" baseline="30000" dirty="0" smtClean="0"/>
              <a:t>1</a:t>
            </a:r>
            <a:r>
              <a:rPr lang="en-US" altLang="en-US" sz="1800" dirty="0" smtClean="0"/>
              <a:t>/</a:t>
            </a:r>
            <a:r>
              <a:rPr lang="en-US" altLang="en-US" sz="1800" baseline="-25000" dirty="0" smtClean="0"/>
              <a:t>3</a:t>
            </a:r>
            <a:r>
              <a:rPr lang="en-US" altLang="en-US" sz="1800" dirty="0" smtClean="0"/>
              <a:t> × [($1.40/€  – $1.50/€)</a:t>
            </a:r>
            <a:r>
              <a:rPr lang="en-US" altLang="en-US" sz="1800" baseline="30000" dirty="0" smtClean="0"/>
              <a:t>2</a:t>
            </a:r>
            <a:r>
              <a:rPr lang="en-US" altLang="en-US" sz="1800" dirty="0" smtClean="0"/>
              <a:t> + ($1.50/€ – $1.50/€)</a:t>
            </a:r>
            <a:r>
              <a:rPr lang="en-US" altLang="en-US" sz="1800" baseline="30000" dirty="0" smtClean="0"/>
              <a:t>2</a:t>
            </a:r>
            <a:r>
              <a:rPr lang="en-US" altLang="en-US" sz="1800" dirty="0" smtClean="0"/>
              <a:t> + ($1.60/€ – $1.50/€)</a:t>
            </a:r>
            <a:r>
              <a:rPr lang="en-US" altLang="en-US" sz="1800" baseline="30000" dirty="0" smtClean="0"/>
              <a:t>2</a:t>
            </a:r>
            <a:r>
              <a:rPr lang="en-US" altLang="en-US" sz="1800" dirty="0" smtClean="0"/>
              <a:t>] =  0.02/3</a:t>
            </a:r>
          </a:p>
          <a:p>
            <a:pPr marL="392113" indent="-392113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 err="1" smtClean="0"/>
              <a:t>Cov</a:t>
            </a:r>
            <a:r>
              <a:rPr lang="en-US" altLang="en-US" sz="1800" dirty="0" smtClean="0"/>
              <a:t>(</a:t>
            </a:r>
            <a:r>
              <a:rPr lang="en-US" altLang="en-US" sz="1800" i="1" dirty="0" smtClean="0"/>
              <a:t>P</a:t>
            </a:r>
            <a:r>
              <a:rPr lang="en-US" altLang="en-US" sz="1800" i="1" baseline="-25000" dirty="0" smtClean="0"/>
              <a:t>i</a:t>
            </a:r>
            <a:r>
              <a:rPr lang="en-US" altLang="en-US" sz="1800" i="1" dirty="0" smtClean="0"/>
              <a:t> S</a:t>
            </a:r>
            <a:r>
              <a:rPr lang="en-US" altLang="en-US" sz="1800" dirty="0" smtClean="0"/>
              <a:t>)  = </a:t>
            </a:r>
            <a:r>
              <a:rPr lang="en-US" altLang="en-US" sz="1800" baseline="30000" dirty="0" smtClean="0"/>
              <a:t>1</a:t>
            </a:r>
            <a:r>
              <a:rPr lang="en-US" altLang="en-US" sz="1800" dirty="0" smtClean="0"/>
              <a:t>/</a:t>
            </a:r>
            <a:r>
              <a:rPr lang="en-US" altLang="en-US" sz="1800" baseline="-25000" dirty="0" smtClean="0"/>
              <a:t>3</a:t>
            </a:r>
            <a:r>
              <a:rPr lang="en-US" altLang="en-US" sz="1800" dirty="0" smtClean="0"/>
              <a:t> ×[(€1,372  – €1,528)($1.40/€ – $1.50/€) + (€1,500 – €1,528)($1.50/€ – $1.50/€) + </a:t>
            </a:r>
          </a:p>
          <a:p>
            <a:pPr marL="392113" indent="-392113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 smtClean="0"/>
              <a:t>(€1,712  – €1,528)($1.60/€ – $1.50/€)] = 34/3</a:t>
            </a:r>
          </a:p>
          <a:p>
            <a:pPr marL="392113" indent="-392113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i="1" dirty="0" smtClean="0"/>
              <a:t>3. Computation of the Exposure Coefficient</a:t>
            </a:r>
          </a:p>
          <a:p>
            <a:pPr marL="392113" indent="-392113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i="1" dirty="0" smtClean="0">
                <a:latin typeface="Symbol" pitchFamily="18" charset="2"/>
              </a:rPr>
              <a:t>b</a:t>
            </a:r>
            <a:r>
              <a:rPr lang="en-US" altLang="en-US" sz="1800" i="1" dirty="0" smtClean="0"/>
              <a:t> = 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Cov</a:t>
            </a:r>
            <a:r>
              <a:rPr lang="en-US" altLang="en-US" sz="1800" dirty="0" smtClean="0"/>
              <a:t>(</a:t>
            </a:r>
            <a:r>
              <a:rPr lang="en-US" altLang="en-US" sz="1800" i="1" dirty="0" smtClean="0"/>
              <a:t>P,S</a:t>
            </a:r>
            <a:r>
              <a:rPr lang="en-US" altLang="en-US" sz="1800" dirty="0" smtClean="0"/>
              <a:t>)/</a:t>
            </a:r>
            <a:r>
              <a:rPr lang="en-US" altLang="en-US" sz="1800" dirty="0" err="1" smtClean="0"/>
              <a:t>Var</a:t>
            </a:r>
            <a:r>
              <a:rPr lang="en-US" altLang="en-US" sz="1800" dirty="0" smtClean="0"/>
              <a:t>(</a:t>
            </a:r>
            <a:r>
              <a:rPr lang="en-US" altLang="en-US" sz="1800" i="1" dirty="0" smtClean="0"/>
              <a:t>S</a:t>
            </a:r>
            <a:r>
              <a:rPr lang="en-US" altLang="en-US" sz="1800" dirty="0" smtClean="0"/>
              <a:t>) = (34/3)/(0.02/3) = €1,700</a:t>
            </a:r>
          </a:p>
        </p:txBody>
      </p:sp>
      <p:graphicFrame>
        <p:nvGraphicFramePr>
          <p:cNvPr id="580692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250048"/>
              </p:ext>
            </p:extLst>
          </p:nvPr>
        </p:nvGraphicFramePr>
        <p:xfrm>
          <a:off x="696685" y="4800600"/>
          <a:ext cx="8229601" cy="1547812"/>
        </p:xfrm>
        <a:graphic>
          <a:graphicData uri="http://schemas.openxmlformats.org/drawingml/2006/table">
            <a:tbl>
              <a:tblPr/>
              <a:tblGrid>
                <a:gridCol w="1645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5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5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38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9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6953"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S×P*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6953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€980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$1,372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6953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$1,500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6953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€1,070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$1,712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66" marB="5276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1785" name="Group 87"/>
          <p:cNvGrpSpPr>
            <a:grpSpLocks/>
          </p:cNvGrpSpPr>
          <p:nvPr/>
        </p:nvGrpSpPr>
        <p:grpSpPr bwMode="auto">
          <a:xfrm>
            <a:off x="-914400" y="3124200"/>
            <a:ext cx="508000" cy="392113"/>
            <a:chOff x="1440" y="768"/>
            <a:chExt cx="288" cy="214"/>
          </a:xfrm>
        </p:grpSpPr>
        <p:sp>
          <p:nvSpPr>
            <p:cNvPr id="31787" name="Line 85"/>
            <p:cNvSpPr>
              <a:spLocks noChangeShapeType="1"/>
            </p:cNvSpPr>
            <p:nvPr/>
          </p:nvSpPr>
          <p:spPr bwMode="auto">
            <a:xfrm>
              <a:off x="1632" y="76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8" name="Line 86"/>
            <p:cNvSpPr>
              <a:spLocks noChangeShapeType="1"/>
            </p:cNvSpPr>
            <p:nvPr/>
          </p:nvSpPr>
          <p:spPr bwMode="auto">
            <a:xfrm>
              <a:off x="1440" y="98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29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10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Economic Exposure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Changes in exchange rates can affect not only firms that are directly engaged in international trade but also purely domestic firms.</a:t>
            </a:r>
          </a:p>
          <a:p>
            <a:pPr eaLnBrk="1" hangingPunct="1"/>
            <a:r>
              <a:rPr lang="en-US" altLang="en-US" smtClean="0"/>
              <a:t>If the domestic firm’s products compete with imported goods, then their competitive position is affected by the strength or weakness of the local currency.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Financial Hedging Example: Case 1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84138" y="2362200"/>
            <a:ext cx="898525" cy="41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 = 0</a:t>
            </a:r>
          </a:p>
        </p:txBody>
      </p:sp>
      <p:sp>
        <p:nvSpPr>
          <p:cNvPr id="32772" name="Text Box 8"/>
          <p:cNvSpPr txBox="1">
            <a:spLocks noChangeArrowheads="1"/>
          </p:cNvSpPr>
          <p:nvPr/>
        </p:nvSpPr>
        <p:spPr bwMode="auto">
          <a:xfrm>
            <a:off x="5254625" y="2362200"/>
            <a:ext cx="898525" cy="41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 = 1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0" y="2773362"/>
            <a:ext cx="2963863" cy="3017973"/>
            <a:chOff x="432" y="1776"/>
            <a:chExt cx="1824" cy="1648"/>
          </a:xfrm>
        </p:grpSpPr>
        <p:sp>
          <p:nvSpPr>
            <p:cNvPr id="32809" name="Line 4"/>
            <p:cNvSpPr>
              <a:spLocks noChangeShapeType="1"/>
            </p:cNvSpPr>
            <p:nvPr/>
          </p:nvSpPr>
          <p:spPr bwMode="auto">
            <a:xfrm flipV="1">
              <a:off x="432" y="2160"/>
              <a:ext cx="1152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2810" name="Line 5"/>
            <p:cNvSpPr>
              <a:spLocks noChangeShapeType="1"/>
            </p:cNvSpPr>
            <p:nvPr/>
          </p:nvSpPr>
          <p:spPr bwMode="auto">
            <a:xfrm>
              <a:off x="432" y="2736"/>
              <a:ext cx="1152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2811" name="Line 6"/>
            <p:cNvSpPr>
              <a:spLocks noChangeShapeType="1"/>
            </p:cNvSpPr>
            <p:nvPr/>
          </p:nvSpPr>
          <p:spPr bwMode="auto">
            <a:xfrm>
              <a:off x="432" y="2736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2812" name="Text Box 9"/>
            <p:cNvSpPr txBox="1">
              <a:spLocks noChangeArrowheads="1"/>
            </p:cNvSpPr>
            <p:nvPr/>
          </p:nvSpPr>
          <p:spPr bwMode="auto">
            <a:xfrm>
              <a:off x="1584" y="2035"/>
              <a:ext cx="62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€980</a:t>
              </a:r>
            </a:p>
          </p:txBody>
        </p:sp>
        <p:sp>
          <p:nvSpPr>
            <p:cNvPr id="32813" name="Text Box 10"/>
            <p:cNvSpPr txBox="1">
              <a:spLocks noChangeArrowheads="1"/>
            </p:cNvSpPr>
            <p:nvPr/>
          </p:nvSpPr>
          <p:spPr bwMode="auto">
            <a:xfrm>
              <a:off x="1583" y="2592"/>
              <a:ext cx="626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€1,000</a:t>
              </a:r>
            </a:p>
          </p:txBody>
        </p:sp>
        <p:sp>
          <p:nvSpPr>
            <p:cNvPr id="32814" name="Text Box 11"/>
            <p:cNvSpPr txBox="1">
              <a:spLocks noChangeArrowheads="1"/>
            </p:cNvSpPr>
            <p:nvPr/>
          </p:nvSpPr>
          <p:spPr bwMode="auto">
            <a:xfrm>
              <a:off x="1583" y="3206"/>
              <a:ext cx="626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€1,070</a:t>
              </a:r>
            </a:p>
          </p:txBody>
        </p:sp>
        <p:sp>
          <p:nvSpPr>
            <p:cNvPr id="32815" name="Text Box 18"/>
            <p:cNvSpPr txBox="1">
              <a:spLocks noChangeArrowheads="1"/>
            </p:cNvSpPr>
            <p:nvPr/>
          </p:nvSpPr>
          <p:spPr bwMode="auto">
            <a:xfrm>
              <a:off x="1584" y="1776"/>
              <a:ext cx="672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i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P</a:t>
              </a:r>
              <a:r>
                <a:rPr lang="en-US" altLang="en-US" sz="2000" baseline="30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*</a:t>
              </a: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624138" y="2754313"/>
            <a:ext cx="2709862" cy="3037010"/>
            <a:chOff x="2064" y="1766"/>
            <a:chExt cx="1536" cy="1658"/>
          </a:xfrm>
        </p:grpSpPr>
        <p:sp>
          <p:nvSpPr>
            <p:cNvPr id="32796" name="Text Box 12"/>
            <p:cNvSpPr txBox="1">
              <a:spLocks noChangeArrowheads="1"/>
            </p:cNvSpPr>
            <p:nvPr/>
          </p:nvSpPr>
          <p:spPr bwMode="auto">
            <a:xfrm>
              <a:off x="2304" y="1766"/>
              <a:ext cx="672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S</a:t>
              </a:r>
              <a:r>
                <a:rPr lang="en-US" altLang="en-US" sz="2000" baseline="-25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</a:t>
              </a: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($/€)</a:t>
              </a:r>
            </a:p>
          </p:txBody>
        </p:sp>
        <p:sp>
          <p:nvSpPr>
            <p:cNvPr id="32797" name="Text Box 13"/>
            <p:cNvSpPr txBox="1">
              <a:spLocks noChangeArrowheads="1"/>
            </p:cNvSpPr>
            <p:nvPr/>
          </p:nvSpPr>
          <p:spPr bwMode="auto">
            <a:xfrm>
              <a:off x="2256" y="2035"/>
              <a:ext cx="72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$1.40/€1</a:t>
              </a:r>
            </a:p>
          </p:txBody>
        </p:sp>
        <p:sp>
          <p:nvSpPr>
            <p:cNvPr id="32798" name="Text Box 16"/>
            <p:cNvSpPr txBox="1">
              <a:spLocks noChangeArrowheads="1"/>
            </p:cNvSpPr>
            <p:nvPr/>
          </p:nvSpPr>
          <p:spPr bwMode="auto">
            <a:xfrm>
              <a:off x="2256" y="2582"/>
              <a:ext cx="72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$1.50/€1</a:t>
              </a:r>
            </a:p>
          </p:txBody>
        </p:sp>
        <p:sp>
          <p:nvSpPr>
            <p:cNvPr id="32799" name="Text Box 17"/>
            <p:cNvSpPr txBox="1">
              <a:spLocks noChangeArrowheads="1"/>
            </p:cNvSpPr>
            <p:nvPr/>
          </p:nvSpPr>
          <p:spPr bwMode="auto">
            <a:xfrm>
              <a:off x="2256" y="3206"/>
              <a:ext cx="72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$1.60/€1</a:t>
              </a:r>
            </a:p>
          </p:txBody>
        </p:sp>
        <p:sp>
          <p:nvSpPr>
            <p:cNvPr id="32800" name="Text Box 19"/>
            <p:cNvSpPr txBox="1">
              <a:spLocks noChangeArrowheads="1"/>
            </p:cNvSpPr>
            <p:nvPr/>
          </p:nvSpPr>
          <p:spPr bwMode="auto">
            <a:xfrm>
              <a:off x="2064" y="2035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×</a:t>
              </a:r>
            </a:p>
          </p:txBody>
        </p:sp>
        <p:sp>
          <p:nvSpPr>
            <p:cNvPr id="32801" name="Text Box 20"/>
            <p:cNvSpPr txBox="1">
              <a:spLocks noChangeArrowheads="1"/>
            </p:cNvSpPr>
            <p:nvPr/>
          </p:nvSpPr>
          <p:spPr bwMode="auto">
            <a:xfrm>
              <a:off x="2064" y="2592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×</a:t>
              </a:r>
            </a:p>
          </p:txBody>
        </p:sp>
        <p:sp>
          <p:nvSpPr>
            <p:cNvPr id="32802" name="Text Box 21"/>
            <p:cNvSpPr txBox="1">
              <a:spLocks noChangeArrowheads="1"/>
            </p:cNvSpPr>
            <p:nvPr/>
          </p:nvSpPr>
          <p:spPr bwMode="auto">
            <a:xfrm>
              <a:off x="2064" y="3206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×</a:t>
              </a:r>
            </a:p>
          </p:txBody>
        </p:sp>
        <p:sp>
          <p:nvSpPr>
            <p:cNvPr id="32803" name="Text Box 22"/>
            <p:cNvSpPr txBox="1">
              <a:spLocks noChangeArrowheads="1"/>
            </p:cNvSpPr>
            <p:nvPr/>
          </p:nvSpPr>
          <p:spPr bwMode="auto">
            <a:xfrm>
              <a:off x="2832" y="2035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=</a:t>
              </a:r>
            </a:p>
          </p:txBody>
        </p:sp>
        <p:sp>
          <p:nvSpPr>
            <p:cNvPr id="32804" name="Text Box 23"/>
            <p:cNvSpPr txBox="1">
              <a:spLocks noChangeArrowheads="1"/>
            </p:cNvSpPr>
            <p:nvPr/>
          </p:nvSpPr>
          <p:spPr bwMode="auto">
            <a:xfrm>
              <a:off x="2832" y="2592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=</a:t>
              </a:r>
            </a:p>
          </p:txBody>
        </p:sp>
        <p:sp>
          <p:nvSpPr>
            <p:cNvPr id="32805" name="Text Box 24"/>
            <p:cNvSpPr txBox="1">
              <a:spLocks noChangeArrowheads="1"/>
            </p:cNvSpPr>
            <p:nvPr/>
          </p:nvSpPr>
          <p:spPr bwMode="auto">
            <a:xfrm>
              <a:off x="2832" y="3206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=</a:t>
              </a:r>
            </a:p>
          </p:txBody>
        </p:sp>
        <p:sp>
          <p:nvSpPr>
            <p:cNvPr id="32806" name="Text Box 25"/>
            <p:cNvSpPr txBox="1">
              <a:spLocks noChangeArrowheads="1"/>
            </p:cNvSpPr>
            <p:nvPr/>
          </p:nvSpPr>
          <p:spPr bwMode="auto">
            <a:xfrm>
              <a:off x="2976" y="2035"/>
              <a:ext cx="62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$1,372</a:t>
              </a:r>
            </a:p>
          </p:txBody>
        </p:sp>
        <p:sp>
          <p:nvSpPr>
            <p:cNvPr id="32807" name="Text Box 26"/>
            <p:cNvSpPr txBox="1">
              <a:spLocks noChangeArrowheads="1"/>
            </p:cNvSpPr>
            <p:nvPr/>
          </p:nvSpPr>
          <p:spPr bwMode="auto">
            <a:xfrm>
              <a:off x="2976" y="2592"/>
              <a:ext cx="62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$1,500</a:t>
              </a:r>
            </a:p>
          </p:txBody>
        </p:sp>
        <p:sp>
          <p:nvSpPr>
            <p:cNvPr id="32808" name="Text Box 27"/>
            <p:cNvSpPr txBox="1">
              <a:spLocks noChangeArrowheads="1"/>
            </p:cNvSpPr>
            <p:nvPr/>
          </p:nvSpPr>
          <p:spPr bwMode="auto">
            <a:xfrm>
              <a:off x="2976" y="3206"/>
              <a:ext cx="62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$1,712</a:t>
              </a:r>
            </a:p>
          </p:txBody>
        </p:sp>
      </p:grpSp>
      <p:sp>
        <p:nvSpPr>
          <p:cNvPr id="574495" name="Text Box 31"/>
          <p:cNvSpPr txBox="1">
            <a:spLocks noChangeArrowheads="1"/>
          </p:cNvSpPr>
          <p:nvPr/>
        </p:nvSpPr>
        <p:spPr bwMode="auto">
          <a:xfrm>
            <a:off x="226495" y="1676400"/>
            <a:ext cx="8804275" cy="71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 T = 0, if we sell €1,700 forward at the 1-year forward rate, </a:t>
            </a:r>
            <a:r>
              <a:rPr lang="en-US" altLang="en-US" sz="2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n-US" altLang="en-US" sz="20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($/€), that prevails at time zero. Suppose that </a:t>
            </a:r>
            <a:r>
              <a:rPr lang="en-US" altLang="en-US" sz="2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n-US" altLang="en-US" sz="20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($/€) = $1.48.</a:t>
            </a:r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5221288" y="2666999"/>
            <a:ext cx="3894137" cy="1543442"/>
            <a:chOff x="3024" y="1584"/>
            <a:chExt cx="2208" cy="843"/>
          </a:xfrm>
        </p:grpSpPr>
        <p:sp>
          <p:nvSpPr>
            <p:cNvPr id="32790" name="Text Box 50"/>
            <p:cNvSpPr txBox="1">
              <a:spLocks noChangeArrowheads="1"/>
            </p:cNvSpPr>
            <p:nvPr/>
          </p:nvSpPr>
          <p:spPr bwMode="auto">
            <a:xfrm>
              <a:off x="3888" y="1584"/>
              <a:ext cx="67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i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F</a:t>
              </a:r>
              <a:r>
                <a:rPr lang="en-US" altLang="en-US" sz="2000" baseline="-25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</a:t>
              </a: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($/€)</a:t>
              </a:r>
            </a:p>
          </p:txBody>
        </p:sp>
        <p:grpSp>
          <p:nvGrpSpPr>
            <p:cNvPr id="32791" name="Group 75"/>
            <p:cNvGrpSpPr>
              <a:grpSpLocks/>
            </p:cNvGrpSpPr>
            <p:nvPr/>
          </p:nvGrpSpPr>
          <p:grpSpPr bwMode="auto">
            <a:xfrm>
              <a:off x="3024" y="1853"/>
              <a:ext cx="2208" cy="574"/>
              <a:chOff x="3024" y="1853"/>
              <a:chExt cx="2208" cy="574"/>
            </a:xfrm>
          </p:grpSpPr>
          <p:sp>
            <p:nvSpPr>
              <p:cNvPr id="32793" name="Text Box 54"/>
              <p:cNvSpPr txBox="1">
                <a:spLocks noChangeArrowheads="1"/>
              </p:cNvSpPr>
              <p:nvPr/>
            </p:nvSpPr>
            <p:spPr bwMode="auto">
              <a:xfrm>
                <a:off x="3024" y="1853"/>
                <a:ext cx="2208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 Sell €1,700×$1.50/€1=$2,550</a:t>
                </a:r>
              </a:p>
            </p:txBody>
          </p:sp>
          <p:sp>
            <p:nvSpPr>
              <p:cNvPr id="32794" name="Text Box 67"/>
              <p:cNvSpPr txBox="1">
                <a:spLocks noChangeArrowheads="1"/>
              </p:cNvSpPr>
              <p:nvPr/>
            </p:nvSpPr>
            <p:spPr bwMode="auto">
              <a:xfrm>
                <a:off x="3024" y="2016"/>
                <a:ext cx="2208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 Buy €720 at $1.40/€1 =$1,008</a:t>
                </a:r>
              </a:p>
            </p:txBody>
          </p:sp>
          <p:sp>
            <p:nvSpPr>
              <p:cNvPr id="32795" name="Text Box 68"/>
              <p:cNvSpPr txBox="1">
                <a:spLocks noChangeArrowheads="1"/>
              </p:cNvSpPr>
              <p:nvPr/>
            </p:nvSpPr>
            <p:spPr bwMode="auto">
              <a:xfrm>
                <a:off x="3024" y="2208"/>
                <a:ext cx="2208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 net cash flow  =$1,542</a:t>
                </a:r>
              </a:p>
            </p:txBody>
          </p:sp>
        </p:grpSp>
        <p:sp>
          <p:nvSpPr>
            <p:cNvPr id="32792" name="Line 78"/>
            <p:cNvSpPr>
              <a:spLocks noChangeShapeType="1"/>
            </p:cNvSpPr>
            <p:nvPr/>
          </p:nvSpPr>
          <p:spPr bwMode="auto">
            <a:xfrm>
              <a:off x="4688" y="2240"/>
              <a:ext cx="4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5221288" y="4249740"/>
            <a:ext cx="3894137" cy="1033886"/>
            <a:chOff x="3024" y="2448"/>
            <a:chExt cx="2208" cy="565"/>
          </a:xfrm>
        </p:grpSpPr>
        <p:grpSp>
          <p:nvGrpSpPr>
            <p:cNvPr id="32785" name="Group 76"/>
            <p:cNvGrpSpPr>
              <a:grpSpLocks/>
            </p:cNvGrpSpPr>
            <p:nvPr/>
          </p:nvGrpSpPr>
          <p:grpSpPr bwMode="auto">
            <a:xfrm>
              <a:off x="3024" y="2448"/>
              <a:ext cx="2208" cy="565"/>
              <a:chOff x="3024" y="2448"/>
              <a:chExt cx="2208" cy="565"/>
            </a:xfrm>
          </p:grpSpPr>
          <p:sp>
            <p:nvSpPr>
              <p:cNvPr id="32787" name="Text Box 63"/>
              <p:cNvSpPr txBox="1">
                <a:spLocks noChangeArrowheads="1"/>
              </p:cNvSpPr>
              <p:nvPr/>
            </p:nvSpPr>
            <p:spPr bwMode="auto">
              <a:xfrm>
                <a:off x="3024" y="2448"/>
                <a:ext cx="2208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Sell €1,700×$1.50/€1=$2,550</a:t>
                </a:r>
              </a:p>
            </p:txBody>
          </p:sp>
          <p:sp>
            <p:nvSpPr>
              <p:cNvPr id="32788" name="Text Box 69"/>
              <p:cNvSpPr txBox="1">
                <a:spLocks noChangeArrowheads="1"/>
              </p:cNvSpPr>
              <p:nvPr/>
            </p:nvSpPr>
            <p:spPr bwMode="auto">
              <a:xfrm>
                <a:off x="3024" y="2602"/>
                <a:ext cx="2208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 Buy €700 at $1.50/€1 =$1,050</a:t>
                </a:r>
              </a:p>
            </p:txBody>
          </p:sp>
          <p:sp>
            <p:nvSpPr>
              <p:cNvPr id="32789" name="Text Box 70"/>
              <p:cNvSpPr txBox="1">
                <a:spLocks noChangeArrowheads="1"/>
              </p:cNvSpPr>
              <p:nvPr/>
            </p:nvSpPr>
            <p:spPr bwMode="auto">
              <a:xfrm>
                <a:off x="3024" y="2794"/>
                <a:ext cx="2208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 net cash flow  =$1,500</a:t>
                </a:r>
              </a:p>
            </p:txBody>
          </p:sp>
        </p:grpSp>
        <p:sp>
          <p:nvSpPr>
            <p:cNvPr id="32786" name="Line 79"/>
            <p:cNvSpPr>
              <a:spLocks noChangeShapeType="1"/>
            </p:cNvSpPr>
            <p:nvPr/>
          </p:nvSpPr>
          <p:spPr bwMode="auto">
            <a:xfrm>
              <a:off x="4712" y="2832"/>
              <a:ext cx="4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8" name="Group 81"/>
          <p:cNvGrpSpPr>
            <a:grpSpLocks/>
          </p:cNvGrpSpPr>
          <p:nvPr/>
        </p:nvGrpSpPr>
        <p:grpSpPr bwMode="auto">
          <a:xfrm>
            <a:off x="5221288" y="5334001"/>
            <a:ext cx="3894137" cy="1009746"/>
            <a:chOff x="3024" y="3072"/>
            <a:chExt cx="2208" cy="551"/>
          </a:xfrm>
        </p:grpSpPr>
        <p:grpSp>
          <p:nvGrpSpPr>
            <p:cNvPr id="32780" name="Group 77"/>
            <p:cNvGrpSpPr>
              <a:grpSpLocks/>
            </p:cNvGrpSpPr>
            <p:nvPr/>
          </p:nvGrpSpPr>
          <p:grpSpPr bwMode="auto">
            <a:xfrm>
              <a:off x="3024" y="3072"/>
              <a:ext cx="2208" cy="551"/>
              <a:chOff x="3024" y="3072"/>
              <a:chExt cx="2208" cy="551"/>
            </a:xfrm>
          </p:grpSpPr>
          <p:sp>
            <p:nvSpPr>
              <p:cNvPr id="32782" name="Text Box 64"/>
              <p:cNvSpPr txBox="1">
                <a:spLocks noChangeArrowheads="1"/>
              </p:cNvSpPr>
              <p:nvPr/>
            </p:nvSpPr>
            <p:spPr bwMode="auto">
              <a:xfrm>
                <a:off x="3024" y="3072"/>
                <a:ext cx="220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Sell €1,700×$1.50/€1=$2,550</a:t>
                </a:r>
              </a:p>
            </p:txBody>
          </p:sp>
          <p:sp>
            <p:nvSpPr>
              <p:cNvPr id="32783" name="Text Box 71"/>
              <p:cNvSpPr txBox="1">
                <a:spLocks noChangeArrowheads="1"/>
              </p:cNvSpPr>
              <p:nvPr/>
            </p:nvSpPr>
            <p:spPr bwMode="auto">
              <a:xfrm>
                <a:off x="3024" y="3226"/>
                <a:ext cx="220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 Buy €630 at $1.60/€1 =$1,008</a:t>
                </a:r>
              </a:p>
            </p:txBody>
          </p:sp>
          <p:sp>
            <p:nvSpPr>
              <p:cNvPr id="32784" name="Text Box 72"/>
              <p:cNvSpPr txBox="1">
                <a:spLocks noChangeArrowheads="1"/>
              </p:cNvSpPr>
              <p:nvPr/>
            </p:nvSpPr>
            <p:spPr bwMode="auto">
              <a:xfrm>
                <a:off x="3024" y="3405"/>
                <a:ext cx="220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 net cash flow  =$1,542</a:t>
                </a:r>
              </a:p>
            </p:txBody>
          </p:sp>
        </p:grpSp>
        <p:sp>
          <p:nvSpPr>
            <p:cNvPr id="32781" name="Line 80"/>
            <p:cNvSpPr>
              <a:spLocks noChangeShapeType="1"/>
            </p:cNvSpPr>
            <p:nvPr/>
          </p:nvSpPr>
          <p:spPr bwMode="auto">
            <a:xfrm>
              <a:off x="4696" y="3448"/>
              <a:ext cx="4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30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0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74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4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4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9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Financial Hedging Example: Case 2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1"/>
            <a:ext cx="8229600" cy="2209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 Case 2, we have a built-in hedge, requiring no derivatives.</a:t>
            </a:r>
          </a:p>
          <a:p>
            <a:pPr eaLnBrk="1" hangingPunct="1"/>
            <a:r>
              <a:rPr lang="en-US" altLang="en-US" dirty="0" smtClean="0"/>
              <a:t>You can also calculate </a:t>
            </a:r>
            <a:r>
              <a:rPr lang="en-US" altLang="en-US" dirty="0" smtClean="0">
                <a:latin typeface="Symbol" pitchFamily="18" charset="2"/>
              </a:rPr>
              <a:t>b</a:t>
            </a:r>
            <a:r>
              <a:rPr lang="en-US" altLang="en-US" dirty="0" smtClean="0"/>
              <a:t> as zero using the same previous methodology.</a:t>
            </a:r>
          </a:p>
        </p:txBody>
      </p:sp>
      <p:graphicFrame>
        <p:nvGraphicFramePr>
          <p:cNvPr id="57754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649511"/>
              </p:ext>
            </p:extLst>
          </p:nvPr>
        </p:nvGraphicFramePr>
        <p:xfrm>
          <a:off x="457199" y="4267200"/>
          <a:ext cx="8229601" cy="1935165"/>
        </p:xfrm>
        <a:graphic>
          <a:graphicData uri="http://schemas.openxmlformats.org/drawingml/2006/table">
            <a:tbl>
              <a:tblPr/>
              <a:tblGrid>
                <a:gridCol w="1645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5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5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38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9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7033"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S×P*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7033">
                <a:tc gridSpan="5"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7033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7033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€933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7033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€875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77" marB="5277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31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613909" y="2823107"/>
            <a:ext cx="898525" cy="38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 = 0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5389109" y="2823107"/>
            <a:ext cx="898525" cy="38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 = 1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4171" y="3256494"/>
            <a:ext cx="3216275" cy="2990816"/>
            <a:chOff x="432" y="1776"/>
            <a:chExt cx="1824" cy="1632"/>
          </a:xfrm>
        </p:grpSpPr>
        <p:sp>
          <p:nvSpPr>
            <p:cNvPr id="34839" name="Line 6"/>
            <p:cNvSpPr>
              <a:spLocks noChangeShapeType="1"/>
            </p:cNvSpPr>
            <p:nvPr/>
          </p:nvSpPr>
          <p:spPr bwMode="auto">
            <a:xfrm flipV="1">
              <a:off x="432" y="2160"/>
              <a:ext cx="1152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4840" name="Line 7"/>
            <p:cNvSpPr>
              <a:spLocks noChangeShapeType="1"/>
            </p:cNvSpPr>
            <p:nvPr/>
          </p:nvSpPr>
          <p:spPr bwMode="auto">
            <a:xfrm>
              <a:off x="432" y="2736"/>
              <a:ext cx="1152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4841" name="Line 8"/>
            <p:cNvSpPr>
              <a:spLocks noChangeShapeType="1"/>
            </p:cNvSpPr>
            <p:nvPr/>
          </p:nvSpPr>
          <p:spPr bwMode="auto">
            <a:xfrm>
              <a:off x="432" y="2736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4842" name="Text Box 9"/>
            <p:cNvSpPr txBox="1">
              <a:spLocks noChangeArrowheads="1"/>
            </p:cNvSpPr>
            <p:nvPr/>
          </p:nvSpPr>
          <p:spPr bwMode="auto">
            <a:xfrm>
              <a:off x="1584" y="2035"/>
              <a:ext cx="62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€1,000</a:t>
              </a:r>
            </a:p>
          </p:txBody>
        </p:sp>
        <p:sp>
          <p:nvSpPr>
            <p:cNvPr id="34843" name="Text Box 10"/>
            <p:cNvSpPr txBox="1">
              <a:spLocks noChangeArrowheads="1"/>
            </p:cNvSpPr>
            <p:nvPr/>
          </p:nvSpPr>
          <p:spPr bwMode="auto">
            <a:xfrm>
              <a:off x="1584" y="2592"/>
              <a:ext cx="62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€933</a:t>
              </a:r>
            </a:p>
          </p:txBody>
        </p:sp>
        <p:sp>
          <p:nvSpPr>
            <p:cNvPr id="34844" name="Text Box 11"/>
            <p:cNvSpPr txBox="1">
              <a:spLocks noChangeArrowheads="1"/>
            </p:cNvSpPr>
            <p:nvPr/>
          </p:nvSpPr>
          <p:spPr bwMode="auto">
            <a:xfrm>
              <a:off x="1584" y="3206"/>
              <a:ext cx="62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€875</a:t>
              </a:r>
            </a:p>
          </p:txBody>
        </p:sp>
        <p:sp>
          <p:nvSpPr>
            <p:cNvPr id="34845" name="Text Box 12"/>
            <p:cNvSpPr txBox="1">
              <a:spLocks noChangeArrowheads="1"/>
            </p:cNvSpPr>
            <p:nvPr/>
          </p:nvSpPr>
          <p:spPr bwMode="auto">
            <a:xfrm>
              <a:off x="1584" y="1776"/>
              <a:ext cx="67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i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P</a:t>
              </a:r>
              <a:r>
                <a:rPr lang="en-US" altLang="en-US" baseline="30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*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069771" y="3256494"/>
            <a:ext cx="2709863" cy="3008060"/>
            <a:chOff x="2064" y="1766"/>
            <a:chExt cx="1536" cy="1642"/>
          </a:xfrm>
        </p:grpSpPr>
        <p:sp>
          <p:nvSpPr>
            <p:cNvPr id="34826" name="Text Box 14"/>
            <p:cNvSpPr txBox="1">
              <a:spLocks noChangeArrowheads="1"/>
            </p:cNvSpPr>
            <p:nvPr/>
          </p:nvSpPr>
          <p:spPr bwMode="auto">
            <a:xfrm>
              <a:off x="2304" y="1766"/>
              <a:ext cx="67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i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S</a:t>
              </a:r>
              <a:r>
                <a:rPr lang="en-US" altLang="en-US" baseline="-25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</a:t>
              </a: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($/€)</a:t>
              </a:r>
            </a:p>
          </p:txBody>
        </p:sp>
        <p:sp>
          <p:nvSpPr>
            <p:cNvPr id="34827" name="Text Box 15"/>
            <p:cNvSpPr txBox="1">
              <a:spLocks noChangeArrowheads="1"/>
            </p:cNvSpPr>
            <p:nvPr/>
          </p:nvSpPr>
          <p:spPr bwMode="auto">
            <a:xfrm>
              <a:off x="2256" y="2035"/>
              <a:ext cx="720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$1.40/€1</a:t>
              </a:r>
            </a:p>
          </p:txBody>
        </p:sp>
        <p:sp>
          <p:nvSpPr>
            <p:cNvPr id="34828" name="Text Box 16"/>
            <p:cNvSpPr txBox="1">
              <a:spLocks noChangeArrowheads="1"/>
            </p:cNvSpPr>
            <p:nvPr/>
          </p:nvSpPr>
          <p:spPr bwMode="auto">
            <a:xfrm>
              <a:off x="2256" y="2582"/>
              <a:ext cx="720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$1.50/€1</a:t>
              </a:r>
            </a:p>
          </p:txBody>
        </p:sp>
        <p:sp>
          <p:nvSpPr>
            <p:cNvPr id="34829" name="Text Box 17"/>
            <p:cNvSpPr txBox="1">
              <a:spLocks noChangeArrowheads="1"/>
            </p:cNvSpPr>
            <p:nvPr/>
          </p:nvSpPr>
          <p:spPr bwMode="auto">
            <a:xfrm>
              <a:off x="2256" y="3206"/>
              <a:ext cx="720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$1.60/€1</a:t>
              </a:r>
            </a:p>
          </p:txBody>
        </p:sp>
        <p:sp>
          <p:nvSpPr>
            <p:cNvPr id="34830" name="Text Box 18"/>
            <p:cNvSpPr txBox="1">
              <a:spLocks noChangeArrowheads="1"/>
            </p:cNvSpPr>
            <p:nvPr/>
          </p:nvSpPr>
          <p:spPr bwMode="auto">
            <a:xfrm>
              <a:off x="2064" y="2035"/>
              <a:ext cx="2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×</a:t>
              </a:r>
            </a:p>
          </p:txBody>
        </p:sp>
        <p:sp>
          <p:nvSpPr>
            <p:cNvPr id="34831" name="Text Box 19"/>
            <p:cNvSpPr txBox="1">
              <a:spLocks noChangeArrowheads="1"/>
            </p:cNvSpPr>
            <p:nvPr/>
          </p:nvSpPr>
          <p:spPr bwMode="auto">
            <a:xfrm>
              <a:off x="2064" y="2592"/>
              <a:ext cx="2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×</a:t>
              </a:r>
            </a:p>
          </p:txBody>
        </p:sp>
        <p:sp>
          <p:nvSpPr>
            <p:cNvPr id="34832" name="Text Box 20"/>
            <p:cNvSpPr txBox="1">
              <a:spLocks noChangeArrowheads="1"/>
            </p:cNvSpPr>
            <p:nvPr/>
          </p:nvSpPr>
          <p:spPr bwMode="auto">
            <a:xfrm>
              <a:off x="2064" y="3206"/>
              <a:ext cx="2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×</a:t>
              </a:r>
            </a:p>
          </p:txBody>
        </p:sp>
        <p:sp>
          <p:nvSpPr>
            <p:cNvPr id="34833" name="Text Box 21"/>
            <p:cNvSpPr txBox="1">
              <a:spLocks noChangeArrowheads="1"/>
            </p:cNvSpPr>
            <p:nvPr/>
          </p:nvSpPr>
          <p:spPr bwMode="auto">
            <a:xfrm>
              <a:off x="2832" y="2035"/>
              <a:ext cx="2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=</a:t>
              </a:r>
            </a:p>
          </p:txBody>
        </p:sp>
        <p:sp>
          <p:nvSpPr>
            <p:cNvPr id="34834" name="Text Box 22"/>
            <p:cNvSpPr txBox="1">
              <a:spLocks noChangeArrowheads="1"/>
            </p:cNvSpPr>
            <p:nvPr/>
          </p:nvSpPr>
          <p:spPr bwMode="auto">
            <a:xfrm>
              <a:off x="2832" y="2592"/>
              <a:ext cx="2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=</a:t>
              </a:r>
            </a:p>
          </p:txBody>
        </p:sp>
        <p:sp>
          <p:nvSpPr>
            <p:cNvPr id="34835" name="Text Box 23"/>
            <p:cNvSpPr txBox="1">
              <a:spLocks noChangeArrowheads="1"/>
            </p:cNvSpPr>
            <p:nvPr/>
          </p:nvSpPr>
          <p:spPr bwMode="auto">
            <a:xfrm>
              <a:off x="2832" y="3206"/>
              <a:ext cx="2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=</a:t>
              </a:r>
            </a:p>
          </p:txBody>
        </p:sp>
        <p:sp>
          <p:nvSpPr>
            <p:cNvPr id="34836" name="Text Box 24"/>
            <p:cNvSpPr txBox="1">
              <a:spLocks noChangeArrowheads="1"/>
            </p:cNvSpPr>
            <p:nvPr/>
          </p:nvSpPr>
          <p:spPr bwMode="auto">
            <a:xfrm>
              <a:off x="2976" y="2035"/>
              <a:ext cx="62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$1,400</a:t>
              </a:r>
            </a:p>
          </p:txBody>
        </p:sp>
        <p:sp>
          <p:nvSpPr>
            <p:cNvPr id="34837" name="Text Box 25"/>
            <p:cNvSpPr txBox="1">
              <a:spLocks noChangeArrowheads="1"/>
            </p:cNvSpPr>
            <p:nvPr/>
          </p:nvSpPr>
          <p:spPr bwMode="auto">
            <a:xfrm>
              <a:off x="2976" y="2592"/>
              <a:ext cx="62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$1,400</a:t>
              </a:r>
            </a:p>
          </p:txBody>
        </p:sp>
        <p:sp>
          <p:nvSpPr>
            <p:cNvPr id="34838" name="Text Box 26"/>
            <p:cNvSpPr txBox="1">
              <a:spLocks noChangeArrowheads="1"/>
            </p:cNvSpPr>
            <p:nvPr/>
          </p:nvSpPr>
          <p:spPr bwMode="auto">
            <a:xfrm>
              <a:off x="2976" y="3206"/>
              <a:ext cx="62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$1,400</a:t>
              </a:r>
            </a:p>
          </p:txBody>
        </p:sp>
      </p:grpSp>
      <p:sp>
        <p:nvSpPr>
          <p:cNvPr id="34822" name="Text Box 27"/>
          <p:cNvSpPr txBox="1">
            <a:spLocks noChangeArrowheads="1"/>
          </p:cNvSpPr>
          <p:nvPr/>
        </p:nvSpPr>
        <p:spPr bwMode="auto">
          <a:xfrm>
            <a:off x="275771" y="1680107"/>
            <a:ext cx="8720138" cy="71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 T = 0, if we sell b = €0 forward at the 1-year forward rate that prevails at time zero</a:t>
            </a:r>
          </a:p>
        </p:txBody>
      </p:sp>
      <p:sp>
        <p:nvSpPr>
          <p:cNvPr id="34823" name="Rectangle 48"/>
          <p:cNvSpPr>
            <a:spLocks noChangeArrowheads="1"/>
          </p:cNvSpPr>
          <p:nvPr/>
        </p:nvSpPr>
        <p:spPr bwMode="auto">
          <a:xfrm>
            <a:off x="1458298" y="1987883"/>
            <a:ext cx="3695020" cy="41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(suppose that </a:t>
            </a:r>
            <a:r>
              <a:rPr lang="en-US" altLang="en-US" sz="2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n-US" altLang="en-US" sz="20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($/€) = $1.50).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Financial Hedging Example: Case 2</a:t>
            </a:r>
            <a:endParaRPr lang="en-US" dirty="0"/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32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34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Financial Hedging Example: Case 3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2362201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Financial hedging requires a knowledge of the extent to which the firm’s operating cash flows are affected by the exchange rate.</a:t>
            </a:r>
          </a:p>
          <a:p>
            <a:pPr eaLnBrk="1" hangingPunct="1"/>
            <a:r>
              <a:rPr lang="en-US" altLang="en-US" sz="2000" dirty="0" smtClean="0"/>
              <a:t>In an earlier example from Chapter 8, we showed how to hedge case three: simply sell </a:t>
            </a:r>
            <a:r>
              <a:rPr lang="en-US" altLang="en-US" sz="2000" dirty="0" smtClean="0">
                <a:latin typeface="Symbol" pitchFamily="18" charset="2"/>
              </a:rPr>
              <a:t>b</a:t>
            </a:r>
            <a:r>
              <a:rPr lang="en-US" altLang="en-US" sz="2000" dirty="0" smtClean="0"/>
              <a:t> = €1,000 forward or use a money market hedge.</a:t>
            </a:r>
          </a:p>
        </p:txBody>
      </p:sp>
      <p:graphicFrame>
        <p:nvGraphicFramePr>
          <p:cNvPr id="57856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20087"/>
              </p:ext>
            </p:extLst>
          </p:nvPr>
        </p:nvGraphicFramePr>
        <p:xfrm>
          <a:off x="457199" y="3810000"/>
          <a:ext cx="8229601" cy="2356080"/>
        </p:xfrm>
        <a:graphic>
          <a:graphicData uri="http://schemas.openxmlformats.org/drawingml/2006/table">
            <a:tbl>
              <a:tblPr/>
              <a:tblGrid>
                <a:gridCol w="1645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5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5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38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9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71170"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S×P*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1170">
                <a:tc gridSpan="5"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Case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1170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$1.40/€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1170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$1.50/€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1170">
                <a:tc>
                  <a:txBody>
                    <a:bodyPr/>
                    <a:lstStyle/>
                    <a:p>
                      <a:pPr marL="0" marR="0" lvl="0" indent="0" algn="ctr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€1,000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$1.60/€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96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$1,600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1591" marR="101591" marT="52728" marB="52728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33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Financial Hedging Example: Case 3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592138" y="2823304"/>
            <a:ext cx="898525" cy="41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 = 0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367338" y="2823304"/>
            <a:ext cx="898525" cy="41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 = 1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252788"/>
            <a:ext cx="3048000" cy="3019531"/>
            <a:chOff x="432" y="1776"/>
            <a:chExt cx="1824" cy="1648"/>
          </a:xfrm>
        </p:grpSpPr>
        <p:sp>
          <p:nvSpPr>
            <p:cNvPr id="36905" name="Line 6"/>
            <p:cNvSpPr>
              <a:spLocks noChangeShapeType="1"/>
            </p:cNvSpPr>
            <p:nvPr/>
          </p:nvSpPr>
          <p:spPr bwMode="auto">
            <a:xfrm flipV="1">
              <a:off x="432" y="2160"/>
              <a:ext cx="1152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6906" name="Line 7"/>
            <p:cNvSpPr>
              <a:spLocks noChangeShapeType="1"/>
            </p:cNvSpPr>
            <p:nvPr/>
          </p:nvSpPr>
          <p:spPr bwMode="auto">
            <a:xfrm>
              <a:off x="432" y="2736"/>
              <a:ext cx="1152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6907" name="Line 8"/>
            <p:cNvSpPr>
              <a:spLocks noChangeShapeType="1"/>
            </p:cNvSpPr>
            <p:nvPr/>
          </p:nvSpPr>
          <p:spPr bwMode="auto">
            <a:xfrm>
              <a:off x="432" y="2736"/>
              <a:ext cx="11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6908" name="Text Box 9"/>
            <p:cNvSpPr txBox="1">
              <a:spLocks noChangeArrowheads="1"/>
            </p:cNvSpPr>
            <p:nvPr/>
          </p:nvSpPr>
          <p:spPr bwMode="auto">
            <a:xfrm>
              <a:off x="1584" y="2035"/>
              <a:ext cx="625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€1,000</a:t>
              </a:r>
            </a:p>
          </p:txBody>
        </p:sp>
        <p:sp>
          <p:nvSpPr>
            <p:cNvPr id="36909" name="Text Box 10"/>
            <p:cNvSpPr txBox="1">
              <a:spLocks noChangeArrowheads="1"/>
            </p:cNvSpPr>
            <p:nvPr/>
          </p:nvSpPr>
          <p:spPr bwMode="auto">
            <a:xfrm>
              <a:off x="1584" y="2592"/>
              <a:ext cx="625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€1,000</a:t>
              </a:r>
            </a:p>
          </p:txBody>
        </p:sp>
        <p:sp>
          <p:nvSpPr>
            <p:cNvPr id="36910" name="Text Box 11"/>
            <p:cNvSpPr txBox="1">
              <a:spLocks noChangeArrowheads="1"/>
            </p:cNvSpPr>
            <p:nvPr/>
          </p:nvSpPr>
          <p:spPr bwMode="auto">
            <a:xfrm>
              <a:off x="1584" y="3206"/>
              <a:ext cx="625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€1,000</a:t>
              </a:r>
            </a:p>
          </p:txBody>
        </p:sp>
        <p:sp>
          <p:nvSpPr>
            <p:cNvPr id="36911" name="Text Box 12"/>
            <p:cNvSpPr txBox="1">
              <a:spLocks noChangeArrowheads="1"/>
            </p:cNvSpPr>
            <p:nvPr/>
          </p:nvSpPr>
          <p:spPr bwMode="auto">
            <a:xfrm>
              <a:off x="1584" y="1776"/>
              <a:ext cx="672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P</a:t>
              </a:r>
              <a:r>
                <a:rPr lang="en-US" altLang="en-US" sz="2000" baseline="30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*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709863" y="3235325"/>
            <a:ext cx="2708275" cy="3037010"/>
            <a:chOff x="2064" y="1766"/>
            <a:chExt cx="1536" cy="1658"/>
          </a:xfrm>
        </p:grpSpPr>
        <p:sp>
          <p:nvSpPr>
            <p:cNvPr id="36892" name="Text Box 14"/>
            <p:cNvSpPr txBox="1">
              <a:spLocks noChangeArrowheads="1"/>
            </p:cNvSpPr>
            <p:nvPr/>
          </p:nvSpPr>
          <p:spPr bwMode="auto">
            <a:xfrm>
              <a:off x="2304" y="1766"/>
              <a:ext cx="672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S</a:t>
              </a:r>
              <a:r>
                <a:rPr lang="en-US" altLang="en-US" sz="2000" baseline="-25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</a:t>
              </a: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($/€)</a:t>
              </a:r>
            </a:p>
          </p:txBody>
        </p:sp>
        <p:sp>
          <p:nvSpPr>
            <p:cNvPr id="36893" name="Text Box 15"/>
            <p:cNvSpPr txBox="1">
              <a:spLocks noChangeArrowheads="1"/>
            </p:cNvSpPr>
            <p:nvPr/>
          </p:nvSpPr>
          <p:spPr bwMode="auto">
            <a:xfrm>
              <a:off x="2256" y="2035"/>
              <a:ext cx="72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$1.40/€1</a:t>
              </a:r>
            </a:p>
          </p:txBody>
        </p:sp>
        <p:sp>
          <p:nvSpPr>
            <p:cNvPr id="36894" name="Text Box 16"/>
            <p:cNvSpPr txBox="1">
              <a:spLocks noChangeArrowheads="1"/>
            </p:cNvSpPr>
            <p:nvPr/>
          </p:nvSpPr>
          <p:spPr bwMode="auto">
            <a:xfrm>
              <a:off x="2256" y="2582"/>
              <a:ext cx="72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$1.50/€1</a:t>
              </a:r>
            </a:p>
          </p:txBody>
        </p:sp>
        <p:sp>
          <p:nvSpPr>
            <p:cNvPr id="36895" name="Text Box 17"/>
            <p:cNvSpPr txBox="1">
              <a:spLocks noChangeArrowheads="1"/>
            </p:cNvSpPr>
            <p:nvPr/>
          </p:nvSpPr>
          <p:spPr bwMode="auto">
            <a:xfrm>
              <a:off x="2256" y="3206"/>
              <a:ext cx="72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$1.60/€1</a:t>
              </a:r>
            </a:p>
          </p:txBody>
        </p:sp>
        <p:sp>
          <p:nvSpPr>
            <p:cNvPr id="36896" name="Text Box 18"/>
            <p:cNvSpPr txBox="1">
              <a:spLocks noChangeArrowheads="1"/>
            </p:cNvSpPr>
            <p:nvPr/>
          </p:nvSpPr>
          <p:spPr bwMode="auto">
            <a:xfrm>
              <a:off x="2064" y="2035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×</a:t>
              </a:r>
            </a:p>
          </p:txBody>
        </p:sp>
        <p:sp>
          <p:nvSpPr>
            <p:cNvPr id="36897" name="Text Box 19"/>
            <p:cNvSpPr txBox="1">
              <a:spLocks noChangeArrowheads="1"/>
            </p:cNvSpPr>
            <p:nvPr/>
          </p:nvSpPr>
          <p:spPr bwMode="auto">
            <a:xfrm>
              <a:off x="2064" y="2592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×</a:t>
              </a:r>
            </a:p>
          </p:txBody>
        </p:sp>
        <p:sp>
          <p:nvSpPr>
            <p:cNvPr id="36898" name="Text Box 20"/>
            <p:cNvSpPr txBox="1">
              <a:spLocks noChangeArrowheads="1"/>
            </p:cNvSpPr>
            <p:nvPr/>
          </p:nvSpPr>
          <p:spPr bwMode="auto">
            <a:xfrm>
              <a:off x="2064" y="3206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×</a:t>
              </a:r>
            </a:p>
          </p:txBody>
        </p:sp>
        <p:sp>
          <p:nvSpPr>
            <p:cNvPr id="36899" name="Text Box 21"/>
            <p:cNvSpPr txBox="1">
              <a:spLocks noChangeArrowheads="1"/>
            </p:cNvSpPr>
            <p:nvPr/>
          </p:nvSpPr>
          <p:spPr bwMode="auto">
            <a:xfrm>
              <a:off x="2832" y="2035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=</a:t>
              </a:r>
            </a:p>
          </p:txBody>
        </p:sp>
        <p:sp>
          <p:nvSpPr>
            <p:cNvPr id="36900" name="Text Box 22"/>
            <p:cNvSpPr txBox="1">
              <a:spLocks noChangeArrowheads="1"/>
            </p:cNvSpPr>
            <p:nvPr/>
          </p:nvSpPr>
          <p:spPr bwMode="auto">
            <a:xfrm>
              <a:off x="2832" y="2592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=</a:t>
              </a:r>
            </a:p>
          </p:txBody>
        </p:sp>
        <p:sp>
          <p:nvSpPr>
            <p:cNvPr id="36901" name="Text Box 23"/>
            <p:cNvSpPr txBox="1">
              <a:spLocks noChangeArrowheads="1"/>
            </p:cNvSpPr>
            <p:nvPr/>
          </p:nvSpPr>
          <p:spPr bwMode="auto">
            <a:xfrm>
              <a:off x="2832" y="3206"/>
              <a:ext cx="288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=</a:t>
              </a:r>
            </a:p>
          </p:txBody>
        </p:sp>
        <p:sp>
          <p:nvSpPr>
            <p:cNvPr id="36902" name="Text Box 24"/>
            <p:cNvSpPr txBox="1">
              <a:spLocks noChangeArrowheads="1"/>
            </p:cNvSpPr>
            <p:nvPr/>
          </p:nvSpPr>
          <p:spPr bwMode="auto">
            <a:xfrm>
              <a:off x="2976" y="2035"/>
              <a:ext cx="62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$1,400</a:t>
              </a:r>
            </a:p>
          </p:txBody>
        </p:sp>
        <p:sp>
          <p:nvSpPr>
            <p:cNvPr id="36903" name="Text Box 25"/>
            <p:cNvSpPr txBox="1">
              <a:spLocks noChangeArrowheads="1"/>
            </p:cNvSpPr>
            <p:nvPr/>
          </p:nvSpPr>
          <p:spPr bwMode="auto">
            <a:xfrm>
              <a:off x="2976" y="2592"/>
              <a:ext cx="62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$1,500</a:t>
              </a:r>
            </a:p>
          </p:txBody>
        </p:sp>
        <p:sp>
          <p:nvSpPr>
            <p:cNvPr id="36904" name="Text Box 26"/>
            <p:cNvSpPr txBox="1">
              <a:spLocks noChangeArrowheads="1"/>
            </p:cNvSpPr>
            <p:nvPr/>
          </p:nvSpPr>
          <p:spPr bwMode="auto">
            <a:xfrm>
              <a:off x="2976" y="3206"/>
              <a:ext cx="624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$1,600</a:t>
              </a:r>
            </a:p>
          </p:txBody>
        </p:sp>
      </p:grpSp>
      <p:sp>
        <p:nvSpPr>
          <p:cNvPr id="36871" name="Text Box 27"/>
          <p:cNvSpPr txBox="1">
            <a:spLocks noChangeArrowheads="1"/>
          </p:cNvSpPr>
          <p:nvPr/>
        </p:nvSpPr>
        <p:spPr bwMode="auto">
          <a:xfrm>
            <a:off x="-197" y="1800335"/>
            <a:ext cx="9144000" cy="84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 T = 0, sell €1,000 forward at the 1-year forward rate </a:t>
            </a:r>
            <a:r>
              <a:rPr lang="en-US" altLang="en-US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n-US" altLang="en-US" sz="24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($/€) that prevails at time zero. Suppose that </a:t>
            </a:r>
            <a:r>
              <a:rPr lang="en-US" altLang="en-US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n-US" altLang="en-US" sz="24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($/€) = $1.50.</a:t>
            </a:r>
          </a:p>
        </p:txBody>
      </p: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5649913" y="3235325"/>
            <a:ext cx="3494087" cy="3037010"/>
            <a:chOff x="3203" y="1766"/>
            <a:chExt cx="1981" cy="1658"/>
          </a:xfrm>
        </p:grpSpPr>
        <p:grpSp>
          <p:nvGrpSpPr>
            <p:cNvPr id="36874" name="Group 28"/>
            <p:cNvGrpSpPr>
              <a:grpSpLocks/>
            </p:cNvGrpSpPr>
            <p:nvPr/>
          </p:nvGrpSpPr>
          <p:grpSpPr bwMode="auto">
            <a:xfrm>
              <a:off x="3648" y="1766"/>
              <a:ext cx="1536" cy="1658"/>
              <a:chOff x="2064" y="1766"/>
              <a:chExt cx="1536" cy="1658"/>
            </a:xfrm>
          </p:grpSpPr>
          <p:sp>
            <p:nvSpPr>
              <p:cNvPr id="36879" name="Text Box 29"/>
              <p:cNvSpPr txBox="1">
                <a:spLocks noChangeArrowheads="1"/>
              </p:cNvSpPr>
              <p:nvPr/>
            </p:nvSpPr>
            <p:spPr bwMode="auto">
              <a:xfrm>
                <a:off x="2304" y="1766"/>
                <a:ext cx="672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i="1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F</a:t>
                </a:r>
                <a:r>
                  <a:rPr lang="en-US" altLang="en-US" sz="2000" baseline="-25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1</a:t>
                </a: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($/€)</a:t>
                </a:r>
              </a:p>
            </p:txBody>
          </p:sp>
          <p:sp>
            <p:nvSpPr>
              <p:cNvPr id="36880" name="Text Box 30"/>
              <p:cNvSpPr txBox="1">
                <a:spLocks noChangeArrowheads="1"/>
              </p:cNvSpPr>
              <p:nvPr/>
            </p:nvSpPr>
            <p:spPr bwMode="auto">
              <a:xfrm>
                <a:off x="2256" y="2035"/>
                <a:ext cx="720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$1.50/€1</a:t>
                </a:r>
              </a:p>
            </p:txBody>
          </p:sp>
          <p:sp>
            <p:nvSpPr>
              <p:cNvPr id="36881" name="Text Box 31"/>
              <p:cNvSpPr txBox="1">
                <a:spLocks noChangeArrowheads="1"/>
              </p:cNvSpPr>
              <p:nvPr/>
            </p:nvSpPr>
            <p:spPr bwMode="auto">
              <a:xfrm>
                <a:off x="2256" y="2582"/>
                <a:ext cx="720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$1.50/€1</a:t>
                </a:r>
              </a:p>
            </p:txBody>
          </p:sp>
          <p:sp>
            <p:nvSpPr>
              <p:cNvPr id="36882" name="Text Box 32"/>
              <p:cNvSpPr txBox="1">
                <a:spLocks noChangeArrowheads="1"/>
              </p:cNvSpPr>
              <p:nvPr/>
            </p:nvSpPr>
            <p:spPr bwMode="auto">
              <a:xfrm>
                <a:off x="2256" y="3206"/>
                <a:ext cx="720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$1.50/€1</a:t>
                </a:r>
              </a:p>
            </p:txBody>
          </p:sp>
          <p:sp>
            <p:nvSpPr>
              <p:cNvPr id="36883" name="Text Box 33"/>
              <p:cNvSpPr txBox="1">
                <a:spLocks noChangeArrowheads="1"/>
              </p:cNvSpPr>
              <p:nvPr/>
            </p:nvSpPr>
            <p:spPr bwMode="auto">
              <a:xfrm>
                <a:off x="2064" y="2035"/>
                <a:ext cx="2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×</a:t>
                </a:r>
              </a:p>
            </p:txBody>
          </p:sp>
          <p:sp>
            <p:nvSpPr>
              <p:cNvPr id="36884" name="Text Box 34"/>
              <p:cNvSpPr txBox="1">
                <a:spLocks noChangeArrowheads="1"/>
              </p:cNvSpPr>
              <p:nvPr/>
            </p:nvSpPr>
            <p:spPr bwMode="auto">
              <a:xfrm>
                <a:off x="2064" y="2592"/>
                <a:ext cx="2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×</a:t>
                </a:r>
              </a:p>
            </p:txBody>
          </p:sp>
          <p:sp>
            <p:nvSpPr>
              <p:cNvPr id="36885" name="Text Box 35"/>
              <p:cNvSpPr txBox="1">
                <a:spLocks noChangeArrowheads="1"/>
              </p:cNvSpPr>
              <p:nvPr/>
            </p:nvSpPr>
            <p:spPr bwMode="auto">
              <a:xfrm>
                <a:off x="2064" y="3206"/>
                <a:ext cx="2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×</a:t>
                </a:r>
              </a:p>
            </p:txBody>
          </p:sp>
          <p:sp>
            <p:nvSpPr>
              <p:cNvPr id="36886" name="Text Box 36"/>
              <p:cNvSpPr txBox="1">
                <a:spLocks noChangeArrowheads="1"/>
              </p:cNvSpPr>
              <p:nvPr/>
            </p:nvSpPr>
            <p:spPr bwMode="auto">
              <a:xfrm>
                <a:off x="2832" y="2035"/>
                <a:ext cx="2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=</a:t>
                </a:r>
              </a:p>
            </p:txBody>
          </p:sp>
          <p:sp>
            <p:nvSpPr>
              <p:cNvPr id="36887" name="Text Box 37"/>
              <p:cNvSpPr txBox="1">
                <a:spLocks noChangeArrowheads="1"/>
              </p:cNvSpPr>
              <p:nvPr/>
            </p:nvSpPr>
            <p:spPr bwMode="auto">
              <a:xfrm>
                <a:off x="2832" y="2592"/>
                <a:ext cx="2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=</a:t>
                </a:r>
              </a:p>
            </p:txBody>
          </p:sp>
          <p:sp>
            <p:nvSpPr>
              <p:cNvPr id="36888" name="Text Box 38"/>
              <p:cNvSpPr txBox="1">
                <a:spLocks noChangeArrowheads="1"/>
              </p:cNvSpPr>
              <p:nvPr/>
            </p:nvSpPr>
            <p:spPr bwMode="auto">
              <a:xfrm>
                <a:off x="2832" y="3206"/>
                <a:ext cx="2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=</a:t>
                </a:r>
              </a:p>
            </p:txBody>
          </p:sp>
          <p:sp>
            <p:nvSpPr>
              <p:cNvPr id="36889" name="Text Box 39"/>
              <p:cNvSpPr txBox="1">
                <a:spLocks noChangeArrowheads="1"/>
              </p:cNvSpPr>
              <p:nvPr/>
            </p:nvSpPr>
            <p:spPr bwMode="auto">
              <a:xfrm>
                <a:off x="2976" y="2035"/>
                <a:ext cx="624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$1,500</a:t>
                </a:r>
              </a:p>
            </p:txBody>
          </p:sp>
          <p:sp>
            <p:nvSpPr>
              <p:cNvPr id="36890" name="Text Box 40"/>
              <p:cNvSpPr txBox="1">
                <a:spLocks noChangeArrowheads="1"/>
              </p:cNvSpPr>
              <p:nvPr/>
            </p:nvSpPr>
            <p:spPr bwMode="auto">
              <a:xfrm>
                <a:off x="2976" y="2592"/>
                <a:ext cx="624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$1,500</a:t>
                </a:r>
              </a:p>
            </p:txBody>
          </p:sp>
          <p:sp>
            <p:nvSpPr>
              <p:cNvPr id="36891" name="Text Box 41"/>
              <p:cNvSpPr txBox="1">
                <a:spLocks noChangeArrowheads="1"/>
              </p:cNvSpPr>
              <p:nvPr/>
            </p:nvSpPr>
            <p:spPr bwMode="auto">
              <a:xfrm>
                <a:off x="2976" y="3206"/>
                <a:ext cx="624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$1,500</a:t>
                </a:r>
              </a:p>
            </p:txBody>
          </p:sp>
        </p:grpSp>
        <p:sp>
          <p:nvSpPr>
            <p:cNvPr id="36875" name="Text Box 57"/>
            <p:cNvSpPr txBox="1">
              <a:spLocks noChangeArrowheads="1"/>
            </p:cNvSpPr>
            <p:nvPr/>
          </p:nvSpPr>
          <p:spPr bwMode="auto">
            <a:xfrm>
              <a:off x="3203" y="2035"/>
              <a:ext cx="592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€1,000</a:t>
              </a:r>
            </a:p>
          </p:txBody>
        </p:sp>
        <p:sp>
          <p:nvSpPr>
            <p:cNvPr id="36876" name="Text Box 58"/>
            <p:cNvSpPr txBox="1">
              <a:spLocks noChangeArrowheads="1"/>
            </p:cNvSpPr>
            <p:nvPr/>
          </p:nvSpPr>
          <p:spPr bwMode="auto">
            <a:xfrm>
              <a:off x="3203" y="2592"/>
              <a:ext cx="592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€1,000</a:t>
              </a:r>
            </a:p>
          </p:txBody>
        </p:sp>
        <p:sp>
          <p:nvSpPr>
            <p:cNvPr id="36877" name="Text Box 59"/>
            <p:cNvSpPr txBox="1">
              <a:spLocks noChangeArrowheads="1"/>
            </p:cNvSpPr>
            <p:nvPr/>
          </p:nvSpPr>
          <p:spPr bwMode="auto">
            <a:xfrm>
              <a:off x="3203" y="3206"/>
              <a:ext cx="592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€1,000</a:t>
              </a:r>
            </a:p>
          </p:txBody>
        </p:sp>
        <p:sp>
          <p:nvSpPr>
            <p:cNvPr id="36878" name="Text Box 60"/>
            <p:cNvSpPr txBox="1">
              <a:spLocks noChangeArrowheads="1"/>
            </p:cNvSpPr>
            <p:nvPr/>
          </p:nvSpPr>
          <p:spPr bwMode="auto">
            <a:xfrm>
              <a:off x="3203" y="1776"/>
              <a:ext cx="637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P</a:t>
              </a:r>
              <a:r>
                <a:rPr lang="en-US" altLang="en-US" sz="2000" baseline="30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*</a:t>
              </a:r>
            </a:p>
          </p:txBody>
        </p:sp>
      </p:grp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34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0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15400" cy="4525963"/>
          </a:xfrm>
        </p:spPr>
        <p:txBody>
          <a:bodyPr/>
          <a:lstStyle/>
          <a:p>
            <a:r>
              <a:rPr lang="en-US" sz="2400" dirty="0"/>
              <a:t>Exchange rate changes can systematically affect the value of the firm by </a:t>
            </a:r>
            <a:r>
              <a:rPr lang="en-US" sz="2400" dirty="0" smtClean="0"/>
              <a:t>influencing </a:t>
            </a:r>
            <a:r>
              <a:rPr lang="en-US" sz="2400" dirty="0"/>
              <a:t>the firm’s operating cash flows as well as the domestic currency values of </a:t>
            </a:r>
            <a:r>
              <a:rPr lang="en-US" sz="2400" dirty="0" smtClean="0"/>
              <a:t>its assets </a:t>
            </a:r>
            <a:r>
              <a:rPr lang="en-US" sz="2400" dirty="0"/>
              <a:t>and liabilities. 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is conventional to classify foreign currency exposure into three classes</a:t>
            </a:r>
            <a:r>
              <a:rPr lang="en-US" sz="2400" dirty="0" smtClean="0"/>
              <a:t>: </a:t>
            </a:r>
            <a:endParaRPr lang="en-US" sz="2400" dirty="0"/>
          </a:p>
          <a:p>
            <a:pPr lvl="1"/>
            <a:r>
              <a:rPr lang="en-US" sz="2000" dirty="0" smtClean="0"/>
              <a:t>Economic </a:t>
            </a:r>
            <a:r>
              <a:rPr lang="en-US" sz="2000" dirty="0"/>
              <a:t>exposure can be defined as the extent to which the value of the </a:t>
            </a:r>
            <a:r>
              <a:rPr lang="en-US" sz="2000" dirty="0" smtClean="0"/>
              <a:t>firm would </a:t>
            </a:r>
            <a:r>
              <a:rPr lang="en-US" sz="2000" dirty="0"/>
              <a:t>be affected by unexpected changes in exchange rates. </a:t>
            </a:r>
            <a:endParaRPr lang="en-US" sz="2000" dirty="0" smtClean="0"/>
          </a:p>
          <a:p>
            <a:pPr lvl="1"/>
            <a:r>
              <a:rPr lang="en-US" sz="2000" dirty="0" smtClean="0"/>
              <a:t>Transaction </a:t>
            </a:r>
            <a:r>
              <a:rPr lang="en-US" sz="2000" dirty="0"/>
              <a:t>exposure </a:t>
            </a:r>
            <a:r>
              <a:rPr lang="en-US" sz="2000" dirty="0" smtClean="0"/>
              <a:t>is </a:t>
            </a:r>
            <a:r>
              <a:rPr lang="en-US" sz="2000" dirty="0"/>
              <a:t>defined as the sensitivity of realized domestic currency values of the firm’s </a:t>
            </a:r>
            <a:r>
              <a:rPr lang="en-US" sz="2000" dirty="0" smtClean="0"/>
              <a:t>contractual cash flows denominated in foreign currencies to unexpected exchange rate </a:t>
            </a:r>
            <a:r>
              <a:rPr lang="en-US" sz="2000" dirty="0"/>
              <a:t>changes. </a:t>
            </a:r>
            <a:endParaRPr lang="en-US" sz="2000" dirty="0" smtClean="0"/>
          </a:p>
          <a:p>
            <a:pPr lvl="1"/>
            <a:r>
              <a:rPr lang="en-US" sz="2000" dirty="0" smtClean="0"/>
              <a:t>Translation exposure </a:t>
            </a:r>
            <a:r>
              <a:rPr lang="en-US" sz="2000" dirty="0"/>
              <a:t>refers to the potential </a:t>
            </a:r>
            <a:r>
              <a:rPr lang="en-US" sz="2000" dirty="0" smtClean="0"/>
              <a:t>that </a:t>
            </a:r>
            <a:r>
              <a:rPr lang="en-US" sz="2000" dirty="0"/>
              <a:t>the firm’s consolidated financial statements can be affected by changes </a:t>
            </a:r>
            <a:r>
              <a:rPr lang="en-US" sz="2000" dirty="0" smtClean="0"/>
              <a:t>in exchange </a:t>
            </a:r>
            <a:r>
              <a:rPr lang="en-US" sz="2000" dirty="0"/>
              <a:t>rates. </a:t>
            </a:r>
          </a:p>
          <a:p>
            <a:endParaRPr lang="en-US" sz="20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4394E097-5266-4CD7-BEE1-7A82D03FCF5E}" type="slidenum">
              <a:rPr lang="en-US" altLang="en-US" sz="900" smtClean="0">
                <a:cs typeface="Arial" charset="0"/>
              </a:rPr>
              <a:t>35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24517179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2" y="1676400"/>
            <a:ext cx="8915400" cy="4525963"/>
          </a:xfrm>
        </p:spPr>
        <p:txBody>
          <a:bodyPr/>
          <a:lstStyle/>
          <a:p>
            <a:r>
              <a:rPr lang="en-US" sz="2400" dirty="0"/>
              <a:t>If the firm has an asset in a foreign country, its exposure to currency risk can be </a:t>
            </a:r>
            <a:r>
              <a:rPr lang="en-US" sz="2400" dirty="0" smtClean="0"/>
              <a:t>properly </a:t>
            </a:r>
            <a:r>
              <a:rPr lang="en-US" sz="2400" dirty="0"/>
              <a:t>measured by the coefficient in regressing the dollar value of the foreign </a:t>
            </a:r>
            <a:r>
              <a:rPr lang="en-US" sz="2400" dirty="0" smtClean="0"/>
              <a:t>asset </a:t>
            </a:r>
            <a:r>
              <a:rPr lang="en-US" sz="2400" dirty="0"/>
              <a:t>on the exchange rate. </a:t>
            </a:r>
            <a:endParaRPr lang="en-US" sz="2400" dirty="0" smtClean="0"/>
          </a:p>
          <a:p>
            <a:pPr lvl="1"/>
            <a:r>
              <a:rPr lang="en-US" sz="2000" dirty="0" smtClean="0"/>
              <a:t>Once </a:t>
            </a:r>
            <a:r>
              <a:rPr lang="en-US" sz="2000" dirty="0"/>
              <a:t>the magnitude of exposure is known, the firm can </a:t>
            </a:r>
            <a:r>
              <a:rPr lang="en-US" sz="2000" dirty="0" smtClean="0"/>
              <a:t>hedge </a:t>
            </a:r>
            <a:r>
              <a:rPr lang="en-US" sz="2000" dirty="0"/>
              <a:t>the exposure simply by selling the exposure forward. </a:t>
            </a:r>
          </a:p>
          <a:p>
            <a:r>
              <a:rPr lang="en-US" sz="2400" dirty="0" smtClean="0"/>
              <a:t>Unlike </a:t>
            </a:r>
            <a:r>
              <a:rPr lang="en-US" sz="2400" dirty="0"/>
              <a:t>the exposure of assets and liabilities that are listed in accounting </a:t>
            </a:r>
            <a:r>
              <a:rPr lang="en-US" sz="2400" dirty="0" smtClean="0"/>
              <a:t>statements</a:t>
            </a:r>
            <a:r>
              <a:rPr lang="en-US" sz="2400" dirty="0"/>
              <a:t>, operating exposure depends on the effect of random exchange rate changes </a:t>
            </a:r>
            <a:r>
              <a:rPr lang="en-US" sz="2400" dirty="0" smtClean="0"/>
              <a:t>on </a:t>
            </a:r>
            <a:r>
              <a:rPr lang="en-US" sz="2400" dirty="0"/>
              <a:t>the firm’s future cash flows, which are not readily measurable. Despite this </a:t>
            </a:r>
            <a:r>
              <a:rPr lang="en-US" sz="2400" dirty="0" smtClean="0"/>
              <a:t>difficulty</a:t>
            </a:r>
            <a:r>
              <a:rPr lang="en-US" sz="2400" dirty="0"/>
              <a:t>, it is important to properly manage operating exposure since </a:t>
            </a:r>
            <a:r>
              <a:rPr lang="en-US" sz="2400" dirty="0" smtClean="0"/>
              <a:t>operating exposure </a:t>
            </a:r>
            <a:r>
              <a:rPr lang="en-US" sz="2400" dirty="0"/>
              <a:t>may account for a larger portion of the firm’s total exposure than </a:t>
            </a:r>
            <a:r>
              <a:rPr lang="en-US" sz="2400" dirty="0" smtClean="0"/>
              <a:t>contractual </a:t>
            </a:r>
            <a:r>
              <a:rPr lang="en-US" sz="2400" dirty="0"/>
              <a:t>exposure. 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344FD27C-1F91-440F-87A1-A2F3BA87F2A9}" type="slidenum">
              <a:rPr lang="en-US" altLang="en-US" sz="900" smtClean="0">
                <a:cs typeface="Arial" charset="0"/>
              </a:rPr>
              <a:t>36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3157101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(concluding)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15400" cy="4525963"/>
          </a:xfrm>
        </p:spPr>
        <p:txBody>
          <a:bodyPr/>
          <a:lstStyle/>
          <a:p>
            <a:r>
              <a:rPr lang="en-US" sz="2400" dirty="0" smtClean="0"/>
              <a:t>A </a:t>
            </a:r>
            <a:r>
              <a:rPr lang="en-US" sz="2400" dirty="0"/>
              <a:t>firm’s operating exposure is determined by </a:t>
            </a:r>
            <a:endParaRPr lang="en-US" sz="2400" dirty="0" smtClean="0"/>
          </a:p>
          <a:p>
            <a:pPr lvl="1"/>
            <a:r>
              <a:rPr lang="en-US" sz="2000" dirty="0" smtClean="0"/>
              <a:t>(</a:t>
            </a:r>
            <a:r>
              <a:rPr lang="en-US" sz="2000" dirty="0"/>
              <a:t>a) the structure of the markets in </a:t>
            </a:r>
            <a:r>
              <a:rPr lang="en-US" sz="2000" dirty="0" smtClean="0"/>
              <a:t>which </a:t>
            </a:r>
            <a:r>
              <a:rPr lang="en-US" sz="2000" dirty="0"/>
              <a:t>the firm sources its inputs and sells its products, and </a:t>
            </a:r>
            <a:endParaRPr lang="en-US" sz="2000" dirty="0" smtClean="0"/>
          </a:p>
          <a:p>
            <a:pPr lvl="1"/>
            <a:r>
              <a:rPr lang="en-US" sz="2000" dirty="0" smtClean="0"/>
              <a:t>(</a:t>
            </a:r>
            <a:r>
              <a:rPr lang="en-US" sz="2000" dirty="0"/>
              <a:t>b) the firm’s ability to </a:t>
            </a:r>
            <a:r>
              <a:rPr lang="en-US" sz="2000" dirty="0" smtClean="0"/>
              <a:t>mitigate </a:t>
            </a:r>
            <a:r>
              <a:rPr lang="en-US" sz="2000" dirty="0"/>
              <a:t>the effect of exchange rate changes on its competitive position by </a:t>
            </a:r>
            <a:r>
              <a:rPr lang="en-US" sz="2000" dirty="0" smtClean="0"/>
              <a:t>adjusting </a:t>
            </a:r>
            <a:r>
              <a:rPr lang="en-US" sz="2000" dirty="0"/>
              <a:t>markets, product mix, and sourcing. </a:t>
            </a:r>
          </a:p>
          <a:p>
            <a:r>
              <a:rPr lang="en-US" sz="2400" dirty="0" smtClean="0"/>
              <a:t>Since </a:t>
            </a:r>
            <a:r>
              <a:rPr lang="en-US" sz="2400" dirty="0"/>
              <a:t>a firm is exposed to exchange risk mainly via the effect of exchange rate </a:t>
            </a:r>
            <a:r>
              <a:rPr lang="en-US" sz="2400" dirty="0" smtClean="0"/>
              <a:t>changes </a:t>
            </a:r>
            <a:r>
              <a:rPr lang="en-US" sz="2400" dirty="0"/>
              <a:t>on its competitive position, it is important to consider exchange </a:t>
            </a:r>
            <a:r>
              <a:rPr lang="en-US" sz="2400" dirty="0" smtClean="0"/>
              <a:t>exposure </a:t>
            </a:r>
            <a:r>
              <a:rPr lang="en-US" sz="2400" dirty="0"/>
              <a:t>management in the context of the firm’s overall long-term strategic plan. The </a:t>
            </a:r>
            <a:r>
              <a:rPr lang="en-US" sz="2400" dirty="0" smtClean="0"/>
              <a:t>objective </a:t>
            </a:r>
            <a:r>
              <a:rPr lang="en-US" sz="2400" dirty="0"/>
              <a:t>of exposure management is to stabilize cash flow in the face of </a:t>
            </a:r>
            <a:r>
              <a:rPr lang="en-US" sz="2400" dirty="0" smtClean="0"/>
              <a:t>fluctuating </a:t>
            </a:r>
            <a:r>
              <a:rPr lang="en-US" sz="2400" dirty="0"/>
              <a:t>exchange rates. 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6E4525A6-74EF-4200-8286-FE7B0ABB9064}" type="slidenum">
              <a:rPr lang="en-US" altLang="en-US" sz="900" smtClean="0">
                <a:cs typeface="Arial" charset="0"/>
              </a:rPr>
              <a:t>37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31701525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(concluded)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15400" cy="4525963"/>
          </a:xfrm>
        </p:spPr>
        <p:txBody>
          <a:bodyPr/>
          <a:lstStyle/>
          <a:p>
            <a:r>
              <a:rPr lang="en-US" sz="2400" dirty="0" smtClean="0"/>
              <a:t>To </a:t>
            </a:r>
            <a:r>
              <a:rPr lang="en-US" sz="2400" dirty="0"/>
              <a:t>manage operating exposure, the firm can use various strategies, such as </a:t>
            </a:r>
          </a:p>
          <a:p>
            <a:pPr lvl="1"/>
            <a:r>
              <a:rPr lang="en-US" sz="2000" dirty="0"/>
              <a:t>(a) choosing low-cost production sites, </a:t>
            </a:r>
            <a:endParaRPr lang="en-US" sz="2000" dirty="0" smtClean="0"/>
          </a:p>
          <a:p>
            <a:pPr lvl="1"/>
            <a:r>
              <a:rPr lang="en-US" sz="2000" dirty="0" smtClean="0"/>
              <a:t>(</a:t>
            </a:r>
            <a:r>
              <a:rPr lang="en-US" sz="2000" dirty="0"/>
              <a:t>b) maintaining flexible sourcing policy, </a:t>
            </a:r>
          </a:p>
          <a:p>
            <a:pPr lvl="1"/>
            <a:r>
              <a:rPr lang="en-US" sz="2000" dirty="0"/>
              <a:t>(c) diversification of the market, </a:t>
            </a:r>
            <a:endParaRPr lang="en-US" sz="2000" dirty="0" smtClean="0"/>
          </a:p>
          <a:p>
            <a:pPr lvl="1"/>
            <a:r>
              <a:rPr lang="en-US" sz="2000" dirty="0" smtClean="0"/>
              <a:t>(</a:t>
            </a:r>
            <a:r>
              <a:rPr lang="en-US" sz="2000" dirty="0"/>
              <a:t>d) product differentiation, and </a:t>
            </a:r>
            <a:endParaRPr lang="en-US" sz="2000" dirty="0" smtClean="0"/>
          </a:p>
          <a:p>
            <a:pPr lvl="1"/>
            <a:r>
              <a:rPr lang="en-US" sz="2000" dirty="0" smtClean="0"/>
              <a:t>(</a:t>
            </a:r>
            <a:r>
              <a:rPr lang="en-US" sz="2000" dirty="0"/>
              <a:t>e) financial </a:t>
            </a:r>
            <a:r>
              <a:rPr lang="en-US" sz="2000" dirty="0" smtClean="0"/>
              <a:t>hedging </a:t>
            </a:r>
            <a:r>
              <a:rPr lang="en-US" sz="2000" dirty="0"/>
              <a:t>using currency options and forward contracts. </a:t>
            </a:r>
          </a:p>
          <a:p>
            <a:endParaRPr lang="en-US" sz="16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4A9C051A-B669-460E-AE43-51DC6FF95C72}" type="slidenum">
              <a:rPr lang="en-US" altLang="en-US" sz="900" smtClean="0">
                <a:cs typeface="Arial" charset="0"/>
              </a:rPr>
              <a:t>38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100192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Economic Exposure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Consider a U.S. bicycle manufacturer who sources, produces, and sells only in the U.S.</a:t>
            </a:r>
          </a:p>
          <a:p>
            <a:pPr eaLnBrk="1" hangingPunct="1"/>
            <a:r>
              <a:rPr lang="en-US" altLang="en-US" sz="2800" dirty="0" smtClean="0"/>
              <a:t>Since the firm’s product competes against imported bicycles, it is subject to foreign exchange exposure.</a:t>
            </a:r>
          </a:p>
          <a:p>
            <a:pPr eaLnBrk="1" hangingPunct="1"/>
            <a:r>
              <a:rPr lang="en-US" altLang="en-US" sz="2800" dirty="0" smtClean="0"/>
              <a:t>Their customers are comparing the cost and features of the domestic bicycle against Japanese, British, and Italian bicycles.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4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Economic Exposure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Exchange rate risk is applied to the firm’s competitive position.</a:t>
            </a:r>
          </a:p>
          <a:p>
            <a:pPr eaLnBrk="1" hangingPunct="1"/>
            <a:r>
              <a:rPr lang="en-US" altLang="en-US" sz="2800" dirty="0" smtClean="0"/>
              <a:t>Any anticipated changes in the exchange rates would already have been discounted and reflected in the firm’s value. </a:t>
            </a:r>
          </a:p>
          <a:p>
            <a:pPr eaLnBrk="1" hangingPunct="1"/>
            <a:r>
              <a:rPr lang="en-US" altLang="en-US" sz="2800" dirty="0" smtClean="0"/>
              <a:t>Economic exposure can be defined as the extent to which the value of the firm would be affected by </a:t>
            </a:r>
            <a:r>
              <a:rPr lang="en-US" altLang="en-US" sz="2800" i="1" dirty="0" smtClean="0"/>
              <a:t>unanticipated </a:t>
            </a:r>
            <a:r>
              <a:rPr lang="en-US" altLang="en-US" sz="2800" dirty="0" smtClean="0"/>
              <a:t>changes in exchange rates.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5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106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Exhibit 9.1: Exchange </a:t>
            </a:r>
            <a:r>
              <a:rPr lang="en-US" sz="3200" dirty="0"/>
              <a:t>Rate Exposure </a:t>
            </a:r>
            <a:r>
              <a:rPr lang="en-US" sz="3200" dirty="0" smtClean="0"/>
              <a:t>of </a:t>
            </a:r>
            <a:r>
              <a:rPr lang="en-US" sz="3200" dirty="0"/>
              <a:t>U.S. Industry </a:t>
            </a:r>
            <a:r>
              <a:rPr lang="en-US" sz="3200" dirty="0" smtClean="0"/>
              <a:t>Portfolios </a:t>
            </a:r>
            <a:endParaRPr lang="en-US" sz="32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6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28800"/>
            <a:ext cx="5557838" cy="455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How to Measure Economic Exposure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Economic exposure is the sensitivity of the future home currency value of the firm’s assets and liabilities and the firm’s operating cash flow to random changes in exchange rates.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There exist statistical measurements of sensitivity.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Sensitivity of the future home currency values of the firm’s assets and liabilities to random changes in exchange rates.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Sensitivity of the firm’s operating cash flows to random changes in exchange rates.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7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9067800" cy="9906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EXHIBIT 9.2</a:t>
            </a:r>
            <a:br>
              <a:rPr lang="en-US" sz="3600" dirty="0"/>
            </a:br>
            <a:r>
              <a:rPr lang="en-US" sz="3600" dirty="0"/>
              <a:t>Channels of </a:t>
            </a:r>
            <a:r>
              <a:rPr lang="en-US" sz="3600" dirty="0" smtClean="0"/>
              <a:t>Economic Exposure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91943637-106A-46F1-8C14-D2EA9B685930}" type="slidenum">
              <a:rPr lang="en-US" altLang="en-US" sz="900" smtClean="0">
                <a:cs typeface="Arial" charset="0"/>
              </a:rPr>
              <a:t>8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" y="2209800"/>
            <a:ext cx="7210425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49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How to Measure Economic Exposure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If a U.S. MNC were to run a regression on the dollar value (</a:t>
            </a:r>
            <a:r>
              <a:rPr lang="en-US" altLang="en-US" sz="2400" i="1" dirty="0" smtClean="0"/>
              <a:t>P</a:t>
            </a:r>
            <a:r>
              <a:rPr lang="en-US" altLang="en-US" sz="2400" dirty="0" smtClean="0"/>
              <a:t>) of its British assets on the dollar-pound exchange rate, </a:t>
            </a:r>
            <a:r>
              <a:rPr lang="en-US" altLang="en-US" sz="2400" i="1" dirty="0" smtClean="0"/>
              <a:t>S</a:t>
            </a:r>
            <a:r>
              <a:rPr lang="en-US" altLang="en-US" sz="2400" dirty="0" smtClean="0"/>
              <a:t>($/£), the regression would be of the form: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 dirty="0" smtClean="0"/>
              <a:t>P = a + </a:t>
            </a:r>
            <a:r>
              <a:rPr lang="en-US" altLang="en-US" sz="2800" i="1" dirty="0" err="1" smtClean="0"/>
              <a:t>b×S</a:t>
            </a:r>
            <a:r>
              <a:rPr lang="en-US" altLang="en-US" sz="2800" i="1" dirty="0" smtClean="0"/>
              <a:t> + 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88180" y="3886200"/>
            <a:ext cx="8551862" cy="10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Where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is the regression constant.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77862" y="4953936"/>
            <a:ext cx="8550275" cy="473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is the random error term with mean zero.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53123" y="5427698"/>
            <a:ext cx="8550275" cy="84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regression coefficient </a:t>
            </a:r>
            <a:r>
              <a:rPr lang="en-US" altLang="en-US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</a:t>
            </a: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measures the sensitivity of the dollar value of the assets (</a:t>
            </a:r>
            <a:r>
              <a:rPr lang="en-US" altLang="en-US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to the exchange rate, </a:t>
            </a:r>
            <a:r>
              <a:rPr lang="en-US" altLang="en-US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  <a:r>
              <a:rPr lang="en-US" alt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>
                <a:cs typeface="Arial" charset="0"/>
              </a:rPr>
              <a:t>9-</a:t>
            </a:r>
            <a:fld id="{1F0C4415-7F4B-4C3A-AE40-368BBD37FD6D}" type="slidenum">
              <a:rPr lang="en-US" altLang="en-US" sz="900" smtClean="0">
                <a:cs typeface="Arial" charset="0"/>
              </a:rPr>
              <a:pPr algn="r" eaLnBrk="1" hangingPunct="1"/>
              <a:t>9</a:t>
            </a:fld>
            <a:endParaRPr lang="en-US" altLang="en-US" sz="1000" dirty="0">
              <a:cs typeface="Arial" charset="0"/>
            </a:endParaRPr>
          </a:p>
        </p:txBody>
      </p:sp>
      <p:sp>
        <p:nvSpPr>
          <p:cNvPr id="9" name="Rectangle 20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5867400" y="6476999"/>
            <a:ext cx="2895600" cy="41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900" dirty="0" smtClean="0"/>
              <a:t>Copyright © 2018 by the McGraw-Hill Companies, Inc. All rights reserved.</a:t>
            </a:r>
          </a:p>
          <a:p>
            <a:pPr algn="r" eaLnBrk="1" hangingPunct="1"/>
            <a:endParaRPr lang="en-US" altLang="en-US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933</TotalTime>
  <Words>3216</Words>
  <Application>Microsoft Office PowerPoint</Application>
  <PresentationFormat>On-screen Show (4:3)</PresentationFormat>
  <Paragraphs>512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template</vt:lpstr>
      <vt:lpstr>Management of Economic Exposure</vt:lpstr>
      <vt:lpstr>Chapter Outline</vt:lpstr>
      <vt:lpstr>Economic Exposure</vt:lpstr>
      <vt:lpstr>Economic Exposure</vt:lpstr>
      <vt:lpstr>Economic Exposure</vt:lpstr>
      <vt:lpstr>Exhibit 9.1: Exchange Rate Exposure of U.S. Industry Portfolios </vt:lpstr>
      <vt:lpstr>How to Measure Economic Exposure</vt:lpstr>
      <vt:lpstr>EXHIBIT 9.2 Channels of Economic Exposure  </vt:lpstr>
      <vt:lpstr>How to Measure Economic Exposure</vt:lpstr>
      <vt:lpstr>How to Measure Economic Exposure</vt:lpstr>
      <vt:lpstr>How to Measure Economic Exposure</vt:lpstr>
      <vt:lpstr>Example</vt:lpstr>
      <vt:lpstr>Example (continued)</vt:lpstr>
      <vt:lpstr>Example (continued)</vt:lpstr>
      <vt:lpstr>Example (continued)</vt:lpstr>
      <vt:lpstr>Example (continued)</vt:lpstr>
      <vt:lpstr>Operating Exposure: Definition</vt:lpstr>
      <vt:lpstr>An Illustration of Operating Exposure</vt:lpstr>
      <vt:lpstr>An Illustration of Operating Exposure</vt:lpstr>
      <vt:lpstr>Determinants of Operating Exposure</vt:lpstr>
      <vt:lpstr>Managing Operating Exposure</vt:lpstr>
      <vt:lpstr>Selecting Low Cost Production Sites</vt:lpstr>
      <vt:lpstr>Flexible Sourcing Policy</vt:lpstr>
      <vt:lpstr>Diversification of the Market</vt:lpstr>
      <vt:lpstr>R&amp;D and Product Differentiation</vt:lpstr>
      <vt:lpstr>Financial Hedging</vt:lpstr>
      <vt:lpstr>EXHIBIT 9.12 Cash Flows Unhedged versus Hedged  </vt:lpstr>
      <vt:lpstr>Financial Hedging Example: Case 1</vt:lpstr>
      <vt:lpstr>Case 1: Computation of Beta</vt:lpstr>
      <vt:lpstr>Financial Hedging Example: Case 1</vt:lpstr>
      <vt:lpstr>Financial Hedging Example: Case 2</vt:lpstr>
      <vt:lpstr>Financial Hedging Example: Case 2</vt:lpstr>
      <vt:lpstr>Financial Hedging Example: Case 3</vt:lpstr>
      <vt:lpstr>Financial Hedging Example: Case 3</vt:lpstr>
      <vt:lpstr>Summary</vt:lpstr>
      <vt:lpstr>Summary (continued)</vt:lpstr>
      <vt:lpstr>Summary (concluding)</vt:lpstr>
      <vt:lpstr>Summary (concluded)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tsonly</dc:creator>
  <cp:lastModifiedBy>Bathurst, Noelle</cp:lastModifiedBy>
  <cp:revision>73</cp:revision>
  <dcterms:created xsi:type="dcterms:W3CDTF">2010-12-17T11:54:02Z</dcterms:created>
  <dcterms:modified xsi:type="dcterms:W3CDTF">2017-02-22T16:00:00Z</dcterms:modified>
</cp:coreProperties>
</file>