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F10E1-8F8F-46E0-86B8-6D180CD3A4F9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0A5F8-5D13-4E1F-9FA3-3A541ED4C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55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A0A5F8-5D13-4E1F-9FA3-3A541ED4C7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038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633" y="1766000"/>
            <a:ext cx="9418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8666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667" y="4502800"/>
            <a:ext cx="9418800" cy="58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 flipH="1">
            <a:off x="-343967" y="-96733"/>
            <a:ext cx="4063200" cy="1795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Google Shape;13;p2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2"/>
          <p:cNvCxnSpPr/>
          <p:nvPr/>
        </p:nvCxnSpPr>
        <p:spPr>
          <a:xfrm flipH="1">
            <a:off x="8623267" y="5247167"/>
            <a:ext cx="4063200" cy="1795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59152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8" name="Google Shape;238;p33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9" name="Google Shape;239;p33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0" name="Google Shape;240;p33"/>
          <p:cNvCxnSpPr/>
          <p:nvPr/>
        </p:nvCxnSpPr>
        <p:spPr>
          <a:xfrm flipH="1">
            <a:off x="9029533" y="4884600"/>
            <a:ext cx="3764400" cy="2177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8010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628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951000" y="1697233"/>
            <a:ext cx="10290000" cy="43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467"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26" name="Google Shape;26;p4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" name="Google Shape;27;p4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" name="Google Shape;28;p4"/>
          <p:cNvCxnSpPr/>
          <p:nvPr/>
        </p:nvCxnSpPr>
        <p:spPr>
          <a:xfrm>
            <a:off x="9179867" y="-151467"/>
            <a:ext cx="3420800" cy="1741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54742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subTitle" idx="1"/>
          </p:nvPr>
        </p:nvSpPr>
        <p:spPr>
          <a:xfrm>
            <a:off x="3147167" y="1910733"/>
            <a:ext cx="2300400" cy="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ubTitle" idx="2"/>
          </p:nvPr>
        </p:nvSpPr>
        <p:spPr>
          <a:xfrm>
            <a:off x="2996667" y="2386733"/>
            <a:ext cx="6880400" cy="32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67732" lvl="0" rtl="0">
              <a:lnSpc>
                <a:spcPct val="166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867">
                <a:solidFill>
                  <a:srgbClr val="37495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5729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cxnSp>
        <p:nvCxnSpPr>
          <p:cNvPr id="46" name="Google Shape;46;p7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7" name="Google Shape;47;p7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57338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1194600" y="2242667"/>
            <a:ext cx="5129600" cy="317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757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cxnSp>
        <p:nvCxnSpPr>
          <p:cNvPr id="57" name="Google Shape;57;p9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9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Google Shape;59;p9"/>
          <p:cNvCxnSpPr/>
          <p:nvPr/>
        </p:nvCxnSpPr>
        <p:spPr>
          <a:xfrm flipH="1">
            <a:off x="7900600" y="3730000"/>
            <a:ext cx="4504000" cy="3289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42600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5995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>
            <a:spLocks noGrp="1"/>
          </p:cNvSpPr>
          <p:nvPr>
            <p:ph type="title"/>
          </p:nvPr>
        </p:nvSpPr>
        <p:spPr>
          <a:xfrm>
            <a:off x="1391633" y="1580733"/>
            <a:ext cx="4164000" cy="269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subTitle" idx="1"/>
          </p:nvPr>
        </p:nvSpPr>
        <p:spPr>
          <a:xfrm>
            <a:off x="1391633" y="4481251"/>
            <a:ext cx="4018000" cy="10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cxnSp>
        <p:nvCxnSpPr>
          <p:cNvPr id="114" name="Google Shape;114;p18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5" name="Google Shape;115;p18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6" name="Google Shape;116;p18"/>
          <p:cNvCxnSpPr/>
          <p:nvPr/>
        </p:nvCxnSpPr>
        <p:spPr>
          <a:xfrm>
            <a:off x="7096867" y="-107500"/>
            <a:ext cx="5340000" cy="2676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0347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>
            <a:spLocks noGrp="1"/>
          </p:cNvSpPr>
          <p:nvPr>
            <p:ph type="subTitle" idx="1"/>
          </p:nvPr>
        </p:nvSpPr>
        <p:spPr>
          <a:xfrm>
            <a:off x="4678667" y="3514833"/>
            <a:ext cx="2834800" cy="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subTitle" idx="2"/>
          </p:nvPr>
        </p:nvSpPr>
        <p:spPr>
          <a:xfrm>
            <a:off x="4678700" y="3968167"/>
            <a:ext cx="2834800" cy="10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subTitle" idx="3"/>
          </p:nvPr>
        </p:nvSpPr>
        <p:spPr>
          <a:xfrm>
            <a:off x="1270700" y="3514833"/>
            <a:ext cx="2834800" cy="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4"/>
          </p:nvPr>
        </p:nvSpPr>
        <p:spPr>
          <a:xfrm>
            <a:off x="1270833" y="3968167"/>
            <a:ext cx="2834800" cy="10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subTitle" idx="5"/>
          </p:nvPr>
        </p:nvSpPr>
        <p:spPr>
          <a:xfrm>
            <a:off x="8086500" y="3514833"/>
            <a:ext cx="2834800" cy="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subTitle" idx="6"/>
          </p:nvPr>
        </p:nvSpPr>
        <p:spPr>
          <a:xfrm>
            <a:off x="8086500" y="3968167"/>
            <a:ext cx="2834800" cy="10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8874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cxnSp>
        <p:nvCxnSpPr>
          <p:cNvPr id="125" name="Google Shape;125;p19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6" name="Google Shape;126;p19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46286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0" name="Google Shape;230;p31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1" name="Google Shape;231;p31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890043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3" name="Google Shape;233;p32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4" name="Google Shape;234;p32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5" name="Google Shape;235;p32"/>
          <p:cNvCxnSpPr/>
          <p:nvPr/>
        </p:nvCxnSpPr>
        <p:spPr>
          <a:xfrm>
            <a:off x="9912233" y="-167467"/>
            <a:ext cx="2657600" cy="1773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6" name="Google Shape;236;p32"/>
          <p:cNvCxnSpPr/>
          <p:nvPr/>
        </p:nvCxnSpPr>
        <p:spPr>
          <a:xfrm>
            <a:off x="-196367" y="5257967"/>
            <a:ext cx="2657600" cy="1773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09589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idaloka"/>
              <a:buNone/>
              <a:defRPr sz="30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1000" y="1536633"/>
            <a:ext cx="10290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  <a:defRPr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787600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KK7wGAYP6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qlFlMIpmb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23ABBA-858D-52F7-6BA7-804361BBF9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Note-Taking</a:t>
            </a:r>
            <a:r>
              <a:rPr lang="tr-TR" dirty="0"/>
              <a:t> </a:t>
            </a:r>
            <a:r>
              <a:rPr lang="tr-TR" dirty="0" err="1"/>
              <a:t>Exercise</a:t>
            </a:r>
            <a:r>
              <a:rPr lang="tr-TR" dirty="0"/>
              <a:t>	s</a:t>
            </a:r>
            <a:endParaRPr lang="en-US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3233C3F-C972-E519-77C3-0A91EB7D59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Dr. Beyza Şahin Yıldırım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9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752415-B721-7F11-2CFB-2D1BB2022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Task</a:t>
            </a:r>
            <a:r>
              <a:rPr lang="tr-TR" dirty="0"/>
              <a:t> 1</a:t>
            </a: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49BF9D-8D16-6A1E-4E0D-0D11CE532A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dirty="0">
                <a:effectLst/>
                <a:latin typeface="fkGroteskNeue"/>
              </a:rPr>
              <a:t>Lera </a:t>
            </a:r>
            <a:r>
              <a:rPr lang="en-US" sz="1800" b="0" i="0" dirty="0" err="1">
                <a:effectLst/>
                <a:latin typeface="fkGroteskNeue"/>
              </a:rPr>
              <a:t>Boroditsky'nin</a:t>
            </a:r>
            <a:r>
              <a:rPr lang="en-US" sz="1800" b="0" i="0" dirty="0">
                <a:effectLst/>
                <a:latin typeface="fkGroteskNeue"/>
              </a:rPr>
              <a:t> TED </a:t>
            </a:r>
            <a:r>
              <a:rPr lang="en-US" sz="1800" b="0" i="0" dirty="0" err="1">
                <a:effectLst/>
                <a:latin typeface="fkGroteskNeue"/>
              </a:rPr>
              <a:t>Talk'ı</a:t>
            </a:r>
            <a:r>
              <a:rPr lang="en-US" sz="1800" b="0" i="0" dirty="0">
                <a:effectLst/>
                <a:latin typeface="fkGroteskNeue"/>
              </a:rPr>
              <a:t>, </a:t>
            </a:r>
            <a:r>
              <a:rPr lang="en-US" sz="1800" b="0" i="0" dirty="0" err="1">
                <a:effectLst/>
                <a:latin typeface="fkGroteskNeue"/>
              </a:rPr>
              <a:t>dilin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düşüncelerimizi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nasıl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şekillendirdiği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üzerine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ilginç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bir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tartışmayı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ortaya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koyuyor</a:t>
            </a:r>
            <a:r>
              <a:rPr lang="en-US" sz="1800" b="0" i="0" dirty="0">
                <a:effectLst/>
                <a:latin typeface="fkGroteskNeue"/>
              </a:rPr>
              <a:t>. </a:t>
            </a:r>
            <a:r>
              <a:rPr lang="en-US" sz="1800" b="0" i="0" dirty="0" err="1">
                <a:effectLst/>
                <a:latin typeface="fkGroteskNeue"/>
              </a:rPr>
              <a:t>Konuşmasında</a:t>
            </a:r>
            <a:r>
              <a:rPr lang="en-US" sz="1800" b="0" i="0" dirty="0">
                <a:effectLst/>
                <a:latin typeface="fkGroteskNeue"/>
              </a:rPr>
              <a:t>, </a:t>
            </a:r>
            <a:r>
              <a:rPr lang="en-US" sz="1800" b="0" i="0" dirty="0" err="1">
                <a:effectLst/>
                <a:latin typeface="fkGroteskNeue"/>
              </a:rPr>
              <a:t>dilin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sadece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bir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iletişim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aracı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değil</a:t>
            </a:r>
            <a:r>
              <a:rPr lang="en-US" sz="1800" b="0" i="0" dirty="0">
                <a:effectLst/>
                <a:latin typeface="fkGroteskNeue"/>
              </a:rPr>
              <a:t>, </a:t>
            </a:r>
            <a:r>
              <a:rPr lang="en-US" sz="1800" b="0" i="0" dirty="0" err="1">
                <a:effectLst/>
                <a:latin typeface="fkGroteskNeue"/>
              </a:rPr>
              <a:t>aynı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zamanda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bilişsel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evrenimizi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nasıl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etkileyebileceğini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vurguluyor</a:t>
            </a:r>
            <a:r>
              <a:rPr lang="en-US" sz="1800" b="0" i="0" dirty="0">
                <a:effectLst/>
                <a:latin typeface="fkGroteskNeue"/>
              </a:rPr>
              <a:t>. </a:t>
            </a:r>
            <a:r>
              <a:rPr lang="en-US" sz="1800" b="0" i="0" dirty="0" err="1">
                <a:effectLst/>
                <a:latin typeface="fkGroteskNeue"/>
              </a:rPr>
              <a:t>Avustralya'da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kardinal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yönleri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kullanan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bir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Aborijin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topluluğu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gibi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örneklerle</a:t>
            </a:r>
            <a:r>
              <a:rPr lang="en-US" sz="1800" b="0" i="0" dirty="0">
                <a:effectLst/>
                <a:latin typeface="fkGroteskNeue"/>
              </a:rPr>
              <a:t>, </a:t>
            </a:r>
            <a:r>
              <a:rPr lang="en-US" sz="1800" b="0" i="0" dirty="0" err="1">
                <a:effectLst/>
                <a:latin typeface="fkGroteskNeue"/>
              </a:rPr>
              <a:t>dilin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uzay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algımızı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nasıl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değiştirebileceğini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gösteriyor</a:t>
            </a:r>
            <a:r>
              <a:rPr lang="en-US" sz="1800" b="0" i="0" dirty="0">
                <a:effectLst/>
                <a:latin typeface="fkGroteskNeue"/>
              </a:rPr>
              <a:t>. </a:t>
            </a:r>
            <a:r>
              <a:rPr lang="en-US" sz="1800" b="0" i="0" dirty="0" err="1">
                <a:effectLst/>
                <a:latin typeface="fkGroteskNeue"/>
              </a:rPr>
              <a:t>Ayrıca</a:t>
            </a:r>
            <a:r>
              <a:rPr lang="en-US" sz="1800" b="0" i="0" dirty="0">
                <a:effectLst/>
                <a:latin typeface="fkGroteskNeue"/>
              </a:rPr>
              <a:t>, </a:t>
            </a:r>
            <a:r>
              <a:rPr lang="en-US" sz="1800" b="0" i="0" dirty="0" err="1">
                <a:effectLst/>
                <a:latin typeface="fkGroteskNeue"/>
              </a:rPr>
              <a:t>dilin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renk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algısı</a:t>
            </a:r>
            <a:r>
              <a:rPr lang="en-US" sz="1800" b="0" i="0" dirty="0">
                <a:effectLst/>
                <a:latin typeface="fkGroteskNeue"/>
              </a:rPr>
              <a:t>, </a:t>
            </a:r>
            <a:r>
              <a:rPr lang="en-US" sz="1800" b="0" i="0" dirty="0" err="1">
                <a:effectLst/>
                <a:latin typeface="fkGroteskNeue"/>
              </a:rPr>
              <a:t>sayı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kavramı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ve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suç-ceza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algısı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gibi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konularda</a:t>
            </a:r>
            <a:r>
              <a:rPr lang="en-US" sz="1800" b="0" i="0" dirty="0">
                <a:effectLst/>
                <a:latin typeface="fkGroteskNeue"/>
              </a:rPr>
              <a:t> da </a:t>
            </a:r>
            <a:r>
              <a:rPr lang="en-US" sz="1800" b="0" i="0" dirty="0" err="1">
                <a:effectLst/>
                <a:latin typeface="fkGroteskNeue"/>
              </a:rPr>
              <a:t>önemli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etkileri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olduğunu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açıklıyor</a:t>
            </a:r>
            <a:r>
              <a:rPr lang="en-US" sz="1800" b="0" i="0" dirty="0">
                <a:effectLst/>
                <a:latin typeface="fkGroteskNeue"/>
              </a:rPr>
              <a:t>. Boroditsky, </a:t>
            </a:r>
            <a:r>
              <a:rPr lang="en-US" sz="1800" b="0" i="0" dirty="0" err="1">
                <a:effectLst/>
                <a:latin typeface="fkGroteskNeue"/>
              </a:rPr>
              <a:t>dil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çeşitliliğinin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insan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zihninin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esnekliğini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gösterdiğini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ve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bu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çeşitliliğin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kaybolmasının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bilimsel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araştırmalar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için</a:t>
            </a:r>
            <a:r>
              <a:rPr lang="en-US" sz="1800" b="0" i="0" dirty="0">
                <a:effectLst/>
                <a:latin typeface="fkGroteskNeue"/>
              </a:rPr>
              <a:t> ne </a:t>
            </a:r>
            <a:r>
              <a:rPr lang="en-US" sz="1800" b="0" i="0" dirty="0" err="1">
                <a:effectLst/>
                <a:latin typeface="fkGroteskNeue"/>
              </a:rPr>
              <a:t>kadar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önemli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olduğunu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vurguluyor</a:t>
            </a:r>
            <a:r>
              <a:rPr lang="en-US" sz="1800" b="0" i="0" dirty="0">
                <a:effectLst/>
                <a:latin typeface="fkGroteskNeue"/>
              </a:rPr>
              <a:t>. Bu </a:t>
            </a:r>
            <a:r>
              <a:rPr lang="en-US" sz="1800" b="0" i="0" dirty="0" err="1">
                <a:effectLst/>
                <a:latin typeface="fkGroteskNeue"/>
              </a:rPr>
              <a:t>konuşma</a:t>
            </a:r>
            <a:r>
              <a:rPr lang="en-US" sz="1800" b="0" i="0" dirty="0">
                <a:effectLst/>
                <a:latin typeface="fkGroteskNeue"/>
              </a:rPr>
              <a:t>, </a:t>
            </a:r>
            <a:r>
              <a:rPr lang="en-US" sz="1800" b="0" i="0" dirty="0" err="1">
                <a:effectLst/>
                <a:latin typeface="fkGroteskNeue"/>
              </a:rPr>
              <a:t>dilin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düşüncelerimizi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nasıl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şekillendirdiğini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ve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dil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çeşitliliğinin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değerini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anlamamıza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yardımcı</a:t>
            </a:r>
            <a:r>
              <a:rPr lang="en-US" sz="1800" b="0" i="0" dirty="0">
                <a:effectLst/>
                <a:latin typeface="fkGroteskNeue"/>
              </a:rPr>
              <a:t> </a:t>
            </a:r>
            <a:r>
              <a:rPr lang="en-US" sz="1800" b="0" i="0" dirty="0" err="1">
                <a:effectLst/>
                <a:latin typeface="fkGroteskNeue"/>
              </a:rPr>
              <a:t>oluyor</a:t>
            </a:r>
            <a:r>
              <a:rPr lang="en-US" sz="1800" b="0" i="0" dirty="0">
                <a:effectLst/>
                <a:latin typeface="fkGroteskNeue"/>
              </a:rPr>
              <a:t>.</a:t>
            </a:r>
            <a:endParaRPr lang="tr-TR" sz="1800" b="0" i="0" dirty="0">
              <a:effectLst/>
              <a:latin typeface="fkGroteskNeue"/>
            </a:endParaRPr>
          </a:p>
          <a:p>
            <a:endParaRPr lang="tr-TR" sz="1800" dirty="0">
              <a:latin typeface="fkGroteskNeue"/>
            </a:endParaRPr>
          </a:p>
          <a:p>
            <a:pPr marL="152396" indent="0">
              <a:buNone/>
            </a:pPr>
            <a:endParaRPr lang="tr-TR" sz="1800" b="0" i="0" dirty="0">
              <a:effectLst/>
              <a:latin typeface="fkGroteskNeue"/>
            </a:endParaRPr>
          </a:p>
          <a:p>
            <a:endParaRPr lang="tr-TR" dirty="0">
              <a:latin typeface="fkGroteskNeue"/>
            </a:endParaRPr>
          </a:p>
          <a:p>
            <a:r>
              <a:rPr lang="en-US" dirty="0">
                <a:hlinkClick r:id="rId3"/>
              </a:rPr>
              <a:t>https://www.youtube.com/watch?v=RKK7wGAYP6k</a:t>
            </a:r>
            <a:endParaRPr lang="tr-TR" dirty="0"/>
          </a:p>
          <a:p>
            <a:pPr marL="152396" indent="0">
              <a:buNone/>
            </a:pPr>
            <a:endParaRPr lang="tr-TR" dirty="0"/>
          </a:p>
          <a:p>
            <a:pPr marL="1523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037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9F589B-0AF9-F7EF-F369-F4C9B90B9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Task</a:t>
            </a:r>
            <a:r>
              <a:rPr lang="tr-TR" dirty="0"/>
              <a:t> 2</a:t>
            </a: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27EBA0F-3BB0-DC89-0551-61B716A3A5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Steve </a:t>
            </a:r>
            <a:r>
              <a:rPr lang="tr-TR" dirty="0" err="1"/>
              <a:t>Job’s</a:t>
            </a:r>
            <a:r>
              <a:rPr lang="tr-TR" dirty="0"/>
              <a:t> </a:t>
            </a:r>
            <a:r>
              <a:rPr lang="tr-TR" dirty="0" err="1"/>
              <a:t>speech</a:t>
            </a:r>
            <a:r>
              <a:rPr lang="tr-TR" dirty="0"/>
              <a:t> </a:t>
            </a:r>
          </a:p>
          <a:p>
            <a:endParaRPr lang="tr-TR" dirty="0"/>
          </a:p>
          <a:p>
            <a:pPr marL="152396" indent="0">
              <a:buNone/>
            </a:pPr>
            <a:endParaRPr lang="tr-TR" dirty="0"/>
          </a:p>
          <a:p>
            <a:r>
              <a:rPr lang="en-US" dirty="0"/>
              <a:t>Steve </a:t>
            </a:r>
            <a:r>
              <a:rPr lang="en-US" dirty="0" err="1"/>
              <a:t>Jobs'ın</a:t>
            </a:r>
            <a:r>
              <a:rPr lang="en-US" dirty="0"/>
              <a:t> 2005 </a:t>
            </a:r>
            <a:r>
              <a:rPr lang="en-US" dirty="0" err="1"/>
              <a:t>yılında</a:t>
            </a:r>
            <a:r>
              <a:rPr lang="en-US" dirty="0"/>
              <a:t> Stanford </a:t>
            </a:r>
            <a:r>
              <a:rPr lang="en-US" dirty="0" err="1"/>
              <a:t>Üniversitesi'nde</a:t>
            </a:r>
            <a:r>
              <a:rPr lang="en-US" dirty="0"/>
              <a:t> </a:t>
            </a:r>
            <a:r>
              <a:rPr lang="en-US" dirty="0" err="1"/>
              <a:t>yaptığı</a:t>
            </a:r>
            <a:r>
              <a:rPr lang="en-US" dirty="0"/>
              <a:t> </a:t>
            </a:r>
            <a:r>
              <a:rPr lang="en-US" dirty="0" err="1"/>
              <a:t>konuşma</a:t>
            </a:r>
            <a:r>
              <a:rPr lang="en-US" dirty="0"/>
              <a:t>, </a:t>
            </a:r>
            <a:r>
              <a:rPr lang="en-US" dirty="0" err="1"/>
              <a:t>üç</a:t>
            </a:r>
            <a:r>
              <a:rPr lang="en-US" dirty="0"/>
              <a:t> ana </a:t>
            </a:r>
            <a:r>
              <a:rPr lang="en-US" dirty="0" err="1"/>
              <a:t>hikaye</a:t>
            </a:r>
            <a:r>
              <a:rPr lang="en-US" dirty="0"/>
              <a:t> </a:t>
            </a:r>
            <a:r>
              <a:rPr lang="en-US" dirty="0" err="1"/>
              <a:t>üzerinden</a:t>
            </a:r>
            <a:r>
              <a:rPr lang="en-US" dirty="0"/>
              <a:t> </a:t>
            </a:r>
            <a:r>
              <a:rPr lang="en-US" dirty="0" err="1"/>
              <a:t>hayatın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derslerini</a:t>
            </a:r>
            <a:r>
              <a:rPr lang="en-US" dirty="0"/>
              <a:t> </a:t>
            </a:r>
            <a:r>
              <a:rPr lang="en-US" dirty="0" err="1"/>
              <a:t>paylaştığı</a:t>
            </a:r>
            <a:r>
              <a:rPr lang="en-US" dirty="0"/>
              <a:t> </a:t>
            </a:r>
            <a:r>
              <a:rPr lang="en-US" dirty="0" err="1"/>
              <a:t>ikonik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hitabet</a:t>
            </a:r>
            <a:r>
              <a:rPr lang="en-US" dirty="0"/>
              <a:t> </a:t>
            </a:r>
            <a:r>
              <a:rPr lang="en-US" dirty="0" err="1"/>
              <a:t>örneğidir</a:t>
            </a:r>
            <a:r>
              <a:rPr lang="en-US" dirty="0"/>
              <a:t>. Bu </a:t>
            </a:r>
            <a:r>
              <a:rPr lang="en-US" dirty="0" err="1"/>
              <a:t>konuşma</a:t>
            </a:r>
            <a:r>
              <a:rPr lang="en-US" dirty="0"/>
              <a:t>, </a:t>
            </a:r>
            <a:r>
              <a:rPr lang="en-US" dirty="0" err="1"/>
              <a:t>bağlantıları</a:t>
            </a:r>
            <a:r>
              <a:rPr lang="en-US" dirty="0"/>
              <a:t> </a:t>
            </a:r>
            <a:r>
              <a:rPr lang="en-US" dirty="0" err="1"/>
              <a:t>kurma</a:t>
            </a:r>
            <a:r>
              <a:rPr lang="en-US" dirty="0"/>
              <a:t>, </a:t>
            </a:r>
            <a:r>
              <a:rPr lang="en-US" dirty="0" err="1"/>
              <a:t>aşk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ölüm</a:t>
            </a:r>
            <a:r>
              <a:rPr lang="en-US" dirty="0"/>
              <a:t>, </a:t>
            </a:r>
            <a:r>
              <a:rPr lang="en-US" dirty="0" err="1"/>
              <a:t>intüisyon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tutku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temaları</a:t>
            </a:r>
            <a:r>
              <a:rPr lang="en-US" dirty="0"/>
              <a:t> </a:t>
            </a:r>
            <a:r>
              <a:rPr lang="en-US" dirty="0" err="1"/>
              <a:t>içerir</a:t>
            </a:r>
            <a:r>
              <a:rPr lang="en-US" dirty="0"/>
              <a:t>.</a:t>
            </a:r>
            <a:endParaRPr lang="tr-TR" dirty="0"/>
          </a:p>
          <a:p>
            <a:pPr marL="152396" indent="0">
              <a:buNone/>
            </a:pPr>
            <a:endParaRPr lang="tr-TR" dirty="0"/>
          </a:p>
          <a:p>
            <a:pPr marL="152396" indent="0">
              <a:buNone/>
            </a:pPr>
            <a:r>
              <a:rPr lang="tr-TR" dirty="0">
                <a:hlinkClick r:id="rId2"/>
              </a:rPr>
              <a:t>https://youtu.be/kqlFlMIpmbE</a:t>
            </a:r>
            <a:endParaRPr lang="tr-TR" dirty="0"/>
          </a:p>
          <a:p>
            <a:pPr marL="152396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3609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BE615B-15CB-C0CC-5099-61842D1A7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Konuşmanın</a:t>
            </a:r>
            <a:r>
              <a:rPr lang="en-US" dirty="0"/>
              <a:t> Ana </a:t>
            </a:r>
            <a:r>
              <a:rPr lang="en-US" dirty="0" err="1"/>
              <a:t>Noktaları</a:t>
            </a:r>
            <a:br>
              <a:rPr lang="en-US" dirty="0"/>
            </a:b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E8EAA8A-92C3-43EA-6245-9DA62CDFD9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Bağlantıları</a:t>
            </a:r>
            <a:r>
              <a:rPr lang="en-US" dirty="0"/>
              <a:t> Kurma (Connecting the Dots):</a:t>
            </a:r>
          </a:p>
          <a:p>
            <a:endParaRPr lang="en-US" dirty="0"/>
          </a:p>
          <a:p>
            <a:r>
              <a:rPr lang="en-US" dirty="0"/>
              <a:t>Jobs, Reed </a:t>
            </a:r>
            <a:r>
              <a:rPr lang="en-US" dirty="0" err="1"/>
              <a:t>College'dan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ayrıldığını</a:t>
            </a:r>
            <a:r>
              <a:rPr lang="en-US" dirty="0"/>
              <a:t> </a:t>
            </a:r>
            <a:r>
              <a:rPr lang="en-US" dirty="0" err="1"/>
              <a:t>anlatarak</a:t>
            </a:r>
            <a:r>
              <a:rPr lang="en-US" dirty="0"/>
              <a:t> </a:t>
            </a:r>
            <a:r>
              <a:rPr lang="en-US" dirty="0" err="1"/>
              <a:t>hayatın</a:t>
            </a:r>
            <a:r>
              <a:rPr lang="en-US" dirty="0"/>
              <a:t> </a:t>
            </a:r>
            <a:r>
              <a:rPr lang="en-US" dirty="0" err="1"/>
              <a:t>deneyimlerinin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birbirine</a:t>
            </a:r>
            <a:r>
              <a:rPr lang="en-US" dirty="0"/>
              <a:t> </a:t>
            </a:r>
            <a:r>
              <a:rPr lang="en-US" dirty="0" err="1"/>
              <a:t>bağlandığını</a:t>
            </a:r>
            <a:r>
              <a:rPr lang="en-US" dirty="0"/>
              <a:t> </a:t>
            </a:r>
            <a:r>
              <a:rPr lang="en-US" dirty="0" err="1"/>
              <a:t>vurguladı</a:t>
            </a:r>
            <a:r>
              <a:rPr lang="en-US" dirty="0"/>
              <a:t>. </a:t>
            </a:r>
            <a:r>
              <a:rPr lang="en-US" dirty="0" err="1"/>
              <a:t>Biyolojik</a:t>
            </a:r>
            <a:r>
              <a:rPr lang="en-US" dirty="0"/>
              <a:t> </a:t>
            </a:r>
            <a:r>
              <a:rPr lang="en-US" dirty="0" err="1"/>
              <a:t>annesinin</a:t>
            </a:r>
            <a:r>
              <a:rPr lang="en-US" dirty="0"/>
              <a:t> </a:t>
            </a:r>
            <a:r>
              <a:rPr lang="en-US" dirty="0" err="1"/>
              <a:t>onu</a:t>
            </a:r>
            <a:r>
              <a:rPr lang="en-US" dirty="0"/>
              <a:t> </a:t>
            </a:r>
            <a:r>
              <a:rPr lang="en-US" dirty="0" err="1"/>
              <a:t>kolej</a:t>
            </a:r>
            <a:r>
              <a:rPr lang="en-US" dirty="0"/>
              <a:t> </a:t>
            </a:r>
            <a:r>
              <a:rPr lang="en-US" dirty="0" err="1"/>
              <a:t>mezunlarına</a:t>
            </a:r>
            <a:r>
              <a:rPr lang="en-US" dirty="0"/>
              <a:t> </a:t>
            </a:r>
            <a:r>
              <a:rPr lang="en-US" dirty="0" err="1"/>
              <a:t>vermeyi</a:t>
            </a:r>
            <a:r>
              <a:rPr lang="en-US" dirty="0"/>
              <a:t> </a:t>
            </a:r>
            <a:r>
              <a:rPr lang="en-US" dirty="0" err="1"/>
              <a:t>istemesi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sonunda</a:t>
            </a:r>
            <a:r>
              <a:rPr lang="en-US" dirty="0"/>
              <a:t> </a:t>
            </a:r>
            <a:r>
              <a:rPr lang="en-US" dirty="0" err="1"/>
              <a:t>Jobs'un</a:t>
            </a:r>
            <a:r>
              <a:rPr lang="en-US" dirty="0"/>
              <a:t> </a:t>
            </a:r>
            <a:r>
              <a:rPr lang="en-US" dirty="0" err="1"/>
              <a:t>kolejden</a:t>
            </a:r>
            <a:r>
              <a:rPr lang="en-US" dirty="0"/>
              <a:t> </a:t>
            </a:r>
            <a:r>
              <a:rPr lang="en-US" dirty="0" err="1"/>
              <a:t>ayrılması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olaylar</a:t>
            </a:r>
            <a:r>
              <a:rPr lang="en-US" dirty="0"/>
              <a:t>, </a:t>
            </a:r>
            <a:r>
              <a:rPr lang="en-US" dirty="0" err="1"/>
              <a:t>hayatın</a:t>
            </a:r>
            <a:r>
              <a:rPr lang="en-US" dirty="0"/>
              <a:t> </a:t>
            </a:r>
            <a:r>
              <a:rPr lang="en-US" dirty="0" err="1"/>
              <a:t>belirsizliklerini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intüisyonun</a:t>
            </a:r>
            <a:r>
              <a:rPr lang="en-US" dirty="0"/>
              <a:t> </a:t>
            </a:r>
            <a:r>
              <a:rPr lang="en-US" dirty="0" err="1"/>
              <a:t>önemini</a:t>
            </a:r>
            <a:r>
              <a:rPr lang="en-US" dirty="0"/>
              <a:t> </a:t>
            </a:r>
            <a:r>
              <a:rPr lang="en-US" dirty="0" err="1"/>
              <a:t>gösterdi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Aşk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Ölüm</a:t>
            </a:r>
            <a:r>
              <a:rPr lang="en-US" dirty="0"/>
              <a:t> (Love and Death):</a:t>
            </a:r>
          </a:p>
          <a:p>
            <a:endParaRPr lang="en-US" dirty="0"/>
          </a:p>
          <a:p>
            <a:r>
              <a:rPr lang="en-US" dirty="0"/>
              <a:t>Jobs, </a:t>
            </a:r>
            <a:r>
              <a:rPr lang="en-US" dirty="0" err="1"/>
              <a:t>Apple'dan</a:t>
            </a:r>
            <a:r>
              <a:rPr lang="en-US" dirty="0"/>
              <a:t> </a:t>
            </a:r>
            <a:r>
              <a:rPr lang="en-US" dirty="0" err="1"/>
              <a:t>kovulmasının</a:t>
            </a:r>
            <a:r>
              <a:rPr lang="en-US" dirty="0"/>
              <a:t> </a:t>
            </a:r>
            <a:r>
              <a:rPr lang="en-US" dirty="0" err="1"/>
              <a:t>ardından</a:t>
            </a:r>
            <a:r>
              <a:rPr lang="en-US" dirty="0"/>
              <a:t> </a:t>
            </a:r>
            <a:r>
              <a:rPr lang="en-US" dirty="0" err="1"/>
              <a:t>Pixar'da</a:t>
            </a:r>
            <a:r>
              <a:rPr lang="en-US" dirty="0"/>
              <a:t> </a:t>
            </a:r>
            <a:r>
              <a:rPr lang="en-US" dirty="0" err="1"/>
              <a:t>çalışmaya</a:t>
            </a:r>
            <a:r>
              <a:rPr lang="en-US" dirty="0"/>
              <a:t> </a:t>
            </a:r>
            <a:r>
              <a:rPr lang="en-US" dirty="0" err="1"/>
              <a:t>başlamasıyla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yeni </a:t>
            </a:r>
            <a:r>
              <a:rPr lang="en-US" dirty="0" err="1"/>
              <a:t>fırsatlar</a:t>
            </a:r>
            <a:r>
              <a:rPr lang="en-US" dirty="0"/>
              <a:t> </a:t>
            </a:r>
            <a:r>
              <a:rPr lang="en-US" dirty="0" err="1"/>
              <a:t>bulduğunu</a:t>
            </a:r>
            <a:r>
              <a:rPr lang="en-US" dirty="0"/>
              <a:t> </a:t>
            </a:r>
            <a:r>
              <a:rPr lang="en-US" dirty="0" err="1"/>
              <a:t>anlattı</a:t>
            </a:r>
            <a:r>
              <a:rPr lang="en-US" dirty="0"/>
              <a:t>. </a:t>
            </a:r>
            <a:r>
              <a:rPr lang="en-US" dirty="0" err="1"/>
              <a:t>Ayrıca</a:t>
            </a:r>
            <a:r>
              <a:rPr lang="en-US" dirty="0"/>
              <a:t>, </a:t>
            </a:r>
            <a:r>
              <a:rPr lang="en-US" dirty="0" err="1"/>
              <a:t>kanser</a:t>
            </a:r>
            <a:r>
              <a:rPr lang="en-US" dirty="0"/>
              <a:t> </a:t>
            </a:r>
            <a:r>
              <a:rPr lang="en-US" dirty="0" err="1"/>
              <a:t>teşhisi</a:t>
            </a:r>
            <a:r>
              <a:rPr lang="en-US" dirty="0"/>
              <a:t> </a:t>
            </a:r>
            <a:r>
              <a:rPr lang="en-US" dirty="0" err="1"/>
              <a:t>konmasının</a:t>
            </a:r>
            <a:r>
              <a:rPr lang="en-US" dirty="0"/>
              <a:t> </a:t>
            </a:r>
            <a:r>
              <a:rPr lang="en-US" dirty="0" err="1"/>
              <a:t>hayatın</a:t>
            </a:r>
            <a:r>
              <a:rPr lang="en-US" dirty="0"/>
              <a:t> </a:t>
            </a:r>
            <a:r>
              <a:rPr lang="en-US" dirty="0" err="1"/>
              <a:t>geçiciliğini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tutkularını</a:t>
            </a:r>
            <a:r>
              <a:rPr lang="en-US" dirty="0"/>
              <a:t> </a:t>
            </a:r>
            <a:r>
              <a:rPr lang="en-US" dirty="0" err="1"/>
              <a:t>takip</a:t>
            </a:r>
            <a:r>
              <a:rPr lang="en-US" dirty="0"/>
              <a:t> </a:t>
            </a:r>
            <a:r>
              <a:rPr lang="en-US" dirty="0" err="1"/>
              <a:t>etmenin</a:t>
            </a:r>
            <a:r>
              <a:rPr lang="en-US" dirty="0"/>
              <a:t> </a:t>
            </a:r>
            <a:r>
              <a:rPr lang="en-US" dirty="0" err="1"/>
              <a:t>önemini</a:t>
            </a:r>
            <a:r>
              <a:rPr lang="en-US" dirty="0"/>
              <a:t> </a:t>
            </a:r>
            <a:r>
              <a:rPr lang="en-US" dirty="0" err="1"/>
              <a:t>vurguladı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Intüisyon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Tutku (Intuition and Passion):</a:t>
            </a:r>
          </a:p>
          <a:p>
            <a:endParaRPr lang="en-US" dirty="0"/>
          </a:p>
          <a:p>
            <a:r>
              <a:rPr lang="en-US" dirty="0"/>
              <a:t>Jobs, "Stay Hungry. Stay Foolish" </a:t>
            </a:r>
            <a:r>
              <a:rPr lang="en-US" dirty="0" err="1"/>
              <a:t>sloganını</a:t>
            </a:r>
            <a:r>
              <a:rPr lang="en-US" dirty="0"/>
              <a:t> </a:t>
            </a:r>
            <a:r>
              <a:rPr lang="en-US" dirty="0" err="1"/>
              <a:t>kullanarak</a:t>
            </a:r>
            <a:r>
              <a:rPr lang="en-US" dirty="0"/>
              <a:t> </a:t>
            </a:r>
            <a:r>
              <a:rPr lang="en-US" dirty="0" err="1"/>
              <a:t>öğrencilere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öğrenme</a:t>
            </a:r>
            <a:r>
              <a:rPr lang="en-US" dirty="0"/>
              <a:t> </a:t>
            </a:r>
            <a:r>
              <a:rPr lang="en-US" dirty="0" err="1"/>
              <a:t>arzusuyla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risk alma </a:t>
            </a:r>
            <a:r>
              <a:rPr lang="en-US" dirty="0" err="1"/>
              <a:t>cesaretiyle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etmelerini</a:t>
            </a:r>
            <a:r>
              <a:rPr lang="en-US" dirty="0"/>
              <a:t> </a:t>
            </a:r>
            <a:r>
              <a:rPr lang="en-US" dirty="0" err="1"/>
              <a:t>öğütledi</a:t>
            </a:r>
            <a:r>
              <a:rPr lang="en-US" dirty="0"/>
              <a:t>. Bu, Whole Earth Catalog </a:t>
            </a:r>
            <a:r>
              <a:rPr lang="en-US" dirty="0" err="1"/>
              <a:t>dergisinin</a:t>
            </a:r>
            <a:r>
              <a:rPr lang="en-US" dirty="0"/>
              <a:t> son </a:t>
            </a:r>
            <a:r>
              <a:rPr lang="en-US" dirty="0" err="1"/>
              <a:t>sayısından</a:t>
            </a:r>
            <a:r>
              <a:rPr lang="en-US" dirty="0"/>
              <a:t> </a:t>
            </a:r>
            <a:r>
              <a:rPr lang="en-US" dirty="0" err="1"/>
              <a:t>esinlenmiştir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99641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2">
  <a:themeElements>
    <a:clrScheme name="Simple Light">
      <a:dk1>
        <a:srgbClr val="000000"/>
      </a:dk1>
      <a:lt1>
        <a:srgbClr val="F5F2EE"/>
      </a:lt1>
      <a:dk2>
        <a:srgbClr val="000000"/>
      </a:dk2>
      <a:lt2>
        <a:srgbClr val="EEEEEE"/>
      </a:lt2>
      <a:accent1>
        <a:srgbClr val="3F3533"/>
      </a:accent1>
      <a:accent2>
        <a:srgbClr val="3F3533"/>
      </a:accent2>
      <a:accent3>
        <a:srgbClr val="3F3533"/>
      </a:accent3>
      <a:accent4>
        <a:srgbClr val="3F3533"/>
      </a:accent4>
      <a:accent5>
        <a:srgbClr val="3F3533"/>
      </a:accent5>
      <a:accent6>
        <a:srgbClr val="3F353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2" id="{E502DBCC-DA05-430B-9564-B93D02D57224}" vid="{EABBD63C-9692-4F4E-8774-17FD5B8F5AAB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22</TotalTime>
  <Words>305</Words>
  <Application>Microsoft Office PowerPoint</Application>
  <PresentationFormat>Geniş ekran</PresentationFormat>
  <Paragraphs>28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2" baseType="lpstr">
      <vt:lpstr>Aptos</vt:lpstr>
      <vt:lpstr>Arial</vt:lpstr>
      <vt:lpstr>fkGroteskNeue</vt:lpstr>
      <vt:lpstr>Lato</vt:lpstr>
      <vt:lpstr>Merriweather Light</vt:lpstr>
      <vt:lpstr>Montserrat</vt:lpstr>
      <vt:lpstr>Vidaloka</vt:lpstr>
      <vt:lpstr>Tema2</vt:lpstr>
      <vt:lpstr>Note-Taking Exercise s</vt:lpstr>
      <vt:lpstr>Task 1</vt:lpstr>
      <vt:lpstr>Task 2</vt:lpstr>
      <vt:lpstr>Konuşmanın Ana Noktaları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Beyza Şahin</dc:creator>
  <cp:lastModifiedBy>Beyza Şahin</cp:lastModifiedBy>
  <cp:revision>1</cp:revision>
  <dcterms:created xsi:type="dcterms:W3CDTF">2025-03-09T17:59:46Z</dcterms:created>
  <dcterms:modified xsi:type="dcterms:W3CDTF">2025-03-09T18:22:33Z</dcterms:modified>
</cp:coreProperties>
</file>