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sldIdLst>
    <p:sldId id="256" r:id="rId2"/>
    <p:sldId id="257" r:id="rId3"/>
    <p:sldId id="260" r:id="rId4"/>
    <p:sldId id="338" r:id="rId5"/>
    <p:sldId id="299" r:id="rId6"/>
    <p:sldId id="300" r:id="rId7"/>
    <p:sldId id="301" r:id="rId8"/>
    <p:sldId id="332" r:id="rId9"/>
    <p:sldId id="302" r:id="rId10"/>
    <p:sldId id="331" r:id="rId11"/>
    <p:sldId id="303" r:id="rId12"/>
    <p:sldId id="304" r:id="rId13"/>
    <p:sldId id="309" r:id="rId14"/>
    <p:sldId id="308" r:id="rId15"/>
    <p:sldId id="311" r:id="rId16"/>
    <p:sldId id="339" r:id="rId17"/>
    <p:sldId id="350" r:id="rId18"/>
    <p:sldId id="351" r:id="rId19"/>
    <p:sldId id="352" r:id="rId20"/>
    <p:sldId id="353" r:id="rId21"/>
    <p:sldId id="354" r:id="rId22"/>
    <p:sldId id="355" r:id="rId23"/>
    <p:sldId id="356" r:id="rId24"/>
    <p:sldId id="357" r:id="rId25"/>
    <p:sldId id="358" r:id="rId26"/>
    <p:sldId id="348" r:id="rId27"/>
    <p:sldId id="349" r:id="rId28"/>
    <p:sldId id="312" r:id="rId29"/>
    <p:sldId id="315" r:id="rId30"/>
    <p:sldId id="316" r:id="rId31"/>
    <p:sldId id="333" r:id="rId32"/>
    <p:sldId id="317" r:id="rId33"/>
    <p:sldId id="341" r:id="rId34"/>
    <p:sldId id="319" r:id="rId35"/>
    <p:sldId id="334" r:id="rId36"/>
    <p:sldId id="320" r:id="rId37"/>
    <p:sldId id="321" r:id="rId38"/>
    <p:sldId id="323" r:id="rId3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68" autoAdjust="0"/>
    <p:restoredTop sz="93594" autoAdjust="0"/>
  </p:normalViewPr>
  <p:slideViewPr>
    <p:cSldViewPr>
      <p:cViewPr>
        <p:scale>
          <a:sx n="80" d="100"/>
          <a:sy n="80" d="100"/>
        </p:scale>
        <p:origin x="-990"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5ADDC77-4531-400F-9705-075FD2642C75}" type="datetimeFigureOut">
              <a:rPr lang="tr-TR" smtClean="0"/>
              <a:t>20.03.2025</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C96B34-6A6A-4EDF-9680-5C37B8EEEC35}" type="slidenum">
              <a:rPr lang="tr-TR" smtClean="0"/>
              <a:t>‹#›</a:t>
            </a:fld>
            <a:endParaRPr lang="tr-TR"/>
          </a:p>
        </p:txBody>
      </p:sp>
    </p:spTree>
    <p:extLst>
      <p:ext uri="{BB962C8B-B14F-4D97-AF65-F5344CB8AC3E}">
        <p14:creationId xmlns:p14="http://schemas.microsoft.com/office/powerpoint/2010/main" val="3861590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9C96B34-6A6A-4EDF-9680-5C37B8EEEC35}" type="slidenum">
              <a:rPr lang="tr-TR" smtClean="0"/>
              <a:t>3</a:t>
            </a:fld>
            <a:endParaRPr lang="tr-TR"/>
          </a:p>
        </p:txBody>
      </p:sp>
    </p:spTree>
    <p:extLst>
      <p:ext uri="{BB962C8B-B14F-4D97-AF65-F5344CB8AC3E}">
        <p14:creationId xmlns:p14="http://schemas.microsoft.com/office/powerpoint/2010/main" val="19325425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9C96B34-6A6A-4EDF-9680-5C37B8EEEC35}" type="slidenum">
              <a:rPr lang="tr-TR" smtClean="0"/>
              <a:t>15</a:t>
            </a:fld>
            <a:endParaRPr lang="tr-TR"/>
          </a:p>
        </p:txBody>
      </p:sp>
    </p:spTree>
    <p:extLst>
      <p:ext uri="{BB962C8B-B14F-4D97-AF65-F5344CB8AC3E}">
        <p14:creationId xmlns:p14="http://schemas.microsoft.com/office/powerpoint/2010/main" val="43804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9C96B34-6A6A-4EDF-9680-5C37B8EEEC35}" type="slidenum">
              <a:rPr lang="tr-TR" smtClean="0"/>
              <a:t>26</a:t>
            </a:fld>
            <a:endParaRPr lang="tr-TR"/>
          </a:p>
        </p:txBody>
      </p:sp>
    </p:spTree>
    <p:extLst>
      <p:ext uri="{BB962C8B-B14F-4D97-AF65-F5344CB8AC3E}">
        <p14:creationId xmlns:p14="http://schemas.microsoft.com/office/powerpoint/2010/main" val="19969730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9C96B34-6A6A-4EDF-9680-5C37B8EEEC35}" type="slidenum">
              <a:rPr lang="tr-TR" smtClean="0"/>
              <a:t>27</a:t>
            </a:fld>
            <a:endParaRPr lang="tr-TR"/>
          </a:p>
        </p:txBody>
      </p:sp>
    </p:spTree>
    <p:extLst>
      <p:ext uri="{BB962C8B-B14F-4D97-AF65-F5344CB8AC3E}">
        <p14:creationId xmlns:p14="http://schemas.microsoft.com/office/powerpoint/2010/main" val="22656758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9C96B34-6A6A-4EDF-9680-5C37B8EEEC35}" type="slidenum">
              <a:rPr lang="tr-TR" smtClean="0"/>
              <a:t>36</a:t>
            </a:fld>
            <a:endParaRPr lang="tr-TR"/>
          </a:p>
        </p:txBody>
      </p:sp>
    </p:spTree>
    <p:extLst>
      <p:ext uri="{BB962C8B-B14F-4D97-AF65-F5344CB8AC3E}">
        <p14:creationId xmlns:p14="http://schemas.microsoft.com/office/powerpoint/2010/main" val="41233911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31"/>
            <a:ext cx="7772400" cy="1470025"/>
          </a:xfr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A23720DD-5B6D-40BF-8493-A6B52D484E6B}" type="datetimeFigureOut">
              <a:rPr lang="tr-TR" smtClean="0"/>
              <a:t>20.03.2025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pic>
        <p:nvPicPr>
          <p:cNvPr id="6146"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881739" y="0"/>
            <a:ext cx="1262261" cy="12622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2204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23720DD-5B6D-40BF-8493-A6B52D484E6B}" type="datetimeFigureOut">
              <a:rPr lang="tr-TR" smtClean="0"/>
              <a:t>20.03.2025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6201169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44"/>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44"/>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23720DD-5B6D-40BF-8493-A6B52D484E6B}" type="datetimeFigureOut">
              <a:rPr lang="tr-TR" smtClean="0"/>
              <a:t>20.03.2025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732463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23720DD-5B6D-40BF-8493-A6B52D484E6B}" type="datetimeFigureOut">
              <a:rPr lang="tr-TR" smtClean="0"/>
              <a:t>20.03.2025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84151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6"/>
            <a:ext cx="77724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A23720DD-5B6D-40BF-8493-A6B52D484E6B}" type="datetimeFigureOut">
              <a:rPr lang="tr-TR" smtClean="0"/>
              <a:t>20.03.2025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2002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A23720DD-5B6D-40BF-8493-A6B52D484E6B}" type="datetimeFigureOut">
              <a:rPr lang="tr-TR" smtClean="0"/>
              <a:t>20.03.2025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99991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8"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A23720DD-5B6D-40BF-8493-A6B52D484E6B}" type="datetimeFigureOut">
              <a:rPr lang="tr-TR" smtClean="0"/>
              <a:t>20.03.2025</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647075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A23720DD-5B6D-40BF-8493-A6B52D484E6B}" type="datetimeFigureOut">
              <a:rPr lang="tr-TR" smtClean="0"/>
              <a:t>20.03.2025</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745449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20.03.2025</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842476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2" y="273050"/>
            <a:ext cx="3008313"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A23720DD-5B6D-40BF-8493-A6B52D484E6B}" type="datetimeFigureOut">
              <a:rPr lang="tr-TR" smtClean="0"/>
              <a:t>20.03.2025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375552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A23720DD-5B6D-40BF-8493-A6B52D484E6B}" type="datetimeFigureOut">
              <a:rPr lang="tr-TR" smtClean="0"/>
              <a:t>20.03.2025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110231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dirty="0"/>
              <a:t>Asıl başlık stili için tıklatın</a:t>
            </a:r>
          </a:p>
        </p:txBody>
      </p:sp>
      <p:sp>
        <p:nvSpPr>
          <p:cNvPr id="3" name="Metin Yer Tutucusu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6356356"/>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20.03.2025</a:t>
            </a:fld>
            <a:endParaRPr lang="tr-TR"/>
          </a:p>
        </p:txBody>
      </p:sp>
      <p:sp>
        <p:nvSpPr>
          <p:cNvPr id="5" name="Altbilgi Yer Tutucusu 4"/>
          <p:cNvSpPr>
            <a:spLocks noGrp="1"/>
          </p:cNvSpPr>
          <p:nvPr>
            <p:ph type="ftr" sz="quarter" idx="3"/>
          </p:nvPr>
        </p:nvSpPr>
        <p:spPr>
          <a:xfrm>
            <a:off x="3124200" y="6356356"/>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6"/>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pic>
        <p:nvPicPr>
          <p:cNvPr id="8" name="Picture 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7881739" y="0"/>
            <a:ext cx="1262261" cy="12622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89259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Dikdörtgen 2">
            <a:extLst>
              <a:ext uri="{FF2B5EF4-FFF2-40B4-BE49-F238E27FC236}">
                <a16:creationId xmlns:a16="http://schemas.microsoft.com/office/drawing/2014/main" xmlns="" id="{66C482EE-87AE-433F-A5A7-CF17A74EAA02}"/>
              </a:ext>
            </a:extLst>
          </p:cNvPr>
          <p:cNvSpPr/>
          <p:nvPr/>
        </p:nvSpPr>
        <p:spPr>
          <a:xfrm>
            <a:off x="22387" y="2708920"/>
            <a:ext cx="9121613" cy="144016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Başlık 1"/>
          <p:cNvSpPr>
            <a:spLocks noGrp="1"/>
          </p:cNvSpPr>
          <p:nvPr>
            <p:ph type="ctrTitle"/>
          </p:nvPr>
        </p:nvSpPr>
        <p:spPr>
          <a:xfrm>
            <a:off x="971600" y="2708920"/>
            <a:ext cx="7632848" cy="1440160"/>
          </a:xfrm>
          <a:solidFill>
            <a:schemeClr val="accent1">
              <a:lumMod val="20000"/>
              <a:lumOff val="80000"/>
            </a:schemeClr>
          </a:solidFill>
        </p:spPr>
        <p:txBody>
          <a:bodyPr>
            <a:normAutofit/>
          </a:bodyPr>
          <a:lstStyle/>
          <a:p>
            <a:r>
              <a:rPr lang="tr-TR" sz="4000" b="1"/>
              <a:t>ÇOCUKLARDA </a:t>
            </a:r>
            <a:br>
              <a:rPr lang="tr-TR" sz="4000" b="1"/>
            </a:br>
            <a:r>
              <a:rPr lang="tr-TR" sz="4000" b="1"/>
              <a:t>TEMEL </a:t>
            </a:r>
            <a:r>
              <a:rPr lang="tr-TR" sz="4000" b="1" dirty="0"/>
              <a:t>YAŞAM </a:t>
            </a:r>
            <a:r>
              <a:rPr lang="tr-TR" sz="4000" b="1"/>
              <a:t>DESTEĞİ (TYD)</a:t>
            </a:r>
            <a:endParaRPr lang="tr-TR" sz="4000" b="1" dirty="0"/>
          </a:p>
        </p:txBody>
      </p:sp>
      <p:pic>
        <p:nvPicPr>
          <p:cNvPr id="5" name="Resim 4">
            <a:extLst>
              <a:ext uri="{FF2B5EF4-FFF2-40B4-BE49-F238E27FC236}">
                <a16:creationId xmlns:a16="http://schemas.microsoft.com/office/drawing/2014/main" xmlns="" id="{6A11D25C-B57D-4316-8632-BD5AE0432B1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4695566"/>
            <a:ext cx="2520280" cy="1890210"/>
          </a:xfrm>
          <a:prstGeom prst="rect">
            <a:avLst/>
          </a:prstGeom>
        </p:spPr>
      </p:pic>
      <p:pic>
        <p:nvPicPr>
          <p:cNvPr id="6" name="Resim 5">
            <a:extLst>
              <a:ext uri="{FF2B5EF4-FFF2-40B4-BE49-F238E27FC236}">
                <a16:creationId xmlns:a16="http://schemas.microsoft.com/office/drawing/2014/main" xmlns="" id="{AC2F0BC7-A6FA-4C5C-B6F6-6AA3517518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19872" y="4695566"/>
            <a:ext cx="2520280" cy="1890210"/>
          </a:xfrm>
          <a:prstGeom prst="rect">
            <a:avLst/>
          </a:prstGeom>
        </p:spPr>
      </p:pic>
      <p:pic>
        <p:nvPicPr>
          <p:cNvPr id="7" name="Resim 6">
            <a:extLst>
              <a:ext uri="{FF2B5EF4-FFF2-40B4-BE49-F238E27FC236}">
                <a16:creationId xmlns:a16="http://schemas.microsoft.com/office/drawing/2014/main" xmlns="" id="{5BD50C54-759A-4D9A-A481-7BAD643D2B1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02014" y="4695566"/>
            <a:ext cx="2520280" cy="1890210"/>
          </a:xfrm>
          <a:prstGeom prst="rect">
            <a:avLst/>
          </a:prstGeom>
        </p:spPr>
      </p:pic>
    </p:spTree>
    <p:extLst>
      <p:ext uri="{BB962C8B-B14F-4D97-AF65-F5344CB8AC3E}">
        <p14:creationId xmlns:p14="http://schemas.microsoft.com/office/powerpoint/2010/main" val="3764911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xmlns="" id="{1D16E448-32D5-4DF5-88DB-070F7931E7AC}"/>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539551" y="1794924"/>
            <a:ext cx="7848872" cy="2858211"/>
          </a:xfrm>
          <a:prstGeom prst="rect">
            <a:avLst/>
          </a:prstGeom>
          <a:solidFill>
            <a:schemeClr val="bg1"/>
          </a:solidFill>
          <a:ln>
            <a:solidFill>
              <a:schemeClr val="bg1"/>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tr-TR" sz="2400" b="1" i="1" dirty="0"/>
              <a:t>Yanıt vermeyen:</a:t>
            </a:r>
          </a:p>
          <a:p>
            <a:pPr marL="0" indent="0" algn="just">
              <a:buNone/>
            </a:pPr>
            <a:endParaRPr lang="tr-TR" sz="2400" dirty="0"/>
          </a:p>
          <a:p>
            <a:pPr marL="457200" lvl="1" indent="0" algn="just">
              <a:buNone/>
            </a:pPr>
            <a:r>
              <a:rPr lang="tr-TR" sz="2400" b="1" dirty="0"/>
              <a:t>İki veya daha fazla kişi varsa:</a:t>
            </a:r>
            <a:endParaRPr lang="tr-TR" sz="2400" dirty="0"/>
          </a:p>
          <a:p>
            <a:pPr lvl="2"/>
            <a:r>
              <a:rPr lang="tr-TR" dirty="0"/>
              <a:t>İlk yardımcılardan biri çocuğa yardım ederken, ikincisinin 112 acil yardım numarasını aramasını ve OED cihazını getirmesini sağlayın.</a:t>
            </a:r>
          </a:p>
        </p:txBody>
      </p:sp>
      <p:sp>
        <p:nvSpPr>
          <p:cNvPr id="6" name="Başlık 1"/>
          <p:cNvSpPr>
            <a:spLocks noGrp="1"/>
          </p:cNvSpPr>
          <p:nvPr>
            <p:ph type="title"/>
          </p:nvPr>
        </p:nvSpPr>
        <p:spPr>
          <a:xfrm>
            <a:off x="457200" y="274638"/>
            <a:ext cx="7571184" cy="1143000"/>
          </a:xfrm>
          <a:solidFill>
            <a:schemeClr val="accent1">
              <a:lumMod val="20000"/>
              <a:lumOff val="80000"/>
            </a:schemeClr>
          </a:solidFill>
        </p:spPr>
        <p:txBody>
          <a:bodyPr>
            <a:normAutofit fontScale="90000"/>
          </a:bodyPr>
          <a:lstStyle/>
          <a:p>
            <a:pPr lvl="2" algn="l" rtl="0">
              <a:spcBef>
                <a:spcPct val="0"/>
              </a:spcBef>
            </a:pPr>
            <a:r>
              <a:rPr lang="tr-TR" sz="3600" dirty="0">
                <a:latin typeface="+mn-lt"/>
              </a:rPr>
              <a:t>Çocuklarda TYD</a:t>
            </a:r>
            <a:br>
              <a:rPr lang="tr-TR" sz="3600" dirty="0">
                <a:latin typeface="+mn-lt"/>
              </a:rPr>
            </a:br>
            <a:r>
              <a:rPr lang="tr-TR" sz="2700" i="1" dirty="0">
                <a:latin typeface="+mn-lt"/>
              </a:rPr>
              <a:t>Yanıtın Değerlendirilmesi Ve </a:t>
            </a:r>
            <a:br>
              <a:rPr lang="tr-TR" sz="2700" i="1" dirty="0">
                <a:latin typeface="+mn-lt"/>
              </a:rPr>
            </a:br>
            <a:r>
              <a:rPr lang="tr-TR" sz="2700" i="1" dirty="0">
                <a:latin typeface="+mn-lt"/>
              </a:rPr>
              <a:t>112 Acil Yardım Numarasının Aranması</a:t>
            </a:r>
            <a:endParaRPr lang="tr-TR" sz="4800" i="1" dirty="0">
              <a:latin typeface="+mn-lt"/>
            </a:endParaRPr>
          </a:p>
        </p:txBody>
      </p:sp>
    </p:spTree>
    <p:extLst>
      <p:ext uri="{BB962C8B-B14F-4D97-AF65-F5344CB8AC3E}">
        <p14:creationId xmlns:p14="http://schemas.microsoft.com/office/powerpoint/2010/main" val="3577010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159DA5BF-C40C-453E-A45C-33F42F238ED6}"/>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611560" y="2132856"/>
            <a:ext cx="8064896" cy="3600400"/>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dirty="0"/>
              <a:t>Solunum kontrolü için çocuğun “10 saniye” süreyi aşmayacak şekilde nefes alıp almadığını ve göğüs kafesinin hareket edip etmediğini kontrol edin (5-10 saniye).</a:t>
            </a:r>
          </a:p>
          <a:p>
            <a:pPr lvl="0" algn="just"/>
            <a:r>
              <a:rPr lang="tr-TR" sz="2400" dirty="0"/>
              <a:t>Çocukta zorlu ve sık olmayan iç çekme tarzında nefes alıp verme çabası görülebilir. Bu normal soluk alıp verme ile karıştırılmamalıdır.</a:t>
            </a:r>
          </a:p>
          <a:p>
            <a:pPr lvl="0" algn="just"/>
            <a:r>
              <a:rPr lang="tr-TR" sz="2400" dirty="0"/>
              <a:t>Çocuğun ağız içini kontrol edin. </a:t>
            </a:r>
            <a:r>
              <a:rPr lang="tr-TR" sz="2400" b="1" dirty="0"/>
              <a:t>“görünen” </a:t>
            </a:r>
            <a:r>
              <a:rPr lang="tr-TR" sz="2400" dirty="0"/>
              <a:t>yabancı cisim var ve çıkarabileceğinizden eminseniz çıkarın (yiyecek parçası gibi). Yabancı cisim görmüyorsanız </a:t>
            </a:r>
            <a:r>
              <a:rPr lang="tr-TR" sz="2400" u="sng" dirty="0"/>
              <a:t>elinizi </a:t>
            </a:r>
            <a:r>
              <a:rPr lang="tr-TR" sz="2400" b="1" u="sng" dirty="0"/>
              <a:t>ASLA</a:t>
            </a:r>
            <a:r>
              <a:rPr lang="tr-TR" sz="2400" u="sng" dirty="0"/>
              <a:t> </a:t>
            </a:r>
            <a:r>
              <a:rPr lang="tr-TR" sz="2400" u="sng" dirty="0" err="1"/>
              <a:t>körlemesine</a:t>
            </a:r>
            <a:r>
              <a:rPr lang="tr-TR" sz="2400" u="sng" dirty="0"/>
              <a:t> hastanın ağız içine sokmayın.</a:t>
            </a:r>
            <a:r>
              <a:rPr lang="tr-TR" sz="2400" dirty="0"/>
              <a:t> </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lgn="l" rtl="0">
              <a:spcBef>
                <a:spcPct val="0"/>
              </a:spcBef>
            </a:pPr>
            <a:r>
              <a:rPr lang="tr-TR" sz="3200" dirty="0">
                <a:latin typeface="+mn-lt"/>
              </a:rPr>
              <a:t>Çocuklarda TYD</a:t>
            </a:r>
            <a:r>
              <a:rPr lang="tr-TR" sz="3600" dirty="0">
                <a:latin typeface="+mn-lt"/>
              </a:rPr>
              <a:t/>
            </a:r>
            <a:br>
              <a:rPr lang="tr-TR" sz="3600" dirty="0">
                <a:latin typeface="+mn-lt"/>
              </a:rPr>
            </a:br>
            <a:r>
              <a:rPr lang="tr-TR" sz="2400" i="1" dirty="0">
                <a:latin typeface="+mn-lt"/>
              </a:rPr>
              <a:t>Solunumun Değerlendirilmesi</a:t>
            </a:r>
            <a:endParaRPr lang="tr-TR" sz="4800" i="1" dirty="0">
              <a:latin typeface="+mn-lt"/>
            </a:endParaRPr>
          </a:p>
        </p:txBody>
      </p:sp>
    </p:spTree>
    <p:extLst>
      <p:ext uri="{BB962C8B-B14F-4D97-AF65-F5344CB8AC3E}">
        <p14:creationId xmlns:p14="http://schemas.microsoft.com/office/powerpoint/2010/main" val="3661934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4756740A-96AE-4887-B7C9-D401BB9EA478}"/>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539552" y="1772816"/>
            <a:ext cx="4489408" cy="4725144"/>
          </a:xfrm>
          <a:prstGeom prst="rect">
            <a:avLst/>
          </a:prstGeom>
          <a:solidFill>
            <a:schemeClr val="bg1"/>
          </a:solidFill>
          <a:ln>
            <a:solidFill>
              <a:schemeClr val="bg1"/>
            </a:solidFill>
          </a:ln>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tr-TR" sz="2400" b="1" dirty="0"/>
              <a:t>Solunumu varsa</a:t>
            </a:r>
            <a:r>
              <a:rPr lang="tr-TR" sz="2400" b="1" dirty="0" smtClean="0"/>
              <a:t>:</a:t>
            </a:r>
          </a:p>
          <a:p>
            <a:pPr algn="just"/>
            <a:r>
              <a:rPr lang="tr-TR" sz="2400" dirty="0" smtClean="0"/>
              <a:t>2.Değerlendirme den sonra</a:t>
            </a:r>
            <a:endParaRPr lang="tr-TR" sz="2400" dirty="0"/>
          </a:p>
          <a:p>
            <a:pPr lvl="1" algn="just"/>
            <a:r>
              <a:rPr lang="tr-TR" sz="2400" dirty="0"/>
              <a:t>Çocuğu kurtarma (iyileşme, derlenme) pozisyonuna getirin.</a:t>
            </a:r>
          </a:p>
          <a:p>
            <a:pPr lvl="1" algn="just"/>
            <a:r>
              <a:rPr lang="tr-TR" sz="2400" dirty="0"/>
              <a:t>112 acil yardım numarası daha önce aranmadıysa arayın ya da aratın.</a:t>
            </a:r>
          </a:p>
          <a:p>
            <a:pPr marL="457200" lvl="1" indent="0" algn="just">
              <a:buNone/>
            </a:pPr>
            <a:endParaRPr lang="tr-TR" sz="2400" dirty="0"/>
          </a:p>
          <a:p>
            <a:pPr algn="just"/>
            <a:r>
              <a:rPr lang="tr-TR" sz="2400" b="1" dirty="0"/>
              <a:t>Solunum yoksa:</a:t>
            </a:r>
            <a:endParaRPr lang="tr-TR" sz="2400" dirty="0"/>
          </a:p>
          <a:p>
            <a:pPr marL="457200" lvl="1" indent="0" algn="just">
              <a:buNone/>
            </a:pPr>
            <a:r>
              <a:rPr lang="tr-TR" sz="2400" dirty="0" smtClean="0"/>
              <a:t>30 </a:t>
            </a:r>
            <a:r>
              <a:rPr lang="tr-TR" sz="2400" dirty="0" smtClean="0"/>
              <a:t>Kalp </a:t>
            </a:r>
            <a:r>
              <a:rPr lang="tr-TR" sz="2400" dirty="0"/>
              <a:t>masajı 2 Suni </a:t>
            </a:r>
            <a:r>
              <a:rPr lang="tr-TR" sz="2400" dirty="0" smtClean="0"/>
              <a:t>solunuma </a:t>
            </a:r>
            <a:r>
              <a:rPr lang="tr-TR" sz="2400" dirty="0"/>
              <a:t>başlayın.</a:t>
            </a:r>
          </a:p>
        </p:txBody>
      </p:sp>
      <p:sp>
        <p:nvSpPr>
          <p:cNvPr id="7"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lgn="l" rtl="0">
              <a:spcBef>
                <a:spcPct val="0"/>
              </a:spcBef>
            </a:pPr>
            <a:r>
              <a:rPr lang="tr-TR" sz="3200" dirty="0">
                <a:latin typeface="+mn-lt"/>
              </a:rPr>
              <a:t>Çocuklarda TYD</a:t>
            </a:r>
            <a:r>
              <a:rPr lang="tr-TR" sz="3600" dirty="0">
                <a:latin typeface="+mn-lt"/>
              </a:rPr>
              <a:t/>
            </a:r>
            <a:br>
              <a:rPr lang="tr-TR" sz="3600" dirty="0">
                <a:latin typeface="+mn-lt"/>
              </a:rPr>
            </a:br>
            <a:r>
              <a:rPr lang="tr-TR" sz="2400" i="1" dirty="0">
                <a:latin typeface="+mn-lt"/>
              </a:rPr>
              <a:t>Solunumun Değerlendirilmesi</a:t>
            </a:r>
            <a:endParaRPr lang="tr-TR" sz="4800" i="1" dirty="0">
              <a:latin typeface="+mn-lt"/>
            </a:endParaRP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72788" y="1772816"/>
            <a:ext cx="2880000" cy="2160000"/>
          </a:xfrm>
          <a:prstGeom prst="rect">
            <a:avLst/>
          </a:prstGeom>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72788" y="4149080"/>
            <a:ext cx="2880000" cy="2160000"/>
          </a:xfrm>
          <a:prstGeom prst="rect">
            <a:avLst/>
          </a:prstGeom>
        </p:spPr>
      </p:pic>
    </p:spTree>
    <p:extLst>
      <p:ext uri="{BB962C8B-B14F-4D97-AF65-F5344CB8AC3E}">
        <p14:creationId xmlns:p14="http://schemas.microsoft.com/office/powerpoint/2010/main" val="2719904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BAF2F0AC-A9B5-4BE4-B230-78159AF49910}"/>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565936" y="1988840"/>
            <a:ext cx="8038512" cy="3744416"/>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tr-TR" sz="2400" dirty="0"/>
              <a:t>Temel Yaşam Desteğinde uygulanacak masajın etkin olması gerekmektedir.</a:t>
            </a:r>
          </a:p>
          <a:p>
            <a:pPr algn="just"/>
            <a:r>
              <a:rPr lang="tr-TR" sz="2400" dirty="0"/>
              <a:t>Bu yüzden </a:t>
            </a:r>
            <a:r>
              <a:rPr lang="tr-TR" sz="2400" b="1" dirty="0"/>
              <a:t>iki</a:t>
            </a:r>
            <a:r>
              <a:rPr lang="en-US" sz="2400" b="1" dirty="0"/>
              <a:t> </a:t>
            </a:r>
            <a:r>
              <a:rPr lang="en-US" sz="2400" b="1" dirty="0" err="1"/>
              <a:t>ve</a:t>
            </a:r>
            <a:r>
              <a:rPr lang="en-US" sz="2400" b="1" dirty="0"/>
              <a:t> </a:t>
            </a:r>
            <a:r>
              <a:rPr lang="en-US" sz="2400" b="1" dirty="0" err="1"/>
              <a:t>üzeri</a:t>
            </a:r>
            <a:r>
              <a:rPr lang="en-US" sz="2400" b="1" dirty="0"/>
              <a:t> ilk </a:t>
            </a:r>
            <a:r>
              <a:rPr lang="en-US" sz="2400" b="1" dirty="0" err="1"/>
              <a:t>yardımcı</a:t>
            </a:r>
            <a:r>
              <a:rPr lang="en-US" sz="2400" b="1" dirty="0"/>
              <a:t> </a:t>
            </a:r>
            <a:r>
              <a:rPr lang="en-US" sz="2400" b="1" dirty="0" err="1"/>
              <a:t>varlığında</a:t>
            </a:r>
            <a:r>
              <a:rPr lang="en-US" sz="2400" dirty="0"/>
              <a:t>, </a:t>
            </a:r>
            <a:r>
              <a:rPr lang="tr-TR" sz="2400" dirty="0" smtClean="0"/>
              <a:t>15:2 şeklinde uygulayın</a:t>
            </a:r>
            <a:endParaRPr lang="tr-TR" sz="2400" dirty="0"/>
          </a:p>
          <a:p>
            <a:pPr algn="just"/>
            <a:r>
              <a:rPr lang="tr-TR" sz="2400" dirty="0"/>
              <a:t>Kalp masajı </a:t>
            </a:r>
            <a:r>
              <a:rPr lang="tr-TR" sz="2400" b="1" dirty="0"/>
              <a:t>HIZLI BASTIR, GÜÇLÜ BASTIR </a:t>
            </a:r>
            <a:r>
              <a:rPr lang="tr-TR" sz="2400" dirty="0"/>
              <a:t>prensibine göre yapılmalıdır.</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a:latin typeface="+mn-lt"/>
              </a:rPr>
              <a:t>Çocuklarda TYD</a:t>
            </a:r>
            <a:r>
              <a:rPr lang="tr-TR" sz="3600" dirty="0">
                <a:latin typeface="+mn-lt"/>
              </a:rPr>
              <a:t/>
            </a:r>
            <a:br>
              <a:rPr lang="tr-TR" sz="3600" dirty="0">
                <a:latin typeface="+mn-lt"/>
              </a:rPr>
            </a:br>
            <a:r>
              <a:rPr lang="tr-TR" sz="2400" i="1" dirty="0">
                <a:latin typeface="+mn-lt"/>
              </a:rPr>
              <a:t>Kalp Masajının Uygulanışı</a:t>
            </a:r>
          </a:p>
        </p:txBody>
      </p:sp>
    </p:spTree>
    <p:extLst>
      <p:ext uri="{BB962C8B-B14F-4D97-AF65-F5344CB8AC3E}">
        <p14:creationId xmlns:p14="http://schemas.microsoft.com/office/powerpoint/2010/main" val="621933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Dikdörtgen 6">
            <a:extLst>
              <a:ext uri="{FF2B5EF4-FFF2-40B4-BE49-F238E27FC236}">
                <a16:creationId xmlns:a16="http://schemas.microsoft.com/office/drawing/2014/main" xmlns="" id="{C1435638-AF0E-4428-910B-162CDE501E2E}"/>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433824" y="1616332"/>
            <a:ext cx="8136904" cy="2664296"/>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b="1" i="1" dirty="0"/>
              <a:t>Kalp masaj yerinin tespiti - Çocuklarda:</a:t>
            </a:r>
            <a:endParaRPr lang="tr-TR" sz="2400" dirty="0"/>
          </a:p>
          <a:p>
            <a:pPr lvl="1" algn="just"/>
            <a:r>
              <a:rPr lang="tr-TR" sz="2400" dirty="0"/>
              <a:t>Her iki elin işaret parmakları ile iman tahtasının alt ve üst ucunu tespit edin ve başparmaklarınız ile de iman tahtasını iki eşit parçaya bölün.</a:t>
            </a:r>
          </a:p>
          <a:p>
            <a:pPr lvl="1" algn="just"/>
            <a:r>
              <a:rPr lang="tr-TR" sz="2400" dirty="0"/>
              <a:t>Altta kalacak olan elinizin topuğunu iman tahtasının ½ alt yarısına iman tahtasının alt ucundaki çıkıntıdan uzak duracak şekilde yerleştirin.</a:t>
            </a:r>
          </a:p>
          <a:p>
            <a:pPr lvl="1" algn="just"/>
            <a:r>
              <a:rPr lang="tr-TR" sz="2400" dirty="0"/>
              <a:t>Avuç içi ve parmaklar göğüs kafesi ile temas etmemelidir.</a:t>
            </a:r>
          </a:p>
        </p:txBody>
      </p:sp>
      <p:sp>
        <p:nvSpPr>
          <p:cNvPr id="8"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a:latin typeface="+mn-lt"/>
              </a:rPr>
              <a:t>Çocuklarda TYD</a:t>
            </a:r>
            <a:r>
              <a:rPr lang="tr-TR" sz="3600" dirty="0">
                <a:latin typeface="+mn-lt"/>
              </a:rPr>
              <a:t/>
            </a:r>
            <a:br>
              <a:rPr lang="tr-TR" sz="3600" dirty="0">
                <a:latin typeface="+mn-lt"/>
              </a:rPr>
            </a:br>
            <a:r>
              <a:rPr lang="tr-TR" sz="2400" i="1" dirty="0">
                <a:latin typeface="+mn-lt"/>
              </a:rPr>
              <a:t>Kalp Masajının Uygulanışı</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83847" y="4878784"/>
            <a:ext cx="2400000" cy="1800000"/>
          </a:xfrm>
          <a:prstGeom prst="rect">
            <a:avLst/>
          </a:prstGeom>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0153" y="4878784"/>
            <a:ext cx="2400000" cy="1800000"/>
          </a:xfrm>
          <a:prstGeom prst="rect">
            <a:avLst/>
          </a:prstGeom>
        </p:spPr>
      </p:pic>
    </p:spTree>
    <p:extLst>
      <p:ext uri="{BB962C8B-B14F-4D97-AF65-F5344CB8AC3E}">
        <p14:creationId xmlns:p14="http://schemas.microsoft.com/office/powerpoint/2010/main" val="20654722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Dikdörtgen 7">
            <a:extLst>
              <a:ext uri="{FF2B5EF4-FFF2-40B4-BE49-F238E27FC236}">
                <a16:creationId xmlns:a16="http://schemas.microsoft.com/office/drawing/2014/main" xmlns="" id="{2BEED470-BD68-4954-AEE5-C01A317DCA6E}"/>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477823" y="1683297"/>
            <a:ext cx="8054615" cy="2875458"/>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b="1" i="1" dirty="0"/>
              <a:t>Kalp masaj yerinin tespiti - Çocuklarda:</a:t>
            </a:r>
            <a:endParaRPr lang="tr-TR" sz="2400" dirty="0"/>
          </a:p>
          <a:p>
            <a:pPr lvl="1" algn="just"/>
            <a:r>
              <a:rPr lang="tr-TR" sz="2000" dirty="0"/>
              <a:t>Çocuklarda kalp masajı için tek elin kullanılması tavsiye edilmektedir. Ancak ilk yardımcı uygulama sırasında hedeflenen derinliklere ulaşamıyorsa, tek el yerine çift elini kullanabilir. Çift el ile uygulamada diğer eli alttaki elin üzerine gelecek şekilde yerleştirin ve parmaklarınızı kilitleyin.</a:t>
            </a:r>
          </a:p>
          <a:p>
            <a:pPr lvl="1" algn="just"/>
            <a:r>
              <a:rPr lang="tr-TR" sz="2000" dirty="0"/>
              <a:t>Kollarınızı dirseklerden bükmeyin ve dik tutun.</a:t>
            </a:r>
          </a:p>
          <a:p>
            <a:pPr lvl="1" algn="just"/>
            <a:r>
              <a:rPr lang="tr-TR" sz="2000" dirty="0"/>
              <a:t>Gövde ile kollar arasında 90 derecelik bir açı oluşturun.</a:t>
            </a:r>
          </a:p>
          <a:p>
            <a:pPr lvl="1" algn="just"/>
            <a:endParaRPr lang="tr-TR" sz="2000" dirty="0"/>
          </a:p>
        </p:txBody>
      </p:sp>
      <p:sp>
        <p:nvSpPr>
          <p:cNvPr id="7"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a:latin typeface="+mn-lt"/>
              </a:rPr>
              <a:t>Çocuklarda TYD</a:t>
            </a:r>
            <a:r>
              <a:rPr lang="tr-TR" sz="3600" dirty="0">
                <a:latin typeface="+mn-lt"/>
              </a:rPr>
              <a:t/>
            </a:r>
            <a:br>
              <a:rPr lang="tr-TR" sz="3600" dirty="0">
                <a:latin typeface="+mn-lt"/>
              </a:rPr>
            </a:br>
            <a:r>
              <a:rPr lang="tr-TR" sz="2400" i="1" dirty="0">
                <a:latin typeface="+mn-lt"/>
              </a:rPr>
              <a:t>Kalp Masajının Uygulanışı</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46225" y="4710196"/>
            <a:ext cx="2599732" cy="1949799"/>
          </a:xfrm>
          <a:prstGeom prst="rect">
            <a:avLst/>
          </a:prstGeom>
        </p:spPr>
      </p:pic>
      <p:pic>
        <p:nvPicPr>
          <p:cNvPr id="2" name="Resim 1"/>
          <p:cNvPicPr>
            <a:picLocks noChangeAspect="1"/>
          </p:cNvPicPr>
          <p:nvPr/>
        </p:nvPicPr>
        <p:blipFill>
          <a:blip r:embed="rId4"/>
          <a:stretch>
            <a:fillRect/>
          </a:stretch>
        </p:blipFill>
        <p:spPr>
          <a:xfrm>
            <a:off x="1490032" y="4710196"/>
            <a:ext cx="2614343" cy="1957440"/>
          </a:xfrm>
          <a:prstGeom prst="rect">
            <a:avLst/>
          </a:prstGeom>
        </p:spPr>
      </p:pic>
    </p:spTree>
    <p:extLst>
      <p:ext uri="{BB962C8B-B14F-4D97-AF65-F5344CB8AC3E}">
        <p14:creationId xmlns:p14="http://schemas.microsoft.com/office/powerpoint/2010/main" val="40238113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Dikdörtgen 7">
            <a:extLst>
              <a:ext uri="{FF2B5EF4-FFF2-40B4-BE49-F238E27FC236}">
                <a16:creationId xmlns:a16="http://schemas.microsoft.com/office/drawing/2014/main" xmlns="" id="{82F076F0-75C6-4947-8F7D-09F6BD4C48DA}"/>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539552" y="1700808"/>
            <a:ext cx="7776864" cy="4608512"/>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b="1" i="1" dirty="0"/>
              <a:t>Kalp masaj tekniği:</a:t>
            </a:r>
            <a:endParaRPr lang="tr-TR" sz="2400" dirty="0"/>
          </a:p>
          <a:p>
            <a:pPr lvl="1" algn="just"/>
            <a:r>
              <a:rPr lang="tr-TR" sz="2000" dirty="0"/>
              <a:t>Hangi yöntemi kullanırsanız kullanın kalp masajı esnasında iman tahtasının alt ucunda yer alan çıkıntıdan masaj sırasında uzak duracak şekilde aşağı ve dik bir şekilde kuvvet uygulayın.</a:t>
            </a:r>
          </a:p>
        </p:txBody>
      </p:sp>
      <p:sp>
        <p:nvSpPr>
          <p:cNvPr id="6"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a:latin typeface="+mn-lt"/>
              </a:rPr>
              <a:t>Çocuklarda TYD</a:t>
            </a:r>
            <a:r>
              <a:rPr lang="tr-TR" sz="3600" dirty="0">
                <a:latin typeface="+mn-lt"/>
              </a:rPr>
              <a:t/>
            </a:r>
            <a:br>
              <a:rPr lang="tr-TR" sz="3600" dirty="0">
                <a:latin typeface="+mn-lt"/>
              </a:rPr>
            </a:br>
            <a:r>
              <a:rPr lang="tr-TR" sz="2400" i="1" dirty="0">
                <a:latin typeface="+mn-lt"/>
              </a:rPr>
              <a:t>Kalp Masajının Uygulanışı</a:t>
            </a:r>
          </a:p>
        </p:txBody>
      </p:sp>
      <p:pic>
        <p:nvPicPr>
          <p:cNvPr id="10" name="Resim 9">
            <a:extLst>
              <a:ext uri="{FF2B5EF4-FFF2-40B4-BE49-F238E27FC236}">
                <a16:creationId xmlns:a16="http://schemas.microsoft.com/office/drawing/2014/main" xmlns="" id="{7EA13694-2CF4-4C66-903F-925E037E13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88259" y="3861048"/>
            <a:ext cx="3096344" cy="2322258"/>
          </a:xfrm>
          <a:prstGeom prst="rect">
            <a:avLst/>
          </a:prstGeom>
        </p:spPr>
      </p:pic>
    </p:spTree>
    <p:extLst>
      <p:ext uri="{BB962C8B-B14F-4D97-AF65-F5344CB8AC3E}">
        <p14:creationId xmlns:p14="http://schemas.microsoft.com/office/powerpoint/2010/main" val="3191625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709BFFA2-0BED-42C2-ACCE-3E9463A66D72}"/>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580502" y="2420888"/>
            <a:ext cx="4423545" cy="2952328"/>
          </a:xfrm>
          <a:prstGeom prst="rect">
            <a:avLst/>
          </a:prstGeom>
          <a:solidFill>
            <a:schemeClr val="bg1"/>
          </a:solidFill>
          <a:ln>
            <a:solidFill>
              <a:schemeClr val="bg1"/>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dirty="0"/>
              <a:t>Önce kendinizin sonra çocuğun güvenliğinden emin olun.</a:t>
            </a:r>
          </a:p>
          <a:p>
            <a:pPr marL="0" lvl="0" indent="0" algn="just">
              <a:buNone/>
            </a:pPr>
            <a:endParaRPr lang="tr-TR" sz="2400" dirty="0"/>
          </a:p>
          <a:p>
            <a:pPr lvl="0" algn="just"/>
            <a:r>
              <a:rPr lang="tr-TR" sz="2400" dirty="0"/>
              <a:t>Eğer endişeniz varsa uygulama başlamadan önce çocuğu güvenli bir alana taşıyın.</a:t>
            </a:r>
          </a:p>
        </p:txBody>
      </p:sp>
      <p:sp>
        <p:nvSpPr>
          <p:cNvPr id="5" name="Başlık 1"/>
          <p:cNvSpPr>
            <a:spLocks noGrp="1"/>
          </p:cNvSpPr>
          <p:nvPr>
            <p:ph type="title"/>
          </p:nvPr>
        </p:nvSpPr>
        <p:spPr>
          <a:xfrm>
            <a:off x="457200" y="274638"/>
            <a:ext cx="5626968" cy="1143000"/>
          </a:xfrm>
          <a:solidFill>
            <a:schemeClr val="accent1">
              <a:lumMod val="20000"/>
              <a:lumOff val="80000"/>
            </a:schemeClr>
          </a:solidFill>
        </p:spPr>
        <p:txBody>
          <a:bodyPr>
            <a:normAutofit/>
          </a:bodyPr>
          <a:lstStyle/>
          <a:p>
            <a:pPr algn="l"/>
            <a:r>
              <a:rPr lang="tr-TR" sz="3200" dirty="0" smtClean="0"/>
              <a:t>Bebeklerde </a:t>
            </a:r>
            <a:r>
              <a:rPr lang="tr-TR" sz="3200" dirty="0"/>
              <a:t>TYD </a:t>
            </a:r>
            <a:br>
              <a:rPr lang="tr-TR" sz="3200" dirty="0"/>
            </a:br>
            <a:r>
              <a:rPr lang="tr-TR" sz="2400" i="1" dirty="0"/>
              <a:t>Güvenlik</a:t>
            </a: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36096" y="2564904"/>
            <a:ext cx="2880000" cy="2160000"/>
          </a:xfrm>
          <a:prstGeom prst="rect">
            <a:avLst/>
          </a:prstGeom>
        </p:spPr>
      </p:pic>
    </p:spTree>
    <p:extLst>
      <p:ext uri="{BB962C8B-B14F-4D97-AF65-F5344CB8AC3E}">
        <p14:creationId xmlns:p14="http://schemas.microsoft.com/office/powerpoint/2010/main" val="13978389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9510B294-6C79-4EAB-89F4-21D448EADD4D}"/>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565936" y="1798357"/>
            <a:ext cx="7822488" cy="1198596"/>
          </a:xfrm>
          <a:prstGeom prst="rect">
            <a:avLst/>
          </a:prstGeom>
          <a:solidFill>
            <a:schemeClr val="bg1"/>
          </a:solidFill>
          <a:ln>
            <a:solidFill>
              <a:schemeClr val="bg1"/>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dirty="0" smtClean="0"/>
              <a:t>Bebeğin ayak topuğuna hafifçe vurarak </a:t>
            </a:r>
            <a:r>
              <a:rPr lang="tr-TR" sz="2400" dirty="0"/>
              <a:t>yanıtı kontrol edin.</a:t>
            </a:r>
          </a:p>
          <a:p>
            <a:pPr marL="0" lvl="0" indent="0" algn="just">
              <a:buNone/>
            </a:pPr>
            <a:endParaRPr lang="tr-TR" sz="2400" dirty="0"/>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fontScale="90000"/>
          </a:bodyPr>
          <a:lstStyle/>
          <a:p>
            <a:pPr lvl="2" algn="l" rtl="0">
              <a:spcBef>
                <a:spcPct val="0"/>
              </a:spcBef>
            </a:pPr>
            <a:r>
              <a:rPr lang="tr-TR" sz="3600" dirty="0" smtClean="0"/>
              <a:t>Bebeklerde TYD</a:t>
            </a:r>
            <a:r>
              <a:rPr lang="tr-TR" sz="3600" dirty="0">
                <a:latin typeface="+mn-lt"/>
              </a:rPr>
              <a:t/>
            </a:r>
            <a:br>
              <a:rPr lang="tr-TR" sz="3600" dirty="0">
                <a:latin typeface="+mn-lt"/>
              </a:rPr>
            </a:br>
            <a:r>
              <a:rPr lang="tr-TR" sz="2700" i="1" dirty="0">
                <a:latin typeface="+mn-lt"/>
              </a:rPr>
              <a:t>Yanıtın Değerlendirilmesi Ve</a:t>
            </a:r>
            <a:br>
              <a:rPr lang="tr-TR" sz="2700" i="1" dirty="0">
                <a:latin typeface="+mn-lt"/>
              </a:rPr>
            </a:br>
            <a:r>
              <a:rPr lang="tr-TR" sz="2700" i="1" dirty="0">
                <a:latin typeface="+mn-lt"/>
              </a:rPr>
              <a:t>112 Acil Yardım Numarasının Aranması</a:t>
            </a:r>
            <a:endParaRPr lang="tr-TR" sz="4800" i="1" dirty="0">
              <a:latin typeface="+mn-lt"/>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2852936"/>
            <a:ext cx="3468960" cy="3281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19368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6">
            <a:extLst>
              <a:ext uri="{FF2B5EF4-FFF2-40B4-BE49-F238E27FC236}">
                <a16:creationId xmlns:a16="http://schemas.microsoft.com/office/drawing/2014/main" xmlns="" id="{B5939261-79F7-4BAA-9DD3-E9BDC57CD68A}"/>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481856" y="1638856"/>
            <a:ext cx="4150080" cy="2016224"/>
          </a:xfrm>
          <a:prstGeom prst="rect">
            <a:avLst/>
          </a:prstGeom>
          <a:solidFill>
            <a:schemeClr val="bg1"/>
          </a:solidFill>
          <a:ln>
            <a:solidFill>
              <a:schemeClr val="bg1"/>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b="1" i="1" dirty="0"/>
              <a:t>Yanıt veren:</a:t>
            </a:r>
            <a:endParaRPr lang="tr-TR" sz="2400" dirty="0"/>
          </a:p>
          <a:p>
            <a:pPr lvl="1"/>
            <a:r>
              <a:rPr lang="tr-TR" sz="2000" dirty="0" smtClean="0"/>
              <a:t>Bebeğin </a:t>
            </a:r>
            <a:r>
              <a:rPr lang="tr-TR" sz="2000" dirty="0"/>
              <a:t>bilinci </a:t>
            </a:r>
            <a:r>
              <a:rPr lang="tr-TR" sz="2000" dirty="0" smtClean="0"/>
              <a:t>açıksa 112 </a:t>
            </a:r>
            <a:r>
              <a:rPr lang="tr-TR" sz="2000" dirty="0"/>
              <a:t>acil yardım numarasını arayın veya aratın.</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fontScale="90000"/>
          </a:bodyPr>
          <a:lstStyle/>
          <a:p>
            <a:pPr lvl="2" algn="l" rtl="0">
              <a:spcBef>
                <a:spcPct val="0"/>
              </a:spcBef>
            </a:pPr>
            <a:r>
              <a:rPr lang="tr-TR" sz="3600" dirty="0" smtClean="0"/>
              <a:t>Bebeğin </a:t>
            </a:r>
            <a:r>
              <a:rPr lang="tr-TR" sz="3600" dirty="0">
                <a:latin typeface="+mn-lt"/>
              </a:rPr>
              <a:t>TYD</a:t>
            </a:r>
            <a:br>
              <a:rPr lang="tr-TR" sz="3600" dirty="0">
                <a:latin typeface="+mn-lt"/>
              </a:rPr>
            </a:br>
            <a:r>
              <a:rPr lang="tr-TR" sz="2700" i="1" dirty="0">
                <a:latin typeface="+mn-lt"/>
              </a:rPr>
              <a:t>Yanıtın Değerlendirilmesi Ve </a:t>
            </a:r>
            <a:br>
              <a:rPr lang="tr-TR" sz="2700" i="1" dirty="0">
                <a:latin typeface="+mn-lt"/>
              </a:rPr>
            </a:br>
            <a:r>
              <a:rPr lang="tr-TR" sz="2700" i="1" dirty="0">
                <a:latin typeface="+mn-lt"/>
              </a:rPr>
              <a:t>112 Acil Yardım Numarasının Aranması</a:t>
            </a:r>
            <a:endParaRPr lang="tr-TR" sz="4800" i="1" dirty="0">
              <a:latin typeface="+mn-lt"/>
            </a:endParaRPr>
          </a:p>
        </p:txBody>
      </p:sp>
      <p:sp>
        <p:nvSpPr>
          <p:cNvPr id="6" name="İçerik Yer Tutucusu 2"/>
          <p:cNvSpPr txBox="1">
            <a:spLocks/>
          </p:cNvSpPr>
          <p:nvPr/>
        </p:nvSpPr>
        <p:spPr>
          <a:xfrm>
            <a:off x="4716016" y="2060848"/>
            <a:ext cx="4032448" cy="2304496"/>
          </a:xfrm>
          <a:prstGeom prst="rect">
            <a:avLst/>
          </a:prstGeom>
          <a:solidFill>
            <a:schemeClr val="bg1"/>
          </a:solidFill>
          <a:ln>
            <a:solidFill>
              <a:schemeClr val="bg1"/>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gn="just"/>
            <a:r>
              <a:rPr lang="tr-TR" sz="2000" dirty="0"/>
              <a:t>Tek başına iseniz ve telefonunuz varsa 112 acil yardım numarasını arayın ve varsa hoparlörü açıp bir yandan telefondaki sağlık görevlisinin yönlendirmelerini dinleyin ve uygulayın.</a:t>
            </a:r>
          </a:p>
        </p:txBody>
      </p:sp>
      <p:pic>
        <p:nvPicPr>
          <p:cNvPr id="3" name="Resim 2">
            <a:extLst>
              <a:ext uri="{FF2B5EF4-FFF2-40B4-BE49-F238E27FC236}">
                <a16:creationId xmlns:a16="http://schemas.microsoft.com/office/drawing/2014/main" xmlns="" id="{75D0042E-6582-4349-86A0-CC885B580D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0505" y="4725144"/>
            <a:ext cx="3622990" cy="1683078"/>
          </a:xfrm>
          <a:prstGeom prst="rect">
            <a:avLst/>
          </a:prstGeom>
        </p:spPr>
      </p:pic>
    </p:spTree>
    <p:extLst>
      <p:ext uri="{BB962C8B-B14F-4D97-AF65-F5344CB8AC3E}">
        <p14:creationId xmlns:p14="http://schemas.microsoft.com/office/powerpoint/2010/main" val="693304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xmlns="" id="{EA5E1BA6-A894-4F86-B4FD-5472CC515BF6}"/>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Başlık 1"/>
          <p:cNvSpPr>
            <a:spLocks noGrp="1"/>
          </p:cNvSpPr>
          <p:nvPr>
            <p:ph type="title"/>
          </p:nvPr>
        </p:nvSpPr>
        <p:spPr>
          <a:xfrm>
            <a:off x="457200" y="274638"/>
            <a:ext cx="4186808" cy="778098"/>
          </a:xfrm>
        </p:spPr>
        <p:txBody>
          <a:bodyPr>
            <a:normAutofit/>
          </a:bodyPr>
          <a:lstStyle/>
          <a:p>
            <a:pPr algn="l"/>
            <a:r>
              <a:rPr lang="tr-TR" sz="3200" dirty="0"/>
              <a:t>Sunum Planı</a:t>
            </a:r>
          </a:p>
        </p:txBody>
      </p:sp>
      <p:sp>
        <p:nvSpPr>
          <p:cNvPr id="3" name="İçerik Yer Tutucusu 2"/>
          <p:cNvSpPr>
            <a:spLocks noGrp="1"/>
          </p:cNvSpPr>
          <p:nvPr>
            <p:ph idx="1"/>
          </p:nvPr>
        </p:nvSpPr>
        <p:spPr>
          <a:xfrm>
            <a:off x="971600" y="1762562"/>
            <a:ext cx="6192688" cy="4464496"/>
          </a:xfrm>
          <a:solidFill>
            <a:schemeClr val="bg1"/>
          </a:solidFill>
        </p:spPr>
        <p:txBody>
          <a:bodyPr>
            <a:noAutofit/>
          </a:bodyPr>
          <a:lstStyle/>
          <a:p>
            <a:pPr lvl="1">
              <a:buFont typeface="Arial" pitchFamily="34" charset="0"/>
              <a:buChar char="•"/>
            </a:pPr>
            <a:r>
              <a:rPr lang="tr-TR" sz="2400" dirty="0"/>
              <a:t>Genel bilgiler</a:t>
            </a:r>
          </a:p>
          <a:p>
            <a:pPr lvl="1">
              <a:buFont typeface="Arial" pitchFamily="34" charset="0"/>
              <a:buChar char="•"/>
            </a:pPr>
            <a:r>
              <a:rPr lang="tr-TR" sz="2400" dirty="0"/>
              <a:t>Yaşam zinciri</a:t>
            </a:r>
          </a:p>
          <a:p>
            <a:pPr lvl="1">
              <a:buFont typeface="Arial" pitchFamily="34" charset="0"/>
              <a:buChar char="•"/>
            </a:pPr>
            <a:r>
              <a:rPr lang="tr-TR" sz="2400" dirty="0"/>
              <a:t>Güvenlik</a:t>
            </a:r>
          </a:p>
          <a:p>
            <a:pPr lvl="1">
              <a:buFont typeface="Arial" pitchFamily="34" charset="0"/>
              <a:buChar char="•"/>
            </a:pPr>
            <a:r>
              <a:rPr lang="tr-TR" sz="2400" dirty="0"/>
              <a:t>Yanıtın değerlendirilmesi ve 112 acil yardım numarasının aranması</a:t>
            </a:r>
          </a:p>
          <a:p>
            <a:pPr lvl="1">
              <a:buFont typeface="Arial" pitchFamily="34" charset="0"/>
              <a:buChar char="•"/>
            </a:pPr>
            <a:r>
              <a:rPr lang="tr-TR" sz="2400" dirty="0"/>
              <a:t>Solunumun değerlendirilmesi</a:t>
            </a:r>
          </a:p>
          <a:p>
            <a:pPr lvl="1">
              <a:buFont typeface="Arial" pitchFamily="34" charset="0"/>
              <a:buChar char="•"/>
            </a:pPr>
            <a:r>
              <a:rPr lang="tr-TR" sz="2400" dirty="0"/>
              <a:t>Kalp masajı ve uygulanışı</a:t>
            </a:r>
          </a:p>
          <a:p>
            <a:pPr lvl="1">
              <a:buFont typeface="Arial" pitchFamily="34" charset="0"/>
              <a:buChar char="•"/>
            </a:pPr>
            <a:r>
              <a:rPr lang="tr-TR" sz="2400" dirty="0"/>
              <a:t>Solunum desteği uygulanışı</a:t>
            </a:r>
          </a:p>
          <a:p>
            <a:pPr lvl="1">
              <a:buFont typeface="Arial" pitchFamily="34" charset="0"/>
              <a:buChar char="•"/>
            </a:pPr>
            <a:r>
              <a:rPr lang="tr-TR" sz="2400" dirty="0"/>
              <a:t>Sonlandırma</a:t>
            </a:r>
          </a:p>
          <a:p>
            <a:pPr lvl="1">
              <a:buFont typeface="Arial" pitchFamily="34" charset="0"/>
              <a:buChar char="•"/>
            </a:pPr>
            <a:r>
              <a:rPr lang="tr-TR" sz="2400" dirty="0"/>
              <a:t>Özet</a:t>
            </a:r>
          </a:p>
        </p:txBody>
      </p:sp>
    </p:spTree>
    <p:extLst>
      <p:ext uri="{BB962C8B-B14F-4D97-AF65-F5344CB8AC3E}">
        <p14:creationId xmlns:p14="http://schemas.microsoft.com/office/powerpoint/2010/main" val="7465929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677459A9-8B84-4FAB-A1A6-BE6806F87495}"/>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251520" y="2043441"/>
            <a:ext cx="7704857" cy="1655944"/>
          </a:xfrm>
          <a:prstGeom prst="rect">
            <a:avLst/>
          </a:prstGeom>
          <a:solidFill>
            <a:schemeClr val="bg1"/>
          </a:solidFill>
          <a:ln>
            <a:solidFill>
              <a:schemeClr val="bg1"/>
            </a:solidFill>
          </a:ln>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gn="just"/>
            <a:r>
              <a:rPr lang="tr-TR" sz="2000" dirty="0"/>
              <a:t>Sağlık ekibi gelinceye kadar tehlike yaratmadığı müddetçe Bebeğin bulunduğu pozisyonda bırakın ve düzenli aralıkla kontrol edin.</a:t>
            </a:r>
          </a:p>
          <a:p>
            <a:pPr lvl="1" algn="just"/>
            <a:r>
              <a:rPr lang="tr-TR" sz="2000" dirty="0"/>
              <a:t>Bebeğin yanına diz çökün.</a:t>
            </a:r>
          </a:p>
          <a:p>
            <a:pPr lvl="1" algn="just"/>
            <a:r>
              <a:rPr lang="tr-TR" sz="2000" dirty="0"/>
              <a:t>Bebeğin boyun ve göğsünü saran giysileri açın.</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fontScale="90000"/>
          </a:bodyPr>
          <a:lstStyle/>
          <a:p>
            <a:pPr lvl="2" algn="l" rtl="0">
              <a:spcBef>
                <a:spcPct val="0"/>
              </a:spcBef>
            </a:pPr>
            <a:r>
              <a:rPr lang="tr-TR" sz="3600" dirty="0" smtClean="0"/>
              <a:t>Bebeklerde</a:t>
            </a:r>
            <a:r>
              <a:rPr lang="tr-TR" sz="3600" dirty="0" smtClean="0">
                <a:latin typeface="+mn-lt"/>
              </a:rPr>
              <a:t> </a:t>
            </a:r>
            <a:r>
              <a:rPr lang="tr-TR" sz="3600" dirty="0">
                <a:latin typeface="+mn-lt"/>
              </a:rPr>
              <a:t>TYD</a:t>
            </a:r>
            <a:br>
              <a:rPr lang="tr-TR" sz="3600" dirty="0">
                <a:latin typeface="+mn-lt"/>
              </a:rPr>
            </a:br>
            <a:r>
              <a:rPr lang="tr-TR" sz="2700" i="1" dirty="0">
                <a:latin typeface="+mn-lt"/>
              </a:rPr>
              <a:t>Yanıtın Değerlendirilmesi Ve </a:t>
            </a:r>
            <a:br>
              <a:rPr lang="tr-TR" sz="2700" i="1" dirty="0">
                <a:latin typeface="+mn-lt"/>
              </a:rPr>
            </a:br>
            <a:r>
              <a:rPr lang="tr-TR" sz="2700" i="1" dirty="0">
                <a:latin typeface="+mn-lt"/>
              </a:rPr>
              <a:t>112 Acil Yardım Numarasının Aranması</a:t>
            </a:r>
            <a:endParaRPr lang="tr-TR" sz="4800" i="1" dirty="0">
              <a:latin typeface="+mn-lt"/>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02791" y="4210971"/>
            <a:ext cx="2880000" cy="2160000"/>
          </a:xfrm>
          <a:prstGeom prst="rect">
            <a:avLst/>
          </a:prstGeom>
        </p:spPr>
      </p:pic>
    </p:spTree>
    <p:extLst>
      <p:ext uri="{BB962C8B-B14F-4D97-AF65-F5344CB8AC3E}">
        <p14:creationId xmlns:p14="http://schemas.microsoft.com/office/powerpoint/2010/main" val="19171498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6B32F937-02A8-40FB-80DB-E858B0F1590D}"/>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13754" y="1531856"/>
            <a:ext cx="8643294" cy="5034415"/>
          </a:xfrm>
          <a:prstGeom prst="rect">
            <a:avLst/>
          </a:prstGeom>
          <a:solidFill>
            <a:schemeClr val="bg1"/>
          </a:solidFill>
          <a:ln>
            <a:solidFill>
              <a:schemeClr val="bg1"/>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3000" b="1" i="1" dirty="0"/>
              <a:t>Yanıt vermeyen:</a:t>
            </a:r>
          </a:p>
          <a:p>
            <a:pPr marL="457200" lvl="1" indent="0" algn="just">
              <a:buNone/>
            </a:pPr>
            <a:r>
              <a:rPr lang="tr-TR" sz="2600" b="1" i="1" dirty="0"/>
              <a:t>Tek başınıza iseniz:</a:t>
            </a:r>
            <a:endParaRPr lang="tr-TR" sz="2600" dirty="0"/>
          </a:p>
          <a:p>
            <a:pPr lvl="2" algn="just"/>
            <a:r>
              <a:rPr lang="tr-TR" sz="2600" dirty="0"/>
              <a:t>Yüksek sesle bağırarak çevredekilerden yardım isteyin. Eğer yardıma kimse gelmez ise 112 acil yardım numarasını arayın.</a:t>
            </a:r>
          </a:p>
          <a:p>
            <a:pPr lvl="3" algn="just"/>
            <a:r>
              <a:rPr lang="tr-TR" dirty="0"/>
              <a:t> Telefonunuz varsa 112 acil yardım numarasını arayın ve varsa hoparlörü açıp bir yandan telefondaki sağlık görevlisinin yönlendirmelerini dinleyin ve uygulayın</a:t>
            </a:r>
            <a:r>
              <a:rPr lang="tr-TR" dirty="0" smtClean="0"/>
              <a:t>. </a:t>
            </a:r>
            <a:endParaRPr lang="tr-TR" dirty="0"/>
          </a:p>
          <a:p>
            <a:pPr lvl="2" algn="just"/>
            <a:r>
              <a:rPr lang="tr-TR" dirty="0"/>
              <a:t>Yardım çağırma ve Temel Yaşam Desteği basamaklarını eşzamanlı olarak yürütün.</a:t>
            </a:r>
          </a:p>
          <a:p>
            <a:pPr lvl="2" algn="just"/>
            <a:r>
              <a:rPr lang="tr-TR" dirty="0"/>
              <a:t>Yardım çağrınıza karşılık veren birisi olursa 112 acil yardım numarasını aramasını ve OED cihazını getirmesini isteyin.</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fontScale="90000"/>
          </a:bodyPr>
          <a:lstStyle/>
          <a:p>
            <a:pPr lvl="2" algn="l" rtl="0">
              <a:spcBef>
                <a:spcPct val="0"/>
              </a:spcBef>
            </a:pPr>
            <a:r>
              <a:rPr lang="tr-TR" sz="3600" dirty="0" smtClean="0">
                <a:latin typeface="+mn-lt"/>
              </a:rPr>
              <a:t>Bebeklerde </a:t>
            </a:r>
            <a:r>
              <a:rPr lang="tr-TR" sz="3600" dirty="0">
                <a:latin typeface="+mn-lt"/>
              </a:rPr>
              <a:t>TYD</a:t>
            </a:r>
            <a:br>
              <a:rPr lang="tr-TR" sz="3600" dirty="0">
                <a:latin typeface="+mn-lt"/>
              </a:rPr>
            </a:br>
            <a:r>
              <a:rPr lang="tr-TR" sz="2700" i="1" dirty="0">
                <a:latin typeface="+mn-lt"/>
              </a:rPr>
              <a:t>Yanıtın Değerlendirilmesi Ve </a:t>
            </a:r>
            <a:br>
              <a:rPr lang="tr-TR" sz="2700" i="1" dirty="0">
                <a:latin typeface="+mn-lt"/>
              </a:rPr>
            </a:br>
            <a:r>
              <a:rPr lang="tr-TR" sz="2700" i="1" dirty="0">
                <a:latin typeface="+mn-lt"/>
              </a:rPr>
              <a:t>112 Acil Yardım Numarasının Aranması</a:t>
            </a:r>
            <a:endParaRPr lang="tr-TR" sz="4800" i="1" dirty="0">
              <a:latin typeface="+mn-lt"/>
            </a:endParaRPr>
          </a:p>
        </p:txBody>
      </p:sp>
    </p:spTree>
    <p:extLst>
      <p:ext uri="{BB962C8B-B14F-4D97-AF65-F5344CB8AC3E}">
        <p14:creationId xmlns:p14="http://schemas.microsoft.com/office/powerpoint/2010/main" val="30359386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xmlns="" id="{1D16E448-32D5-4DF5-88DB-070F7931E7AC}"/>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539551" y="1794924"/>
            <a:ext cx="7848872" cy="2858211"/>
          </a:xfrm>
          <a:prstGeom prst="rect">
            <a:avLst/>
          </a:prstGeom>
          <a:solidFill>
            <a:schemeClr val="bg1"/>
          </a:solidFill>
          <a:ln>
            <a:solidFill>
              <a:schemeClr val="bg1"/>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tr-TR" sz="2400" b="1" i="1" dirty="0"/>
              <a:t>Yanıt vermeyen:</a:t>
            </a:r>
          </a:p>
          <a:p>
            <a:pPr marL="0" indent="0" algn="just">
              <a:buNone/>
            </a:pPr>
            <a:endParaRPr lang="tr-TR" sz="2400" dirty="0"/>
          </a:p>
          <a:p>
            <a:pPr marL="457200" lvl="1" indent="0" algn="just">
              <a:buNone/>
            </a:pPr>
            <a:r>
              <a:rPr lang="tr-TR" sz="2400" b="1" dirty="0"/>
              <a:t>İki veya daha fazla kişi varsa:</a:t>
            </a:r>
            <a:endParaRPr lang="tr-TR" sz="2400" dirty="0"/>
          </a:p>
          <a:p>
            <a:pPr lvl="2"/>
            <a:r>
              <a:rPr lang="tr-TR" dirty="0"/>
              <a:t>İlk yardımcılardan biri </a:t>
            </a:r>
            <a:r>
              <a:rPr lang="tr-TR" dirty="0" smtClean="0"/>
              <a:t>Bebeğe </a:t>
            </a:r>
            <a:r>
              <a:rPr lang="tr-TR" dirty="0"/>
              <a:t>yardım ederken, ikincisinin 112 acil yardım numarasını aramasını ve OED cihazını getirmesini sağlayın.</a:t>
            </a:r>
          </a:p>
        </p:txBody>
      </p:sp>
      <p:sp>
        <p:nvSpPr>
          <p:cNvPr id="6" name="Başlık 1"/>
          <p:cNvSpPr>
            <a:spLocks noGrp="1"/>
          </p:cNvSpPr>
          <p:nvPr>
            <p:ph type="title"/>
          </p:nvPr>
        </p:nvSpPr>
        <p:spPr>
          <a:xfrm>
            <a:off x="457200" y="274638"/>
            <a:ext cx="7571184" cy="1143000"/>
          </a:xfrm>
          <a:solidFill>
            <a:schemeClr val="accent1">
              <a:lumMod val="20000"/>
              <a:lumOff val="80000"/>
            </a:schemeClr>
          </a:solidFill>
        </p:spPr>
        <p:txBody>
          <a:bodyPr>
            <a:normAutofit fontScale="90000"/>
          </a:bodyPr>
          <a:lstStyle/>
          <a:p>
            <a:pPr lvl="2" algn="l" rtl="0">
              <a:spcBef>
                <a:spcPct val="0"/>
              </a:spcBef>
            </a:pPr>
            <a:r>
              <a:rPr lang="tr-TR" sz="3600" dirty="0" smtClean="0"/>
              <a:t>Bebeklerde</a:t>
            </a:r>
            <a:r>
              <a:rPr lang="tr-TR" sz="3600" dirty="0" smtClean="0">
                <a:latin typeface="+mn-lt"/>
              </a:rPr>
              <a:t> </a:t>
            </a:r>
            <a:r>
              <a:rPr lang="tr-TR" sz="3600" dirty="0">
                <a:latin typeface="+mn-lt"/>
              </a:rPr>
              <a:t>TYD</a:t>
            </a:r>
            <a:br>
              <a:rPr lang="tr-TR" sz="3600" dirty="0">
                <a:latin typeface="+mn-lt"/>
              </a:rPr>
            </a:br>
            <a:r>
              <a:rPr lang="tr-TR" sz="2700" i="1" dirty="0">
                <a:latin typeface="+mn-lt"/>
              </a:rPr>
              <a:t>Yanıtın Değerlendirilmesi Ve </a:t>
            </a:r>
            <a:br>
              <a:rPr lang="tr-TR" sz="2700" i="1" dirty="0">
                <a:latin typeface="+mn-lt"/>
              </a:rPr>
            </a:br>
            <a:r>
              <a:rPr lang="tr-TR" sz="2700" i="1" dirty="0">
                <a:latin typeface="+mn-lt"/>
              </a:rPr>
              <a:t>112 Acil Yardım Numarasının Aranması</a:t>
            </a:r>
            <a:endParaRPr lang="tr-TR" sz="4800" i="1" dirty="0">
              <a:latin typeface="+mn-lt"/>
            </a:endParaRPr>
          </a:p>
        </p:txBody>
      </p:sp>
    </p:spTree>
    <p:extLst>
      <p:ext uri="{BB962C8B-B14F-4D97-AF65-F5344CB8AC3E}">
        <p14:creationId xmlns:p14="http://schemas.microsoft.com/office/powerpoint/2010/main" val="42174279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159DA5BF-C40C-453E-A45C-33F42F238ED6}"/>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611560" y="2132856"/>
            <a:ext cx="8064896" cy="3600400"/>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dirty="0"/>
              <a:t>Solunum kontrolü için çocuğun “10 saniye” süreyi aşmayacak şekilde nefes alıp almadığını ve göğüs kafesinin hareket edip etmediğini kontrol edin (5-10 saniye).</a:t>
            </a:r>
          </a:p>
          <a:p>
            <a:pPr lvl="0" algn="just"/>
            <a:r>
              <a:rPr lang="tr-TR" sz="2400" dirty="0" smtClean="0"/>
              <a:t>Bebekte </a:t>
            </a:r>
            <a:r>
              <a:rPr lang="tr-TR" sz="2400" dirty="0"/>
              <a:t>zorlu ve sık olmayan iç çekme tarzında nefes alıp verme çabası görülebilir. Bu normal soluk alıp verme ile karıştırılmamalıdır.</a:t>
            </a:r>
          </a:p>
          <a:p>
            <a:pPr lvl="0" algn="just"/>
            <a:r>
              <a:rPr lang="tr-TR" sz="2400" dirty="0"/>
              <a:t>Bebeğin ağız içini kontrol edin. </a:t>
            </a:r>
            <a:r>
              <a:rPr lang="tr-TR" sz="2400" b="1" dirty="0"/>
              <a:t>“görünen” </a:t>
            </a:r>
            <a:r>
              <a:rPr lang="tr-TR" sz="2400" dirty="0"/>
              <a:t>yabancı cisim var ve çıkarabileceğinizden eminseniz </a:t>
            </a:r>
            <a:r>
              <a:rPr lang="tr-TR" sz="2400" dirty="0" smtClean="0"/>
              <a:t>çıkarın, cımbız şeklinde </a:t>
            </a:r>
            <a:r>
              <a:rPr lang="tr-TR" sz="2400" dirty="0"/>
              <a:t>(yiyecek parçası gibi). Yabancı cisim görmüyorsanız </a:t>
            </a:r>
            <a:r>
              <a:rPr lang="tr-TR" sz="2400" u="sng" dirty="0"/>
              <a:t>elinizi </a:t>
            </a:r>
            <a:r>
              <a:rPr lang="tr-TR" sz="2400" b="1" u="sng" dirty="0"/>
              <a:t>ASLA</a:t>
            </a:r>
            <a:r>
              <a:rPr lang="tr-TR" sz="2400" u="sng" dirty="0"/>
              <a:t> </a:t>
            </a:r>
            <a:r>
              <a:rPr lang="tr-TR" sz="2400" u="sng" dirty="0" err="1"/>
              <a:t>körlemesine</a:t>
            </a:r>
            <a:r>
              <a:rPr lang="tr-TR" sz="2400" u="sng" dirty="0"/>
              <a:t> hastanın ağız içine sokmayın.</a:t>
            </a:r>
            <a:r>
              <a:rPr lang="tr-TR" sz="2400" dirty="0"/>
              <a:t> </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lgn="l" rtl="0">
              <a:spcBef>
                <a:spcPct val="0"/>
              </a:spcBef>
            </a:pPr>
            <a:r>
              <a:rPr lang="tr-TR" sz="3200" dirty="0" smtClean="0"/>
              <a:t>Bebeklerde</a:t>
            </a:r>
            <a:r>
              <a:rPr lang="tr-TR" sz="3200" dirty="0" smtClean="0">
                <a:latin typeface="+mn-lt"/>
              </a:rPr>
              <a:t> </a:t>
            </a:r>
            <a:r>
              <a:rPr lang="tr-TR" sz="3200" dirty="0">
                <a:latin typeface="+mn-lt"/>
              </a:rPr>
              <a:t>TYD</a:t>
            </a:r>
            <a:r>
              <a:rPr lang="tr-TR" sz="3600" dirty="0">
                <a:latin typeface="+mn-lt"/>
              </a:rPr>
              <a:t/>
            </a:r>
            <a:br>
              <a:rPr lang="tr-TR" sz="3600" dirty="0">
                <a:latin typeface="+mn-lt"/>
              </a:rPr>
            </a:br>
            <a:r>
              <a:rPr lang="tr-TR" sz="2400" i="1" dirty="0">
                <a:latin typeface="+mn-lt"/>
              </a:rPr>
              <a:t>Solunumun Değerlendirilmesi</a:t>
            </a:r>
            <a:endParaRPr lang="tr-TR" sz="4800" i="1" dirty="0">
              <a:latin typeface="+mn-lt"/>
            </a:endParaRPr>
          </a:p>
        </p:txBody>
      </p:sp>
    </p:spTree>
    <p:extLst>
      <p:ext uri="{BB962C8B-B14F-4D97-AF65-F5344CB8AC3E}">
        <p14:creationId xmlns:p14="http://schemas.microsoft.com/office/powerpoint/2010/main" val="35092364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4756740A-96AE-4887-B7C9-D401BB9EA478}"/>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539552" y="1772816"/>
            <a:ext cx="4489408" cy="4725144"/>
          </a:xfrm>
          <a:prstGeom prst="rect">
            <a:avLst/>
          </a:prstGeom>
          <a:solidFill>
            <a:schemeClr val="bg1"/>
          </a:solidFill>
          <a:ln>
            <a:solidFill>
              <a:schemeClr val="bg1"/>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tr-TR" sz="2400" b="1" dirty="0"/>
              <a:t>Solunumu varsa:</a:t>
            </a:r>
          </a:p>
          <a:p>
            <a:pPr lvl="1" algn="just"/>
            <a:r>
              <a:rPr lang="tr-TR" sz="2400" dirty="0" smtClean="0"/>
              <a:t>Bebeği kurtarma </a:t>
            </a:r>
            <a:r>
              <a:rPr lang="tr-TR" sz="2400" dirty="0"/>
              <a:t>(iyileşme, derlenme) pozisyonuna getirin.</a:t>
            </a:r>
          </a:p>
          <a:p>
            <a:pPr lvl="1" algn="just"/>
            <a:r>
              <a:rPr lang="tr-TR" sz="2400" dirty="0"/>
              <a:t>112 acil yardım numarası daha önce aranmadıysa arayın ya da aratın.</a:t>
            </a:r>
          </a:p>
          <a:p>
            <a:pPr marL="457200" lvl="1" indent="0" algn="just">
              <a:buNone/>
            </a:pPr>
            <a:endParaRPr lang="tr-TR" sz="2400" dirty="0"/>
          </a:p>
          <a:p>
            <a:pPr algn="just"/>
            <a:r>
              <a:rPr lang="tr-TR" sz="2400" b="1" dirty="0"/>
              <a:t>Solunum yoksa:</a:t>
            </a:r>
            <a:endParaRPr lang="tr-TR" sz="2400" dirty="0"/>
          </a:p>
          <a:p>
            <a:pPr marL="457200" lvl="1" indent="0" algn="just">
              <a:buNone/>
            </a:pPr>
            <a:r>
              <a:rPr lang="tr-TR" sz="2400" dirty="0"/>
              <a:t>30 Kalp masajı 2 Suni solunuma başlayın.</a:t>
            </a:r>
            <a:endParaRPr lang="tr-TR" sz="2400" dirty="0"/>
          </a:p>
        </p:txBody>
      </p:sp>
      <p:sp>
        <p:nvSpPr>
          <p:cNvPr id="7"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lgn="l" rtl="0">
              <a:spcBef>
                <a:spcPct val="0"/>
              </a:spcBef>
            </a:pPr>
            <a:r>
              <a:rPr lang="tr-TR" sz="3200" dirty="0" smtClean="0">
                <a:latin typeface="+mn-lt"/>
              </a:rPr>
              <a:t>Bebeklerde </a:t>
            </a:r>
            <a:r>
              <a:rPr lang="tr-TR" sz="3200" dirty="0">
                <a:latin typeface="+mn-lt"/>
              </a:rPr>
              <a:t>TYD</a:t>
            </a:r>
            <a:r>
              <a:rPr lang="tr-TR" sz="3600" dirty="0">
                <a:latin typeface="+mn-lt"/>
              </a:rPr>
              <a:t/>
            </a:r>
            <a:br>
              <a:rPr lang="tr-TR" sz="3600" dirty="0">
                <a:latin typeface="+mn-lt"/>
              </a:rPr>
            </a:br>
            <a:r>
              <a:rPr lang="tr-TR" sz="2400" i="1" dirty="0">
                <a:latin typeface="+mn-lt"/>
              </a:rPr>
              <a:t>Solunumun Değerlendirilmesi</a:t>
            </a:r>
            <a:endParaRPr lang="tr-TR" sz="4800" i="1" dirty="0">
              <a:latin typeface="+mn-lt"/>
            </a:endParaRP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72788" y="1772816"/>
            <a:ext cx="2880000" cy="2160000"/>
          </a:xfrm>
          <a:prstGeom prst="rect">
            <a:avLst/>
          </a:prstGeom>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72788" y="4149080"/>
            <a:ext cx="2880000" cy="2160000"/>
          </a:xfrm>
          <a:prstGeom prst="rect">
            <a:avLst/>
          </a:prstGeom>
        </p:spPr>
      </p:pic>
    </p:spTree>
    <p:extLst>
      <p:ext uri="{BB962C8B-B14F-4D97-AF65-F5344CB8AC3E}">
        <p14:creationId xmlns:p14="http://schemas.microsoft.com/office/powerpoint/2010/main" val="7370515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BAF2F0AC-A9B5-4BE4-B230-78159AF49910}"/>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565936" y="1988840"/>
            <a:ext cx="8038512" cy="3744416"/>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tr-TR" sz="2400" dirty="0"/>
              <a:t>Temel Yaşam Desteğinde uygulanacak masajın etkin olması gerekmektedir.</a:t>
            </a:r>
          </a:p>
          <a:p>
            <a:pPr algn="just"/>
            <a:r>
              <a:rPr lang="tr-TR" sz="2400" dirty="0"/>
              <a:t>Bu yüzden </a:t>
            </a:r>
            <a:r>
              <a:rPr lang="tr-TR" sz="2400" b="1" dirty="0"/>
              <a:t>iki</a:t>
            </a:r>
            <a:r>
              <a:rPr lang="en-US" sz="2400" b="1" dirty="0"/>
              <a:t> </a:t>
            </a:r>
            <a:r>
              <a:rPr lang="en-US" sz="2400" b="1" dirty="0" err="1"/>
              <a:t>ve</a:t>
            </a:r>
            <a:r>
              <a:rPr lang="en-US" sz="2400" b="1" dirty="0"/>
              <a:t> </a:t>
            </a:r>
            <a:r>
              <a:rPr lang="en-US" sz="2400" b="1" dirty="0" err="1"/>
              <a:t>üzeri</a:t>
            </a:r>
            <a:r>
              <a:rPr lang="en-US" sz="2400" b="1" dirty="0"/>
              <a:t> ilk </a:t>
            </a:r>
            <a:r>
              <a:rPr lang="en-US" sz="2400" b="1" dirty="0" err="1"/>
              <a:t>yardımcı</a:t>
            </a:r>
            <a:r>
              <a:rPr lang="en-US" sz="2400" b="1" dirty="0"/>
              <a:t> </a:t>
            </a:r>
            <a:r>
              <a:rPr lang="en-US" sz="2400" b="1" dirty="0" err="1"/>
              <a:t>varlığında</a:t>
            </a:r>
            <a:r>
              <a:rPr lang="en-US" sz="2400" dirty="0"/>
              <a:t>, </a:t>
            </a:r>
            <a:r>
              <a:rPr lang="tr-TR" sz="2400" dirty="0"/>
              <a:t>15:2 şeklinde uygulayın</a:t>
            </a:r>
          </a:p>
          <a:p>
            <a:pPr algn="just"/>
            <a:r>
              <a:rPr lang="tr-TR" sz="2400" dirty="0" smtClean="0"/>
              <a:t>Kalp </a:t>
            </a:r>
            <a:r>
              <a:rPr lang="tr-TR" sz="2400" dirty="0"/>
              <a:t>masajı </a:t>
            </a:r>
            <a:r>
              <a:rPr lang="tr-TR" sz="2400" b="1" dirty="0"/>
              <a:t>HIZLI BASTIR, GÜÇLÜ BASTIR </a:t>
            </a:r>
            <a:r>
              <a:rPr lang="tr-TR" sz="2400" dirty="0"/>
              <a:t>prensibine göre yapılmalıdır.</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smtClean="0">
                <a:latin typeface="+mn-lt"/>
              </a:rPr>
              <a:t>Bebeklerde </a:t>
            </a:r>
            <a:r>
              <a:rPr lang="tr-TR" sz="3200" dirty="0">
                <a:latin typeface="+mn-lt"/>
              </a:rPr>
              <a:t>TYD</a:t>
            </a:r>
            <a:r>
              <a:rPr lang="tr-TR" sz="3600" dirty="0">
                <a:latin typeface="+mn-lt"/>
              </a:rPr>
              <a:t/>
            </a:r>
            <a:br>
              <a:rPr lang="tr-TR" sz="3600" dirty="0">
                <a:latin typeface="+mn-lt"/>
              </a:rPr>
            </a:br>
            <a:r>
              <a:rPr lang="tr-TR" sz="2400" i="1" dirty="0">
                <a:latin typeface="+mn-lt"/>
              </a:rPr>
              <a:t>Kalp Masajının Uygulanışı</a:t>
            </a:r>
          </a:p>
        </p:txBody>
      </p:sp>
    </p:spTree>
    <p:extLst>
      <p:ext uri="{BB962C8B-B14F-4D97-AF65-F5344CB8AC3E}">
        <p14:creationId xmlns:p14="http://schemas.microsoft.com/office/powerpoint/2010/main" val="23697380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xmlns="" id="{F31DA8C9-4205-4853-808B-BCD6B306482D}"/>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191905" y="1988840"/>
            <a:ext cx="8054615" cy="4315618"/>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b="1" i="1" dirty="0"/>
              <a:t>Kalp masaj yerinin tespiti – Bebeklerde:</a:t>
            </a:r>
            <a:endParaRPr lang="tr-TR" sz="2400" dirty="0"/>
          </a:p>
          <a:p>
            <a:pPr lvl="1" algn="just"/>
            <a:r>
              <a:rPr lang="tr-TR" sz="2000" i="1" u="sng" dirty="0" smtClean="0"/>
              <a:t>İki </a:t>
            </a:r>
            <a:r>
              <a:rPr lang="tr-TR" sz="2000" i="1" u="sng" dirty="0"/>
              <a:t>parmak kullanılarak kalp masajı tekniği</a:t>
            </a:r>
            <a:r>
              <a:rPr lang="tr-TR" sz="2000" i="1" dirty="0"/>
              <a:t>;</a:t>
            </a:r>
          </a:p>
          <a:p>
            <a:pPr lvl="3" algn="just"/>
            <a:r>
              <a:rPr lang="tr-TR" dirty="0"/>
              <a:t>Tek kurtarıcının hem solunum hem kalp masajı yapması gerektiği durumlarda tercih edilen tekniktir.</a:t>
            </a:r>
          </a:p>
          <a:p>
            <a:pPr lvl="3" algn="just"/>
            <a:r>
              <a:rPr lang="tr-TR" dirty="0"/>
              <a:t>İki meme çizgisi arasından çizilen hayali çizginin iman tahtasını kestiği noktanın hemen alt </a:t>
            </a:r>
            <a:r>
              <a:rPr lang="tr-TR" dirty="0" smtClean="0"/>
              <a:t>kısmına (orta ve yüzük) </a:t>
            </a:r>
            <a:r>
              <a:rPr lang="tr-TR" dirty="0"/>
              <a:t>3 ve 4. parmaklar yan yana yerleştirilir.</a:t>
            </a:r>
          </a:p>
        </p:txBody>
      </p:sp>
      <p:sp>
        <p:nvSpPr>
          <p:cNvPr id="6"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err="1" smtClean="0">
                <a:latin typeface="+mn-lt"/>
              </a:rPr>
              <a:t>BebeklerdeTYD</a:t>
            </a:r>
            <a:r>
              <a:rPr lang="tr-TR" sz="3600" dirty="0">
                <a:latin typeface="+mn-lt"/>
              </a:rPr>
              <a:t/>
            </a:r>
            <a:br>
              <a:rPr lang="tr-TR" sz="3600" dirty="0">
                <a:latin typeface="+mn-lt"/>
              </a:rPr>
            </a:br>
            <a:r>
              <a:rPr lang="tr-TR" sz="2400" i="1" dirty="0">
                <a:latin typeface="+mn-lt"/>
              </a:rPr>
              <a:t>Kalp Masajının Uygulanışı</a:t>
            </a:r>
          </a:p>
        </p:txBody>
      </p:sp>
    </p:spTree>
    <p:extLst>
      <p:ext uri="{BB962C8B-B14F-4D97-AF65-F5344CB8AC3E}">
        <p14:creationId xmlns:p14="http://schemas.microsoft.com/office/powerpoint/2010/main" val="18931039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5A437DF8-7971-46E8-9748-ECFEE8D212B2}"/>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611560" y="1753962"/>
            <a:ext cx="7920880" cy="2227386"/>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b="1" i="1" dirty="0"/>
              <a:t>Kalp masaj yerinin tespiti – Bebeklerde:</a:t>
            </a:r>
            <a:endParaRPr lang="tr-TR" sz="2400" dirty="0"/>
          </a:p>
          <a:p>
            <a:pPr lvl="1" algn="just"/>
            <a:r>
              <a:rPr lang="tr-TR" sz="2000" dirty="0"/>
              <a:t>Bebeklerde kalp masajı için </a:t>
            </a:r>
            <a:r>
              <a:rPr lang="tr-TR" sz="2000" dirty="0" smtClean="0"/>
              <a:t>iki </a:t>
            </a:r>
            <a:r>
              <a:rPr lang="tr-TR" sz="2000" dirty="0"/>
              <a:t>parmak tekniğinin kullanılması tavsiye edilmektedir. </a:t>
            </a:r>
            <a:endParaRPr lang="tr-TR" dirty="0"/>
          </a:p>
        </p:txBody>
      </p:sp>
      <p:sp>
        <p:nvSpPr>
          <p:cNvPr id="7"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smtClean="0">
                <a:latin typeface="+mn-lt"/>
              </a:rPr>
              <a:t>Bebeklerde </a:t>
            </a:r>
            <a:r>
              <a:rPr lang="tr-TR" sz="3200" dirty="0">
                <a:latin typeface="+mn-lt"/>
              </a:rPr>
              <a:t>TYD</a:t>
            </a:r>
            <a:r>
              <a:rPr lang="tr-TR" sz="3600" dirty="0">
                <a:latin typeface="+mn-lt"/>
              </a:rPr>
              <a:t/>
            </a:r>
            <a:br>
              <a:rPr lang="tr-TR" sz="3600" dirty="0">
                <a:latin typeface="+mn-lt"/>
              </a:rPr>
            </a:br>
            <a:r>
              <a:rPr lang="tr-TR" sz="2400" i="1" dirty="0">
                <a:latin typeface="+mn-lt"/>
              </a:rPr>
              <a:t>Kalp Masajının Uygulanışı</a:t>
            </a: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79912" y="3356992"/>
            <a:ext cx="3168352" cy="2592288"/>
          </a:xfrm>
          <a:prstGeom prst="rect">
            <a:avLst/>
          </a:prstGeom>
        </p:spPr>
      </p:pic>
    </p:spTree>
    <p:extLst>
      <p:ext uri="{BB962C8B-B14F-4D97-AF65-F5344CB8AC3E}">
        <p14:creationId xmlns:p14="http://schemas.microsoft.com/office/powerpoint/2010/main" val="37115964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Dikdörtgen 7">
            <a:extLst>
              <a:ext uri="{FF2B5EF4-FFF2-40B4-BE49-F238E27FC236}">
                <a16:creationId xmlns:a16="http://schemas.microsoft.com/office/drawing/2014/main" xmlns="" id="{82F076F0-75C6-4947-8F7D-09F6BD4C48DA}"/>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539552" y="1700808"/>
            <a:ext cx="5112568" cy="4608512"/>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b="1" i="1" dirty="0"/>
              <a:t>Kalp masaj tekniği:</a:t>
            </a:r>
            <a:endParaRPr lang="tr-TR" sz="2400" dirty="0"/>
          </a:p>
          <a:p>
            <a:pPr lvl="1" algn="just"/>
            <a:r>
              <a:rPr lang="tr-TR" sz="2000" dirty="0"/>
              <a:t>Bası derinliğini iman tahtası bebekler için 4 cm ve çocuklar için 5 cm çökecek şekilde ayarlayın. İman tahtasını daha fazla çöktürmeyin.</a:t>
            </a:r>
          </a:p>
          <a:p>
            <a:pPr lvl="1" algn="just"/>
            <a:r>
              <a:rPr lang="tr-TR" sz="2000" dirty="0"/>
              <a:t>Eğer gerekli ise bası derinliği ayarlanırken göğüs ön arka çapının 1/3 oranında çöktürülmesi şeklinde de yaklaşılabilir.</a:t>
            </a:r>
          </a:p>
        </p:txBody>
      </p:sp>
      <p:sp>
        <p:nvSpPr>
          <p:cNvPr id="6"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a:latin typeface="+mn-lt"/>
              </a:rPr>
              <a:t>Çocuklarda </a:t>
            </a:r>
            <a:r>
              <a:rPr lang="tr-TR" sz="3200" dirty="0" smtClean="0">
                <a:latin typeface="+mn-lt"/>
              </a:rPr>
              <a:t>ve Bebeklerde TYD</a:t>
            </a:r>
            <a:r>
              <a:rPr lang="tr-TR" sz="3600" dirty="0">
                <a:latin typeface="+mn-lt"/>
              </a:rPr>
              <a:t/>
            </a:r>
            <a:br>
              <a:rPr lang="tr-TR" sz="3600" dirty="0">
                <a:latin typeface="+mn-lt"/>
              </a:rPr>
            </a:br>
            <a:r>
              <a:rPr lang="tr-TR" sz="2400" i="1" dirty="0">
                <a:latin typeface="+mn-lt"/>
              </a:rPr>
              <a:t>Kalp Masajının Uygulanışı</a:t>
            </a: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43008" y="2060848"/>
            <a:ext cx="2400000" cy="1800000"/>
          </a:xfrm>
          <a:prstGeom prst="rect">
            <a:avLst/>
          </a:prstGeom>
        </p:spPr>
      </p:pic>
      <p:pic>
        <p:nvPicPr>
          <p:cNvPr id="7" name="Resim 6"/>
          <p:cNvPicPr>
            <a:picLocks noChangeAspect="1"/>
          </p:cNvPicPr>
          <p:nvPr/>
        </p:nvPicPr>
        <p:blipFill>
          <a:blip r:embed="rId3"/>
          <a:stretch>
            <a:fillRect/>
          </a:stretch>
        </p:blipFill>
        <p:spPr>
          <a:xfrm>
            <a:off x="5839864" y="4221088"/>
            <a:ext cx="2402032" cy="1798476"/>
          </a:xfrm>
          <a:prstGeom prst="rect">
            <a:avLst/>
          </a:prstGeom>
        </p:spPr>
      </p:pic>
    </p:spTree>
    <p:extLst>
      <p:ext uri="{BB962C8B-B14F-4D97-AF65-F5344CB8AC3E}">
        <p14:creationId xmlns:p14="http://schemas.microsoft.com/office/powerpoint/2010/main" val="30154535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xmlns="" id="{87E339AF-B311-48A5-835D-78DC81FA5123}"/>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492994" y="2420888"/>
            <a:ext cx="7920880" cy="2232248"/>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b="1" i="1" dirty="0"/>
              <a:t>Kalp masajında bası hızı</a:t>
            </a:r>
            <a:r>
              <a:rPr lang="tr-TR" sz="2400" dirty="0"/>
              <a:t>:</a:t>
            </a:r>
            <a:endParaRPr lang="tr-TR" sz="2400" b="1" dirty="0"/>
          </a:p>
          <a:p>
            <a:pPr lvl="1" algn="just"/>
            <a:r>
              <a:rPr lang="tr-TR" sz="2400" dirty="0"/>
              <a:t>Eğer mümkünse göğüs basısı ile beraber solunum desteği de verilmelidir.</a:t>
            </a:r>
          </a:p>
          <a:p>
            <a:pPr lvl="1" algn="just"/>
            <a:r>
              <a:rPr lang="tr-TR" sz="2400" dirty="0"/>
              <a:t>Özellikle suni solunum yaptırılması ilk yardımcı açısından risk oluşturuyorsa (bulaşıcı hastalıklar gibi) sadece kalp masajı şeklindeki uygulamayı da tercih edebilir.</a:t>
            </a:r>
          </a:p>
        </p:txBody>
      </p:sp>
      <p:sp>
        <p:nvSpPr>
          <p:cNvPr id="6"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smtClean="0"/>
              <a:t>Bebeklerde</a:t>
            </a:r>
            <a:r>
              <a:rPr lang="tr-TR" sz="3200" dirty="0" smtClean="0">
                <a:latin typeface="+mn-lt"/>
              </a:rPr>
              <a:t> </a:t>
            </a:r>
            <a:r>
              <a:rPr lang="tr-TR" sz="3200" dirty="0">
                <a:latin typeface="+mn-lt"/>
              </a:rPr>
              <a:t>TYD</a:t>
            </a:r>
            <a:r>
              <a:rPr lang="tr-TR" sz="3600" dirty="0">
                <a:latin typeface="+mn-lt"/>
              </a:rPr>
              <a:t/>
            </a:r>
            <a:br>
              <a:rPr lang="tr-TR" sz="3600" dirty="0">
                <a:latin typeface="+mn-lt"/>
              </a:rPr>
            </a:br>
            <a:r>
              <a:rPr lang="tr-TR" sz="2400" i="1" dirty="0">
                <a:latin typeface="+mn-lt"/>
              </a:rPr>
              <a:t>Kalp Masajının Uygulanışı</a:t>
            </a:r>
          </a:p>
        </p:txBody>
      </p:sp>
    </p:spTree>
    <p:extLst>
      <p:ext uri="{BB962C8B-B14F-4D97-AF65-F5344CB8AC3E}">
        <p14:creationId xmlns:p14="http://schemas.microsoft.com/office/powerpoint/2010/main" val="2334181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xmlns="" id="{D0F82719-E61E-41C7-BA1C-BE7679BB1588}"/>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Başlık 1"/>
          <p:cNvSpPr>
            <a:spLocks noGrp="1"/>
          </p:cNvSpPr>
          <p:nvPr>
            <p:ph type="title"/>
          </p:nvPr>
        </p:nvSpPr>
        <p:spPr>
          <a:xfrm>
            <a:off x="457200" y="274638"/>
            <a:ext cx="5626968" cy="1143000"/>
          </a:xfrm>
        </p:spPr>
        <p:txBody>
          <a:bodyPr>
            <a:normAutofit/>
          </a:bodyPr>
          <a:lstStyle/>
          <a:p>
            <a:pPr algn="l"/>
            <a:r>
              <a:rPr lang="tr-TR" sz="3200" dirty="0"/>
              <a:t>Genel Bilgiler</a:t>
            </a:r>
          </a:p>
        </p:txBody>
      </p:sp>
      <p:sp>
        <p:nvSpPr>
          <p:cNvPr id="4" name="İçerik Yer Tutucusu 2"/>
          <p:cNvSpPr txBox="1">
            <a:spLocks/>
          </p:cNvSpPr>
          <p:nvPr/>
        </p:nvSpPr>
        <p:spPr>
          <a:xfrm>
            <a:off x="624384" y="1632497"/>
            <a:ext cx="7895232" cy="4675658"/>
          </a:xfrm>
          <a:prstGeom prst="rect">
            <a:avLst/>
          </a:prstGeom>
          <a:solidFill>
            <a:schemeClr val="bg1"/>
          </a:solidFill>
          <a:ln>
            <a:solidFill>
              <a:schemeClr val="bg1"/>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tr-TR" sz="2400" dirty="0"/>
              <a:t>Çocuklarda yaş grubu dağılımları</a:t>
            </a:r>
          </a:p>
          <a:p>
            <a:pPr lvl="1"/>
            <a:r>
              <a:rPr lang="tr-TR" sz="2000" b="1" dirty="0" err="1"/>
              <a:t>Yenidoğan</a:t>
            </a:r>
            <a:r>
              <a:rPr lang="tr-TR" sz="2000" b="1" dirty="0"/>
              <a:t> bebek</a:t>
            </a:r>
            <a:endParaRPr lang="tr-TR" sz="2000" b="1" i="1" dirty="0"/>
          </a:p>
          <a:p>
            <a:pPr lvl="2"/>
            <a:r>
              <a:rPr lang="tr-TR" sz="2000" dirty="0"/>
              <a:t>Yenidoğmuş-28 gün arasındaki bebek</a:t>
            </a:r>
          </a:p>
          <a:p>
            <a:pPr lvl="1"/>
            <a:r>
              <a:rPr lang="tr-TR" sz="2000" b="1" dirty="0"/>
              <a:t>Bebek</a:t>
            </a:r>
          </a:p>
          <a:p>
            <a:pPr lvl="2"/>
            <a:r>
              <a:rPr lang="tr-TR" sz="2000" dirty="0"/>
              <a:t>29 gün-1 yaş arasındaki bebek</a:t>
            </a:r>
          </a:p>
          <a:p>
            <a:pPr lvl="1"/>
            <a:r>
              <a:rPr lang="tr-TR" sz="2000" b="1" dirty="0"/>
              <a:t>Çocuk</a:t>
            </a:r>
          </a:p>
          <a:p>
            <a:pPr lvl="2"/>
            <a:r>
              <a:rPr lang="tr-TR" sz="2000" dirty="0"/>
              <a:t>1 yaş-ergenlik dönemi arası</a:t>
            </a:r>
          </a:p>
          <a:p>
            <a:pPr lvl="2"/>
            <a:r>
              <a:rPr lang="tr-TR" sz="2000" dirty="0"/>
              <a:t>Ergenlik dönemi</a:t>
            </a:r>
          </a:p>
          <a:p>
            <a:pPr lvl="1"/>
            <a:r>
              <a:rPr lang="tr-TR" sz="2000" b="1" dirty="0"/>
              <a:t>Erişkin</a:t>
            </a:r>
          </a:p>
          <a:p>
            <a:pPr lvl="2"/>
            <a:r>
              <a:rPr lang="tr-TR" sz="2000" dirty="0"/>
              <a:t>Ergenlik bulguları olan ve sonrası</a:t>
            </a:r>
          </a:p>
        </p:txBody>
      </p:sp>
    </p:spTree>
    <p:extLst>
      <p:ext uri="{BB962C8B-B14F-4D97-AF65-F5344CB8AC3E}">
        <p14:creationId xmlns:p14="http://schemas.microsoft.com/office/powerpoint/2010/main" val="310691550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2DED4D30-C62E-43C1-81EC-3AFB19E0F4C3}"/>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624752" y="1732082"/>
            <a:ext cx="7894496" cy="2952328"/>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b="1" i="1" dirty="0"/>
              <a:t>Yalnızca kalp masajı uygulanması:</a:t>
            </a:r>
            <a:endParaRPr lang="tr-TR" sz="2400" dirty="0"/>
          </a:p>
          <a:p>
            <a:pPr lvl="1" algn="just"/>
            <a:r>
              <a:rPr lang="tr-TR" sz="2000" dirty="0"/>
              <a:t>Dakikada </a:t>
            </a:r>
            <a:r>
              <a:rPr lang="tr-TR" sz="2000" dirty="0" smtClean="0"/>
              <a:t>100 </a:t>
            </a:r>
            <a:r>
              <a:rPr lang="tr-TR" sz="2000" dirty="0"/>
              <a:t>göğüs basısı olacak şekilde bir ritim sağlayın ve bunu 2 (iki) dakika boyunca uygulayın.</a:t>
            </a:r>
          </a:p>
          <a:p>
            <a:pPr lvl="1" algn="just"/>
            <a:r>
              <a:rPr lang="tr-TR" sz="2000" dirty="0"/>
              <a:t>Kalp masajı uygulanırken OED cihazı gelirse kalp masajına ara vermeksizin ikinci bir ilk yardımcının OED cihazını hastaya bağlamasına izin verin.</a:t>
            </a:r>
          </a:p>
          <a:p>
            <a:pPr lvl="1" algn="just"/>
            <a:r>
              <a:rPr lang="tr-TR" sz="2000" dirty="0"/>
              <a:t>Eğer OED cihazını getiren kişi cihazı nasıl bağlayacağını </a:t>
            </a:r>
            <a:r>
              <a:rPr lang="tr-TR" sz="2000" b="1" dirty="0"/>
              <a:t>bilmiyorsa</a:t>
            </a:r>
            <a:r>
              <a:rPr lang="tr-TR" sz="2000" dirty="0"/>
              <a:t> bunu siz yapın.</a:t>
            </a:r>
          </a:p>
          <a:p>
            <a:pPr lvl="1" algn="just"/>
            <a:endParaRPr lang="tr-TR" sz="2400" dirty="0"/>
          </a:p>
        </p:txBody>
      </p:sp>
      <p:sp>
        <p:nvSpPr>
          <p:cNvPr id="7"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smtClean="0">
                <a:latin typeface="+mn-lt"/>
              </a:rPr>
              <a:t>Bebeklerde </a:t>
            </a:r>
            <a:r>
              <a:rPr lang="tr-TR" sz="3200" dirty="0">
                <a:latin typeface="+mn-lt"/>
              </a:rPr>
              <a:t>TYD</a:t>
            </a:r>
            <a:r>
              <a:rPr lang="tr-TR" sz="3600" dirty="0">
                <a:latin typeface="+mn-lt"/>
              </a:rPr>
              <a:t/>
            </a:r>
            <a:br>
              <a:rPr lang="tr-TR" sz="3600" dirty="0">
                <a:latin typeface="+mn-lt"/>
              </a:rPr>
            </a:br>
            <a:r>
              <a:rPr lang="tr-TR" sz="2400" i="1" dirty="0">
                <a:latin typeface="+mn-lt"/>
              </a:rPr>
              <a:t>Kalp Masajının Uygulanışı</a:t>
            </a:r>
          </a:p>
        </p:txBody>
      </p:sp>
      <p:pic>
        <p:nvPicPr>
          <p:cNvPr id="9" name="Resim 8">
            <a:extLst>
              <a:ext uri="{FF2B5EF4-FFF2-40B4-BE49-F238E27FC236}">
                <a16:creationId xmlns:a16="http://schemas.microsoft.com/office/drawing/2014/main" xmlns="" id="{CE4379A8-F432-664A-A5B8-3B74D67BAC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7864" y="4600704"/>
            <a:ext cx="2638890" cy="1982658"/>
          </a:xfrm>
          <a:prstGeom prst="rect">
            <a:avLst/>
          </a:prstGeom>
        </p:spPr>
      </p:pic>
    </p:spTree>
    <p:extLst>
      <p:ext uri="{BB962C8B-B14F-4D97-AF65-F5344CB8AC3E}">
        <p14:creationId xmlns:p14="http://schemas.microsoft.com/office/powerpoint/2010/main" val="35708961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Dikdörtgen 6">
            <a:extLst>
              <a:ext uri="{FF2B5EF4-FFF2-40B4-BE49-F238E27FC236}">
                <a16:creationId xmlns:a16="http://schemas.microsoft.com/office/drawing/2014/main" xmlns="" id="{C19EEB62-C812-443C-B4FD-D1C8B9D6629D}"/>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107504" y="2276872"/>
            <a:ext cx="8352928" cy="1800200"/>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gn="just"/>
            <a:r>
              <a:rPr lang="tr-TR" sz="2400" dirty="0"/>
              <a:t>OED kalp ritmini analiz ederken, b</a:t>
            </a:r>
            <a:r>
              <a:rPr lang="tr-TR" sz="2400" dirty="0" smtClean="0"/>
              <a:t>ebeğe </a:t>
            </a:r>
            <a:r>
              <a:rPr lang="tr-TR" sz="2400" dirty="0"/>
              <a:t>dokunmayın ve kimsenin de dokunmasına izin vermeyin. Bununla ilişkili olarak cihaz size komut verecektir. Çevredekileri </a:t>
            </a:r>
            <a:r>
              <a:rPr lang="tr-TR" sz="2400" dirty="0" smtClean="0"/>
              <a:t>Bebeğe </a:t>
            </a:r>
            <a:r>
              <a:rPr lang="tr-TR" sz="2400" dirty="0"/>
              <a:t>dokunmamaları için yüksek sesle uyarın.</a:t>
            </a:r>
          </a:p>
        </p:txBody>
      </p:sp>
      <p:sp>
        <p:nvSpPr>
          <p:cNvPr id="6"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smtClean="0"/>
              <a:t>Bebeklerde</a:t>
            </a:r>
            <a:r>
              <a:rPr lang="tr-TR" sz="3200" dirty="0" smtClean="0">
                <a:latin typeface="+mn-lt"/>
              </a:rPr>
              <a:t> </a:t>
            </a:r>
            <a:r>
              <a:rPr lang="tr-TR" sz="3200" dirty="0">
                <a:latin typeface="+mn-lt"/>
              </a:rPr>
              <a:t>TYD</a:t>
            </a:r>
            <a:r>
              <a:rPr lang="tr-TR" sz="3600" dirty="0">
                <a:latin typeface="+mn-lt"/>
              </a:rPr>
              <a:t/>
            </a:r>
            <a:br>
              <a:rPr lang="tr-TR" sz="3600" dirty="0">
                <a:latin typeface="+mn-lt"/>
              </a:rPr>
            </a:br>
            <a:r>
              <a:rPr lang="tr-TR" sz="2400" i="1" dirty="0">
                <a:latin typeface="+mn-lt"/>
              </a:rPr>
              <a:t>Kalp Masajının Uygulanışı</a:t>
            </a: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87824" y="4293096"/>
            <a:ext cx="2880000" cy="2160000"/>
          </a:xfrm>
          <a:prstGeom prst="rect">
            <a:avLst/>
          </a:prstGeom>
        </p:spPr>
      </p:pic>
    </p:spTree>
    <p:extLst>
      <p:ext uri="{BB962C8B-B14F-4D97-AF65-F5344CB8AC3E}">
        <p14:creationId xmlns:p14="http://schemas.microsoft.com/office/powerpoint/2010/main" val="13316621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xmlns="" id="{943CA92A-47A0-49C0-957B-5C8DFE4A0C8F}"/>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110167" y="1667739"/>
            <a:ext cx="8280920" cy="2736305"/>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gn="just"/>
            <a:r>
              <a:rPr lang="tr-TR" sz="2400" dirty="0"/>
              <a:t>Eğer şok verilmesi gerekiyorsa ve OED cihazı tam otomatik ise şoku kendisi verir, yarı otomatik ise sizin bir düğmeye basmanızı ister. Düğmeye basarak şok verin. Şok sonrası “Temel Yaşam Desteğine” başlayın.</a:t>
            </a:r>
          </a:p>
          <a:p>
            <a:pPr lvl="1" algn="just"/>
            <a:r>
              <a:rPr lang="tr-TR" sz="2400" dirty="0"/>
              <a:t>Şok verilmesini gerektiren bir durum yoksa cihazın yönlendirmelerini de dikkate alarak kalp masajına devam edin.</a:t>
            </a:r>
          </a:p>
        </p:txBody>
      </p:sp>
      <p:sp>
        <p:nvSpPr>
          <p:cNvPr id="7"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smtClean="0"/>
              <a:t>Bebeklerde</a:t>
            </a:r>
            <a:r>
              <a:rPr lang="tr-TR" sz="3200" dirty="0" smtClean="0">
                <a:latin typeface="+mn-lt"/>
              </a:rPr>
              <a:t> </a:t>
            </a:r>
            <a:r>
              <a:rPr lang="tr-TR" sz="3200" dirty="0">
                <a:latin typeface="+mn-lt"/>
              </a:rPr>
              <a:t>TYD</a:t>
            </a:r>
            <a:r>
              <a:rPr lang="tr-TR" sz="3600" dirty="0">
                <a:latin typeface="+mn-lt"/>
              </a:rPr>
              <a:t/>
            </a:r>
            <a:br>
              <a:rPr lang="tr-TR" sz="3600" dirty="0">
                <a:latin typeface="+mn-lt"/>
              </a:rPr>
            </a:br>
            <a:r>
              <a:rPr lang="tr-TR" sz="2400" i="1" dirty="0">
                <a:latin typeface="+mn-lt"/>
              </a:rPr>
              <a:t>Kalp Masajının Uygulanışı</a:t>
            </a:r>
          </a:p>
        </p:txBody>
      </p:sp>
      <p:pic>
        <p:nvPicPr>
          <p:cNvPr id="6" name="Resim 5">
            <a:extLst>
              <a:ext uri="{FF2B5EF4-FFF2-40B4-BE49-F238E27FC236}">
                <a16:creationId xmlns:a16="http://schemas.microsoft.com/office/drawing/2014/main" xmlns="" id="{479D0216-489B-4FC1-A48A-06A7AF6707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1760" y="4206588"/>
            <a:ext cx="4283968" cy="2412245"/>
          </a:xfrm>
          <a:prstGeom prst="rect">
            <a:avLst/>
          </a:prstGeom>
        </p:spPr>
      </p:pic>
    </p:spTree>
    <p:extLst>
      <p:ext uri="{BB962C8B-B14F-4D97-AF65-F5344CB8AC3E}">
        <p14:creationId xmlns:p14="http://schemas.microsoft.com/office/powerpoint/2010/main" val="40048633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6">
            <a:extLst>
              <a:ext uri="{FF2B5EF4-FFF2-40B4-BE49-F238E27FC236}">
                <a16:creationId xmlns:a16="http://schemas.microsoft.com/office/drawing/2014/main" xmlns="" id="{429D5D68-4F7F-4062-8153-5B33FAE5A4D1}"/>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457200" y="1650648"/>
            <a:ext cx="5050904" cy="4603650"/>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b="1" i="1" dirty="0"/>
              <a:t>Kalp masajı ve solunum desteğinin birlikte uygulanması:</a:t>
            </a:r>
            <a:endParaRPr lang="tr-TR" sz="2400" dirty="0"/>
          </a:p>
          <a:p>
            <a:pPr lvl="1" algn="just"/>
            <a:r>
              <a:rPr lang="tr-TR" sz="2400" dirty="0"/>
              <a:t>30 kalp masajı, 2 (iki) solunum olacak şekilde uygulama yapın.</a:t>
            </a:r>
          </a:p>
          <a:p>
            <a:pPr lvl="1" algn="just"/>
            <a:r>
              <a:rPr lang="tr-TR" sz="2400" dirty="0"/>
              <a:t>Uygulamayı 5 (beş) kez tekrarlandıktan sonra hastayı kontrol edin.</a:t>
            </a:r>
          </a:p>
          <a:p>
            <a:pPr lvl="1" algn="just"/>
            <a:r>
              <a:rPr lang="tr-TR" sz="2400" dirty="0"/>
              <a:t>Kalp masajı uygulanırken OED cihazı gelirse kalp masajına ara vermeksizin ikinci bir ilk yardımcının OED cihazını hastaya bağlamasına izin verin.</a:t>
            </a:r>
          </a:p>
        </p:txBody>
      </p:sp>
      <p:sp>
        <p:nvSpPr>
          <p:cNvPr id="6"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smtClean="0">
                <a:latin typeface="+mn-lt"/>
              </a:rPr>
              <a:t>Bebeklerde </a:t>
            </a:r>
            <a:r>
              <a:rPr lang="tr-TR" sz="3200" dirty="0">
                <a:latin typeface="+mn-lt"/>
              </a:rPr>
              <a:t>TYD</a:t>
            </a:r>
            <a:r>
              <a:rPr lang="tr-TR" sz="3600" dirty="0">
                <a:latin typeface="+mn-lt"/>
              </a:rPr>
              <a:t/>
            </a:r>
            <a:br>
              <a:rPr lang="tr-TR" sz="3600" dirty="0">
                <a:latin typeface="+mn-lt"/>
              </a:rPr>
            </a:br>
            <a:r>
              <a:rPr lang="tr-TR" sz="2400" i="1" dirty="0">
                <a:latin typeface="+mn-lt"/>
              </a:rPr>
              <a:t>Kalp Masajı Uygulanışı</a:t>
            </a: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84168" y="4221288"/>
            <a:ext cx="2400000" cy="1800000"/>
          </a:xfrm>
          <a:prstGeom prst="rect">
            <a:avLst/>
          </a:prstGeom>
        </p:spPr>
      </p:pic>
      <p:pic>
        <p:nvPicPr>
          <p:cNvPr id="3" name="Resim 2"/>
          <p:cNvPicPr>
            <a:picLocks noChangeAspect="1"/>
          </p:cNvPicPr>
          <p:nvPr/>
        </p:nvPicPr>
        <p:blipFill>
          <a:blip r:embed="rId3"/>
          <a:stretch>
            <a:fillRect/>
          </a:stretch>
        </p:blipFill>
        <p:spPr>
          <a:xfrm>
            <a:off x="6055848" y="2276872"/>
            <a:ext cx="2402032" cy="1798476"/>
          </a:xfrm>
          <a:prstGeom prst="rect">
            <a:avLst/>
          </a:prstGeom>
        </p:spPr>
      </p:pic>
    </p:spTree>
    <p:extLst>
      <p:ext uri="{BB962C8B-B14F-4D97-AF65-F5344CB8AC3E}">
        <p14:creationId xmlns:p14="http://schemas.microsoft.com/office/powerpoint/2010/main" val="7119682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xmlns="" id="{C4A4E722-218B-44B7-909C-FECF136927AF}"/>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373297" y="2492896"/>
            <a:ext cx="7992888" cy="2719148"/>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gn="just"/>
            <a:r>
              <a:rPr lang="tr-TR" sz="2400" dirty="0"/>
              <a:t>Eğer OED cihazını getiren kişi cihazı nasıl bağlayacağını </a:t>
            </a:r>
            <a:r>
              <a:rPr lang="tr-TR" sz="2400" b="1" dirty="0"/>
              <a:t>bilmiyorsa</a:t>
            </a:r>
            <a:r>
              <a:rPr lang="tr-TR" sz="2400" dirty="0"/>
              <a:t> bunu siz yapın.</a:t>
            </a:r>
          </a:p>
          <a:p>
            <a:pPr lvl="1" algn="just"/>
            <a:r>
              <a:rPr lang="tr-TR" sz="2400" dirty="0"/>
              <a:t>OED kalp ritmini analiz ederken, hasta/yaralıya dokunmayın ve kimsenin de dokunmasına izin vermeyin. Bununla ilişkili olarak cihaz size komut verecektir. Çevredekileri hasta/yaralıya dokunmamaları için yüksek sesle uyarın.</a:t>
            </a:r>
          </a:p>
        </p:txBody>
      </p:sp>
      <p:sp>
        <p:nvSpPr>
          <p:cNvPr id="6"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smtClean="0"/>
              <a:t>Bebeklerde</a:t>
            </a:r>
            <a:r>
              <a:rPr lang="tr-TR" sz="3200" dirty="0" smtClean="0">
                <a:latin typeface="+mn-lt"/>
              </a:rPr>
              <a:t> </a:t>
            </a:r>
            <a:r>
              <a:rPr lang="tr-TR" sz="3200" dirty="0">
                <a:latin typeface="+mn-lt"/>
              </a:rPr>
              <a:t>TYD</a:t>
            </a:r>
            <a:r>
              <a:rPr lang="tr-TR" sz="3600" dirty="0">
                <a:latin typeface="+mn-lt"/>
              </a:rPr>
              <a:t/>
            </a:r>
            <a:br>
              <a:rPr lang="tr-TR" sz="3600" dirty="0">
                <a:latin typeface="+mn-lt"/>
              </a:rPr>
            </a:br>
            <a:r>
              <a:rPr lang="tr-TR" sz="2400" i="1" dirty="0">
                <a:latin typeface="+mn-lt"/>
              </a:rPr>
              <a:t>Kalp Masajının Uygulanışı</a:t>
            </a:r>
          </a:p>
        </p:txBody>
      </p:sp>
    </p:spTree>
    <p:extLst>
      <p:ext uri="{BB962C8B-B14F-4D97-AF65-F5344CB8AC3E}">
        <p14:creationId xmlns:p14="http://schemas.microsoft.com/office/powerpoint/2010/main" val="35671608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xmlns="" id="{71AF1B17-C15D-4C6B-8BD5-AB54D4D37701}"/>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457200" y="2420888"/>
            <a:ext cx="7721624" cy="2952328"/>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gn="just"/>
            <a:r>
              <a:rPr lang="tr-TR" sz="2400" dirty="0"/>
              <a:t>Eğer şok verilmesi gerekiyorsa ve cihaz tam otomatik ise şoku kendisi verir, yarı otomatik ise sizin bir düğmeye basmanızı ister. Düğmeye basarak şok verin. Şok sonrası “Temel Yaşam Desteğine” başlayın.</a:t>
            </a:r>
          </a:p>
          <a:p>
            <a:pPr lvl="1" algn="just"/>
            <a:r>
              <a:rPr lang="tr-TR" sz="2400" dirty="0"/>
              <a:t>Şok verilmesini gerektiren bir durum yoksa cihazın yönlendirmelerini de dikkate alarak kalp masajına devam edin.</a:t>
            </a:r>
          </a:p>
        </p:txBody>
      </p:sp>
      <p:sp>
        <p:nvSpPr>
          <p:cNvPr id="8"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smtClean="0"/>
              <a:t>Bebeklerde</a:t>
            </a:r>
            <a:r>
              <a:rPr lang="tr-TR" sz="3200" dirty="0" smtClean="0">
                <a:latin typeface="+mn-lt"/>
              </a:rPr>
              <a:t> </a:t>
            </a:r>
            <a:r>
              <a:rPr lang="tr-TR" sz="3200" dirty="0">
                <a:latin typeface="+mn-lt"/>
              </a:rPr>
              <a:t>TYD</a:t>
            </a:r>
            <a:r>
              <a:rPr lang="tr-TR" sz="3600" dirty="0">
                <a:latin typeface="+mn-lt"/>
              </a:rPr>
              <a:t/>
            </a:r>
            <a:br>
              <a:rPr lang="tr-TR" sz="3600" dirty="0">
                <a:latin typeface="+mn-lt"/>
              </a:rPr>
            </a:br>
            <a:r>
              <a:rPr lang="tr-TR" sz="2400" i="1" dirty="0">
                <a:latin typeface="+mn-lt"/>
              </a:rPr>
              <a:t>Kalp Masajının Uygulanışı</a:t>
            </a:r>
          </a:p>
        </p:txBody>
      </p:sp>
    </p:spTree>
    <p:extLst>
      <p:ext uri="{BB962C8B-B14F-4D97-AF65-F5344CB8AC3E}">
        <p14:creationId xmlns:p14="http://schemas.microsoft.com/office/powerpoint/2010/main" val="39927492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2B49866F-AB04-4B85-A8FC-9B9828AF20CC}"/>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539552" y="2276872"/>
            <a:ext cx="7894496" cy="3096344"/>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dirty="0"/>
              <a:t>Baş geri çene yukarı pozisyonu vererek hava yolu açıklığını sağlayın.</a:t>
            </a:r>
          </a:p>
          <a:p>
            <a:pPr lvl="0" algn="just"/>
            <a:r>
              <a:rPr lang="tr-TR" sz="2400" b="1" dirty="0"/>
              <a:t>Ağızdan </a:t>
            </a:r>
            <a:r>
              <a:rPr lang="tr-TR" sz="2400" b="1" dirty="0" smtClean="0"/>
              <a:t>ağıza ve buruna birlikte </a:t>
            </a:r>
            <a:r>
              <a:rPr lang="tr-TR" sz="2400" b="1" dirty="0"/>
              <a:t>soluk verme </a:t>
            </a:r>
            <a:r>
              <a:rPr lang="tr-TR" sz="2400" dirty="0" smtClean="0"/>
              <a:t>soluk </a:t>
            </a:r>
            <a:r>
              <a:rPr lang="tr-TR" sz="2400" dirty="0"/>
              <a:t>verme yöntemidir</a:t>
            </a:r>
            <a:r>
              <a:rPr lang="tr-TR" sz="2400" dirty="0" smtClean="0"/>
              <a:t>.</a:t>
            </a:r>
            <a:endParaRPr lang="tr-TR" sz="2400" dirty="0"/>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smtClean="0">
                <a:latin typeface="+mn-lt"/>
              </a:rPr>
              <a:t>Bebeklerde </a:t>
            </a:r>
            <a:r>
              <a:rPr lang="tr-TR" sz="3200" dirty="0">
                <a:latin typeface="+mn-lt"/>
              </a:rPr>
              <a:t>TYD</a:t>
            </a:r>
            <a:r>
              <a:rPr lang="tr-TR" sz="3600" dirty="0">
                <a:latin typeface="+mn-lt"/>
              </a:rPr>
              <a:t/>
            </a:r>
            <a:br>
              <a:rPr lang="tr-TR" sz="3600" dirty="0">
                <a:latin typeface="+mn-lt"/>
              </a:rPr>
            </a:br>
            <a:r>
              <a:rPr lang="tr-TR" sz="2400" i="1" dirty="0">
                <a:latin typeface="+mn-lt"/>
              </a:rPr>
              <a:t>Solunum Desteği Uygulanışı</a:t>
            </a:r>
          </a:p>
        </p:txBody>
      </p:sp>
    </p:spTree>
    <p:extLst>
      <p:ext uri="{BB962C8B-B14F-4D97-AF65-F5344CB8AC3E}">
        <p14:creationId xmlns:p14="http://schemas.microsoft.com/office/powerpoint/2010/main" val="22478932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93AE6D05-EB51-4BF7-98D6-E11E076F8D19}"/>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539552" y="1615406"/>
            <a:ext cx="5544616" cy="4824536"/>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r>
              <a:rPr lang="tr-TR" sz="2400" b="1" i="1" dirty="0"/>
              <a:t>Ağızdan </a:t>
            </a:r>
            <a:r>
              <a:rPr lang="tr-TR" sz="2400" b="1" i="1" dirty="0" smtClean="0"/>
              <a:t>ağız ve buruna </a:t>
            </a:r>
            <a:r>
              <a:rPr lang="tr-TR" sz="2400" b="1" i="1" dirty="0"/>
              <a:t>soluk verme:</a:t>
            </a:r>
            <a:endParaRPr lang="tr-TR" sz="2400" dirty="0"/>
          </a:p>
          <a:p>
            <a:pPr lvl="1" algn="just"/>
            <a:r>
              <a:rPr lang="tr-TR" sz="2400" dirty="0"/>
              <a:t>Alın üzerine konulan elin baş ve işaret parmağını kullanarak </a:t>
            </a:r>
            <a:r>
              <a:rPr lang="tr-TR" sz="2400" dirty="0" smtClean="0"/>
              <a:t>bebeğin </a:t>
            </a:r>
            <a:r>
              <a:rPr lang="tr-TR" sz="2400" dirty="0"/>
              <a:t>burnunu kapatın.</a:t>
            </a:r>
          </a:p>
          <a:p>
            <a:pPr lvl="1" algn="just"/>
            <a:r>
              <a:rPr lang="tr-TR" sz="2400" dirty="0"/>
              <a:t>Baş geri çene yukarı pozisyonunda iken hasta/yaralının </a:t>
            </a:r>
            <a:r>
              <a:rPr lang="tr-TR" sz="2400" dirty="0" smtClean="0"/>
              <a:t>ağzına ve burnuna, </a:t>
            </a:r>
            <a:r>
              <a:rPr lang="tr-TR" sz="2400" dirty="0"/>
              <a:t>ağzınızı yerleştirin.</a:t>
            </a:r>
          </a:p>
          <a:p>
            <a:pPr lvl="1" algn="just"/>
            <a:r>
              <a:rPr lang="tr-TR" sz="2400" dirty="0"/>
              <a:t>Normal bir soluk alın ve </a:t>
            </a:r>
            <a:r>
              <a:rPr lang="tr-TR" sz="2400" dirty="0" smtClean="0"/>
              <a:t>ağız dolusu nefesi bebeğe üfleyin</a:t>
            </a:r>
            <a:r>
              <a:rPr lang="tr-TR" sz="2400" dirty="0"/>
              <a:t>. Sonrasında nefesin boşalmasını bekleyin ve ardından ikinci solunum desteğini uygulayın.</a:t>
            </a:r>
          </a:p>
        </p:txBody>
      </p:sp>
      <p:sp>
        <p:nvSpPr>
          <p:cNvPr id="8"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smtClean="0"/>
              <a:t>Bebeklerde</a:t>
            </a:r>
            <a:r>
              <a:rPr lang="tr-TR" sz="3200" dirty="0" smtClean="0">
                <a:latin typeface="+mn-lt"/>
              </a:rPr>
              <a:t> </a:t>
            </a:r>
            <a:r>
              <a:rPr lang="tr-TR" sz="3200" dirty="0">
                <a:latin typeface="+mn-lt"/>
              </a:rPr>
              <a:t>TYD</a:t>
            </a:r>
            <a:r>
              <a:rPr lang="tr-TR" sz="3600" dirty="0">
                <a:latin typeface="+mn-lt"/>
              </a:rPr>
              <a:t/>
            </a:r>
            <a:br>
              <a:rPr lang="tr-TR" sz="3600" dirty="0">
                <a:latin typeface="+mn-lt"/>
              </a:rPr>
            </a:br>
            <a:r>
              <a:rPr lang="tr-TR" sz="2400" i="1" dirty="0">
                <a:latin typeface="+mn-lt"/>
              </a:rPr>
              <a:t>Solunum Desteği Uygulanışı</a:t>
            </a:r>
          </a:p>
        </p:txBody>
      </p:sp>
      <p:pic>
        <p:nvPicPr>
          <p:cNvPr id="9" name="Resim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72200" y="2060848"/>
            <a:ext cx="2400000" cy="1800000"/>
          </a:xfrm>
          <a:prstGeom prst="rect">
            <a:avLst/>
          </a:prstGeom>
        </p:spPr>
      </p:pic>
      <p:pic>
        <p:nvPicPr>
          <p:cNvPr id="10" name="Resim 9"/>
          <p:cNvPicPr>
            <a:picLocks noChangeAspect="1"/>
          </p:cNvPicPr>
          <p:nvPr/>
        </p:nvPicPr>
        <p:blipFill>
          <a:blip r:embed="rId3"/>
          <a:stretch>
            <a:fillRect/>
          </a:stretch>
        </p:blipFill>
        <p:spPr>
          <a:xfrm>
            <a:off x="6385912" y="4149080"/>
            <a:ext cx="2402032" cy="1804572"/>
          </a:xfrm>
          <a:prstGeom prst="rect">
            <a:avLst/>
          </a:prstGeom>
        </p:spPr>
      </p:pic>
    </p:spTree>
    <p:extLst>
      <p:ext uri="{BB962C8B-B14F-4D97-AF65-F5344CB8AC3E}">
        <p14:creationId xmlns:p14="http://schemas.microsoft.com/office/powerpoint/2010/main" val="31622591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40690FC9-EF6A-4691-8615-C0BB82F4F9B1}"/>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395536" y="1988840"/>
            <a:ext cx="7848872" cy="3024336"/>
          </a:xfrm>
          <a:prstGeom prst="rect">
            <a:avLst/>
          </a:prstGeom>
          <a:solidFill>
            <a:schemeClr val="bg1"/>
          </a:solidFill>
          <a:ln>
            <a:solidFill>
              <a:schemeClr val="bg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tr-TR" sz="2400" b="1" i="1" u="sng" dirty="0"/>
              <a:t>Temel Yaşam Desteğine:</a:t>
            </a:r>
          </a:p>
          <a:p>
            <a:pPr lvl="1" algn="just"/>
            <a:r>
              <a:rPr lang="tr-TR" sz="2400" dirty="0" smtClean="0"/>
              <a:t>Bebek </a:t>
            </a:r>
            <a:r>
              <a:rPr lang="tr-TR" sz="2400" dirty="0"/>
              <a:t>düzelinceye, ilk yardımcı Temel Yaşam Desteği yapamayacak derecede yoruluncaya veya sağlık ekibi olay yerine gelinceye kadar devam edilmelidir.</a:t>
            </a:r>
          </a:p>
          <a:p>
            <a:pPr lvl="1" algn="just"/>
            <a:r>
              <a:rPr lang="tr-TR" sz="2400" dirty="0"/>
              <a:t>Bilinci yerine gelen, normal solunumu olan, konuşmaya başlayan, gözünü açan ve hareketlenen hastada ise Temel Yaşam Desteğine devam edilmez. Temel Yaşam Desteği </a:t>
            </a:r>
            <a:r>
              <a:rPr lang="tr-TR" sz="2400" dirty="0" smtClean="0"/>
              <a:t>sonlandırılır.</a:t>
            </a:r>
            <a:endParaRPr lang="tr-TR" sz="2400" dirty="0"/>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a:bodyPr>
          <a:lstStyle/>
          <a:p>
            <a:pPr lvl="2"/>
            <a:r>
              <a:rPr lang="tr-TR" sz="3200" dirty="0" smtClean="0"/>
              <a:t>Bebeklerde</a:t>
            </a:r>
            <a:r>
              <a:rPr lang="tr-TR" sz="3200" dirty="0" smtClean="0">
                <a:latin typeface="+mn-lt"/>
              </a:rPr>
              <a:t> </a:t>
            </a:r>
            <a:r>
              <a:rPr lang="tr-TR" sz="3200" dirty="0">
                <a:latin typeface="+mn-lt"/>
              </a:rPr>
              <a:t>TYD</a:t>
            </a:r>
            <a:r>
              <a:rPr lang="tr-TR" sz="3600" dirty="0">
                <a:latin typeface="+mn-lt"/>
              </a:rPr>
              <a:t/>
            </a:r>
            <a:br>
              <a:rPr lang="tr-TR" sz="3600" dirty="0">
                <a:latin typeface="+mn-lt"/>
              </a:rPr>
            </a:br>
            <a:r>
              <a:rPr lang="tr-TR" sz="2400" i="1" dirty="0">
                <a:latin typeface="+mn-lt"/>
              </a:rPr>
              <a:t>Sonlandırma</a:t>
            </a:r>
          </a:p>
        </p:txBody>
      </p:sp>
    </p:spTree>
    <p:extLst>
      <p:ext uri="{BB962C8B-B14F-4D97-AF65-F5344CB8AC3E}">
        <p14:creationId xmlns:p14="http://schemas.microsoft.com/office/powerpoint/2010/main" val="3236885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xmlns="" id="{7FDB6106-4DC4-45B4-8B82-DEA1AAB00405}"/>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Başlık 1"/>
          <p:cNvSpPr>
            <a:spLocks noGrp="1"/>
          </p:cNvSpPr>
          <p:nvPr>
            <p:ph type="title"/>
          </p:nvPr>
        </p:nvSpPr>
        <p:spPr>
          <a:xfrm>
            <a:off x="457200" y="274638"/>
            <a:ext cx="5626968" cy="1143000"/>
          </a:xfrm>
        </p:spPr>
        <p:txBody>
          <a:bodyPr>
            <a:normAutofit/>
          </a:bodyPr>
          <a:lstStyle/>
          <a:p>
            <a:pPr algn="l"/>
            <a:r>
              <a:rPr lang="tr-TR" sz="3200" dirty="0"/>
              <a:t>Genel Bilgiler</a:t>
            </a:r>
          </a:p>
        </p:txBody>
      </p:sp>
      <p:sp>
        <p:nvSpPr>
          <p:cNvPr id="4" name="İçerik Yer Tutucusu 2"/>
          <p:cNvSpPr txBox="1">
            <a:spLocks/>
          </p:cNvSpPr>
          <p:nvPr/>
        </p:nvSpPr>
        <p:spPr>
          <a:xfrm>
            <a:off x="501955" y="1611507"/>
            <a:ext cx="8140090" cy="5107068"/>
          </a:xfrm>
          <a:prstGeom prst="rect">
            <a:avLst/>
          </a:prstGeom>
          <a:solidFill>
            <a:schemeClr val="bg1"/>
          </a:solidFill>
          <a:ln>
            <a:solidFill>
              <a:schemeClr val="bg1"/>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tr-TR" sz="2400" b="1" dirty="0"/>
              <a:t>Yaşam Zinciri;</a:t>
            </a:r>
            <a:endParaRPr lang="tr-TR" sz="2400" dirty="0"/>
          </a:p>
          <a:p>
            <a:pPr lvl="1"/>
            <a:r>
              <a:rPr lang="tr-TR" sz="2000" dirty="0"/>
              <a:t>Kalp durmasının hızlıca tanınması ve 112 acil yardım numarasının aranması</a:t>
            </a:r>
          </a:p>
          <a:p>
            <a:pPr lvl="1"/>
            <a:r>
              <a:rPr lang="tr-TR" sz="2000" dirty="0"/>
              <a:t>Erken dönemde göğüs basısına başlanması ve</a:t>
            </a:r>
          </a:p>
          <a:p>
            <a:pPr lvl="1"/>
            <a:r>
              <a:rPr lang="tr-TR" sz="2000" dirty="0"/>
              <a:t>OED ile erken dönemde </a:t>
            </a:r>
            <a:r>
              <a:rPr lang="tr-TR" sz="2000" dirty="0" err="1"/>
              <a:t>defibrilasyon</a:t>
            </a:r>
            <a:r>
              <a:rPr lang="tr-TR" sz="2000" dirty="0"/>
              <a:t> yapılmasını içerir.</a:t>
            </a:r>
            <a:endParaRPr lang="tr-TR" sz="2400" dirty="0"/>
          </a:p>
          <a:p>
            <a:pPr marL="0" indent="0" algn="just">
              <a:buNone/>
            </a:pPr>
            <a:endParaRPr lang="tr-TR" sz="2400" dirty="0"/>
          </a:p>
          <a:p>
            <a:pPr marL="0" indent="0" algn="just">
              <a:buNone/>
            </a:pPr>
            <a:endParaRPr lang="tr-TR" sz="2400" dirty="0"/>
          </a:p>
          <a:p>
            <a:pPr algn="just"/>
            <a:r>
              <a:rPr lang="tr-TR" sz="2000" dirty="0"/>
              <a:t>Halkaların birinde eksiklik veya gecikmenin meydana gelmesi Temel Yaşam Desteği başarısını azaltarak çocuğun hayatta kalma şansını azaltır.</a:t>
            </a:r>
          </a:p>
        </p:txBody>
      </p:sp>
    </p:spTree>
    <p:extLst>
      <p:ext uri="{BB962C8B-B14F-4D97-AF65-F5344CB8AC3E}">
        <p14:creationId xmlns:p14="http://schemas.microsoft.com/office/powerpoint/2010/main" val="39310398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709BFFA2-0BED-42C2-ACCE-3E9463A66D72}"/>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580502" y="2420888"/>
            <a:ext cx="4423545" cy="2952328"/>
          </a:xfrm>
          <a:prstGeom prst="rect">
            <a:avLst/>
          </a:prstGeom>
          <a:solidFill>
            <a:schemeClr val="bg1"/>
          </a:solidFill>
          <a:ln>
            <a:solidFill>
              <a:schemeClr val="bg1"/>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dirty="0"/>
              <a:t>Önce kendinizin sonra çocuğun güvenliğinden emin olun.</a:t>
            </a:r>
          </a:p>
          <a:p>
            <a:pPr marL="0" lvl="0" indent="0" algn="just">
              <a:buNone/>
            </a:pPr>
            <a:endParaRPr lang="tr-TR" sz="2400" dirty="0"/>
          </a:p>
          <a:p>
            <a:pPr lvl="0" algn="just"/>
            <a:r>
              <a:rPr lang="tr-TR" sz="2400" dirty="0"/>
              <a:t>Eğer endişeniz varsa uygulama başlamadan önce çocuğu güvenli bir alana taşıyın.</a:t>
            </a:r>
          </a:p>
        </p:txBody>
      </p:sp>
      <p:sp>
        <p:nvSpPr>
          <p:cNvPr id="5" name="Başlık 1"/>
          <p:cNvSpPr>
            <a:spLocks noGrp="1"/>
          </p:cNvSpPr>
          <p:nvPr>
            <p:ph type="title"/>
          </p:nvPr>
        </p:nvSpPr>
        <p:spPr>
          <a:xfrm>
            <a:off x="457200" y="274638"/>
            <a:ext cx="5626968" cy="1143000"/>
          </a:xfrm>
          <a:solidFill>
            <a:schemeClr val="accent1">
              <a:lumMod val="20000"/>
              <a:lumOff val="80000"/>
            </a:schemeClr>
          </a:solidFill>
        </p:spPr>
        <p:txBody>
          <a:bodyPr>
            <a:normAutofit/>
          </a:bodyPr>
          <a:lstStyle/>
          <a:p>
            <a:pPr algn="l"/>
            <a:r>
              <a:rPr lang="tr-TR" sz="3200" dirty="0"/>
              <a:t>Çocuklarda TYD </a:t>
            </a:r>
            <a:br>
              <a:rPr lang="tr-TR" sz="3200" dirty="0"/>
            </a:br>
            <a:r>
              <a:rPr lang="tr-TR" sz="2400" i="1" dirty="0"/>
              <a:t>Güvenlik</a:t>
            </a: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36096" y="2564904"/>
            <a:ext cx="2880000" cy="2160000"/>
          </a:xfrm>
          <a:prstGeom prst="rect">
            <a:avLst/>
          </a:prstGeom>
        </p:spPr>
      </p:pic>
    </p:spTree>
    <p:extLst>
      <p:ext uri="{BB962C8B-B14F-4D97-AF65-F5344CB8AC3E}">
        <p14:creationId xmlns:p14="http://schemas.microsoft.com/office/powerpoint/2010/main" val="838171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9510B294-6C79-4EAB-89F4-21D448EADD4D}"/>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565936" y="1798356"/>
            <a:ext cx="7822488" cy="2138545"/>
          </a:xfrm>
          <a:prstGeom prst="rect">
            <a:avLst/>
          </a:prstGeom>
          <a:solidFill>
            <a:schemeClr val="bg1"/>
          </a:solidFill>
          <a:ln>
            <a:solidFill>
              <a:schemeClr val="bg1"/>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dirty="0"/>
              <a:t>Çocuğun omuzlarına hafifçe dokunup yüksek sesle </a:t>
            </a:r>
            <a:r>
              <a:rPr lang="tr-TR" sz="2400" b="1" dirty="0"/>
              <a:t>“İyi misiniz?” </a:t>
            </a:r>
            <a:r>
              <a:rPr lang="tr-TR" sz="2400" dirty="0"/>
              <a:t>diye sorarak yanıtı kontrol edin.</a:t>
            </a:r>
          </a:p>
          <a:p>
            <a:pPr marL="0" lvl="0" indent="0" algn="just">
              <a:buNone/>
            </a:pPr>
            <a:endParaRPr lang="tr-TR" sz="2400" dirty="0"/>
          </a:p>
          <a:p>
            <a:pPr lvl="0" algn="just"/>
            <a:r>
              <a:rPr lang="tr-TR" sz="2400" dirty="0"/>
              <a:t>“İyi misiniz?” sorusuna verilen yanıta göre iki farklı yaklaşım söz konusudur. </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fontScale="90000"/>
          </a:bodyPr>
          <a:lstStyle/>
          <a:p>
            <a:pPr lvl="2" algn="l" rtl="0">
              <a:spcBef>
                <a:spcPct val="0"/>
              </a:spcBef>
            </a:pPr>
            <a:r>
              <a:rPr lang="tr-TR" sz="3600" dirty="0">
                <a:latin typeface="+mn-lt"/>
              </a:rPr>
              <a:t>Çocuklarda TYD</a:t>
            </a:r>
            <a:br>
              <a:rPr lang="tr-TR" sz="3600" dirty="0">
                <a:latin typeface="+mn-lt"/>
              </a:rPr>
            </a:br>
            <a:r>
              <a:rPr lang="tr-TR" sz="2700" i="1" dirty="0">
                <a:latin typeface="+mn-lt"/>
              </a:rPr>
              <a:t>Yanıtın Değerlendirilmesi Ve</a:t>
            </a:r>
            <a:br>
              <a:rPr lang="tr-TR" sz="2700" i="1" dirty="0">
                <a:latin typeface="+mn-lt"/>
              </a:rPr>
            </a:br>
            <a:r>
              <a:rPr lang="tr-TR" sz="2700" i="1" dirty="0">
                <a:latin typeface="+mn-lt"/>
              </a:rPr>
              <a:t>112 Acil Yardım Numarasının Aranması</a:t>
            </a:r>
            <a:endParaRPr lang="tr-TR" sz="4800" i="1" dirty="0">
              <a:latin typeface="+mn-lt"/>
            </a:endParaRP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3928" y="4365104"/>
            <a:ext cx="4854973" cy="18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3655" y="4185104"/>
            <a:ext cx="2880000" cy="2160000"/>
          </a:xfrm>
          <a:prstGeom prst="rect">
            <a:avLst/>
          </a:prstGeom>
        </p:spPr>
      </p:pic>
    </p:spTree>
    <p:extLst>
      <p:ext uri="{BB962C8B-B14F-4D97-AF65-F5344CB8AC3E}">
        <p14:creationId xmlns:p14="http://schemas.microsoft.com/office/powerpoint/2010/main" val="3971583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Dikdörtgen 6">
            <a:extLst>
              <a:ext uri="{FF2B5EF4-FFF2-40B4-BE49-F238E27FC236}">
                <a16:creationId xmlns:a16="http://schemas.microsoft.com/office/drawing/2014/main" xmlns="" id="{B5939261-79F7-4BAA-9DD3-E9BDC57CD68A}"/>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481856" y="1638856"/>
            <a:ext cx="4150080" cy="2016224"/>
          </a:xfrm>
          <a:prstGeom prst="rect">
            <a:avLst/>
          </a:prstGeom>
          <a:solidFill>
            <a:schemeClr val="bg1"/>
          </a:solidFill>
          <a:ln>
            <a:solidFill>
              <a:schemeClr val="bg1"/>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2400" b="1" i="1" dirty="0"/>
              <a:t>Yanıt veren:</a:t>
            </a:r>
            <a:endParaRPr lang="tr-TR" sz="2400" dirty="0"/>
          </a:p>
          <a:p>
            <a:pPr lvl="1"/>
            <a:r>
              <a:rPr lang="tr-TR" sz="2000" dirty="0"/>
              <a:t>Çocuğun bilinci açık, konuşabiliyor ve hareket edebiliyorsa 112 acil yardım numarasını arayın veya aratın.</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fontScale="90000"/>
          </a:bodyPr>
          <a:lstStyle/>
          <a:p>
            <a:pPr lvl="2" algn="l" rtl="0">
              <a:spcBef>
                <a:spcPct val="0"/>
              </a:spcBef>
            </a:pPr>
            <a:r>
              <a:rPr lang="tr-TR" sz="3600" dirty="0">
                <a:latin typeface="+mn-lt"/>
              </a:rPr>
              <a:t>Çocuklarda</a:t>
            </a:r>
            <a:r>
              <a:rPr lang="tr-TR" sz="3600" dirty="0"/>
              <a:t> </a:t>
            </a:r>
            <a:r>
              <a:rPr lang="tr-TR" sz="3600" dirty="0">
                <a:latin typeface="+mn-lt"/>
              </a:rPr>
              <a:t>TYD</a:t>
            </a:r>
            <a:br>
              <a:rPr lang="tr-TR" sz="3600" dirty="0">
                <a:latin typeface="+mn-lt"/>
              </a:rPr>
            </a:br>
            <a:r>
              <a:rPr lang="tr-TR" sz="2700" i="1" dirty="0">
                <a:latin typeface="+mn-lt"/>
              </a:rPr>
              <a:t>Yanıtın Değerlendirilmesi Ve </a:t>
            </a:r>
            <a:br>
              <a:rPr lang="tr-TR" sz="2700" i="1" dirty="0">
                <a:latin typeface="+mn-lt"/>
              </a:rPr>
            </a:br>
            <a:r>
              <a:rPr lang="tr-TR" sz="2700" i="1" dirty="0">
                <a:latin typeface="+mn-lt"/>
              </a:rPr>
              <a:t>112 Acil Yardım Numarasının Aranması</a:t>
            </a:r>
            <a:endParaRPr lang="tr-TR" sz="4800" i="1" dirty="0">
              <a:latin typeface="+mn-lt"/>
            </a:endParaRPr>
          </a:p>
        </p:txBody>
      </p:sp>
      <p:sp>
        <p:nvSpPr>
          <p:cNvPr id="6" name="İçerik Yer Tutucusu 2"/>
          <p:cNvSpPr txBox="1">
            <a:spLocks/>
          </p:cNvSpPr>
          <p:nvPr/>
        </p:nvSpPr>
        <p:spPr>
          <a:xfrm>
            <a:off x="4716016" y="2060848"/>
            <a:ext cx="4032448" cy="2304496"/>
          </a:xfrm>
          <a:prstGeom prst="rect">
            <a:avLst/>
          </a:prstGeom>
          <a:solidFill>
            <a:schemeClr val="bg1"/>
          </a:solidFill>
          <a:ln>
            <a:solidFill>
              <a:schemeClr val="bg1"/>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gn="just"/>
            <a:r>
              <a:rPr lang="tr-TR" sz="2000" dirty="0"/>
              <a:t>Tek başına iseniz ve telefonunuz varsa 112 acil yardım numarasını arayın ve varsa hoparlörü açıp bir yandan telefondaki sağlık görevlisinin yönlendirmelerini dinleyin ve uygulayın.</a:t>
            </a:r>
          </a:p>
        </p:txBody>
      </p:sp>
      <p:pic>
        <p:nvPicPr>
          <p:cNvPr id="3" name="Resim 2">
            <a:extLst>
              <a:ext uri="{FF2B5EF4-FFF2-40B4-BE49-F238E27FC236}">
                <a16:creationId xmlns:a16="http://schemas.microsoft.com/office/drawing/2014/main" xmlns="" id="{75D0042E-6582-4349-86A0-CC885B580D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0505" y="4725144"/>
            <a:ext cx="3622990" cy="1683078"/>
          </a:xfrm>
          <a:prstGeom prst="rect">
            <a:avLst/>
          </a:prstGeom>
        </p:spPr>
      </p:pic>
    </p:spTree>
    <p:extLst>
      <p:ext uri="{BB962C8B-B14F-4D97-AF65-F5344CB8AC3E}">
        <p14:creationId xmlns:p14="http://schemas.microsoft.com/office/powerpoint/2010/main" val="11200159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677459A9-8B84-4FAB-A1A6-BE6806F87495}"/>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251520" y="2043441"/>
            <a:ext cx="7704857" cy="1655944"/>
          </a:xfrm>
          <a:prstGeom prst="rect">
            <a:avLst/>
          </a:prstGeom>
          <a:solidFill>
            <a:schemeClr val="bg1"/>
          </a:solidFill>
          <a:ln>
            <a:solidFill>
              <a:schemeClr val="bg1"/>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gn="just"/>
            <a:r>
              <a:rPr lang="tr-TR" sz="2000" dirty="0"/>
              <a:t>Sağlık ekibi gelinceye kadar tehlike yaratmadığı müddetçe çocuğu bulunduğu pozisyonda bırakın ve düzenli aralıkla kontrol edin.</a:t>
            </a:r>
          </a:p>
          <a:p>
            <a:pPr lvl="1" algn="just"/>
            <a:r>
              <a:rPr lang="tr-TR" sz="2000" dirty="0"/>
              <a:t>Çocuğun yanına diz çökün.</a:t>
            </a:r>
          </a:p>
          <a:p>
            <a:pPr lvl="1" algn="just"/>
            <a:r>
              <a:rPr lang="tr-TR" sz="2000" dirty="0"/>
              <a:t>Çocuğun boyun ve göğsünü saran giysileri açın.</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fontScale="90000"/>
          </a:bodyPr>
          <a:lstStyle/>
          <a:p>
            <a:pPr lvl="2" algn="l" rtl="0">
              <a:spcBef>
                <a:spcPct val="0"/>
              </a:spcBef>
            </a:pPr>
            <a:r>
              <a:rPr lang="tr-TR" sz="3600" dirty="0">
                <a:latin typeface="+mn-lt"/>
              </a:rPr>
              <a:t>Çocuklarda TYD</a:t>
            </a:r>
            <a:br>
              <a:rPr lang="tr-TR" sz="3600" dirty="0">
                <a:latin typeface="+mn-lt"/>
              </a:rPr>
            </a:br>
            <a:r>
              <a:rPr lang="tr-TR" sz="2700" i="1" dirty="0">
                <a:latin typeface="+mn-lt"/>
              </a:rPr>
              <a:t>Yanıtın Değerlendirilmesi Ve </a:t>
            </a:r>
            <a:br>
              <a:rPr lang="tr-TR" sz="2700" i="1" dirty="0">
                <a:latin typeface="+mn-lt"/>
              </a:rPr>
            </a:br>
            <a:r>
              <a:rPr lang="tr-TR" sz="2700" i="1" dirty="0">
                <a:latin typeface="+mn-lt"/>
              </a:rPr>
              <a:t>112 Acil Yardım Numarasının Aranması</a:t>
            </a:r>
            <a:endParaRPr lang="tr-TR" sz="4800" i="1" dirty="0">
              <a:latin typeface="+mn-lt"/>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02791" y="4210971"/>
            <a:ext cx="2880000" cy="2160000"/>
          </a:xfrm>
          <a:prstGeom prst="rect">
            <a:avLst/>
          </a:prstGeom>
        </p:spPr>
      </p:pic>
    </p:spTree>
    <p:extLst>
      <p:ext uri="{BB962C8B-B14F-4D97-AF65-F5344CB8AC3E}">
        <p14:creationId xmlns:p14="http://schemas.microsoft.com/office/powerpoint/2010/main" val="2958766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6B32F937-02A8-40FB-80DB-E858B0F1590D}"/>
              </a:ext>
            </a:extLst>
          </p:cNvPr>
          <p:cNvSpPr/>
          <p:nvPr/>
        </p:nvSpPr>
        <p:spPr>
          <a:xfrm>
            <a:off x="13753" y="41628"/>
            <a:ext cx="9121613" cy="14902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İçerik Yer Tutucusu 2"/>
          <p:cNvSpPr txBox="1">
            <a:spLocks/>
          </p:cNvSpPr>
          <p:nvPr/>
        </p:nvSpPr>
        <p:spPr>
          <a:xfrm>
            <a:off x="13754" y="1531856"/>
            <a:ext cx="8643294" cy="5034415"/>
          </a:xfrm>
          <a:prstGeom prst="rect">
            <a:avLst/>
          </a:prstGeom>
          <a:solidFill>
            <a:schemeClr val="bg1"/>
          </a:solidFill>
          <a:ln>
            <a:solidFill>
              <a:schemeClr val="bg1"/>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tr-TR" sz="3000" b="1" i="1" dirty="0"/>
              <a:t>Yanıt vermeyen:</a:t>
            </a:r>
          </a:p>
          <a:p>
            <a:pPr marL="457200" lvl="1" indent="0" algn="just">
              <a:buNone/>
            </a:pPr>
            <a:r>
              <a:rPr lang="tr-TR" sz="2600" b="1" i="1" dirty="0"/>
              <a:t>Tek başınıza iseniz:</a:t>
            </a:r>
            <a:endParaRPr lang="tr-TR" sz="2600" dirty="0"/>
          </a:p>
          <a:p>
            <a:pPr lvl="2" algn="just"/>
            <a:r>
              <a:rPr lang="tr-TR" sz="2600" dirty="0"/>
              <a:t>Yüksek sesle bağırarak çevredekilerden yardım isteyin. Eğer yardıma kimse gelmez ise 112 acil yardım numarasını arayın.</a:t>
            </a:r>
          </a:p>
          <a:p>
            <a:pPr lvl="3" algn="just"/>
            <a:r>
              <a:rPr lang="tr-TR" dirty="0"/>
              <a:t> Telefonunuz varsa 112 acil yardım numarasını arayın ve varsa hoparlörü açıp bir yandan telefondaki sağlık görevlisinin yönlendirmelerini dinleyin ve uygulayın</a:t>
            </a:r>
            <a:r>
              <a:rPr lang="tr-TR" dirty="0" smtClean="0"/>
              <a:t>. </a:t>
            </a:r>
            <a:endParaRPr lang="tr-TR" dirty="0"/>
          </a:p>
          <a:p>
            <a:pPr lvl="2" algn="just"/>
            <a:r>
              <a:rPr lang="tr-TR" dirty="0"/>
              <a:t>Yardım çağırma ve Temel Yaşam Desteği basamaklarını eşzamanlı olarak yürütün.</a:t>
            </a:r>
          </a:p>
          <a:p>
            <a:pPr lvl="2" algn="just"/>
            <a:r>
              <a:rPr lang="tr-TR" dirty="0"/>
              <a:t>Yardım çağrınıza karşılık veren birisi olursa 112 acil yardım numarasını aramasını ve OED cihazını getirmesini isteyin.</a:t>
            </a:r>
          </a:p>
        </p:txBody>
      </p:sp>
      <p:sp>
        <p:nvSpPr>
          <p:cNvPr id="5" name="Başlık 1"/>
          <p:cNvSpPr>
            <a:spLocks noGrp="1"/>
          </p:cNvSpPr>
          <p:nvPr>
            <p:ph type="title"/>
          </p:nvPr>
        </p:nvSpPr>
        <p:spPr>
          <a:xfrm>
            <a:off x="457200" y="274638"/>
            <a:ext cx="7571184" cy="1143000"/>
          </a:xfrm>
          <a:solidFill>
            <a:schemeClr val="accent1">
              <a:lumMod val="20000"/>
              <a:lumOff val="80000"/>
            </a:schemeClr>
          </a:solidFill>
        </p:spPr>
        <p:txBody>
          <a:bodyPr>
            <a:normAutofit fontScale="90000"/>
          </a:bodyPr>
          <a:lstStyle/>
          <a:p>
            <a:pPr lvl="2" algn="l" rtl="0">
              <a:spcBef>
                <a:spcPct val="0"/>
              </a:spcBef>
            </a:pPr>
            <a:r>
              <a:rPr lang="tr-TR" sz="3600" dirty="0">
                <a:latin typeface="+mn-lt"/>
              </a:rPr>
              <a:t>Çocuklarda TYD</a:t>
            </a:r>
            <a:br>
              <a:rPr lang="tr-TR" sz="3600" dirty="0">
                <a:latin typeface="+mn-lt"/>
              </a:rPr>
            </a:br>
            <a:r>
              <a:rPr lang="tr-TR" sz="2700" i="1" dirty="0">
                <a:latin typeface="+mn-lt"/>
              </a:rPr>
              <a:t>Yanıtın Değerlendirilmesi Ve </a:t>
            </a:r>
            <a:br>
              <a:rPr lang="tr-TR" sz="2700" i="1" dirty="0">
                <a:latin typeface="+mn-lt"/>
              </a:rPr>
            </a:br>
            <a:r>
              <a:rPr lang="tr-TR" sz="2700" i="1" dirty="0">
                <a:latin typeface="+mn-lt"/>
              </a:rPr>
              <a:t>112 Acil Yardım Numarasının Aranması</a:t>
            </a:r>
            <a:endParaRPr lang="tr-TR" sz="4800" i="1" dirty="0">
              <a:latin typeface="+mn-lt"/>
            </a:endParaRPr>
          </a:p>
        </p:txBody>
      </p:sp>
    </p:spTree>
    <p:extLst>
      <p:ext uri="{BB962C8B-B14F-4D97-AF65-F5344CB8AC3E}">
        <p14:creationId xmlns:p14="http://schemas.microsoft.com/office/powerpoint/2010/main" val="244437124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1374</TotalTime>
  <Words>1651</Words>
  <Application>Microsoft Office PowerPoint</Application>
  <PresentationFormat>Ekran Gösterisi (4:3)</PresentationFormat>
  <Paragraphs>182</Paragraphs>
  <Slides>38</Slides>
  <Notes>5</Notes>
  <HiddenSlides>0</HiddenSlides>
  <MMClips>0</MMClips>
  <ScaleCrop>false</ScaleCrop>
  <HeadingPairs>
    <vt:vector size="4" baseType="variant">
      <vt:variant>
        <vt:lpstr>Tema</vt:lpstr>
      </vt:variant>
      <vt:variant>
        <vt:i4>1</vt:i4>
      </vt:variant>
      <vt:variant>
        <vt:lpstr>Slayt Başlıkları</vt:lpstr>
      </vt:variant>
      <vt:variant>
        <vt:i4>38</vt:i4>
      </vt:variant>
    </vt:vector>
  </HeadingPairs>
  <TitlesOfParts>
    <vt:vector size="39" baseType="lpstr">
      <vt:lpstr>Ofis Teması</vt:lpstr>
      <vt:lpstr>ÇOCUKLARDA  TEMEL YAŞAM DESTEĞİ (TYD)</vt:lpstr>
      <vt:lpstr>Sunum Planı</vt:lpstr>
      <vt:lpstr>Genel Bilgiler</vt:lpstr>
      <vt:lpstr>Genel Bilgiler</vt:lpstr>
      <vt:lpstr>Çocuklarda TYD  Güvenlik</vt:lpstr>
      <vt:lpstr>Çocuklarda TYD Yanıtın Değerlendirilmesi Ve 112 Acil Yardım Numarasının Aranması</vt:lpstr>
      <vt:lpstr>Çocuklarda TYD Yanıtın Değerlendirilmesi Ve  112 Acil Yardım Numarasının Aranması</vt:lpstr>
      <vt:lpstr>Çocuklarda TYD Yanıtın Değerlendirilmesi Ve  112 Acil Yardım Numarasının Aranması</vt:lpstr>
      <vt:lpstr>Çocuklarda TYD Yanıtın Değerlendirilmesi Ve  112 Acil Yardım Numarasının Aranması</vt:lpstr>
      <vt:lpstr>Çocuklarda TYD Yanıtın Değerlendirilmesi Ve  112 Acil Yardım Numarasının Aranması</vt:lpstr>
      <vt:lpstr>Çocuklarda TYD Solunumun Değerlendirilmesi</vt:lpstr>
      <vt:lpstr>Çocuklarda TYD Solunumun Değerlendirilmesi</vt:lpstr>
      <vt:lpstr>Çocuklarda TYD Kalp Masajının Uygulanışı</vt:lpstr>
      <vt:lpstr>Çocuklarda TYD Kalp Masajının Uygulanışı</vt:lpstr>
      <vt:lpstr>Çocuklarda TYD Kalp Masajının Uygulanışı</vt:lpstr>
      <vt:lpstr>Çocuklarda TYD Kalp Masajının Uygulanışı</vt:lpstr>
      <vt:lpstr>Bebeklerde TYD  Güvenlik</vt:lpstr>
      <vt:lpstr>Bebeklerde TYD Yanıtın Değerlendirilmesi Ve 112 Acil Yardım Numarasının Aranması</vt:lpstr>
      <vt:lpstr>Bebeğin TYD Yanıtın Değerlendirilmesi Ve  112 Acil Yardım Numarasının Aranması</vt:lpstr>
      <vt:lpstr>Bebeklerde TYD Yanıtın Değerlendirilmesi Ve  112 Acil Yardım Numarasının Aranması</vt:lpstr>
      <vt:lpstr>Bebeklerde TYD Yanıtın Değerlendirilmesi Ve  112 Acil Yardım Numarasının Aranması</vt:lpstr>
      <vt:lpstr>Bebeklerde TYD Yanıtın Değerlendirilmesi Ve  112 Acil Yardım Numarasının Aranması</vt:lpstr>
      <vt:lpstr>Bebeklerde TYD Solunumun Değerlendirilmesi</vt:lpstr>
      <vt:lpstr>Bebeklerde TYD Solunumun Değerlendirilmesi</vt:lpstr>
      <vt:lpstr>Bebeklerde TYD Kalp Masajının Uygulanışı</vt:lpstr>
      <vt:lpstr>BebeklerdeTYD Kalp Masajının Uygulanışı</vt:lpstr>
      <vt:lpstr>Bebeklerde TYD Kalp Masajının Uygulanışı</vt:lpstr>
      <vt:lpstr>Çocuklarda ve Bebeklerde TYD Kalp Masajının Uygulanışı</vt:lpstr>
      <vt:lpstr>Bebeklerde TYD Kalp Masajının Uygulanışı</vt:lpstr>
      <vt:lpstr>Bebeklerde TYD Kalp Masajının Uygulanışı</vt:lpstr>
      <vt:lpstr>Bebeklerde TYD Kalp Masajının Uygulanışı</vt:lpstr>
      <vt:lpstr>Bebeklerde TYD Kalp Masajının Uygulanışı</vt:lpstr>
      <vt:lpstr>Bebeklerde TYD Kalp Masajı Uygulanışı</vt:lpstr>
      <vt:lpstr>Bebeklerde TYD Kalp Masajının Uygulanışı</vt:lpstr>
      <vt:lpstr>Bebeklerde TYD Kalp Masajının Uygulanışı</vt:lpstr>
      <vt:lpstr>Bebeklerde TYD Solunum Desteği Uygulanışı</vt:lpstr>
      <vt:lpstr>Bebeklerde TYD Solunum Desteği Uygulanışı</vt:lpstr>
      <vt:lpstr>Bebeklerde TYD Sonlandırma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GENEL İLK YARDIM BİLGİLERİ</dc:title>
  <dc:creator>win7</dc:creator>
  <cp:lastModifiedBy>Ayse ERCAN</cp:lastModifiedBy>
  <cp:revision>208</cp:revision>
  <dcterms:created xsi:type="dcterms:W3CDTF">2020-12-16T20:56:57Z</dcterms:created>
  <dcterms:modified xsi:type="dcterms:W3CDTF">2025-03-20T10:47:22Z</dcterms:modified>
</cp:coreProperties>
</file>