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FB3F67-2EFC-49D5-AEAF-146378D2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286546-411B-46F2-83E1-AF2015ED7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1A9384-EECC-4706-B05C-8A862971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5B6AAB-E06C-4D8C-974F-1AB45ABC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839AA5-6693-44D5-B0E5-89DE1ECB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87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0193C0-A81E-4DA8-93D2-7DAC8D23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C98744A-A536-4D67-9CA0-C04993B14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5B9F7D-F4FF-42D9-B3E2-A89BCE5E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724054-9236-4DED-BA68-C48B880C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27E7-4762-47D0-A9C0-13DCD7EB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8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62C389F-3987-4BEA-B213-4A89A11B9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076827-AB3C-4572-8799-F772A8EE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810D3E-DB79-4F62-92B3-E9B627D2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178FAF-7F95-4591-9DA0-662DD1C6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E053AD-DB3A-44A9-868E-5E0261C2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33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1AA9B7-954F-445D-A6F7-E498CED2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5BFE6D-84B4-417F-A993-1144E6D19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F6C76A-63B0-4961-ABEF-AAAF162B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E97CA9-5FD3-4E43-8638-F9400DEF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DCC860-0162-405A-9D1D-D34BE5BA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0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128CDC-BF5C-4C3E-BE61-AD5F0E54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927CC4-15DF-4134-90C6-8F0671F4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6880A2-AA73-47FA-AE75-B0734C42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EE6B4B-A0CC-4265-A5D9-2297D6FC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FD52AC-5A96-4461-B1AB-2D2ED87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6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FE4590-9D5B-4749-95FF-8B2FE6BD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A1B17-FC10-48EA-B7C4-81A36E5CD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99F7FB9-C090-4966-8746-9E98CCECA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860396-C1C7-48FD-96CE-F069293B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21279C-E053-43A4-AF0A-C58F28B6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9D8BC2-4503-4096-B575-42E518FD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40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B56371-31F7-4D3F-9C10-CBFA41F9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AFE4F2C-965E-4696-9E1F-130BAFBCA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CD1F27-E52A-4BD6-9DE4-EA2AC226C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4FB0AE-D74A-441A-B88A-897022BD6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62C6204-BA95-4628-9E13-09BE5F824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3812B03-1926-4C57-9290-F26A1313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0617C7D-22EA-49B4-AF4F-90896815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FDB3E2E-B22E-4F3E-9BAE-E6D82DA1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18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E3EA5-37B3-4A2F-9535-93C17AE2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3745C93-4FAC-4C58-9CA8-A4434AD4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FA36709-4ABF-479D-BE01-4AFD3469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75BF5BE-99C1-45E5-A0E6-75048DB0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18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1B95071-7E09-413E-A52D-98552666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2FD2D4B-7D80-444E-A628-D2A5E3D3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A052DBF-4049-4D4A-9657-4C49E32E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80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4CF74E-8C14-4F6D-8138-7043806B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4E565D-9FD1-476B-A308-7966DC407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D3267F3-BBB7-4FC2-84A5-2D33B4DDB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263E719-6F61-413C-BAEC-80B65024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91E5AE-FDE5-413B-A405-38579254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18FFE42-0D62-4279-9726-9031D9CD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38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AF0A2E-5BEB-4A8A-A358-40664489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5979E22-195A-48FE-BC5F-FD11DA482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36610E-3E76-467B-8E73-90EFE88F8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1214FB-77FA-4048-A1EE-1A9B2226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92A79E-0FA7-4573-8387-69B0BDB8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F715D2-8613-478C-9C73-80DB4B89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4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05D41A8-5540-47C0-B9DE-CD60A3BD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F25DCD-7562-4C08-8AE8-180B2AC6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49A8E8-6281-40C6-80E4-039D309F7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7BC64-F56F-4162-ABCE-EA569F70352D}" type="datetimeFigureOut">
              <a:rPr lang="tr-TR" smtClean="0"/>
              <a:t>25.12.2021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7397CF-A0AC-4B04-8F95-16C986C2F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C6DF20-CB77-4D95-9712-F903A050A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0840-13D9-4777-A2B0-1378B3DE47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58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2GNnMLjBs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1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079FC5-64B5-4AAF-813B-98787039C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0227"/>
            <a:ext cx="9144000" cy="1193138"/>
          </a:xfrm>
        </p:spPr>
        <p:txBody>
          <a:bodyPr>
            <a:noAutofit/>
          </a:bodyPr>
          <a:lstStyle/>
          <a:p>
            <a:r>
              <a:rPr lang="tr-TR" sz="4400" b="1" dirty="0" err="1"/>
              <a:t>Present</a:t>
            </a:r>
            <a:r>
              <a:rPr lang="tr-TR" sz="4400" b="1" dirty="0"/>
              <a:t> Perfect</a:t>
            </a:r>
            <a:br>
              <a:rPr lang="tr-TR" sz="4400" b="1" dirty="0"/>
            </a:br>
            <a:r>
              <a:rPr lang="tr-TR" sz="4400" b="1" dirty="0"/>
              <a:t>&amp;</a:t>
            </a:r>
            <a:br>
              <a:rPr lang="tr-TR" sz="4400" b="1" dirty="0"/>
            </a:br>
            <a:r>
              <a:rPr lang="tr-TR" sz="4400" b="1" dirty="0"/>
              <a:t>Simple </a:t>
            </a:r>
            <a:r>
              <a:rPr lang="tr-TR" sz="4400" b="1" dirty="0" err="1"/>
              <a:t>Past</a:t>
            </a:r>
            <a:endParaRPr lang="tr-TR" sz="4400" b="1" dirty="0"/>
          </a:p>
        </p:txBody>
      </p:sp>
      <p:sp>
        <p:nvSpPr>
          <p:cNvPr id="5" name="Alt Başlık 2">
            <a:extLst>
              <a:ext uri="{FF2B5EF4-FFF2-40B4-BE49-F238E27FC236}">
                <a16:creationId xmlns:a16="http://schemas.microsoft.com/office/drawing/2014/main" id="{C2C9E1AE-33CC-4ECA-9C13-5F2F89C89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6465"/>
            <a:ext cx="9144000" cy="646785"/>
          </a:xfrm>
        </p:spPr>
        <p:txBody>
          <a:bodyPr>
            <a:normAutofit/>
          </a:bodyPr>
          <a:lstStyle/>
          <a:p>
            <a:endParaRPr lang="tr-TR"/>
          </a:p>
        </p:txBody>
      </p:sp>
      <p:pic>
        <p:nvPicPr>
          <p:cNvPr id="6" name="Picture 2" descr="How to Deal With an Indecisive Customer">
            <a:extLst>
              <a:ext uri="{FF2B5EF4-FFF2-40B4-BE49-F238E27FC236}">
                <a16:creationId xmlns:a16="http://schemas.microsoft.com/office/drawing/2014/main" id="{AB549E26-E91F-4CBD-9C41-8D9255A5D3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r="-1" b="13506"/>
          <a:stretch/>
        </p:blipFill>
        <p:spPr bwMode="auto">
          <a:xfrm>
            <a:off x="1764559" y="-50399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0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6466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FBB0993-41EA-4CF5-8A24-0B816EC3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Detail…</a:t>
            </a:r>
          </a:p>
        </p:txBody>
      </p:sp>
      <p:pic>
        <p:nvPicPr>
          <p:cNvPr id="4098" name="Picture 2" descr="Pajama Party - Posts | Facebook">
            <a:extLst>
              <a:ext uri="{FF2B5EF4-FFF2-40B4-BE49-F238E27FC236}">
                <a16:creationId xmlns:a16="http://schemas.microsoft.com/office/drawing/2014/main" id="{B1600D2D-1056-4A50-88F8-575744FD46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6" b="-1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D3536F-B475-40F4-AD0E-5FFE94D81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We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often</a:t>
            </a:r>
            <a:r>
              <a:rPr lang="tr-TR" sz="2000" b="1" dirty="0">
                <a:solidFill>
                  <a:schemeClr val="bg1"/>
                </a:solidFill>
              </a:rPr>
              <a:t> start a </a:t>
            </a:r>
            <a:r>
              <a:rPr lang="tr-TR" sz="2000" b="1" dirty="0" err="1">
                <a:solidFill>
                  <a:schemeClr val="bg1"/>
                </a:solidFill>
              </a:rPr>
              <a:t>conversation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by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asking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about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or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describing</a:t>
            </a:r>
            <a:r>
              <a:rPr lang="tr-TR" sz="2000" b="1" dirty="0">
                <a:solidFill>
                  <a:schemeClr val="bg1"/>
                </a:solidFill>
              </a:rPr>
              <a:t> an </a:t>
            </a:r>
            <a:r>
              <a:rPr lang="tr-TR" sz="2000" b="1" dirty="0" err="1">
                <a:solidFill>
                  <a:schemeClr val="bg1"/>
                </a:solidFill>
              </a:rPr>
              <a:t>event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using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the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present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perfect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and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then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change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to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the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past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simple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to</a:t>
            </a:r>
            <a:r>
              <a:rPr lang="tr-TR" sz="2000" b="1" dirty="0">
                <a:solidFill>
                  <a:schemeClr val="bg1"/>
                </a:solidFill>
              </a:rPr>
              <a:t> ask </a:t>
            </a:r>
            <a:r>
              <a:rPr lang="tr-TR" sz="2000" b="1" dirty="0" err="1">
                <a:solidFill>
                  <a:schemeClr val="bg1"/>
                </a:solidFill>
              </a:rPr>
              <a:t>about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or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describe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the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details</a:t>
            </a:r>
            <a:r>
              <a:rPr lang="tr-TR" sz="2000" b="1" dirty="0">
                <a:solidFill>
                  <a:schemeClr val="bg1"/>
                </a:solidFill>
              </a:rPr>
              <a:t> of </a:t>
            </a:r>
            <a:r>
              <a:rPr lang="tr-TR" sz="2000" b="1" dirty="0" err="1">
                <a:solidFill>
                  <a:schemeClr val="bg1"/>
                </a:solidFill>
              </a:rPr>
              <a:t>the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err="1">
                <a:solidFill>
                  <a:schemeClr val="bg1"/>
                </a:solidFill>
              </a:rPr>
              <a:t>event</a:t>
            </a:r>
            <a:r>
              <a:rPr lang="tr-TR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2000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tr-TR" sz="20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tr-TR" sz="2000" dirty="0" err="1">
                <a:solidFill>
                  <a:srgbClr val="FFFFFF"/>
                </a:solidFill>
              </a:rPr>
              <a:t>Jane</a:t>
            </a:r>
            <a:r>
              <a:rPr lang="tr-TR" sz="2000" dirty="0">
                <a:solidFill>
                  <a:srgbClr val="FFFFFF"/>
                </a:solidFill>
              </a:rPr>
              <a:t>: </a:t>
            </a:r>
            <a:r>
              <a:rPr lang="tr-TR" sz="2000" dirty="0" err="1">
                <a:solidFill>
                  <a:srgbClr val="FFFFFF"/>
                </a:solidFill>
              </a:rPr>
              <a:t>Have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you</a:t>
            </a:r>
            <a:r>
              <a:rPr lang="tr-TR" sz="2000" dirty="0">
                <a:solidFill>
                  <a:srgbClr val="FFFFFF"/>
                </a:solidFill>
              </a:rPr>
              <a:t> ever </a:t>
            </a:r>
            <a:r>
              <a:rPr lang="tr-TR" sz="2000" dirty="0" err="1">
                <a:solidFill>
                  <a:srgbClr val="FFFFFF"/>
                </a:solidFill>
              </a:rPr>
              <a:t>been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to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pajama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party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FFFF"/>
                </a:solidFill>
              </a:rPr>
              <a:t>Mary: </a:t>
            </a:r>
            <a:r>
              <a:rPr lang="tr-TR" sz="2000" dirty="0" err="1">
                <a:solidFill>
                  <a:srgbClr val="FFFFFF"/>
                </a:solidFill>
              </a:rPr>
              <a:t>Yes</a:t>
            </a:r>
            <a:r>
              <a:rPr lang="tr-TR" sz="2000" dirty="0">
                <a:solidFill>
                  <a:srgbClr val="FFFFFF"/>
                </a:solidFill>
              </a:rPr>
              <a:t>, I </a:t>
            </a:r>
            <a:r>
              <a:rPr lang="tr-TR" sz="2000" dirty="0" err="1">
                <a:solidFill>
                  <a:srgbClr val="FFFFFF"/>
                </a:solidFill>
              </a:rPr>
              <a:t>have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. </a:t>
            </a:r>
          </a:p>
          <a:p>
            <a:pPr marL="0" indent="0">
              <a:buNone/>
            </a:pP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Jane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: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Really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?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What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colour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pajama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did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you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wear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Jane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: </a:t>
            </a:r>
            <a:r>
              <a:rPr lang="tr-TR" sz="2000" dirty="0" err="1">
                <a:solidFill>
                  <a:srgbClr val="FFFFFF"/>
                </a:solidFill>
                <a:sym typeface="Wingdings" panose="05000000000000000000" pitchFamily="2" charset="2"/>
              </a:rPr>
              <a:t>Purple</a:t>
            </a:r>
            <a:r>
              <a:rPr lang="tr-TR" sz="2000" dirty="0">
                <a:solidFill>
                  <a:srgbClr val="FFFFFF"/>
                </a:solidFill>
                <a:sym typeface="Wingdings" panose="05000000000000000000" pitchFamily="2" charset="2"/>
              </a:rPr>
              <a:t>.</a:t>
            </a:r>
            <a:endParaRPr lang="tr-T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6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rson holding mouse">
            <a:extLst>
              <a:ext uri="{FF2B5EF4-FFF2-40B4-BE49-F238E27FC236}">
                <a16:creationId xmlns:a16="http://schemas.microsoft.com/office/drawing/2014/main" id="{4C3EFBA7-3A0C-4EFD-B2EB-F8E47EE98D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DBB7272-3308-4DD6-8E39-44DAAE5B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endParaRPr lang="tr-TR" sz="400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F58A64-0B7B-45BC-8800-1C826FC4F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09" y="758771"/>
            <a:ext cx="8214673" cy="3742762"/>
          </a:xfrm>
        </p:spPr>
        <p:txBody>
          <a:bodyPr>
            <a:normAutofit/>
          </a:bodyPr>
          <a:lstStyle/>
          <a:p>
            <a:r>
              <a:rPr lang="tr-TR" sz="2000" dirty="0" err="1"/>
              <a:t>Let’s</a:t>
            </a:r>
            <a:r>
              <a:rPr lang="tr-TR" sz="2000" dirty="0"/>
              <a:t> do an online </a:t>
            </a:r>
            <a:r>
              <a:rPr lang="tr-TR" sz="2000" dirty="0" err="1"/>
              <a:t>quiz</a:t>
            </a:r>
            <a:endParaRPr lang="tr-TR" sz="2000" dirty="0"/>
          </a:p>
          <a:p>
            <a:r>
              <a:rPr lang="tr-TR" sz="2000" dirty="0">
                <a:hlinkClick r:id="rId3"/>
              </a:rPr>
              <a:t>https://www.youtube.com/watch?v=BN2GNnMLjBs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9473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Spinning turntable and bokeh">
            <a:extLst>
              <a:ext uri="{FF2B5EF4-FFF2-40B4-BE49-F238E27FC236}">
                <a16:creationId xmlns:a16="http://schemas.microsoft.com/office/drawing/2014/main" id="{92E17F3E-7C5A-47AE-AF57-D0ACB05FD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311" b="942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1BA8ED-5A85-4CE1-AFE4-4F4A92E90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7189020" cy="4726276"/>
          </a:xfrm>
        </p:spPr>
        <p:txBody>
          <a:bodyPr anchor="ctr">
            <a:normAutofit/>
          </a:bodyPr>
          <a:lstStyle/>
          <a:p>
            <a:r>
              <a:rPr lang="tr-TR" sz="5400" b="1" dirty="0" err="1">
                <a:solidFill>
                  <a:srgbClr val="FFFFFF"/>
                </a:solidFill>
              </a:rPr>
              <a:t>Thanks</a:t>
            </a:r>
            <a:r>
              <a:rPr lang="tr-TR" sz="5400" b="1" dirty="0">
                <a:solidFill>
                  <a:srgbClr val="FFFFFF"/>
                </a:solidFill>
              </a:rPr>
              <a:t> </a:t>
            </a:r>
            <a:r>
              <a:rPr lang="tr-TR" sz="5400" b="1" dirty="0" err="1">
                <a:solidFill>
                  <a:srgbClr val="FFFFFF"/>
                </a:solidFill>
              </a:rPr>
              <a:t>for</a:t>
            </a:r>
            <a:r>
              <a:rPr lang="tr-TR" sz="5400" b="1" dirty="0">
                <a:solidFill>
                  <a:srgbClr val="FFFFFF"/>
                </a:solidFill>
              </a:rPr>
              <a:t> </a:t>
            </a:r>
            <a:r>
              <a:rPr lang="tr-TR" sz="5400" b="1" dirty="0" err="1">
                <a:solidFill>
                  <a:srgbClr val="FFFFFF"/>
                </a:solidFill>
              </a:rPr>
              <a:t>Listening</a:t>
            </a:r>
            <a:r>
              <a:rPr lang="tr-TR" sz="5400" b="1" dirty="0">
                <a:solidFill>
                  <a:srgbClr val="FFFFFF"/>
                </a:solidFill>
                <a:sym typeface="Wingdings" panose="05000000000000000000" pitchFamily="2" charset="2"/>
              </a:rPr>
              <a:t>…</a:t>
            </a:r>
            <a:endParaRPr lang="tr-TR" sz="5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31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ED6EAE-B504-4A18-94D5-33CF52BF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remember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433DDADF-B447-44F4-A2D6-AAB4CCB328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000" dirty="0" err="1"/>
              <a:t>We</a:t>
            </a:r>
            <a:r>
              <a:rPr lang="tr-TR" sz="2000" dirty="0"/>
              <a:t> </a:t>
            </a:r>
            <a:r>
              <a:rPr lang="tr-TR" sz="2000" dirty="0" err="1"/>
              <a:t>use</a:t>
            </a:r>
            <a:r>
              <a:rPr lang="tr-TR" sz="2000" dirty="0"/>
              <a:t> </a:t>
            </a:r>
            <a:r>
              <a:rPr lang="tr-TR" sz="2000" dirty="0" err="1"/>
              <a:t>present</a:t>
            </a:r>
            <a:r>
              <a:rPr lang="tr-TR" sz="2000" dirty="0"/>
              <a:t> </a:t>
            </a:r>
            <a:r>
              <a:rPr lang="tr-TR" sz="2000" dirty="0" err="1"/>
              <a:t>perfect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talk </a:t>
            </a:r>
            <a:r>
              <a:rPr lang="tr-TR" sz="2000" dirty="0" err="1"/>
              <a:t>about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past</a:t>
            </a:r>
            <a:r>
              <a:rPr lang="tr-TR" sz="2000" dirty="0"/>
              <a:t> </a:t>
            </a:r>
            <a:r>
              <a:rPr lang="tr-TR" sz="2000" dirty="0" err="1"/>
              <a:t>experiences</a:t>
            </a:r>
            <a:r>
              <a:rPr lang="tr-TR" sz="2000" dirty="0"/>
              <a:t> in </a:t>
            </a:r>
            <a:r>
              <a:rPr lang="tr-TR" sz="2000" dirty="0" err="1"/>
              <a:t>our</a:t>
            </a:r>
            <a:r>
              <a:rPr lang="tr-TR" sz="2000" dirty="0"/>
              <a:t> life, BUT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</a:rPr>
              <a:t>we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 say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</a:rPr>
              <a:t>when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</a:rPr>
              <a:t>exactly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tr-TR" sz="2000" dirty="0"/>
              <a:t>(</a:t>
            </a:r>
            <a:r>
              <a:rPr lang="tr-TR" sz="2000" dirty="0" err="1"/>
              <a:t>we</a:t>
            </a:r>
            <a:r>
              <a:rPr lang="tr-TR" sz="2000" dirty="0"/>
              <a:t> </a:t>
            </a:r>
            <a:r>
              <a:rPr lang="tr-TR" sz="2000" dirty="0" err="1"/>
              <a:t>don’t</a:t>
            </a:r>
            <a:r>
              <a:rPr lang="tr-TR" sz="2000" dirty="0"/>
              <a:t> </a:t>
            </a:r>
            <a:r>
              <a:rPr lang="tr-TR" sz="2000" dirty="0" err="1"/>
              <a:t>know</a:t>
            </a:r>
            <a:r>
              <a:rPr lang="tr-TR" sz="2000" dirty="0"/>
              <a:t> </a:t>
            </a:r>
            <a:r>
              <a:rPr lang="tr-TR" sz="2000" dirty="0" err="1"/>
              <a:t>when</a:t>
            </a:r>
            <a:r>
              <a:rPr lang="tr-TR" sz="2000" dirty="0"/>
              <a:t>)</a:t>
            </a:r>
          </a:p>
          <a:p>
            <a:r>
              <a:rPr lang="tr-TR" sz="2000" dirty="0" err="1"/>
              <a:t>We</a:t>
            </a:r>
            <a:r>
              <a:rPr lang="tr-TR" sz="2000" dirty="0"/>
              <a:t> </a:t>
            </a:r>
            <a:r>
              <a:rPr lang="tr-TR" sz="2000" dirty="0" err="1"/>
              <a:t>speak</a:t>
            </a:r>
            <a:r>
              <a:rPr lang="tr-TR" sz="2000" dirty="0"/>
              <a:t> </a:t>
            </a:r>
            <a:r>
              <a:rPr lang="tr-TR" sz="2000" dirty="0" err="1"/>
              <a:t>about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experience</a:t>
            </a:r>
            <a:r>
              <a:rPr lang="tr-TR" sz="2000" dirty="0"/>
              <a:t>.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It</a:t>
            </a:r>
            <a:r>
              <a:rPr lang="tr-TR" sz="2000" dirty="0">
                <a:solidFill>
                  <a:schemeClr val="accent2"/>
                </a:solidFill>
              </a:rPr>
              <a:t> is not </a:t>
            </a:r>
            <a:r>
              <a:rPr lang="tr-TR" sz="2000" dirty="0" err="1">
                <a:solidFill>
                  <a:schemeClr val="accent2"/>
                </a:solidFill>
              </a:rPr>
              <a:t>important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when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the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thing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happened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person</a:t>
            </a:r>
            <a:r>
              <a:rPr lang="tr-TR" sz="2000" dirty="0"/>
              <a:t> has </a:t>
            </a:r>
            <a:r>
              <a:rPr lang="tr-TR" sz="2000" dirty="0" err="1"/>
              <a:t>such</a:t>
            </a:r>
            <a:r>
              <a:rPr lang="tr-TR" sz="2000" dirty="0"/>
              <a:t> an </a:t>
            </a:r>
            <a:r>
              <a:rPr lang="tr-TR" sz="2000" dirty="0" err="1"/>
              <a:t>experience</a:t>
            </a:r>
            <a:r>
              <a:rPr lang="tr-TR" sz="2000" dirty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example</a:t>
            </a:r>
            <a:r>
              <a:rPr lang="tr-TR" sz="2000" dirty="0"/>
              <a:t>: I </a:t>
            </a:r>
            <a:r>
              <a:rPr lang="tr-TR" sz="2000" dirty="0" err="1"/>
              <a:t>have</a:t>
            </a:r>
            <a:r>
              <a:rPr lang="tr-TR" sz="2000" dirty="0"/>
              <a:t> </a:t>
            </a:r>
            <a:r>
              <a:rPr lang="tr-TR" sz="2000" dirty="0" err="1"/>
              <a:t>seen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Eiffel </a:t>
            </a:r>
            <a:r>
              <a:rPr lang="tr-TR" sz="2000" dirty="0" err="1"/>
              <a:t>Tower</a:t>
            </a:r>
            <a:r>
              <a:rPr lang="tr-TR" sz="2000" dirty="0"/>
              <a:t> </a:t>
            </a:r>
            <a:r>
              <a:rPr lang="tr-TR" sz="2000" dirty="0" err="1"/>
              <a:t>this</a:t>
            </a:r>
            <a:r>
              <a:rPr lang="tr-TR" sz="2000" dirty="0"/>
              <a:t> </a:t>
            </a:r>
            <a:r>
              <a:rPr lang="tr-TR" sz="2000" dirty="0" err="1"/>
              <a:t>year</a:t>
            </a:r>
            <a:r>
              <a:rPr lang="tr-TR" sz="2000" dirty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D7997669-6F26-4D89-9233-F7A3A7F6D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3600" b="0" dirty="0"/>
              <a:t>Simple </a:t>
            </a:r>
            <a:r>
              <a:rPr lang="tr-TR" sz="3600" b="0" dirty="0" err="1"/>
              <a:t>Past</a:t>
            </a:r>
            <a:endParaRPr lang="tr-TR" sz="3600" b="0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4C69A23A-49A2-4D81-AD23-5A0302A391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sz="2000" dirty="0" err="1"/>
              <a:t>We</a:t>
            </a:r>
            <a:r>
              <a:rPr lang="tr-TR" sz="2000" dirty="0"/>
              <a:t> </a:t>
            </a:r>
            <a:r>
              <a:rPr lang="tr-TR" sz="2000" dirty="0" err="1"/>
              <a:t>use</a:t>
            </a:r>
            <a:r>
              <a:rPr lang="tr-TR" sz="2000" dirty="0"/>
              <a:t> </a:t>
            </a:r>
            <a:r>
              <a:rPr lang="tr-TR" sz="2000" dirty="0" err="1"/>
              <a:t>simple</a:t>
            </a:r>
            <a:r>
              <a:rPr lang="tr-TR" sz="2000" dirty="0"/>
              <a:t> </a:t>
            </a:r>
            <a:r>
              <a:rPr lang="tr-TR" sz="2000" dirty="0" err="1"/>
              <a:t>past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say </a:t>
            </a:r>
            <a:r>
              <a:rPr lang="tr-TR" sz="2000" dirty="0" err="1"/>
              <a:t>when</a:t>
            </a:r>
            <a:r>
              <a:rPr lang="tr-TR" sz="2000" dirty="0"/>
              <a:t> </a:t>
            </a:r>
            <a:r>
              <a:rPr lang="tr-TR" sz="2000" dirty="0" err="1"/>
              <a:t>something</a:t>
            </a:r>
            <a:r>
              <a:rPr lang="tr-TR" sz="2000" dirty="0"/>
              <a:t> </a:t>
            </a:r>
            <a:r>
              <a:rPr lang="tr-TR" sz="2000" dirty="0" err="1"/>
              <a:t>happened</a:t>
            </a:r>
            <a:r>
              <a:rPr lang="tr-TR" dirty="0"/>
              <a:t>. 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We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know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when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the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event</a:t>
            </a:r>
            <a:r>
              <a:rPr lang="tr-TR" sz="2000" dirty="0">
                <a:solidFill>
                  <a:schemeClr val="accent2"/>
                </a:solidFill>
              </a:rPr>
              <a:t> </a:t>
            </a:r>
            <a:r>
              <a:rPr lang="tr-TR" sz="2000" dirty="0" err="1">
                <a:solidFill>
                  <a:schemeClr val="accent2"/>
                </a:solidFill>
              </a:rPr>
              <a:t>happened</a:t>
            </a:r>
            <a:r>
              <a:rPr lang="tr-TR" sz="2000" dirty="0">
                <a:solidFill>
                  <a:schemeClr val="accent2"/>
                </a:solidFill>
              </a:rPr>
              <a:t>. </a:t>
            </a:r>
            <a:r>
              <a:rPr lang="tr-TR" sz="2000" dirty="0"/>
              <a:t>(</a:t>
            </a:r>
            <a:r>
              <a:rPr lang="tr-TR" sz="2000" dirty="0" err="1"/>
              <a:t>e.g</a:t>
            </a:r>
            <a:r>
              <a:rPr lang="tr-TR" sz="2000" dirty="0"/>
              <a:t> </a:t>
            </a:r>
            <a:r>
              <a:rPr lang="tr-TR" sz="2000" dirty="0" err="1"/>
              <a:t>last</a:t>
            </a:r>
            <a:r>
              <a:rPr lang="tr-TR" sz="2000" dirty="0"/>
              <a:t> </a:t>
            </a:r>
            <a:r>
              <a:rPr lang="tr-TR" sz="2000" dirty="0" err="1"/>
              <a:t>year</a:t>
            </a:r>
            <a:r>
              <a:rPr lang="tr-TR" sz="2000" dirty="0"/>
              <a:t>, </a:t>
            </a:r>
            <a:r>
              <a:rPr lang="tr-TR" sz="2000" dirty="0" err="1"/>
              <a:t>yesterday</a:t>
            </a:r>
            <a:r>
              <a:rPr lang="tr-TR" sz="2000" dirty="0"/>
              <a:t>, </a:t>
            </a:r>
            <a:r>
              <a:rPr lang="tr-TR" sz="2000" dirty="0" err="1"/>
              <a:t>ago</a:t>
            </a:r>
            <a:r>
              <a:rPr lang="tr-TR" sz="2000" dirty="0"/>
              <a:t>, in 2013.)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example</a:t>
            </a:r>
            <a:r>
              <a:rPr lang="tr-TR" sz="2000" dirty="0"/>
              <a:t>: I </a:t>
            </a:r>
            <a:r>
              <a:rPr lang="tr-TR" sz="2000" dirty="0" err="1"/>
              <a:t>saw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Eiffel </a:t>
            </a:r>
            <a:r>
              <a:rPr lang="tr-TR" sz="2000" dirty="0" err="1"/>
              <a:t>Tower</a:t>
            </a:r>
            <a:r>
              <a:rPr lang="tr-TR" sz="2000" dirty="0"/>
              <a:t> in 2012.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EEF6C3C6-467D-4B34-8932-902712943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3600" b="0" dirty="0" err="1"/>
              <a:t>Present</a:t>
            </a:r>
            <a:r>
              <a:rPr lang="tr-TR" sz="3600" b="0" dirty="0"/>
              <a:t> Perfect </a:t>
            </a:r>
          </a:p>
        </p:txBody>
      </p:sp>
    </p:spTree>
    <p:extLst>
      <p:ext uri="{BB962C8B-B14F-4D97-AF65-F5344CB8AC3E}">
        <p14:creationId xmlns:p14="http://schemas.microsoft.com/office/powerpoint/2010/main" val="22303169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106" y="5090450"/>
            <a:ext cx="11139854" cy="12898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tr-TR" sz="3100" b="1" dirty="0">
                <a:solidFill>
                  <a:schemeClr val="bg1"/>
                </a:solidFill>
                <a:latin typeface="+mn-lt"/>
              </a:rPr>
              <a:t>I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have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seen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Eiffel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Tower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this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year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.  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  ͢     </a:t>
            </a:r>
            <a:r>
              <a:rPr lang="tr-TR" sz="4000" b="1" dirty="0" err="1">
                <a:solidFill>
                  <a:schemeClr val="bg1"/>
                </a:solidFill>
                <a:latin typeface="+mn-lt"/>
              </a:rPr>
              <a:t>Present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4000" b="1" dirty="0" err="1">
                <a:solidFill>
                  <a:schemeClr val="bg1"/>
                </a:solidFill>
                <a:latin typeface="+mn-lt"/>
              </a:rPr>
              <a:t>perfect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 </a:t>
            </a:r>
            <a:br>
              <a:rPr lang="tr-TR" sz="2000" b="1" dirty="0">
                <a:solidFill>
                  <a:schemeClr val="bg1"/>
                </a:solidFill>
                <a:latin typeface="+mn-lt"/>
              </a:rPr>
            </a:br>
            <a:br>
              <a:rPr lang="tr-TR" sz="2000" b="1" dirty="0">
                <a:solidFill>
                  <a:schemeClr val="bg1"/>
                </a:solidFill>
                <a:latin typeface="+mn-lt"/>
              </a:rPr>
            </a:br>
            <a:r>
              <a:rPr lang="tr-TR" sz="3100" b="1" dirty="0">
                <a:solidFill>
                  <a:schemeClr val="bg1"/>
                </a:solidFill>
                <a:latin typeface="+mn-lt"/>
              </a:rPr>
              <a:t>I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saw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Eiffel </a:t>
            </a:r>
            <a:r>
              <a:rPr lang="tr-TR" sz="3100" b="1" dirty="0" err="1">
                <a:solidFill>
                  <a:schemeClr val="bg1"/>
                </a:solidFill>
                <a:latin typeface="+mn-lt"/>
              </a:rPr>
              <a:t>Tower</a:t>
            </a:r>
            <a:r>
              <a:rPr lang="tr-TR" sz="3100" b="1" dirty="0">
                <a:solidFill>
                  <a:schemeClr val="bg1"/>
                </a:solidFill>
                <a:latin typeface="+mn-lt"/>
              </a:rPr>
              <a:t> in 2012.     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͢     Simple </a:t>
            </a:r>
            <a:r>
              <a:rPr lang="tr-TR" sz="4000" b="1" dirty="0" err="1">
                <a:solidFill>
                  <a:schemeClr val="bg1"/>
                </a:solidFill>
                <a:latin typeface="+mn-lt"/>
              </a:rPr>
              <a:t>past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 descr="Eiffel Tower - Eyfel Kulesi, Paris Resmi - Tripadvisor">
            <a:extLst>
              <a:ext uri="{FF2B5EF4-FFF2-40B4-BE49-F238E27FC236}">
                <a16:creationId xmlns:a16="http://schemas.microsoft.com/office/drawing/2014/main" id="{B468CA73-850A-45A3-94FC-D3E324F4C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0814" y="307731"/>
            <a:ext cx="2994369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416043" y="1253238"/>
            <a:ext cx="5455917" cy="2106623"/>
          </a:xfrm>
          <a:prstGeom prst="rect">
            <a:avLst/>
          </a:prstGeom>
          <a:noFill/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C7DED6D-9B5F-43CA-BCEE-8EC0562C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Some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examples</a:t>
            </a:r>
            <a:r>
              <a:rPr lang="tr-TR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2BF1F2-B9F7-4671-8A85-F2BA4CC2A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756" r="-1" b="-1"/>
          <a:stretch/>
        </p:blipFill>
        <p:spPr bwMode="auto">
          <a:xfrm>
            <a:off x="322774" y="2496310"/>
            <a:ext cx="6021465" cy="3660185"/>
          </a:xfrm>
          <a:prstGeom prst="rect">
            <a:avLst/>
          </a:prstGeom>
          <a:noFill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FF060F-8009-45B1-9DA2-407AB0AE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982" y="2516777"/>
            <a:ext cx="5507327" cy="366018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tr-TR" sz="2200" dirty="0"/>
          </a:p>
          <a:p>
            <a:pPr>
              <a:buFont typeface="Wingdings" panose="05000000000000000000" pitchFamily="2" charset="2"/>
              <a:buChar char="q"/>
            </a:pPr>
            <a:endParaRPr lang="tr-TR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/>
              <a:t>I </a:t>
            </a:r>
            <a:r>
              <a:rPr lang="tr-TR" sz="2200" dirty="0" err="1"/>
              <a:t>started</a:t>
            </a:r>
            <a:r>
              <a:rPr lang="tr-TR" sz="2200" dirty="0"/>
              <a:t> </a:t>
            </a:r>
            <a:r>
              <a:rPr lang="tr-TR" sz="2200" dirty="0" err="1"/>
              <a:t>learning</a:t>
            </a:r>
            <a:r>
              <a:rPr lang="tr-TR" sz="2200" dirty="0"/>
              <a:t> English </a:t>
            </a:r>
            <a:r>
              <a:rPr lang="tr-TR" sz="2200" dirty="0">
                <a:solidFill>
                  <a:schemeClr val="accent2"/>
                </a:solidFill>
              </a:rPr>
              <a:t>in 2014.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 err="1"/>
              <a:t>Clara</a:t>
            </a:r>
            <a:r>
              <a:rPr lang="tr-TR" sz="2200" dirty="0"/>
              <a:t> </a:t>
            </a:r>
            <a:r>
              <a:rPr lang="tr-TR" sz="2200" dirty="0" err="1"/>
              <a:t>spent</a:t>
            </a:r>
            <a:r>
              <a:rPr lang="tr-TR" sz="2200" dirty="0"/>
              <a:t> </a:t>
            </a:r>
            <a:r>
              <a:rPr lang="tr-TR" sz="2200" dirty="0" err="1"/>
              <a:t>much</a:t>
            </a:r>
            <a:r>
              <a:rPr lang="tr-TR" sz="2200" dirty="0"/>
              <a:t> </a:t>
            </a:r>
            <a:r>
              <a:rPr lang="tr-TR" sz="2200" dirty="0" err="1"/>
              <a:t>for</a:t>
            </a:r>
            <a:r>
              <a:rPr lang="tr-TR" sz="2200" dirty="0"/>
              <a:t> </a:t>
            </a:r>
            <a:r>
              <a:rPr lang="tr-TR" sz="2200" dirty="0" err="1"/>
              <a:t>travel</a:t>
            </a:r>
            <a:r>
              <a:rPr lang="tr-TR" sz="2200" dirty="0"/>
              <a:t> </a:t>
            </a:r>
            <a:r>
              <a:rPr lang="tr-TR" sz="2200" dirty="0" err="1">
                <a:solidFill>
                  <a:schemeClr val="accent2"/>
                </a:solidFill>
              </a:rPr>
              <a:t>last</a:t>
            </a:r>
            <a:r>
              <a:rPr lang="tr-TR" sz="2200" dirty="0">
                <a:solidFill>
                  <a:schemeClr val="accent2"/>
                </a:solidFill>
              </a:rPr>
              <a:t> </a:t>
            </a:r>
            <a:r>
              <a:rPr lang="tr-TR" sz="2200" dirty="0" err="1">
                <a:solidFill>
                  <a:schemeClr val="accent2"/>
                </a:solidFill>
              </a:rPr>
              <a:t>summer</a:t>
            </a:r>
            <a:r>
              <a:rPr lang="tr-TR" sz="2200" dirty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 err="1"/>
              <a:t>They</a:t>
            </a:r>
            <a:r>
              <a:rPr lang="tr-TR" sz="2200" dirty="0"/>
              <a:t> </a:t>
            </a:r>
            <a:r>
              <a:rPr lang="tr-TR" sz="2200" dirty="0" err="1"/>
              <a:t>didn’t</a:t>
            </a:r>
            <a:r>
              <a:rPr lang="tr-TR" sz="2200" dirty="0"/>
              <a:t> </a:t>
            </a:r>
            <a:r>
              <a:rPr lang="tr-TR" sz="2200" dirty="0" err="1"/>
              <a:t>eat</a:t>
            </a:r>
            <a:r>
              <a:rPr lang="tr-TR" sz="2200" dirty="0"/>
              <a:t> </a:t>
            </a:r>
            <a:r>
              <a:rPr lang="tr-TR" sz="2200" dirty="0" err="1"/>
              <a:t>any</a:t>
            </a:r>
            <a:r>
              <a:rPr lang="tr-TR" sz="2200" dirty="0"/>
              <a:t> </a:t>
            </a:r>
            <a:r>
              <a:rPr lang="tr-TR" sz="2200" dirty="0" err="1"/>
              <a:t>chocolate</a:t>
            </a:r>
            <a:r>
              <a:rPr lang="tr-TR" sz="2200" dirty="0"/>
              <a:t> </a:t>
            </a:r>
            <a:r>
              <a:rPr lang="tr-TR" sz="2200" dirty="0" err="1">
                <a:solidFill>
                  <a:schemeClr val="accent2"/>
                </a:solidFill>
              </a:rPr>
              <a:t>yesterday</a:t>
            </a:r>
            <a:r>
              <a:rPr lang="tr-TR" sz="22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/>
              <a:t>He </a:t>
            </a:r>
            <a:r>
              <a:rPr lang="tr-TR" sz="2200" dirty="0" err="1"/>
              <a:t>helped</a:t>
            </a:r>
            <a:r>
              <a:rPr lang="tr-TR" sz="2200" dirty="0"/>
              <a:t> me </a:t>
            </a:r>
            <a:r>
              <a:rPr lang="tr-TR" sz="2200" dirty="0" err="1"/>
              <a:t>to</a:t>
            </a:r>
            <a:r>
              <a:rPr lang="tr-TR" sz="2200" dirty="0"/>
              <a:t> do </a:t>
            </a:r>
            <a:r>
              <a:rPr lang="tr-TR" sz="2200" dirty="0" err="1"/>
              <a:t>my</a:t>
            </a:r>
            <a:r>
              <a:rPr lang="tr-TR" sz="2200" dirty="0"/>
              <a:t> </a:t>
            </a:r>
            <a:r>
              <a:rPr lang="tr-TR" sz="2200" dirty="0" err="1"/>
              <a:t>work</a:t>
            </a:r>
            <a:r>
              <a:rPr lang="tr-TR" sz="2200" dirty="0"/>
              <a:t> </a:t>
            </a:r>
            <a:r>
              <a:rPr lang="tr-TR" sz="2200" dirty="0">
                <a:solidFill>
                  <a:schemeClr val="accent2"/>
                </a:solidFill>
              </a:rPr>
              <a:t>2 </a:t>
            </a:r>
            <a:r>
              <a:rPr lang="tr-TR" sz="2200" dirty="0" err="1">
                <a:solidFill>
                  <a:schemeClr val="accent2"/>
                </a:solidFill>
              </a:rPr>
              <a:t>weeks</a:t>
            </a:r>
            <a:r>
              <a:rPr lang="tr-TR" sz="2200" dirty="0">
                <a:solidFill>
                  <a:schemeClr val="accent2"/>
                </a:solidFill>
              </a:rPr>
              <a:t> </a:t>
            </a:r>
            <a:r>
              <a:rPr lang="tr-TR" sz="2200" dirty="0" err="1">
                <a:solidFill>
                  <a:schemeClr val="accent2"/>
                </a:solidFill>
              </a:rPr>
              <a:t>ago</a:t>
            </a:r>
            <a:r>
              <a:rPr lang="tr-TR" sz="2200" dirty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/>
              <a:t> </a:t>
            </a:r>
            <a:r>
              <a:rPr lang="tr-TR" sz="2200" dirty="0" err="1"/>
              <a:t>Did</a:t>
            </a:r>
            <a:r>
              <a:rPr lang="tr-TR" sz="2200" dirty="0"/>
              <a:t> </a:t>
            </a:r>
            <a:r>
              <a:rPr lang="tr-TR" sz="2200" dirty="0" err="1"/>
              <a:t>you</a:t>
            </a:r>
            <a:r>
              <a:rPr lang="tr-TR" sz="2200" dirty="0"/>
              <a:t> </a:t>
            </a:r>
            <a:r>
              <a:rPr lang="tr-TR" sz="2200" dirty="0" err="1"/>
              <a:t>have</a:t>
            </a:r>
            <a:r>
              <a:rPr lang="tr-TR" sz="2200" dirty="0"/>
              <a:t> a </a:t>
            </a:r>
            <a:r>
              <a:rPr lang="tr-TR" sz="2200" dirty="0" err="1"/>
              <a:t>good</a:t>
            </a:r>
            <a:r>
              <a:rPr lang="tr-TR" sz="2200" dirty="0"/>
              <a:t> time at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party</a:t>
            </a:r>
            <a:r>
              <a:rPr lang="tr-TR" sz="2200" dirty="0"/>
              <a:t> </a:t>
            </a:r>
            <a:r>
              <a:rPr lang="tr-TR" sz="2200" dirty="0" err="1">
                <a:solidFill>
                  <a:schemeClr val="accent2"/>
                </a:solidFill>
              </a:rPr>
              <a:t>last</a:t>
            </a:r>
            <a:r>
              <a:rPr lang="tr-TR" sz="2200" dirty="0">
                <a:solidFill>
                  <a:schemeClr val="accent2"/>
                </a:solidFill>
              </a:rPr>
              <a:t> </a:t>
            </a:r>
            <a:r>
              <a:rPr lang="tr-TR" sz="2200" dirty="0" err="1">
                <a:solidFill>
                  <a:schemeClr val="accent2"/>
                </a:solidFill>
              </a:rPr>
              <a:t>night</a:t>
            </a:r>
            <a:r>
              <a:rPr lang="tr-TR" sz="2200" dirty="0"/>
              <a:t>?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770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ADD4CAC-C809-4C46-9061-9CDF85F5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tr-TR" sz="3600">
                <a:solidFill>
                  <a:schemeClr val="bg1"/>
                </a:solidFill>
              </a:rPr>
              <a:t>Some</a:t>
            </a:r>
            <a:r>
              <a:rPr lang="tr-TR" sz="3600" dirty="0">
                <a:solidFill>
                  <a:schemeClr val="bg1"/>
                </a:solidFill>
              </a:rPr>
              <a:t> </a:t>
            </a:r>
            <a:r>
              <a:rPr lang="tr-TR" sz="3600">
                <a:solidFill>
                  <a:schemeClr val="bg1"/>
                </a:solidFill>
              </a:rPr>
              <a:t>examples</a:t>
            </a:r>
            <a:r>
              <a:rPr lang="tr-TR" sz="3600" dirty="0">
                <a:solidFill>
                  <a:schemeClr val="bg1"/>
                </a:solidFill>
              </a:rPr>
              <a:t>: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5700DD-6336-4CC8-9938-A05E58C0B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4006670" cy="3773010"/>
          </a:xfrm>
        </p:spPr>
        <p:txBody>
          <a:bodyPr>
            <a:normAutofit/>
          </a:bodyPr>
          <a:lstStyle/>
          <a:p>
            <a:r>
              <a:rPr lang="tr-TR" sz="2000" dirty="0" err="1">
                <a:solidFill>
                  <a:schemeClr val="bg1"/>
                </a:solidFill>
              </a:rPr>
              <a:t>Have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you</a:t>
            </a:r>
            <a:r>
              <a:rPr lang="tr-TR" sz="2000" dirty="0">
                <a:solidFill>
                  <a:schemeClr val="bg1"/>
                </a:solidFill>
              </a:rPr>
              <a:t> ever </a:t>
            </a:r>
            <a:r>
              <a:rPr lang="tr-TR" sz="2000" dirty="0" err="1">
                <a:solidFill>
                  <a:schemeClr val="bg1"/>
                </a:solidFill>
              </a:rPr>
              <a:t>touch</a:t>
            </a:r>
            <a:r>
              <a:rPr lang="tr-TR" sz="2000" dirty="0">
                <a:solidFill>
                  <a:schemeClr val="bg1"/>
                </a:solidFill>
              </a:rPr>
              <a:t> a </a:t>
            </a:r>
            <a:r>
              <a:rPr lang="tr-TR" sz="2000" dirty="0" err="1">
                <a:solidFill>
                  <a:schemeClr val="bg1"/>
                </a:solidFill>
              </a:rPr>
              <a:t>snake</a:t>
            </a:r>
            <a:r>
              <a:rPr lang="tr-TR" sz="2000" dirty="0">
                <a:solidFill>
                  <a:schemeClr val="bg1"/>
                </a:solidFill>
              </a:rPr>
              <a:t>?</a:t>
            </a:r>
          </a:p>
          <a:p>
            <a:r>
              <a:rPr lang="tr-TR" sz="2000" dirty="0" err="1">
                <a:solidFill>
                  <a:schemeClr val="bg1"/>
                </a:solidFill>
              </a:rPr>
              <a:t>Have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you</a:t>
            </a:r>
            <a:r>
              <a:rPr lang="tr-TR" sz="2000" dirty="0">
                <a:solidFill>
                  <a:schemeClr val="bg1"/>
                </a:solidFill>
              </a:rPr>
              <a:t> sent </a:t>
            </a:r>
            <a:r>
              <a:rPr lang="tr-TR" sz="2000" dirty="0" err="1">
                <a:solidFill>
                  <a:schemeClr val="bg1"/>
                </a:solidFill>
              </a:rPr>
              <a:t>many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messages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so</a:t>
            </a:r>
            <a:r>
              <a:rPr lang="tr-TR" sz="2000" dirty="0">
                <a:solidFill>
                  <a:schemeClr val="bg1"/>
                </a:solidFill>
              </a:rPr>
              <a:t> far </a:t>
            </a:r>
            <a:r>
              <a:rPr lang="tr-TR" sz="2000" dirty="0" err="1">
                <a:solidFill>
                  <a:schemeClr val="bg1"/>
                </a:solidFill>
              </a:rPr>
              <a:t>today</a:t>
            </a:r>
            <a:r>
              <a:rPr lang="tr-TR" sz="2000" dirty="0">
                <a:solidFill>
                  <a:schemeClr val="bg1"/>
                </a:solidFill>
              </a:rPr>
              <a:t>?</a:t>
            </a:r>
          </a:p>
          <a:p>
            <a:r>
              <a:rPr lang="tr-TR" sz="2000" dirty="0">
                <a:solidFill>
                  <a:schemeClr val="bg1"/>
                </a:solidFill>
              </a:rPr>
              <a:t>I </a:t>
            </a:r>
            <a:r>
              <a:rPr lang="tr-TR" sz="2000" dirty="0" err="1">
                <a:solidFill>
                  <a:schemeClr val="bg1"/>
                </a:solidFill>
              </a:rPr>
              <a:t>have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read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many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books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up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to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my</a:t>
            </a:r>
            <a:r>
              <a:rPr lang="tr-TR" sz="2000" dirty="0">
                <a:solidFill>
                  <a:schemeClr val="bg1"/>
                </a:solidFill>
              </a:rPr>
              <a:t> age.</a:t>
            </a:r>
          </a:p>
          <a:p>
            <a:r>
              <a:rPr lang="tr-TR" sz="2000" dirty="0">
                <a:solidFill>
                  <a:schemeClr val="bg1"/>
                </a:solidFill>
              </a:rPr>
              <a:t>Brown </a:t>
            </a:r>
            <a:r>
              <a:rPr lang="tr-TR" sz="2000" dirty="0" err="1">
                <a:solidFill>
                  <a:schemeClr val="bg1"/>
                </a:solidFill>
              </a:rPr>
              <a:t>Family</a:t>
            </a:r>
            <a:r>
              <a:rPr lang="tr-TR" sz="2000" dirty="0">
                <a:solidFill>
                  <a:schemeClr val="bg1"/>
                </a:solidFill>
              </a:rPr>
              <a:t> has </a:t>
            </a:r>
            <a:r>
              <a:rPr lang="tr-TR" sz="2000" dirty="0" err="1">
                <a:solidFill>
                  <a:schemeClr val="bg1"/>
                </a:solidFill>
              </a:rPr>
              <a:t>visited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so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many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countries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this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year</a:t>
            </a:r>
            <a:r>
              <a:rPr lang="tr-TR" sz="2000" dirty="0">
                <a:solidFill>
                  <a:schemeClr val="bg1"/>
                </a:solidFill>
              </a:rPr>
              <a:t>.</a:t>
            </a:r>
          </a:p>
          <a:p>
            <a:r>
              <a:rPr lang="tr-TR" sz="2000" dirty="0">
                <a:solidFill>
                  <a:schemeClr val="bg1"/>
                </a:solidFill>
              </a:rPr>
              <a:t>Mary has </a:t>
            </a:r>
            <a:r>
              <a:rPr lang="tr-TR" sz="2000" dirty="0" err="1">
                <a:solidFill>
                  <a:schemeClr val="bg1"/>
                </a:solidFill>
              </a:rPr>
              <a:t>run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two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marathons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this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month</a:t>
            </a:r>
            <a:r>
              <a:rPr lang="tr-TR" sz="2000" dirty="0">
                <a:solidFill>
                  <a:schemeClr val="bg1"/>
                </a:solidFill>
              </a:rPr>
              <a:t>.</a:t>
            </a:r>
          </a:p>
          <a:p>
            <a:r>
              <a:rPr lang="tr-TR" sz="2000" dirty="0">
                <a:solidFill>
                  <a:schemeClr val="bg1"/>
                </a:solidFill>
              </a:rPr>
              <a:t>I </a:t>
            </a:r>
            <a:r>
              <a:rPr lang="tr-TR" sz="2000" dirty="0" err="1">
                <a:solidFill>
                  <a:schemeClr val="bg1"/>
                </a:solidFill>
              </a:rPr>
              <a:t>have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never</a:t>
            </a:r>
            <a:r>
              <a:rPr lang="tr-TR" sz="2000" dirty="0">
                <a:solidFill>
                  <a:schemeClr val="bg1"/>
                </a:solidFill>
              </a:rPr>
              <a:t> met a </a:t>
            </a:r>
            <a:r>
              <a:rPr lang="tr-TR" sz="2000" dirty="0" err="1">
                <a:solidFill>
                  <a:schemeClr val="bg1"/>
                </a:solidFill>
              </a:rPr>
              <a:t>famous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person</a:t>
            </a:r>
            <a:r>
              <a:rPr lang="tr-TR" sz="20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9B78022-EEC0-48BC-9833-007EEBC6C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716" y="745598"/>
            <a:ext cx="6596652" cy="52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9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5C5CB28-C393-4F83-86AD-0A1DC2F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tr-TR" sz="2800"/>
              <a:t>Let’s write…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4" name="Content Placeholder 1029">
            <a:extLst>
              <a:ext uri="{FF2B5EF4-FFF2-40B4-BE49-F238E27FC236}">
                <a16:creationId xmlns:a16="http://schemas.microsoft.com/office/drawing/2014/main" id="{387681D4-189E-432D-AA26-E3032CAFE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tr-TR" sz="1700" dirty="0"/>
              <a:t>He has </a:t>
            </a:r>
            <a:r>
              <a:rPr lang="tr-TR" sz="1700" dirty="0" err="1"/>
              <a:t>seen</a:t>
            </a:r>
            <a:r>
              <a:rPr lang="tr-TR" sz="1700" dirty="0"/>
              <a:t> Charles </a:t>
            </a:r>
            <a:r>
              <a:rPr lang="tr-TR" sz="1700" dirty="0" err="1"/>
              <a:t>bridge</a:t>
            </a:r>
            <a:r>
              <a:rPr lang="tr-TR" sz="1700" dirty="0"/>
              <a:t>.</a:t>
            </a:r>
          </a:p>
          <a:p>
            <a:r>
              <a:rPr lang="tr-TR" sz="1700" dirty="0"/>
              <a:t>He has </a:t>
            </a:r>
            <a:r>
              <a:rPr lang="tr-TR" sz="1700" dirty="0" err="1"/>
              <a:t>played</a:t>
            </a:r>
            <a:r>
              <a:rPr lang="tr-TR" sz="1700" dirty="0"/>
              <a:t> </a:t>
            </a:r>
            <a:r>
              <a:rPr lang="tr-TR" sz="1700" dirty="0" err="1"/>
              <a:t>voleyball</a:t>
            </a:r>
            <a:r>
              <a:rPr lang="tr-TR" sz="1700" dirty="0"/>
              <a:t>.</a:t>
            </a:r>
          </a:p>
          <a:p>
            <a:r>
              <a:rPr lang="tr-TR" sz="1700" dirty="0"/>
              <a:t>He has </a:t>
            </a:r>
            <a:r>
              <a:rPr lang="tr-TR" sz="1700" dirty="0" err="1"/>
              <a:t>won</a:t>
            </a:r>
            <a:r>
              <a:rPr lang="tr-TR" sz="1700" dirty="0"/>
              <a:t> a </a:t>
            </a:r>
            <a:r>
              <a:rPr lang="tr-TR" sz="1700" dirty="0" err="1"/>
              <a:t>competition</a:t>
            </a:r>
            <a:r>
              <a:rPr lang="tr-TR" sz="1700" dirty="0"/>
              <a:t>.</a:t>
            </a:r>
          </a:p>
          <a:p>
            <a:r>
              <a:rPr lang="tr-TR" sz="1700" dirty="0"/>
              <a:t>He has </a:t>
            </a:r>
            <a:r>
              <a:rPr lang="tr-TR" sz="1700" dirty="0" err="1"/>
              <a:t>learnt</a:t>
            </a:r>
            <a:r>
              <a:rPr lang="tr-TR" sz="1700" dirty="0"/>
              <a:t> English.</a:t>
            </a:r>
          </a:p>
          <a:p>
            <a:r>
              <a:rPr lang="tr-TR" sz="1700" dirty="0"/>
              <a:t>He has </a:t>
            </a:r>
            <a:r>
              <a:rPr lang="tr-TR" sz="1700" dirty="0" err="1"/>
              <a:t>planted</a:t>
            </a:r>
            <a:r>
              <a:rPr lang="tr-TR" sz="1700" dirty="0"/>
              <a:t> a </a:t>
            </a:r>
            <a:r>
              <a:rPr lang="tr-TR" sz="1700" dirty="0" err="1"/>
              <a:t>tree</a:t>
            </a:r>
            <a:r>
              <a:rPr lang="tr-TR" sz="1700" dirty="0"/>
              <a:t>.</a:t>
            </a:r>
          </a:p>
          <a:p>
            <a:r>
              <a:rPr lang="tr-TR" sz="1700" dirty="0"/>
              <a:t>He has </a:t>
            </a:r>
            <a:r>
              <a:rPr lang="tr-TR" sz="1700" dirty="0" err="1"/>
              <a:t>been</a:t>
            </a:r>
            <a:r>
              <a:rPr lang="tr-TR" sz="1700" dirty="0"/>
              <a:t> </a:t>
            </a:r>
            <a:r>
              <a:rPr lang="tr-TR" sz="1700" dirty="0" err="1"/>
              <a:t>to</a:t>
            </a:r>
            <a:r>
              <a:rPr lang="tr-TR" sz="1700" dirty="0"/>
              <a:t> </a:t>
            </a:r>
            <a:r>
              <a:rPr lang="tr-TR" sz="1700" dirty="0" err="1"/>
              <a:t>the</a:t>
            </a:r>
            <a:r>
              <a:rPr lang="tr-TR" sz="1700" dirty="0"/>
              <a:t> UK.</a:t>
            </a:r>
          </a:p>
          <a:p>
            <a:r>
              <a:rPr lang="tr-TR" sz="1700" dirty="0"/>
              <a:t>He has done </a:t>
            </a:r>
            <a:r>
              <a:rPr lang="tr-TR" sz="1700" dirty="0" err="1"/>
              <a:t>bungee</a:t>
            </a:r>
            <a:r>
              <a:rPr lang="tr-TR" sz="1700" dirty="0"/>
              <a:t> </a:t>
            </a:r>
            <a:r>
              <a:rPr lang="tr-TR" sz="1700" dirty="0" err="1"/>
              <a:t>jumping</a:t>
            </a:r>
            <a:r>
              <a:rPr lang="tr-TR" sz="1700" dirty="0"/>
              <a:t>.</a:t>
            </a:r>
          </a:p>
          <a:p>
            <a:pPr marL="0" indent="0">
              <a:buNone/>
            </a:pPr>
            <a:endParaRPr lang="tr-TR" sz="17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E3B779-5212-4AC6-AEAB-2BF8282D9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8967" y="887893"/>
            <a:ext cx="6921940" cy="519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65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A6F9759-AC56-45B9-B0D8-9D6520317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460" y="0"/>
            <a:ext cx="8164612" cy="5810087"/>
          </a:xfrm>
          <a:prstGeom prst="rect">
            <a:avLst/>
          </a:prstGeom>
        </p:spPr>
      </p:pic>
      <p:sp>
        <p:nvSpPr>
          <p:cNvPr id="6" name="Ok: Sola Bükülü 5">
            <a:extLst>
              <a:ext uri="{FF2B5EF4-FFF2-40B4-BE49-F238E27FC236}">
                <a16:creationId xmlns:a16="http://schemas.microsoft.com/office/drawing/2014/main" id="{630C63D9-EA42-49C0-8E45-930CB66969F6}"/>
              </a:ext>
            </a:extLst>
          </p:cNvPr>
          <p:cNvSpPr/>
          <p:nvPr/>
        </p:nvSpPr>
        <p:spPr>
          <a:xfrm>
            <a:off x="2579867" y="3694375"/>
            <a:ext cx="688156" cy="1055803"/>
          </a:xfrm>
          <a:prstGeom prst="curvedLeftArrow">
            <a:avLst>
              <a:gd name="adj1" fmla="val 14525"/>
              <a:gd name="adj2" fmla="val 50000"/>
              <a:gd name="adj3" fmla="val 27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Ok: Sağa Bükülü 6">
            <a:extLst>
              <a:ext uri="{FF2B5EF4-FFF2-40B4-BE49-F238E27FC236}">
                <a16:creationId xmlns:a16="http://schemas.microsoft.com/office/drawing/2014/main" id="{E019908D-2267-4D3B-9975-E3BE8F239C82}"/>
              </a:ext>
            </a:extLst>
          </p:cNvPr>
          <p:cNvSpPr/>
          <p:nvPr/>
        </p:nvSpPr>
        <p:spPr>
          <a:xfrm>
            <a:off x="3367845" y="3694375"/>
            <a:ext cx="547873" cy="1055803"/>
          </a:xfrm>
          <a:prstGeom prst="curvedRightArrow">
            <a:avLst>
              <a:gd name="adj1" fmla="val 25000"/>
              <a:gd name="adj2" fmla="val 4496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3CDD8A0-57CE-426E-AE06-5871E4777EAE}"/>
              </a:ext>
            </a:extLst>
          </p:cNvPr>
          <p:cNvSpPr txBox="1"/>
          <p:nvPr/>
        </p:nvSpPr>
        <p:spPr>
          <a:xfrm>
            <a:off x="34630" y="4330259"/>
            <a:ext cx="254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visited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theatre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2015.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343A2F9-FE86-4442-9503-9C030F5E0F9A}"/>
              </a:ext>
            </a:extLst>
          </p:cNvPr>
          <p:cNvSpPr txBox="1"/>
          <p:nvPr/>
        </p:nvSpPr>
        <p:spPr>
          <a:xfrm>
            <a:off x="3854900" y="4475598"/>
            <a:ext cx="254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yesterday</a:t>
            </a:r>
            <a:r>
              <a:rPr lang="tr-TR" dirty="0"/>
              <a:t>.</a:t>
            </a:r>
          </a:p>
        </p:txBody>
      </p: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id="{1AD1CC9A-2E54-4AC9-986F-8C80B0778DCA}"/>
              </a:ext>
            </a:extLst>
          </p:cNvPr>
          <p:cNvCxnSpPr>
            <a:cxnSpLocks/>
          </p:cNvCxnSpPr>
          <p:nvPr/>
        </p:nvCxnSpPr>
        <p:spPr>
          <a:xfrm>
            <a:off x="9115219" y="2493389"/>
            <a:ext cx="632096" cy="935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F0EECDD5-EAA2-44C5-9796-9CBCBF029A1E}"/>
              </a:ext>
            </a:extLst>
          </p:cNvPr>
          <p:cNvSpPr txBox="1"/>
          <p:nvPr/>
        </p:nvSpPr>
        <p:spPr>
          <a:xfrm>
            <a:off x="9266548" y="3525625"/>
            <a:ext cx="2818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tried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Chinese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43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5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728ECF-3E2A-4BEE-A467-4009209F74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99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32C1F21-7CE2-49D8-A33F-A47C525CCC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443" y="480059"/>
            <a:ext cx="8511701" cy="573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6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403</Words>
  <Application>Microsoft Office PowerPoint</Application>
  <PresentationFormat>Geniş ekran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Present Perfect &amp; Simple Past</vt:lpstr>
      <vt:lpstr>Let’s remember </vt:lpstr>
      <vt:lpstr>I have seen the Eiffel Tower this year.    ͢     Present perfect   I saw the Eiffel Tower in 2012.     ͢     Simple past</vt:lpstr>
      <vt:lpstr>Some examples:</vt:lpstr>
      <vt:lpstr>Some examples:</vt:lpstr>
      <vt:lpstr>Let’s write…</vt:lpstr>
      <vt:lpstr>PowerPoint Sunusu</vt:lpstr>
      <vt:lpstr>PowerPoint Sunusu</vt:lpstr>
      <vt:lpstr>PowerPoint Sunusu</vt:lpstr>
      <vt:lpstr>Detail…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&amp; Simple Past</dc:title>
  <dc:creator>merih özbayrak</dc:creator>
  <cp:lastModifiedBy>merih özbayrak</cp:lastModifiedBy>
  <cp:revision>12</cp:revision>
  <dcterms:created xsi:type="dcterms:W3CDTF">2021-12-22T12:44:19Z</dcterms:created>
  <dcterms:modified xsi:type="dcterms:W3CDTF">2021-12-25T09:56:57Z</dcterms:modified>
</cp:coreProperties>
</file>