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272" r:id="rId18"/>
    <p:sldId id="35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CF9D5-2AE9-18AF-1A39-FA4303D6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3FBC91E-38C9-024E-8AB5-8A33C2704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985745-A9C2-6A9F-988C-8F06F6E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75E530-EAD1-C80E-7E2E-CC5F56E7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5C5FFE-C9FB-D11E-11C4-00C2B370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69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7FD49-236A-3079-DFBE-F8225C0D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F3B88F-577D-CE55-28CB-C4CF1A90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1EE957-FA25-EA6B-A39A-384F9487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8BF9AB-DDAF-494C-474A-25870CCE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A55702-A55B-F7F1-E5BD-210C8678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54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5436F20-B81F-9456-4883-BCC2658EA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F25C70-A5FF-F36D-5310-C6E5400D6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A8093B-5F85-C323-13D3-48237549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FF08A2-2BA5-478D-2AD2-194EB6A5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C7C434-3E25-7AD5-31A6-BBF18680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7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2311E7-DE43-0398-9392-1E339874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12E992-A02B-38B4-3CDD-93BE76D6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757706-6264-4B9B-7BB5-E501DE71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575A36-CFFC-42BA-87B1-682203C5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2119D4-C976-45AB-CC0D-8976AF52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2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05A7C4-9787-497B-1B37-7569F305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F8DA88-5B27-798E-092F-639E8A65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E5E9A5-5F84-D560-6B7B-FA0F857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404EAD-F353-A0F3-CA0D-FADB720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D71A77-39D4-1B36-0AB8-2C28B6A7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8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5D60B5-B4A5-683B-78A9-E57EF118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8F641F-26A5-4397-C96F-B8D2ADF54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7CA070-5A6F-65E9-71EA-CA9A19D2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E48F0E-9EDE-6E12-D888-CE5B0328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0F6D40-2322-108A-6C4B-AFCE0432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BC544F-3F71-44EE-93C3-1AF5C813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99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5794E7-E250-8577-6346-EA97A757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C46BD0-8BEC-51E3-56F7-D3EFDFA2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4E899A-CC15-C0C6-F92D-B6C0E4B90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F3BDE0F-0A0F-AC9C-7AA9-BD84A2245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6315ABA-04C7-B5A9-2EDD-DA46FA002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6E76612-E90F-46ED-F82C-5AE6B5CD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241062D-DE44-5C34-B92E-3ADDEE81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D064C97-F271-0CF5-F7FF-DDEA95EB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2CB8BC-2EA0-1B1C-D9A2-B50A037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CAB4797-D4CE-C3D2-6CD2-DBE64589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22A22E-F83F-2A22-197C-0E316D15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36896F-6DCA-AFD5-B2BD-E8C7698B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6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6BCF851-4AFC-AA3C-8944-92DD72F7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1BF0835-F412-7479-1B17-D727EC19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6FE215-E30A-9C06-C3CE-E682FEAD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07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259110-49A9-B0C8-1311-22FF5225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33FA0-671C-E153-4D38-CEC37C4C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ACD31C-C198-F5AC-D74C-CDD4BA702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951997-48BA-CAC5-65CB-BEC8AB8C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A37F8B-6A12-D143-9BD6-18872925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FFE625-AD7E-3BBE-506A-04ED106A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93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9DF22-A3A6-BC5C-6BB0-D89AFEFC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459E5BF-2965-5357-4F4F-45EC2D7AD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F6929C3-0DD0-9FB5-C687-FD8A5C221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73C429-0BF7-4638-501F-77D8A469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4E136D-0B55-3E54-321A-9EF16716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48F0D0-54C5-A2A7-08AF-290ADA9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7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A69A515-D619-E340-6024-578B8CB1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46F73B-FFA4-6685-5290-FCFE6E90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0315A4-07AC-9B0B-CD66-8C6AD0BCB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5007-9161-45EA-874E-19A840269AD7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4C97B1-0BAA-0582-29B8-320D4D989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2D1549-90CF-7D07-83A8-99DC2E6D3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C8EE-80CB-4998-A3B9-01248709BE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8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BD8B827-1252-F3C0-8091-F2678E5FB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tr-TR" sz="4000" b="1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Research</a:t>
            </a:r>
            <a:r>
              <a:rPr lang="tr-TR" sz="4000" b="1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tr-TR" sz="4000" b="1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Ethics</a:t>
            </a:r>
            <a:endParaRPr lang="tr-TR" sz="4000" dirty="0">
              <a:solidFill>
                <a:schemeClr val="tx2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F30148-8E11-E645-9135-A8A5A77E0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2000" dirty="0">
                <a:solidFill>
                  <a:schemeClr val="tx2"/>
                </a:solidFill>
              </a:rPr>
              <a:t>MAT  304- Data Analysis &amp; </a:t>
            </a:r>
            <a:r>
              <a:rPr lang="tr-TR" sz="2000" dirty="0" err="1">
                <a:solidFill>
                  <a:schemeClr val="tx2"/>
                </a:solidFill>
              </a:rPr>
              <a:t>Reporting</a:t>
            </a:r>
            <a:endParaRPr lang="tr-TR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Kitaplar">
            <a:extLst>
              <a:ext uri="{FF2B5EF4-FFF2-40B4-BE49-F238E27FC236}">
                <a16:creationId xmlns:a16="http://schemas.microsoft.com/office/drawing/2014/main" id="{FB8878D5-5BB3-A811-68C2-3A7DFD0D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5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1" y="1131524"/>
            <a:ext cx="8085865" cy="2800395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i="1"/>
              <a:t>Stealing material from another source and passing it off as your own</a:t>
            </a:r>
            <a:r>
              <a:rPr lang="tr-TR" sz="2000"/>
              <a:t>.</a:t>
            </a:r>
            <a:r>
              <a:rPr lang="en-US" sz="2000"/>
              <a:t> </a:t>
            </a:r>
            <a:endParaRPr lang="tr-TR" sz="2000"/>
          </a:p>
          <a:p>
            <a:pPr marL="0" indent="0">
              <a:buNone/>
            </a:pPr>
            <a:r>
              <a:rPr lang="tr-TR" sz="2000"/>
              <a:t>F</a:t>
            </a:r>
            <a:r>
              <a:rPr lang="en-US" sz="2000"/>
              <a:t>or example:</a:t>
            </a:r>
            <a:r>
              <a:rPr lang="tr-TR" sz="2000"/>
              <a:t> </a:t>
            </a:r>
            <a:r>
              <a:rPr lang="en-US" sz="2000"/>
              <a:t> buying a paper from a research service, essay bank or term-paper mill (either</a:t>
            </a:r>
            <a:r>
              <a:rPr lang="tr-TR" sz="2000"/>
              <a:t> </a:t>
            </a:r>
            <a:r>
              <a:rPr lang="en-US" sz="2000"/>
              <a:t>specially written for the individual or pre-written);</a:t>
            </a:r>
            <a:r>
              <a:rPr lang="tr-TR" sz="2000"/>
              <a:t> </a:t>
            </a:r>
            <a:r>
              <a:rPr lang="en-US" sz="2000"/>
              <a:t>copying a whole paper from a source text without proper acknowledgement</a:t>
            </a:r>
            <a:r>
              <a:rPr lang="tr-TR" sz="2000"/>
              <a:t>.</a:t>
            </a:r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r>
              <a:rPr lang="tr-TR" sz="2000"/>
              <a:t>2. </a:t>
            </a:r>
            <a:r>
              <a:rPr lang="tr-TR" sz="2000" b="1" i="1"/>
              <a:t>S</a:t>
            </a:r>
            <a:r>
              <a:rPr lang="en-US" sz="2000" b="1" i="1"/>
              <a:t>ubmitting another student’s work with or without that student’s knowledge </a:t>
            </a:r>
            <a:endParaRPr lang="tr-TR" sz="2000" b="1" i="1"/>
          </a:p>
          <a:p>
            <a:pPr marL="0" indent="0">
              <a:buNone/>
            </a:pPr>
            <a:r>
              <a:rPr lang="tr-TR" sz="2000"/>
              <a:t>For example: </a:t>
            </a:r>
            <a:r>
              <a:rPr lang="en-US" sz="2000"/>
              <a:t>by copying a computer disk</a:t>
            </a:r>
            <a:endParaRPr lang="tr-TR" sz="2000"/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64254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lagiarism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57" y="2438308"/>
            <a:ext cx="3533985" cy="20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409700"/>
            <a:ext cx="4841240" cy="43167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3</a:t>
            </a:r>
            <a:r>
              <a:rPr lang="tr-TR" sz="1700" b="1" i="1" dirty="0"/>
              <a:t>. </a:t>
            </a:r>
            <a:r>
              <a:rPr lang="tr-TR" sz="1700" b="1" dirty="0"/>
              <a:t>C</a:t>
            </a:r>
            <a:r>
              <a:rPr lang="en-US" sz="1700" b="1" dirty="0" err="1"/>
              <a:t>opying</a:t>
            </a:r>
            <a:r>
              <a:rPr lang="en-US" sz="1700" b="1" dirty="0"/>
              <a:t> </a:t>
            </a:r>
            <a:r>
              <a:rPr lang="en-US" sz="1700" dirty="0"/>
              <a:t>sections of material from one or more source texts, supplying proper documentation</a:t>
            </a:r>
            <a:r>
              <a:rPr lang="tr-TR" sz="1700" dirty="0"/>
              <a:t> </a:t>
            </a:r>
            <a:r>
              <a:rPr lang="en-US" sz="1700" dirty="0"/>
              <a:t>(including the full reference) but leaving out quotation marks, thus giving</a:t>
            </a:r>
            <a:r>
              <a:rPr lang="tr-TR" sz="1700" dirty="0"/>
              <a:t> </a:t>
            </a:r>
            <a:r>
              <a:rPr lang="en-US" sz="1700" dirty="0"/>
              <a:t>the impression that the material has been paraphrased rather than directly quoted</a:t>
            </a:r>
            <a:r>
              <a:rPr lang="tr-TR" sz="1700" dirty="0"/>
              <a:t>.</a:t>
            </a: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4 </a:t>
            </a:r>
            <a:r>
              <a:rPr lang="tr-TR" sz="1700" b="1" dirty="0"/>
              <a:t>. P</a:t>
            </a:r>
            <a:r>
              <a:rPr lang="en-US" sz="1700" b="1" dirty="0" err="1"/>
              <a:t>araphrasing</a:t>
            </a:r>
            <a:r>
              <a:rPr lang="en-US" sz="1700" b="1" dirty="0"/>
              <a:t> </a:t>
            </a:r>
            <a:r>
              <a:rPr lang="en-US" sz="1700" dirty="0"/>
              <a:t>material from one or more source texts without supplying appropriate</a:t>
            </a:r>
            <a:r>
              <a:rPr lang="tr-TR" sz="1700" dirty="0"/>
              <a:t> </a:t>
            </a:r>
            <a:r>
              <a:rPr lang="en-US" sz="1700" dirty="0"/>
              <a:t>documentation</a:t>
            </a:r>
            <a:endParaRPr lang="tr-TR" sz="1700" dirty="0"/>
          </a:p>
          <a:p>
            <a:pPr marL="0" indent="0">
              <a:buNone/>
            </a:pPr>
            <a:endParaRPr lang="tr-TR" sz="1700" dirty="0"/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85035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09600"/>
            <a:ext cx="9144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5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788"/>
            <a:ext cx="9144000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0"/>
            <a:ext cx="8223987" cy="61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5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tr-TR" sz="6100" b="1"/>
              <a:t>CITATION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338729"/>
            <a:ext cx="5662422" cy="448072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You can avoid accusations of plagiarism</a:t>
            </a:r>
            <a:r>
              <a:rPr lang="tr-TR" sz="2000" dirty="0"/>
              <a:t> </a:t>
            </a:r>
            <a:r>
              <a:rPr lang="en-US" sz="2000" dirty="0"/>
              <a:t>by acknowledging the sources of these features and their originators</a:t>
            </a:r>
            <a:r>
              <a:rPr lang="tr-TR" sz="2000" dirty="0"/>
              <a:t> </a:t>
            </a:r>
            <a:r>
              <a:rPr lang="en-US" sz="2000" dirty="0"/>
              <a:t>within your own text. This is called </a:t>
            </a:r>
            <a:r>
              <a:rPr lang="en-US" sz="2000" b="1" dirty="0"/>
              <a:t>citation</a:t>
            </a:r>
            <a:r>
              <a:rPr lang="en-US" sz="2000" dirty="0"/>
              <a:t>.</a:t>
            </a:r>
            <a:endParaRPr lang="tr-TR" sz="2000" dirty="0"/>
          </a:p>
          <a:p>
            <a:r>
              <a:rPr lang="tr-TR" sz="2000" dirty="0" err="1"/>
              <a:t>Although</a:t>
            </a:r>
            <a:r>
              <a:rPr lang="tr-TR" sz="2000" dirty="0"/>
              <a:t> </a:t>
            </a:r>
            <a:r>
              <a:rPr lang="tr-TR" sz="2000" dirty="0" err="1"/>
              <a:t>there</a:t>
            </a:r>
            <a:r>
              <a:rPr lang="tr-TR" sz="2000" dirty="0"/>
              <a:t> </a:t>
            </a:r>
            <a:r>
              <a:rPr lang="en-US" sz="2000" dirty="0"/>
              <a:t>are several well established citation methods, they all consist of </a:t>
            </a:r>
            <a:r>
              <a:rPr lang="en-US" sz="2000" b="1" dirty="0"/>
              <a:t>brief</a:t>
            </a:r>
            <a:r>
              <a:rPr lang="tr-TR" sz="2000" b="1" dirty="0"/>
              <a:t> </a:t>
            </a:r>
            <a:r>
              <a:rPr lang="en-US" sz="2000" b="1" dirty="0"/>
              <a:t>annotations </a:t>
            </a:r>
            <a:r>
              <a:rPr lang="en-US" sz="2000" dirty="0"/>
              <a:t>or numbers placed within the text that identify the cited</a:t>
            </a:r>
            <a:r>
              <a:rPr lang="tr-TR" sz="2000" dirty="0"/>
              <a:t> </a:t>
            </a:r>
            <a:r>
              <a:rPr lang="en-US" sz="2000" dirty="0"/>
              <a:t>material, </a:t>
            </a:r>
            <a:endParaRPr lang="tr-TR" sz="2000" dirty="0"/>
          </a:p>
          <a:p>
            <a:r>
              <a:rPr lang="en-US" sz="2000" dirty="0"/>
              <a:t>and a list of </a:t>
            </a:r>
            <a:r>
              <a:rPr lang="en-US" sz="2000" b="1" dirty="0"/>
              <a:t>references </a:t>
            </a:r>
            <a:r>
              <a:rPr lang="en-US" sz="2000" dirty="0"/>
              <a:t>at the end of the text that give the</a:t>
            </a:r>
            <a:r>
              <a:rPr lang="tr-TR" sz="2000" dirty="0"/>
              <a:t> </a:t>
            </a:r>
            <a:r>
              <a:rPr lang="en-US" sz="2000" dirty="0"/>
              <a:t>full publication details of the source material.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9513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91" y="304800"/>
            <a:ext cx="892798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5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>
            <a:normAutofit/>
          </a:bodyPr>
          <a:lstStyle/>
          <a:p>
            <a:r>
              <a:rPr lang="tr-TR" sz="3300" b="1"/>
              <a:t>DATA AND INTERPRETATIONS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9303" y="1266614"/>
            <a:ext cx="5825871" cy="45436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If you can see any reason for a possibility of bias in any</a:t>
            </a:r>
            <a:r>
              <a:rPr lang="tr-TR" sz="2200" dirty="0"/>
              <a:t> </a:t>
            </a:r>
            <a:r>
              <a:rPr lang="en-US" sz="2200" dirty="0"/>
              <a:t>aspect of the research, it should be acknowledged and explained</a:t>
            </a:r>
            <a:r>
              <a:rPr lang="tr-TR" sz="2200" dirty="0"/>
              <a:t>.</a:t>
            </a:r>
          </a:p>
          <a:p>
            <a:r>
              <a:rPr lang="en-US" sz="2200" dirty="0"/>
              <a:t>If the study involves personal judgements and assessments, the basis</a:t>
            </a:r>
            <a:r>
              <a:rPr lang="tr-TR" sz="2200" dirty="0"/>
              <a:t> </a:t>
            </a:r>
            <a:r>
              <a:rPr lang="en-US" sz="2200" dirty="0"/>
              <a:t>for these should be given.</a:t>
            </a:r>
            <a:endParaRPr lang="tr-TR" sz="2200" dirty="0"/>
          </a:p>
          <a:p>
            <a:r>
              <a:rPr lang="en-US" sz="2200" dirty="0"/>
              <a:t>The sources of financial support for the research activities should</a:t>
            </a:r>
            <a:r>
              <a:rPr lang="tr-TR" sz="2200" dirty="0"/>
              <a:t> </a:t>
            </a:r>
            <a:r>
              <a:rPr lang="en-US" sz="2200" dirty="0"/>
              <a:t>be mentioned, and pressure and sponsorship from sources which</a:t>
            </a:r>
            <a:r>
              <a:rPr lang="tr-TR" sz="2200" dirty="0"/>
              <a:t> </a:t>
            </a:r>
            <a:r>
              <a:rPr lang="en-US" sz="2200" dirty="0"/>
              <a:t>might influence the impartiality of the research outcomes should be</a:t>
            </a:r>
            <a:r>
              <a:rPr lang="tr-TR" sz="2200" dirty="0"/>
              <a:t> </a:t>
            </a:r>
            <a:r>
              <a:rPr lang="tr-TR" sz="2200"/>
              <a:t>avoided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77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19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ight Triangle 820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tr-TR" sz="6000" b="1"/>
              <a:t>RESEARCH ETHICS</a:t>
            </a:r>
            <a:endParaRPr lang="tr-TR" sz="60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r="8174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en-US" sz="2000"/>
              <a:t>Working with human participants in your research always raises</a:t>
            </a:r>
            <a:r>
              <a:rPr lang="tr-TR" sz="2000"/>
              <a:t> </a:t>
            </a:r>
            <a:r>
              <a:rPr lang="en-US" sz="2000" b="1"/>
              <a:t>ethical </a:t>
            </a:r>
            <a:r>
              <a:rPr lang="en-US" sz="2000"/>
              <a:t>issues about how you treat them. </a:t>
            </a:r>
            <a:endParaRPr lang="tr-TR" sz="2000"/>
          </a:p>
          <a:p>
            <a:r>
              <a:rPr lang="en-US" sz="2000"/>
              <a:t>People should be treated</a:t>
            </a:r>
            <a:r>
              <a:rPr lang="tr-TR" sz="2000"/>
              <a:t> </a:t>
            </a:r>
            <a:r>
              <a:rPr lang="en-US" sz="2000"/>
              <a:t>with respect, which has many implications for how exactly how you</a:t>
            </a:r>
            <a:r>
              <a:rPr lang="tr-TR" sz="2000"/>
              <a:t> </a:t>
            </a:r>
            <a:r>
              <a:rPr lang="en-US" sz="2000"/>
              <a:t>deal with them before, during and after the research</a:t>
            </a:r>
            <a:r>
              <a:rPr lang="tr-TR" sz="2000"/>
              <a:t>.</a:t>
            </a:r>
          </a:p>
        </p:txBody>
      </p:sp>
      <p:sp>
        <p:nvSpPr>
          <p:cNvPr id="4" name="AutoShape 2" descr="research ethics ile ilgili gÃ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03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Even if you are not using human participants in your research,</a:t>
            </a:r>
            <a:r>
              <a:rPr lang="tr-TR" sz="2200"/>
              <a:t> </a:t>
            </a:r>
            <a:r>
              <a:rPr lang="en-US" sz="2200"/>
              <a:t>there is still the question of honesty in the way you collect, analyse</a:t>
            </a:r>
            <a:r>
              <a:rPr lang="tr-TR" sz="2200"/>
              <a:t> and interpret data.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r="17761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/>
              <a:t>There are two aspects of ethical issues </a:t>
            </a:r>
            <a:br>
              <a:rPr lang="tr-TR" sz="4200" b="1"/>
            </a:br>
            <a:r>
              <a:rPr lang="en-US" sz="4200" b="1"/>
              <a:t>in research:</a:t>
            </a:r>
            <a:endParaRPr lang="tr-TR" sz="4200" b="1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1</a:t>
            </a:r>
            <a:r>
              <a:rPr lang="tr-TR" sz="2200"/>
              <a:t>-</a:t>
            </a:r>
            <a:r>
              <a:rPr lang="en-US" sz="2200"/>
              <a:t> The </a:t>
            </a:r>
            <a:r>
              <a:rPr lang="en-US" sz="2200" b="1"/>
              <a:t>individual values </a:t>
            </a:r>
            <a:r>
              <a:rPr lang="en-US" sz="2200"/>
              <a:t>of the researcher relating to honesty and</a:t>
            </a:r>
            <a:r>
              <a:rPr lang="tr-TR" sz="2200"/>
              <a:t> frankness and personal integrity.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en-US" sz="2200"/>
              <a:t>2</a:t>
            </a:r>
            <a:r>
              <a:rPr lang="tr-TR" sz="2200"/>
              <a:t>-</a:t>
            </a:r>
            <a:r>
              <a:rPr lang="en-US" sz="2200"/>
              <a:t> The </a:t>
            </a:r>
            <a:r>
              <a:rPr lang="en-US" sz="2200" b="1"/>
              <a:t>researcher’s treatment </a:t>
            </a:r>
            <a:r>
              <a:rPr lang="en-US" sz="2200"/>
              <a:t>of other people involved in the research,</a:t>
            </a:r>
            <a:r>
              <a:rPr lang="tr-TR" sz="2200"/>
              <a:t> </a:t>
            </a:r>
            <a:r>
              <a:rPr lang="en-US" sz="2200"/>
              <a:t>relating to informed consent, confidentiality, anonymity and</a:t>
            </a:r>
            <a:r>
              <a:rPr lang="tr-TR" sz="2200"/>
              <a:t> courtesy.</a:t>
            </a:r>
          </a:p>
        </p:txBody>
      </p:sp>
    </p:spTree>
    <p:extLst>
      <p:ext uri="{BB962C8B-B14F-4D97-AF65-F5344CB8AC3E}">
        <p14:creationId xmlns:p14="http://schemas.microsoft.com/office/powerpoint/2010/main" val="24665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tr-TR" sz="3600" b="1"/>
              <a:t>Organizations And Ethics Committees</a:t>
            </a:r>
            <a:endParaRPr lang="tr-T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53" b="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The role of ethics committees is to oversee the research carried</a:t>
            </a:r>
            <a:r>
              <a:rPr lang="tr-TR" sz="1800"/>
              <a:t> </a:t>
            </a:r>
            <a:r>
              <a:rPr lang="en-US" sz="1800"/>
              <a:t>out in their organizations in relation to ethical issues.</a:t>
            </a:r>
            <a:r>
              <a:rPr lang="tr-TR" sz="1800"/>
              <a:t> </a:t>
            </a:r>
            <a:r>
              <a:rPr lang="en-US" sz="1800"/>
              <a:t>Applying for ethics approval inevitably involves filling in forms.</a:t>
            </a:r>
            <a:endParaRPr lang="tr-TR" sz="1800"/>
          </a:p>
        </p:txBody>
      </p:sp>
      <p:sp>
        <p:nvSpPr>
          <p:cNvPr id="4" name="AutoShape 4" descr="ethical committee ile ilgili gÃ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7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7799"/>
            <a:ext cx="8686800" cy="577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1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tr-TR" sz="5100"/>
              <a:t>HONESTY IN YOUR WORK</a:t>
            </a:r>
          </a:p>
        </p:txBody>
      </p:sp>
      <p:pic>
        <p:nvPicPr>
          <p:cNvPr id="17" name="Graphic 6" descr="Scales of Justice">
            <a:extLst>
              <a:ext uri="{FF2B5EF4-FFF2-40B4-BE49-F238E27FC236}">
                <a16:creationId xmlns:a16="http://schemas.microsoft.com/office/drawing/2014/main" id="{A8143F42-D9F2-B581-CEBD-A926A67C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tr-TR" sz="2000"/>
              <a:t>Plagiarism</a:t>
            </a:r>
          </a:p>
          <a:p>
            <a:r>
              <a:rPr lang="tr-TR" sz="2000"/>
              <a:t>Citation </a:t>
            </a:r>
          </a:p>
          <a:p>
            <a:r>
              <a:rPr lang="tr-TR" sz="2000"/>
              <a:t>Data and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42801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ight Triangle 1127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tr-TR" sz="6000" b="1"/>
              <a:t>Plagiarism</a:t>
            </a:r>
            <a:endParaRPr lang="tr-TR" sz="600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57" y="2478065"/>
            <a:ext cx="3533985" cy="19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/>
              <a:t>Presenting</a:t>
            </a:r>
            <a:r>
              <a:rPr lang="tr-TR" sz="2000"/>
              <a:t> </a:t>
            </a:r>
            <a:r>
              <a:rPr lang="en-US" sz="2000"/>
              <a:t>the work and ideas of other people and passing them off as your own, without acknowledging</a:t>
            </a:r>
            <a:r>
              <a:rPr lang="tr-TR" sz="2000"/>
              <a:t> </a:t>
            </a:r>
            <a:r>
              <a:rPr lang="en-US" sz="2000"/>
              <a:t>the original source of the ideas used</a:t>
            </a:r>
            <a:r>
              <a:rPr lang="tr-TR" sz="2000"/>
              <a:t>, </a:t>
            </a:r>
            <a:r>
              <a:rPr lang="en-US" sz="2000"/>
              <a:t>four common forms of plagiarism which are commonly found in universities</a:t>
            </a:r>
            <a:endParaRPr lang="tr-TR" sz="2000"/>
          </a:p>
          <a:p>
            <a:endParaRPr lang="tr-TR" sz="2000"/>
          </a:p>
        </p:txBody>
      </p:sp>
      <p:sp>
        <p:nvSpPr>
          <p:cNvPr id="4" name="AutoShape 4" descr="Ä°lgili resi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27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tr-TR" sz="6000" b="1"/>
              <a:t>Plagiarism</a:t>
            </a:r>
            <a:endParaRPr lang="tr-TR" sz="6000"/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57" y="1641233"/>
            <a:ext cx="3533985" cy="36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r>
              <a:rPr lang="tr-TR" sz="2000"/>
              <a:t>D</a:t>
            </a:r>
            <a:r>
              <a:rPr lang="en-US" sz="2000"/>
              <a:t>irectly copying someone else’s work into your</a:t>
            </a:r>
            <a:r>
              <a:rPr lang="tr-TR" sz="2000"/>
              <a:t> </a:t>
            </a:r>
            <a:r>
              <a:rPr lang="en-US" sz="2000"/>
              <a:t>report, thesis etc. and letting it be assumed that it is your own. </a:t>
            </a:r>
            <a:endParaRPr lang="tr-TR" sz="2000"/>
          </a:p>
          <a:p>
            <a:r>
              <a:rPr lang="en-US" sz="2000"/>
              <a:t>Using</a:t>
            </a:r>
            <a:r>
              <a:rPr lang="tr-TR" sz="2000"/>
              <a:t> </a:t>
            </a:r>
            <a:r>
              <a:rPr lang="en-US" sz="2000"/>
              <a:t>the thoughts, ideas and works of others without acknowledging their</a:t>
            </a:r>
            <a:r>
              <a:rPr lang="tr-TR" sz="2000"/>
              <a:t> </a:t>
            </a:r>
            <a:r>
              <a:rPr lang="en-US" sz="2000"/>
              <a:t>source, even if you paraphrased into your own words, is </a:t>
            </a:r>
            <a:r>
              <a:rPr lang="en-US" sz="2000" b="1"/>
              <a:t>unethical.</a:t>
            </a:r>
            <a:endParaRPr lang="tr-TR" sz="2000" b="1"/>
          </a:p>
        </p:txBody>
      </p:sp>
    </p:spTree>
    <p:extLst>
      <p:ext uri="{BB962C8B-B14F-4D97-AF65-F5344CB8AC3E}">
        <p14:creationId xmlns:p14="http://schemas.microsoft.com/office/powerpoint/2010/main" val="41288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554</Words>
  <Application>Microsoft Office PowerPoint</Application>
  <PresentationFormat>Geniş ekran</PresentationFormat>
  <Paragraphs>36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Teması</vt:lpstr>
      <vt:lpstr>Research Ethics</vt:lpstr>
      <vt:lpstr>RESEARCH ETHICS</vt:lpstr>
      <vt:lpstr>PowerPoint Sunusu</vt:lpstr>
      <vt:lpstr>There are two aspects of ethical issues  in research:</vt:lpstr>
      <vt:lpstr>Organizations And Ethics Committees</vt:lpstr>
      <vt:lpstr>PowerPoint Sunusu</vt:lpstr>
      <vt:lpstr>HONESTY IN YOUR WORK</vt:lpstr>
      <vt:lpstr>Plagiarism</vt:lpstr>
      <vt:lpstr>Plagiarism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CITATION</vt:lpstr>
      <vt:lpstr>PowerPoint Sunusu</vt:lpstr>
      <vt:lpstr>DATA AND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Ethics</dc:title>
  <dc:creator>duygu gur</dc:creator>
  <cp:lastModifiedBy>duygu gur</cp:lastModifiedBy>
  <cp:revision>1</cp:revision>
  <dcterms:created xsi:type="dcterms:W3CDTF">2023-03-27T06:42:30Z</dcterms:created>
  <dcterms:modified xsi:type="dcterms:W3CDTF">2023-03-27T07:42:00Z</dcterms:modified>
</cp:coreProperties>
</file>