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80" r:id="rId5"/>
    <p:sldId id="281" r:id="rId6"/>
    <p:sldId id="266" r:id="rId7"/>
    <p:sldId id="260" r:id="rId8"/>
    <p:sldId id="282" r:id="rId9"/>
    <p:sldId id="261" r:id="rId10"/>
    <p:sldId id="262" r:id="rId11"/>
    <p:sldId id="283" r:id="rId12"/>
    <p:sldId id="285" r:id="rId13"/>
    <p:sldId id="286" r:id="rId14"/>
    <p:sldId id="263" r:id="rId15"/>
    <p:sldId id="284" r:id="rId16"/>
    <p:sldId id="264" r:id="rId17"/>
    <p:sldId id="265" r:id="rId18"/>
    <p:sldId id="268" r:id="rId19"/>
    <p:sldId id="269" r:id="rId20"/>
    <p:sldId id="293" r:id="rId21"/>
    <p:sldId id="294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89" r:id="rId31"/>
    <p:sldId id="287" r:id="rId32"/>
    <p:sldId id="288" r:id="rId33"/>
    <p:sldId id="291" r:id="rId34"/>
    <p:sldId id="290" r:id="rId35"/>
    <p:sldId id="278" r:id="rId36"/>
    <p:sldId id="279" r:id="rId3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03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43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61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2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77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2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29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396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08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25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53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839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1 Başlık"/>
          <p:cNvSpPr>
            <a:spLocks noGrp="1"/>
          </p:cNvSpPr>
          <p:nvPr>
            <p:ph type="title" idx="4294967295"/>
          </p:nvPr>
        </p:nvSpPr>
        <p:spPr>
          <a:xfrm>
            <a:off x="0" y="1196752"/>
            <a:ext cx="9144000" cy="122185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ZEHİRLENMELERDE İLK YARDIM</a:t>
            </a:r>
            <a:r>
              <a:rPr lang="tr-TR" sz="4800" b="1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sz="48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r>
              <a:rPr lang="tr-TR" sz="4800" b="1" dirty="0" smtClean="0">
                <a:solidFill>
                  <a:srgbClr val="CC0000"/>
                </a:solidFill>
              </a:rPr>
              <a:t/>
            </a:r>
            <a:br>
              <a:rPr lang="tr-TR" sz="4800" b="1" dirty="0" smtClean="0">
                <a:solidFill>
                  <a:srgbClr val="CC0000"/>
                </a:solidFill>
              </a:rPr>
            </a:br>
            <a:endParaRPr lang="tr-TR" sz="4800" b="1" dirty="0" smtClean="0"/>
          </a:p>
        </p:txBody>
      </p:sp>
      <p:pic>
        <p:nvPicPr>
          <p:cNvPr id="271363" name="Picture 3" descr="C:\Users\TEKNO\Desktop\İLKYARDIM FOTOLARI\292lky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05064"/>
            <a:ext cx="6048672" cy="2211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924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5175"/>
            <a:ext cx="9144000" cy="9064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SİNDİRİM YOLUYLA </a:t>
            </a:r>
            <a:br>
              <a:rPr lang="tr-TR" altLang="tr-TR" sz="2800" b="1" dirty="0" smtClean="0">
                <a:solidFill>
                  <a:srgbClr val="CC0000"/>
                </a:solidFill>
              </a:rPr>
            </a:br>
            <a:r>
              <a:rPr lang="tr-TR" altLang="tr-TR" sz="2800" b="1" dirty="0" smtClean="0">
                <a:solidFill>
                  <a:srgbClr val="CC0000"/>
                </a:solidFill>
              </a:rPr>
              <a:t>ZEHİRLENMELERDE İLKYARDIM</a:t>
            </a:r>
            <a:endParaRPr lang="tr-TR" altLang="tr-TR" sz="2800" b="1" i="1" dirty="0" smtClean="0">
              <a:solidFill>
                <a:srgbClr val="CC0000"/>
              </a:solidFill>
            </a:endParaRPr>
          </a:p>
        </p:txBody>
      </p:sp>
      <p:sp>
        <p:nvSpPr>
          <p:cNvPr id="276483" name="Rectangle 5"/>
          <p:cNvSpPr>
            <a:spLocks noChangeArrowheads="1"/>
          </p:cNvSpPr>
          <p:nvPr/>
        </p:nvSpPr>
        <p:spPr bwMode="auto">
          <a:xfrm>
            <a:off x="0" y="1500188"/>
            <a:ext cx="9144000" cy="533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623888" algn="l"/>
              </a:tabLst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tabLst>
                <a:tab pos="623888" algn="l"/>
              </a:tabLst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tabLst>
                <a:tab pos="623888" algn="l"/>
              </a:tabLst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solidFill>
                <a:srgbClr val="073E87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Clr>
                <a:srgbClr val="CC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Kusturulmaya çalışılmaz,özellikle yakıcı maddenin alındığı  durumlarda hasta asla kusturulmamalıdır.</a:t>
            </a:r>
          </a:p>
          <a:p>
            <a:pPr>
              <a:lnSpc>
                <a:spcPct val="120000"/>
              </a:lnSpc>
              <a:spcBef>
                <a:spcPct val="0"/>
              </a:spcBef>
              <a:buClr>
                <a:srgbClr val="CC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Bilinç kaybı varsa Koma Pozisyonu verilir.</a:t>
            </a:r>
          </a:p>
          <a:p>
            <a:pPr>
              <a:lnSpc>
                <a:spcPct val="120000"/>
              </a:lnSpc>
              <a:spcBef>
                <a:spcPct val="0"/>
              </a:spcBef>
              <a:buClr>
                <a:srgbClr val="CC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Üstü örtülür.</a:t>
            </a:r>
          </a:p>
          <a:p>
            <a:pPr>
              <a:lnSpc>
                <a:spcPct val="120000"/>
              </a:lnSpc>
              <a:spcBef>
                <a:spcPct val="0"/>
              </a:spcBef>
              <a:buClr>
                <a:srgbClr val="CC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srgbClr val="CC0000"/>
                </a:solidFill>
                <a:latin typeface="Arial" charset="0"/>
              </a:rPr>
              <a:t> 1-1-2</a:t>
            </a:r>
            <a:r>
              <a:rPr lang="tr-TR" altLang="tr-TR" sz="2400">
                <a:solidFill>
                  <a:srgbClr val="FF6600"/>
                </a:solidFill>
                <a:latin typeface="Arial" charset="0"/>
              </a:rPr>
              <a:t> </a:t>
            </a: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aranılır.</a:t>
            </a:r>
          </a:p>
          <a:p>
            <a:pPr>
              <a:lnSpc>
                <a:spcPct val="120000"/>
              </a:lnSpc>
              <a:spcBef>
                <a:spcPct val="0"/>
              </a:spcBef>
              <a:buClr>
                <a:srgbClr val="CC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Olayla ilgili bilgiler kaydedilir.</a:t>
            </a:r>
          </a:p>
          <a:p>
            <a:pPr lvl="4">
              <a:lnSpc>
                <a:spcPct val="120000"/>
              </a:lnSpc>
              <a:spcBef>
                <a:spcPct val="0"/>
              </a:spcBef>
              <a:buClr>
                <a:srgbClr val="C00000"/>
              </a:buClr>
              <a:buSzTx/>
              <a:buFont typeface="Arial" charset="0"/>
              <a:buChar char="•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Zehirli maddenin türü,</a:t>
            </a:r>
          </a:p>
          <a:p>
            <a:pPr lvl="4">
              <a:lnSpc>
                <a:spcPct val="120000"/>
              </a:lnSpc>
              <a:spcBef>
                <a:spcPct val="0"/>
              </a:spcBef>
              <a:buClr>
                <a:srgbClr val="C00000"/>
              </a:buClr>
              <a:buSzTx/>
              <a:buFont typeface="Arial" charset="0"/>
              <a:buChar char="•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İlaç yada uyuşturucu alıyor mu?</a:t>
            </a:r>
          </a:p>
          <a:p>
            <a:pPr lvl="4">
              <a:lnSpc>
                <a:spcPct val="120000"/>
              </a:lnSpc>
              <a:spcBef>
                <a:spcPct val="0"/>
              </a:spcBef>
              <a:buClr>
                <a:srgbClr val="C00000"/>
              </a:buClr>
              <a:buSzTx/>
              <a:buFont typeface="Arial" charset="0"/>
              <a:buChar char="•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Hastanın bulunduğu saat,</a:t>
            </a:r>
          </a:p>
          <a:p>
            <a:pPr lvl="4">
              <a:lnSpc>
                <a:spcPct val="120000"/>
              </a:lnSpc>
              <a:spcBef>
                <a:spcPct val="0"/>
              </a:spcBef>
              <a:buClr>
                <a:srgbClr val="C00000"/>
              </a:buClr>
              <a:buSzTx/>
              <a:buFont typeface="Arial" charset="0"/>
              <a:buChar char="•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Evde ne tür ilaçlar var?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buClr>
                <a:srgbClr val="C00000"/>
              </a:buClr>
              <a:buSzTx/>
              <a:buFontTx/>
              <a:buChar char="•"/>
            </a:pPr>
            <a:endParaRPr lang="tr-TR" altLang="tr-TR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1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3" cy="5328592"/>
          </a:xfrm>
        </p:spPr>
        <p:txBody>
          <a:bodyPr/>
          <a:lstStyle/>
          <a:p>
            <a:r>
              <a:rPr lang="tr-TR" altLang="tr-TR" sz="2500" b="1" dirty="0" smtClean="0">
                <a:solidFill>
                  <a:srgbClr val="CC0000"/>
                </a:solidFill>
              </a:rPr>
              <a:t>SOLUNUM YOLU ZEHİRLENMELERİ</a:t>
            </a:r>
          </a:p>
          <a:p>
            <a:endParaRPr lang="tr-TR" altLang="tr-TR" sz="2500" b="1" dirty="0" smtClean="0">
              <a:solidFill>
                <a:srgbClr val="CC0000"/>
              </a:solidFill>
            </a:endParaRPr>
          </a:p>
          <a:p>
            <a:r>
              <a:rPr lang="tr-TR" dirty="0"/>
              <a:t>Zehirli maddenin solunum yolu ile alınması sonucu oluşur. Genellikle zehirli </a:t>
            </a:r>
            <a:r>
              <a:rPr lang="tr-TR" dirty="0" smtClean="0"/>
              <a:t>gazlar (</a:t>
            </a:r>
            <a:r>
              <a:rPr lang="tr-TR" dirty="0" err="1" smtClean="0"/>
              <a:t>karbonmonoksit</a:t>
            </a:r>
            <a:r>
              <a:rPr lang="tr-TR" dirty="0"/>
              <a:t>, karbondioksit vb.), uçucu kimyasal maddeler (yapıştırıcı, tiner, </a:t>
            </a:r>
            <a:r>
              <a:rPr lang="tr-TR" dirty="0" smtClean="0"/>
              <a:t>boyalar vb</a:t>
            </a:r>
            <a:r>
              <a:rPr lang="tr-TR" dirty="0"/>
              <a:t>.) kimyasal temizlik maddeleri vb. solunum yolu ile zehirlenmelere neden olur.</a:t>
            </a:r>
          </a:p>
          <a:p>
            <a:r>
              <a:rPr lang="tr-TR" dirty="0"/>
              <a:t>Solunum yoluyla zehirlenmeler en sık soba ve şofbenden sızan zehirli gazlar, </a:t>
            </a:r>
            <a:r>
              <a:rPr lang="tr-TR" dirty="0" smtClean="0"/>
              <a:t>evlerde kullanılan </a:t>
            </a:r>
            <a:r>
              <a:rPr lang="tr-TR" dirty="0"/>
              <a:t>kimyasal temizlik maddelerinin karıştırılması sonucu ortaya çıkan zehirli </a:t>
            </a:r>
            <a:r>
              <a:rPr lang="tr-TR" dirty="0" smtClean="0"/>
              <a:t>gazlar nedeniyle </a:t>
            </a:r>
            <a:r>
              <a:rPr lang="tr-TR" dirty="0"/>
              <a:t>meydana gelir. </a:t>
            </a:r>
          </a:p>
        </p:txBody>
      </p:sp>
    </p:spTree>
    <p:extLst>
      <p:ext uri="{BB962C8B-B14F-4D97-AF65-F5344CB8AC3E}">
        <p14:creationId xmlns:p14="http://schemas.microsoft.com/office/powerpoint/2010/main" val="940929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3" cy="5328592"/>
          </a:xfrm>
        </p:spPr>
        <p:txBody>
          <a:bodyPr>
            <a:normAutofit/>
          </a:bodyPr>
          <a:lstStyle/>
          <a:p>
            <a:r>
              <a:rPr lang="tr-TR" b="1" dirty="0"/>
              <a:t>Solunum yoluyla zehirlenmeleri önlemek amacıyla alınabilecek </a:t>
            </a:r>
            <a:r>
              <a:rPr lang="tr-TR" b="1" dirty="0" smtClean="0"/>
              <a:t>bazı önlemler</a:t>
            </a:r>
          </a:p>
          <a:p>
            <a:endParaRPr lang="tr-TR" b="1" dirty="0"/>
          </a:p>
          <a:p>
            <a:r>
              <a:rPr lang="tr-TR" dirty="0" smtClean="0"/>
              <a:t>Şofben/kombi </a:t>
            </a:r>
            <a:r>
              <a:rPr lang="tr-TR" dirty="0"/>
              <a:t>kesinlikle banyo içinde bulunmamalıdır.</a:t>
            </a:r>
          </a:p>
          <a:p>
            <a:r>
              <a:rPr lang="tr-TR" dirty="0" smtClean="0"/>
              <a:t>Şofben/kombi </a:t>
            </a:r>
            <a:r>
              <a:rPr lang="tr-TR" dirty="0"/>
              <a:t>iyi çeken bir bacaya bağlanmalı ve havalandırma </a:t>
            </a:r>
            <a:r>
              <a:rPr lang="tr-TR" dirty="0" smtClean="0"/>
              <a:t>sistemi yeterli </a:t>
            </a:r>
            <a:r>
              <a:rPr lang="tr-TR" dirty="0"/>
              <a:t>olmalıdır.</a:t>
            </a:r>
          </a:p>
          <a:p>
            <a:r>
              <a:rPr lang="tr-TR" dirty="0" smtClean="0"/>
              <a:t>Yakıta </a:t>
            </a:r>
            <a:r>
              <a:rPr lang="tr-TR" dirty="0"/>
              <a:t>uygun soba ve yakma yöntemi kullanılmalı, kömür </a:t>
            </a:r>
            <a:r>
              <a:rPr lang="tr-TR" dirty="0" smtClean="0"/>
              <a:t>kullanılıyorsa tam </a:t>
            </a:r>
            <a:r>
              <a:rPr lang="tr-TR" dirty="0"/>
              <a:t>olarak tutuşmadan soba kapatılmamalıdır.</a:t>
            </a:r>
          </a:p>
          <a:p>
            <a:r>
              <a:rPr lang="tr-TR" dirty="0" smtClean="0"/>
              <a:t>Evlerde </a:t>
            </a:r>
            <a:r>
              <a:rPr lang="tr-TR" dirty="0"/>
              <a:t>kullanılan kimyasal temizlik maddeleri kullanma </a:t>
            </a:r>
            <a:r>
              <a:rPr lang="tr-TR" dirty="0" smtClean="0"/>
              <a:t>talimatına uygun </a:t>
            </a:r>
            <a:r>
              <a:rPr lang="tr-TR" dirty="0"/>
              <a:t>olarak kullanılmalı ve kesinlikle birbiriyle karıştırılmamalıdır.</a:t>
            </a:r>
          </a:p>
        </p:txBody>
      </p:sp>
    </p:spTree>
    <p:extLst>
      <p:ext uri="{BB962C8B-B14F-4D97-AF65-F5344CB8AC3E}">
        <p14:creationId xmlns:p14="http://schemas.microsoft.com/office/powerpoint/2010/main" val="1711403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3" cy="5328592"/>
          </a:xfrm>
        </p:spPr>
        <p:txBody>
          <a:bodyPr/>
          <a:lstStyle/>
          <a:p>
            <a:r>
              <a:rPr lang="tr-TR" b="1" dirty="0"/>
              <a:t>Solunum yoluyla zehirlenmelerde </a:t>
            </a:r>
            <a:r>
              <a:rPr lang="tr-TR" b="1" dirty="0" smtClean="0"/>
              <a:t>belirtiler</a:t>
            </a:r>
          </a:p>
          <a:p>
            <a:endParaRPr lang="tr-TR" b="1" dirty="0"/>
          </a:p>
          <a:p>
            <a:r>
              <a:rPr lang="tr-TR" dirty="0" smtClean="0"/>
              <a:t>Baş </a:t>
            </a:r>
            <a:r>
              <a:rPr lang="tr-TR" dirty="0"/>
              <a:t>dönmesi, bulantı, kusma</a:t>
            </a:r>
          </a:p>
          <a:p>
            <a:r>
              <a:rPr lang="tr-TR" dirty="0" smtClean="0"/>
              <a:t>Solunum </a:t>
            </a:r>
            <a:r>
              <a:rPr lang="tr-TR" dirty="0"/>
              <a:t>güçlüğü, </a:t>
            </a:r>
            <a:r>
              <a:rPr lang="tr-TR" dirty="0" err="1"/>
              <a:t>siyanoz</a:t>
            </a:r>
            <a:endParaRPr lang="tr-TR" dirty="0"/>
          </a:p>
          <a:p>
            <a:r>
              <a:rPr lang="tr-TR" dirty="0" smtClean="0"/>
              <a:t>Göğüs </a:t>
            </a:r>
            <a:r>
              <a:rPr lang="tr-TR" dirty="0"/>
              <a:t>ağrısı, çarpıntı</a:t>
            </a:r>
          </a:p>
          <a:p>
            <a:r>
              <a:rPr lang="tr-TR" dirty="0" smtClean="0"/>
              <a:t>Solunum </a:t>
            </a:r>
            <a:r>
              <a:rPr lang="tr-TR" dirty="0"/>
              <a:t>ve kalp durması</a:t>
            </a:r>
          </a:p>
          <a:p>
            <a:r>
              <a:rPr lang="tr-TR" dirty="0" smtClean="0"/>
              <a:t>Özellikle </a:t>
            </a:r>
            <a:r>
              <a:rPr lang="tr-TR" dirty="0" err="1"/>
              <a:t>karbonmonoksit</a:t>
            </a:r>
            <a:r>
              <a:rPr lang="tr-TR" dirty="0"/>
              <a:t> zehirlenmesinde cilt ve tırnaklar kiraz </a:t>
            </a:r>
            <a:r>
              <a:rPr lang="tr-TR" dirty="0" smtClean="0"/>
              <a:t>kırmızısı renk </a:t>
            </a:r>
            <a:r>
              <a:rPr lang="tr-TR" dirty="0"/>
              <a:t>alır. </a:t>
            </a:r>
          </a:p>
        </p:txBody>
      </p:sp>
    </p:spTree>
    <p:extLst>
      <p:ext uri="{BB962C8B-B14F-4D97-AF65-F5344CB8AC3E}">
        <p14:creationId xmlns:p14="http://schemas.microsoft.com/office/powerpoint/2010/main" val="465472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857250"/>
            <a:ext cx="9144000" cy="9064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SOLUNUM YOLU İLE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ZEHİRLENMELERDE İLK YARDIM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1844675"/>
            <a:ext cx="8858250" cy="45307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 temiz havaya çıkarılır ya da cam, kapı vb. açılarak ortam havalandırılır.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Yaşamsal belirtiler değerlendirilir.(AB)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>
                <a:solidFill>
                  <a:srgbClr val="CC0000"/>
                </a:solidFill>
              </a:rPr>
              <a:t>Yarı oturur pozisyonda</a:t>
            </a:r>
            <a:r>
              <a:rPr lang="tr-TR" altLang="tr-TR" b="1" smtClean="0"/>
              <a:t> tutulur.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Bilinci kapalı ise </a:t>
            </a:r>
            <a:r>
              <a:rPr lang="tr-TR" altLang="tr-TR" b="1" smtClean="0">
                <a:solidFill>
                  <a:srgbClr val="CC0000"/>
                </a:solidFill>
              </a:rPr>
              <a:t>Koma Pozisyonu</a:t>
            </a:r>
            <a:r>
              <a:rPr lang="tr-TR" altLang="tr-TR" b="1" smtClean="0"/>
              <a:t> verilir.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Acil tıbbi yardım için</a:t>
            </a:r>
            <a:r>
              <a:rPr lang="tr-TR" altLang="tr-TR" b="1" smtClean="0">
                <a:solidFill>
                  <a:srgbClr val="FF6600"/>
                </a:solidFill>
              </a:rPr>
              <a:t> </a:t>
            </a:r>
            <a:r>
              <a:rPr lang="tr-TR" altLang="tr-TR" b="1" smtClean="0">
                <a:solidFill>
                  <a:srgbClr val="CC0000"/>
                </a:solidFill>
              </a:rPr>
              <a:t>1-1-2</a:t>
            </a:r>
            <a:r>
              <a:rPr lang="tr-TR" altLang="tr-TR" b="1" smtClean="0">
                <a:solidFill>
                  <a:srgbClr val="FF6600"/>
                </a:solidFill>
              </a:rPr>
              <a:t> </a:t>
            </a:r>
            <a:r>
              <a:rPr lang="tr-TR" altLang="tr-TR" b="1" smtClean="0"/>
              <a:t>aranır.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endParaRPr lang="tr-TR" altLang="tr-TR" b="1" smtClean="0"/>
          </a:p>
          <a:p>
            <a:pPr algn="ctr" eaLnBrk="1" hangingPunct="1">
              <a:lnSpc>
                <a:spcPct val="150000"/>
              </a:lnSpc>
              <a:buClr>
                <a:srgbClr val="CC0000"/>
              </a:buClr>
              <a:buFontTx/>
              <a:buNone/>
            </a:pPr>
            <a:endParaRPr lang="tr-TR" altLang="tr-TR" b="1" i="1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7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3" cy="5328592"/>
          </a:xfrm>
        </p:spPr>
        <p:txBody>
          <a:bodyPr/>
          <a:lstStyle/>
          <a:p>
            <a:r>
              <a:rPr lang="tr-TR" altLang="tr-TR" sz="2800" b="1" dirty="0">
                <a:solidFill>
                  <a:srgbClr val="CC0000"/>
                </a:solidFill>
              </a:rPr>
              <a:t>DERİ YOLU İLE </a:t>
            </a:r>
            <a:r>
              <a:rPr lang="tr-TR" altLang="tr-TR" sz="2800" b="1" dirty="0" smtClean="0">
                <a:solidFill>
                  <a:srgbClr val="CC0000"/>
                </a:solidFill>
              </a:rPr>
              <a:t>ZEHİRLENMELER</a:t>
            </a:r>
          </a:p>
          <a:p>
            <a:endParaRPr lang="tr-TR" altLang="tr-TR" sz="2800" b="1" dirty="0" smtClean="0">
              <a:solidFill>
                <a:srgbClr val="CC0000"/>
              </a:solidFill>
            </a:endParaRPr>
          </a:p>
          <a:p>
            <a:r>
              <a:rPr lang="tr-TR" dirty="0"/>
              <a:t>Cilt yoluyla zehirlenme; böcek sokmaları, hayvan ısırıkları, ilaç enjeksiyonları, </a:t>
            </a:r>
            <a:r>
              <a:rPr lang="tr-TR" dirty="0" smtClean="0"/>
              <a:t>saç boyaları </a:t>
            </a:r>
            <a:r>
              <a:rPr lang="tr-TR" dirty="0"/>
              <a:t>ve zirai ilaçların deri ile teması sonucu deriden emilmesi ile oluşur.</a:t>
            </a:r>
          </a:p>
          <a:p>
            <a:r>
              <a:rPr lang="tr-TR" dirty="0"/>
              <a:t>Zehirli madde ile deri direkt temas etmişse ilk yardımcı kendini korumak için </a:t>
            </a:r>
            <a:r>
              <a:rPr lang="tr-TR" dirty="0" smtClean="0"/>
              <a:t>zehirli madde </a:t>
            </a:r>
            <a:r>
              <a:rPr lang="tr-TR" dirty="0"/>
              <a:t>ile kesinlikle temas etmemelidir.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0929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2656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DERİ YOLU İLE </a:t>
            </a:r>
            <a:br>
              <a:rPr lang="tr-TR" altLang="tr-TR" sz="2800" b="1" dirty="0" smtClean="0">
                <a:solidFill>
                  <a:srgbClr val="CC0000"/>
                </a:solidFill>
              </a:rPr>
            </a:br>
            <a:r>
              <a:rPr lang="tr-TR" altLang="tr-TR" sz="2800" b="1" dirty="0" smtClean="0">
                <a:solidFill>
                  <a:srgbClr val="CC0000"/>
                </a:solidFill>
              </a:rPr>
              <a:t>ZEHİRLENMELERDE İLK YARDIM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8625" y="1412776"/>
            <a:ext cx="8715375" cy="459105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Clr>
                <a:srgbClr val="C00000"/>
              </a:buClr>
              <a:buFontTx/>
              <a:buNone/>
            </a:pPr>
            <a:endParaRPr lang="tr-TR" altLang="tr-TR" b="1" dirty="0" smtClean="0"/>
          </a:p>
          <a:p>
            <a:pPr marL="0" indent="0" eaLnBrk="1" hangingPunct="1">
              <a:lnSpc>
                <a:spcPct val="11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 Yaşam bulguları değerlendirilir.</a:t>
            </a:r>
          </a:p>
          <a:p>
            <a:pPr marL="0" indent="0" eaLnBrk="1" hangingPunct="1">
              <a:lnSpc>
                <a:spcPct val="11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 Ellerin zehirli madde ile teması önlenmelidir.</a:t>
            </a:r>
          </a:p>
          <a:p>
            <a:pPr marL="0" indent="0" eaLnBrk="1" hangingPunct="1">
              <a:lnSpc>
                <a:spcPct val="11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 Zehir bulaşmış giysiler çıkartılır.</a:t>
            </a:r>
          </a:p>
          <a:p>
            <a:pPr marL="0" indent="0" eaLnBrk="1" hangingPunct="1">
              <a:lnSpc>
                <a:spcPct val="11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 15 - 20 dakika boyunca deri bol suyla yıkanır.</a:t>
            </a:r>
          </a:p>
          <a:p>
            <a:pPr marL="0" indent="0" eaLnBrk="1" hangingPunct="1">
              <a:lnSpc>
                <a:spcPct val="11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 Tıbbi yardım için </a:t>
            </a:r>
            <a:r>
              <a:rPr lang="tr-TR" altLang="tr-TR" b="1" dirty="0" smtClean="0">
                <a:solidFill>
                  <a:srgbClr val="CC0000"/>
                </a:solidFill>
              </a:rPr>
              <a:t>1-1-2</a:t>
            </a:r>
            <a:r>
              <a:rPr lang="tr-TR" altLang="tr-TR" b="1" dirty="0" smtClean="0"/>
              <a:t> aranır.</a:t>
            </a:r>
          </a:p>
        </p:txBody>
      </p:sp>
      <p:pic>
        <p:nvPicPr>
          <p:cNvPr id="3074" name="Picture 2" descr="C:\Users\50395175500\Desktop\indir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861048"/>
            <a:ext cx="4320480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04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20713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ZEHİRLENMELERDE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GENEL İLK YARDIM KURALLARI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16113"/>
            <a:ext cx="9144000" cy="45307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altLang="tr-TR" smtClean="0"/>
          </a:p>
          <a:p>
            <a:pPr marL="609600" indent="-609600" eaLnBrk="1" hangingPunct="1">
              <a:lnSpc>
                <a:spcPct val="1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Zehirlenmeye neden olan maddeyi uzaklaştırmak. (</a:t>
            </a:r>
            <a:r>
              <a:rPr lang="tr-TR" altLang="tr-TR" sz="2400" b="1" smtClean="0"/>
              <a:t>Zehirli madde vücuttan ne kadar çabuk uzaklaştırılırsa o kadar az miktarda emilir</a:t>
            </a:r>
            <a:r>
              <a:rPr lang="tr-TR" altLang="tr-TR" b="1" smtClean="0"/>
              <a:t>)</a:t>
            </a:r>
          </a:p>
          <a:p>
            <a:pPr marL="609600" indent="-609600" eaLnBrk="1" hangingPunct="1">
              <a:lnSpc>
                <a:spcPct val="1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Hayati fonksiyonların devamının sağlanması.</a:t>
            </a:r>
          </a:p>
          <a:p>
            <a:pPr marL="609600" indent="-609600" eaLnBrk="1" hangingPunct="1">
              <a:lnSpc>
                <a:spcPct val="1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En yakın sağlık kuruluşuna bildirmek (</a:t>
            </a:r>
            <a:r>
              <a:rPr lang="tr-TR" altLang="tr-TR" b="1" smtClean="0">
                <a:solidFill>
                  <a:srgbClr val="C00000"/>
                </a:solidFill>
              </a:rPr>
              <a:t>112</a:t>
            </a:r>
            <a:r>
              <a:rPr lang="tr-TR" altLang="tr-TR" b="1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7700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Text Box 5"/>
          <p:cNvSpPr txBox="1">
            <a:spLocks noChangeArrowheads="1"/>
          </p:cNvSpPr>
          <p:nvPr/>
        </p:nvSpPr>
        <p:spPr bwMode="auto">
          <a:xfrm>
            <a:off x="2406" y="1196752"/>
            <a:ext cx="88582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tr-TR" altLang="tr-TR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HAYVAN </a:t>
            </a:r>
            <a:r>
              <a:rPr lang="tr-TR" altLang="tr-TR" sz="4000" dirty="0">
                <a:solidFill>
                  <a:srgbClr val="FF0000"/>
                </a:solidFill>
                <a:latin typeface="Arial Black" panose="020B0A04020102020204" pitchFamily="34" charset="0"/>
              </a:rPr>
              <a:t>ISIRMALARI VE BÖCEK SOKMALARI</a:t>
            </a:r>
          </a:p>
        </p:txBody>
      </p:sp>
      <p:pic>
        <p:nvPicPr>
          <p:cNvPr id="259075" name="Picture 3" descr="C:\Users\TEKNO\Desktop\İLKYARDIM FOTOLARI\kopek-isirma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56992"/>
            <a:ext cx="4602807" cy="3239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9076" name="Picture 4" descr="C:\Users\TEKNO\Desktop\İLKYARDIM FOTOLARI\90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3356992"/>
            <a:ext cx="3071813" cy="314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81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08050"/>
            <a:ext cx="9144000" cy="8048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800" b="1" smtClean="0">
                <a:solidFill>
                  <a:srgbClr val="CC0000"/>
                </a:solidFill>
              </a:rPr>
              <a:t>HAYVAN ISIRMALARI </a:t>
            </a:r>
            <a:br>
              <a:rPr lang="tr-TR" sz="2800" b="1" smtClean="0">
                <a:solidFill>
                  <a:srgbClr val="CC0000"/>
                </a:solidFill>
              </a:rPr>
            </a:br>
            <a:r>
              <a:rPr lang="tr-TR" sz="2800" b="1" smtClean="0">
                <a:solidFill>
                  <a:srgbClr val="CC0000"/>
                </a:solidFill>
              </a:rPr>
              <a:t>BÖCEK SOKMALARI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2133600"/>
            <a:ext cx="8858250" cy="38671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Hayvan ısırmaları neden önemlidir?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tr-TR" altLang="tr-TR" b="1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Tx/>
              <a:buNone/>
            </a:pPr>
            <a:r>
              <a:rPr lang="tr-TR" altLang="tr-TR" b="1" smtClean="0"/>
              <a:t>	Kedi köpek vb. hayvanların dişleri sivri ve keskindir. 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Tx/>
              <a:buNone/>
            </a:pPr>
            <a:r>
              <a:rPr lang="tr-TR" altLang="tr-TR" b="1" smtClean="0"/>
              <a:t>	Ağızlarında ise daima mikrop vardır. Isırmaları halinde derindeki dokulara  kadar mikropların ulaşmasını sağlarlar.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24666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913" y="980728"/>
            <a:ext cx="9144000" cy="714375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ZEHİRLENME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204864"/>
            <a:ext cx="9144000" cy="3733974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tr-TR" altLang="tr-TR" b="1" dirty="0" smtClean="0"/>
              <a:t>	Vücuda zehirli (</a:t>
            </a:r>
            <a:r>
              <a:rPr lang="tr-TR" altLang="tr-TR" b="1" dirty="0" err="1" smtClean="0"/>
              <a:t>toksik</a:t>
            </a:r>
            <a:r>
              <a:rPr lang="tr-TR" altLang="tr-TR" b="1" dirty="0" smtClean="0"/>
              <a:t>) maddenin girmesi sonucu normal fonksiyonların bozulmasıdır.</a:t>
            </a:r>
          </a:p>
          <a:p>
            <a:pPr marL="0" indent="0" eaLnBrk="1" hangingPunct="1">
              <a:buFontTx/>
              <a:buNone/>
            </a:pPr>
            <a:endParaRPr lang="tr-TR" altLang="tr-TR" b="1" dirty="0" smtClean="0"/>
          </a:p>
          <a:p>
            <a:pPr marL="0" indent="0" eaLnBrk="1" hangingPunct="1">
              <a:buFontTx/>
              <a:buNone/>
            </a:pPr>
            <a:r>
              <a:rPr lang="tr-TR" altLang="tr-TR" b="1" dirty="0" smtClean="0"/>
              <a:t>	Vücudun yaşamsal fonksiyonlarına zarar verebileceğinden vücuda giren her türlü maddenin </a:t>
            </a:r>
            <a:r>
              <a:rPr lang="tr-TR" altLang="tr-TR" b="1" dirty="0" err="1" smtClean="0"/>
              <a:t>toksik</a:t>
            </a:r>
            <a:r>
              <a:rPr lang="tr-TR" altLang="tr-TR" b="1" dirty="0" smtClean="0"/>
              <a:t> olduğu varsayılır.</a:t>
            </a:r>
          </a:p>
          <a:p>
            <a:pPr marL="0" indent="0" eaLnBrk="1" hangingPunct="1">
              <a:buFontTx/>
              <a:buNone/>
            </a:pPr>
            <a:r>
              <a:rPr lang="tr-TR" altLang="tr-TR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386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23972" y="6237312"/>
            <a:ext cx="2696055" cy="392907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Tetanoz</a:t>
            </a:r>
            <a:r>
              <a:rPr lang="tr-TR" dirty="0" smtClean="0"/>
              <a:t> Hastalığı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93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0976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771800" y="5949280"/>
            <a:ext cx="2952328" cy="536923"/>
          </a:xfrm>
        </p:spPr>
        <p:txBody>
          <a:bodyPr>
            <a:normAutofit/>
          </a:bodyPr>
          <a:lstStyle/>
          <a:p>
            <a:r>
              <a:rPr lang="tr-TR" dirty="0" smtClean="0"/>
              <a:t>Kuduz Hastalığı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40960" cy="5436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8959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2071688"/>
            <a:ext cx="8858250" cy="4530725"/>
          </a:xfrm>
        </p:spPr>
        <p:txBody>
          <a:bodyPr/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Hafif yaralanmalarda yara 5 dakika süreyle sabun ve soğuk suyla yıkanmalıdır.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Yaranın üstü temiz bir bezle kapatılmalıdır.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Ciddi yaralanma ve kanama varsa yaraya temiz bir bezle basınç uygulanarak kanama durdurulmalıdır.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Derhal tıbbi yardım sağlanmalı(112) ve hasta kuduz aşısı konusunda uyarılmalıdır.</a:t>
            </a:r>
          </a:p>
        </p:txBody>
      </p:sp>
      <p:sp>
        <p:nvSpPr>
          <p:cNvPr id="261123" name="Text Box 5"/>
          <p:cNvSpPr txBox="1">
            <a:spLocks noChangeArrowheads="1"/>
          </p:cNvSpPr>
          <p:nvPr/>
        </p:nvSpPr>
        <p:spPr bwMode="auto">
          <a:xfrm>
            <a:off x="0" y="642938"/>
            <a:ext cx="92868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3200">
                <a:solidFill>
                  <a:srgbClr val="CC0000"/>
                </a:solidFill>
                <a:latin typeface="Arial" charset="0"/>
              </a:rPr>
              <a:t>KEDİ,KÖPEK ISIRMALARINDA </a:t>
            </a:r>
            <a:br>
              <a:rPr lang="tr-TR" altLang="tr-TR" sz="3200">
                <a:solidFill>
                  <a:srgbClr val="CC0000"/>
                </a:solidFill>
                <a:latin typeface="Arial" charset="0"/>
              </a:rPr>
            </a:br>
            <a:r>
              <a:rPr lang="tr-TR" altLang="tr-TR" sz="3200">
                <a:solidFill>
                  <a:srgbClr val="CC0000"/>
                </a:solidFill>
                <a:latin typeface="Arial" charset="0"/>
              </a:rPr>
              <a:t>İLK YARDIM</a:t>
            </a:r>
          </a:p>
        </p:txBody>
      </p:sp>
    </p:spTree>
    <p:extLst>
      <p:ext uri="{BB962C8B-B14F-4D97-AF65-F5344CB8AC3E}">
        <p14:creationId xmlns:p14="http://schemas.microsoft.com/office/powerpoint/2010/main" val="77840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2 Metin Yer Tutucusu"/>
          <p:cNvSpPr>
            <a:spLocks noGrp="1"/>
          </p:cNvSpPr>
          <p:nvPr>
            <p:ph type="body" sz="half" idx="4294967295"/>
          </p:nvPr>
        </p:nvSpPr>
        <p:spPr>
          <a:xfrm>
            <a:off x="0" y="2143125"/>
            <a:ext cx="4038600" cy="4530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/>
              <a:t>Köpek ısırığı</a:t>
            </a:r>
          </a:p>
        </p:txBody>
      </p:sp>
      <p:sp>
        <p:nvSpPr>
          <p:cNvPr id="262147" name="3 İçerik Yer Tutucusu"/>
          <p:cNvSpPr>
            <a:spLocks noGrp="1"/>
          </p:cNvSpPr>
          <p:nvPr>
            <p:ph sz="half" idx="4294967295"/>
          </p:nvPr>
        </p:nvSpPr>
        <p:spPr>
          <a:xfrm>
            <a:off x="5105400" y="2143125"/>
            <a:ext cx="4038600" cy="4530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/>
              <a:t>Kedi ısırığı</a:t>
            </a:r>
          </a:p>
        </p:txBody>
      </p:sp>
      <p:pic>
        <p:nvPicPr>
          <p:cNvPr id="262148" name="113 Resim" descr="armbi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643188"/>
            <a:ext cx="3836988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2149" name="110 Resim" descr="Dog%20Bite.jpg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2500313"/>
            <a:ext cx="3000375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3462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557" y="908720"/>
            <a:ext cx="9144000" cy="779462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/>
              <a:t>      </a:t>
            </a:r>
            <a:r>
              <a:rPr lang="tr-TR" altLang="tr-TR" sz="2800" b="1" dirty="0" smtClean="0">
                <a:solidFill>
                  <a:srgbClr val="CC0000"/>
                </a:solidFill>
              </a:rPr>
              <a:t>ARI SOKMASI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00808"/>
            <a:ext cx="8459788" cy="441583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dirty="0" smtClean="0"/>
              <a:t>    Acı, şişlik ve kızarıklık gibi lokal belirtiler olur. Bir kaç yerden soktuysa alerjik bünyeli kişilerde tehlikeli olabilir.</a:t>
            </a:r>
            <a:endParaRPr lang="tr-TR" altLang="tr-TR" b="1" dirty="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tr-TR" altLang="tr-TR" b="1" dirty="0" smtClean="0">
                <a:solidFill>
                  <a:srgbClr val="CC0000"/>
                </a:solidFill>
              </a:rPr>
              <a:t>İlk yardım:</a:t>
            </a:r>
            <a:endParaRPr lang="tr-TR" altLang="tr-TR" b="1" dirty="0" smtClean="0">
              <a:solidFill>
                <a:schemeClr val="tx2"/>
              </a:solidFill>
            </a:endParaRP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Yaralı bölge yıkanır.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Derinin üzerinde arının iğnesi görünüyorsa çıkarılır.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Soğuk uygulama yapılır (buz, soğuk su). Amonyak kullanılmamalıdır.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Eğer ağızdan sokmuşsa, hemen buz emmesi sağlanır. </a:t>
            </a:r>
          </a:p>
        </p:txBody>
      </p:sp>
      <p:sp>
        <p:nvSpPr>
          <p:cNvPr id="263172" name="Rectangle 5"/>
          <p:cNvSpPr>
            <a:spLocks noChangeArrowheads="1"/>
          </p:cNvSpPr>
          <p:nvPr/>
        </p:nvSpPr>
        <p:spPr bwMode="auto">
          <a:xfrm>
            <a:off x="3771900" y="27479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200">
              <a:solidFill>
                <a:srgbClr val="0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86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906463"/>
          </a:xfrm>
        </p:spPr>
        <p:txBody>
          <a:bodyPr/>
          <a:lstStyle/>
          <a:p>
            <a:pPr algn="ctr" eaLnBrk="1" hangingPunct="1"/>
            <a:r>
              <a:rPr lang="tr-TR" altLang="tr-TR" b="1" smtClean="0"/>
              <a:t> </a:t>
            </a:r>
            <a:r>
              <a:rPr lang="tr-TR" altLang="tr-TR" sz="2800" b="1" smtClean="0">
                <a:solidFill>
                  <a:srgbClr val="CC0000"/>
                </a:solidFill>
              </a:rPr>
              <a:t>AKREP SOKMASI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1643063"/>
            <a:ext cx="8858250" cy="521493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Belirtiler</a:t>
            </a:r>
            <a:endParaRPr lang="tr-TR" altLang="tr-TR" b="1" smtClean="0">
              <a:solidFill>
                <a:schemeClr val="tx2"/>
              </a:solidFill>
            </a:endParaRP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Ağrı,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Şişlik (ödem), 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İltihaplanma, kızarıklık, morarma,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Adale krampları, titreme ve karıncalanma,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Huzursuzluk, havale gözlenebilir.</a:t>
            </a:r>
          </a:p>
        </p:txBody>
      </p:sp>
    </p:spTree>
    <p:extLst>
      <p:ext uri="{BB962C8B-B14F-4D97-AF65-F5344CB8AC3E}">
        <p14:creationId xmlns:p14="http://schemas.microsoft.com/office/powerpoint/2010/main" val="338778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75"/>
            <a:ext cx="9144000" cy="9064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b="1" smtClean="0"/>
              <a:t> </a:t>
            </a:r>
            <a:r>
              <a:rPr lang="tr-TR" sz="2800" b="1" smtClean="0">
                <a:solidFill>
                  <a:srgbClr val="CC0000"/>
                </a:solidFill>
              </a:rPr>
              <a:t>AKREP SOKMASINDA </a:t>
            </a:r>
            <a:br>
              <a:rPr lang="tr-TR" sz="2800" b="1" smtClean="0">
                <a:solidFill>
                  <a:srgbClr val="CC0000"/>
                </a:solidFill>
              </a:rPr>
            </a:br>
            <a:r>
              <a:rPr lang="tr-TR" sz="2800" b="1" smtClean="0">
                <a:solidFill>
                  <a:srgbClr val="CC0000"/>
                </a:solidFill>
              </a:rPr>
              <a:t>İLK YARDIM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14500"/>
            <a:ext cx="8459788" cy="4679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Sokmanın olduğu bölge hareket ettirilmez!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Yatar pozisyonda tutulur,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Yaraya soğuk uygulama yapılır,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Kan dolaşımını engellemeyecek şekilde bandaj uygulanır,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 üzerine hiçbir girişim yapılmaz ( kesilmez, emilmez vb.).</a:t>
            </a:r>
          </a:p>
        </p:txBody>
      </p:sp>
    </p:spTree>
    <p:extLst>
      <p:ext uri="{BB962C8B-B14F-4D97-AF65-F5344CB8AC3E}">
        <p14:creationId xmlns:p14="http://schemas.microsoft.com/office/powerpoint/2010/main" val="5728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44525"/>
            <a:ext cx="9144000" cy="725488"/>
          </a:xfrm>
        </p:spPr>
        <p:txBody>
          <a:bodyPr/>
          <a:lstStyle/>
          <a:p>
            <a:pPr algn="ctr" eaLnBrk="1" hangingPunct="1"/>
            <a:r>
              <a:rPr lang="tr-TR" altLang="tr-TR" sz="3200" b="1" smtClean="0">
                <a:solidFill>
                  <a:schemeClr val="tx1"/>
                </a:solidFill>
              </a:rPr>
              <a:t>    </a:t>
            </a:r>
            <a:r>
              <a:rPr lang="tr-TR" altLang="tr-TR" sz="2800" b="1" smtClean="0">
                <a:solidFill>
                  <a:srgbClr val="CC0000"/>
                </a:solidFill>
              </a:rPr>
              <a:t>YILAN SOKMASI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00188"/>
            <a:ext cx="9144000" cy="5357812"/>
          </a:xfrm>
        </p:spPr>
        <p:txBody>
          <a:bodyPr/>
          <a:lstStyle/>
          <a:p>
            <a:pPr marL="495300" indent="-495300" eaLnBrk="1" hangingPunct="1">
              <a:lnSpc>
                <a:spcPct val="150000"/>
              </a:lnSpc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Lokal ve genel belirtiler verir.</a:t>
            </a:r>
          </a:p>
          <a:p>
            <a:pPr marL="495300" indent="-4953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Bölgede morluk ve iltihaplanma (1-2 hafta sürer),</a:t>
            </a:r>
          </a:p>
          <a:p>
            <a:pPr marL="495300" indent="-4953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Kusma, karın ağrısı, ishal gibi sindirim bozuklukları,</a:t>
            </a:r>
          </a:p>
          <a:p>
            <a:pPr marL="495300" indent="-4953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Aşırı susuzluk,</a:t>
            </a:r>
          </a:p>
          <a:p>
            <a:pPr marL="495300" indent="-4953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Baş ağrısı ve solunum düzensizliği,</a:t>
            </a:r>
          </a:p>
          <a:p>
            <a:pPr marL="495300" indent="-4953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Şok, kanama,</a:t>
            </a:r>
          </a:p>
          <a:p>
            <a:pPr marL="495300" indent="-4953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Psikolojik bozukluklar,</a:t>
            </a:r>
          </a:p>
          <a:p>
            <a:pPr marL="495300" indent="-4953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Kalpte ritim bozukluğu oluşabilir.</a:t>
            </a:r>
          </a:p>
          <a:p>
            <a:pPr marL="495300" indent="-495300" eaLnBrk="1" hangingPunct="1">
              <a:buFont typeface="Wingdings" pitchFamily="2" charset="2"/>
              <a:buChar char="Ø"/>
            </a:pPr>
            <a:endParaRPr lang="tr-TR" altLang="tr-TR" b="1" smtClean="0"/>
          </a:p>
        </p:txBody>
      </p:sp>
      <p:pic>
        <p:nvPicPr>
          <p:cNvPr id="266244" name="Picture 4" descr="j017876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16" t="14764" r="3006"/>
          <a:stretch>
            <a:fillRect/>
          </a:stretch>
        </p:blipFill>
        <p:spPr>
          <a:xfrm>
            <a:off x="6729413" y="3571875"/>
            <a:ext cx="2414587" cy="2447925"/>
          </a:xfrm>
          <a:noFill/>
        </p:spPr>
      </p:pic>
    </p:spTree>
    <p:extLst>
      <p:ext uri="{BB962C8B-B14F-4D97-AF65-F5344CB8AC3E}">
        <p14:creationId xmlns:p14="http://schemas.microsoft.com/office/powerpoint/2010/main" val="10268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9275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YILAN SOKMASINDA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 İLK YARDIM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327275"/>
            <a:ext cx="9144000" cy="4530725"/>
          </a:xfrm>
        </p:spPr>
        <p:txBody>
          <a:bodyPr/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 sakinleştirilip ,dinlenmesi sağlanır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 su ile yıkanır,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Yaraya yakın bölgede baskı yapabilecek yüzük, bilezik, saat gibi eşyalar çıkarılır,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 baş ve boyunda ise yara çevresine baskı uygulanır,</a:t>
            </a:r>
          </a:p>
          <a:p>
            <a:pPr eaLnBrk="1" hangingPunct="1">
              <a:buClr>
                <a:srgbClr val="CC0000"/>
              </a:buClr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152987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6250"/>
            <a:ext cx="82296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YILAN SOKMASINDA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İLK YARDIM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85938"/>
            <a:ext cx="9144000" cy="49291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Kol ve bacaklarda ise yara üstünden dolaşımı engellemeyecek basınçta bandaj yapılır.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Tx/>
              <a:buNone/>
            </a:pPr>
            <a:r>
              <a:rPr lang="tr-TR" altLang="tr-TR" b="1" smtClean="0"/>
              <a:t>    (</a:t>
            </a:r>
            <a:r>
              <a:rPr lang="tr-TR" altLang="tr-TR" b="1" u="sng" smtClean="0"/>
              <a:t>turnike uygulanmaz</a:t>
            </a:r>
            <a:r>
              <a:rPr lang="tr-TR" altLang="tr-TR" b="1" smtClean="0"/>
              <a:t>)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 üzerinde herhangi bir girişimde bulunulmaz.(</a:t>
            </a:r>
            <a:r>
              <a:rPr lang="tr-TR" altLang="tr-TR" b="1" u="sng" smtClean="0"/>
              <a:t>kesilmez ve emilmez</a:t>
            </a:r>
            <a:r>
              <a:rPr lang="tr-TR" altLang="tr-TR" b="1" smtClean="0"/>
              <a:t>)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Yaşam belirtileri izlenir.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Acil tıbbi yardım istenir.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lnSpc>
                <a:spcPct val="170000"/>
              </a:lnSpc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361812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0"/>
            <a:ext cx="9144000" cy="7143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800" b="1" smtClean="0">
                <a:solidFill>
                  <a:srgbClr val="CC0000"/>
                </a:solidFill>
              </a:rPr>
              <a:t>ZEHİRLENMELERDE </a:t>
            </a:r>
            <a:br>
              <a:rPr lang="tr-TR" sz="2800" b="1" smtClean="0">
                <a:solidFill>
                  <a:srgbClr val="CC0000"/>
                </a:solidFill>
              </a:rPr>
            </a:br>
            <a:r>
              <a:rPr lang="tr-TR" sz="2800" b="1" smtClean="0">
                <a:solidFill>
                  <a:srgbClr val="CC0000"/>
                </a:solidFill>
              </a:rPr>
              <a:t>GENEL BELİRTİLER</a:t>
            </a:r>
            <a:endParaRPr lang="tr-TR" sz="2800" b="1" i="1" smtClean="0">
              <a:solidFill>
                <a:srgbClr val="CC0000"/>
              </a:solidFill>
            </a:endParaRP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1428750"/>
            <a:ext cx="8858250" cy="4959350"/>
          </a:xfrm>
        </p:spPr>
        <p:txBody>
          <a:bodyPr/>
          <a:lstStyle/>
          <a:p>
            <a:pPr marL="0" indent="0" eaLnBrk="1" hangingPunct="1">
              <a:buFontTx/>
              <a:buNone/>
              <a:tabLst>
                <a:tab pos="449263" algn="l"/>
              </a:tabLst>
            </a:pPr>
            <a:r>
              <a:rPr lang="tr-TR" altLang="tr-TR" b="1" smtClean="0">
                <a:solidFill>
                  <a:srgbClr val="CC0000"/>
                </a:solidFill>
              </a:rPr>
              <a:t>Sindirim sistemi bozuklukları; </a:t>
            </a:r>
          </a:p>
          <a:p>
            <a:pPr marL="0" indent="0" eaLnBrk="1" hangingPunct="1">
              <a:buFontTx/>
              <a:buNone/>
              <a:tabLst>
                <a:tab pos="449263" algn="l"/>
              </a:tabLst>
            </a:pPr>
            <a:r>
              <a:rPr lang="tr-TR" altLang="tr-TR" b="1" smtClean="0"/>
              <a:t>bulantı,kusma,karın ağrısı ishal</a:t>
            </a:r>
          </a:p>
          <a:p>
            <a:pPr marL="0" indent="0" eaLnBrk="1" hangingPunct="1">
              <a:buFontTx/>
              <a:buNone/>
              <a:tabLst>
                <a:tab pos="449263" algn="l"/>
              </a:tabLst>
            </a:pPr>
            <a:r>
              <a:rPr lang="tr-TR" altLang="tr-TR" b="1" smtClean="0">
                <a:solidFill>
                  <a:srgbClr val="CC0000"/>
                </a:solidFill>
              </a:rPr>
              <a:t>Sinir sistemi bozuklukları; </a:t>
            </a:r>
          </a:p>
          <a:p>
            <a:pPr marL="0" indent="0" eaLnBrk="1" hangingPunct="1">
              <a:buFontTx/>
              <a:buNone/>
              <a:tabLst>
                <a:tab pos="449263" algn="l"/>
              </a:tabLst>
            </a:pPr>
            <a:r>
              <a:rPr lang="tr-TR" altLang="tr-TR" b="1" smtClean="0"/>
              <a:t>bilinç kaybı,havale,rahatsızlık hissi,hareketlerde uyumsuzluk</a:t>
            </a:r>
          </a:p>
          <a:p>
            <a:pPr marL="0" indent="0" eaLnBrk="1" hangingPunct="1">
              <a:buFontTx/>
              <a:buNone/>
              <a:tabLst>
                <a:tab pos="449263" algn="l"/>
              </a:tabLst>
            </a:pPr>
            <a:r>
              <a:rPr lang="tr-TR" altLang="tr-TR" b="1" smtClean="0">
                <a:solidFill>
                  <a:srgbClr val="CC0000"/>
                </a:solidFill>
              </a:rPr>
              <a:t>Solunum sistemi bozuklukları; </a:t>
            </a:r>
          </a:p>
          <a:p>
            <a:pPr marL="0" indent="0" eaLnBrk="1" hangingPunct="1">
              <a:buFontTx/>
              <a:buNone/>
              <a:tabLst>
                <a:tab pos="449263" algn="l"/>
              </a:tabLst>
            </a:pPr>
            <a:r>
              <a:rPr lang="tr-TR" altLang="tr-TR" b="1" smtClean="0"/>
              <a:t>nefes darlığı,morarma,solunumun durması</a:t>
            </a:r>
          </a:p>
          <a:p>
            <a:pPr marL="0" indent="0" eaLnBrk="1" hangingPunct="1">
              <a:buFontTx/>
              <a:buNone/>
              <a:tabLst>
                <a:tab pos="449263" algn="l"/>
              </a:tabLst>
            </a:pPr>
            <a:r>
              <a:rPr lang="tr-TR" altLang="tr-TR" b="1" smtClean="0">
                <a:solidFill>
                  <a:srgbClr val="CC0000"/>
                </a:solidFill>
              </a:rPr>
              <a:t>Dolaşım sistemi bozuklukları; </a:t>
            </a:r>
          </a:p>
          <a:p>
            <a:pPr marL="0" indent="0" eaLnBrk="1" hangingPunct="1">
              <a:buFontTx/>
              <a:buNone/>
              <a:tabLst>
                <a:tab pos="449263" algn="l"/>
              </a:tabLst>
            </a:pPr>
            <a:r>
              <a:rPr lang="tr-TR" altLang="tr-TR" b="1" smtClean="0"/>
              <a:t>nabız bozukluğu , kalp durması</a:t>
            </a:r>
          </a:p>
        </p:txBody>
      </p:sp>
    </p:spTree>
    <p:extLst>
      <p:ext uri="{BB962C8B-B14F-4D97-AF65-F5344CB8AC3E}">
        <p14:creationId xmlns:p14="http://schemas.microsoft.com/office/powerpoint/2010/main" val="180325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539552" y="908720"/>
            <a:ext cx="8064895" cy="5472608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KENE ISIRMASI</a:t>
            </a:r>
          </a:p>
          <a:p>
            <a:endParaRPr lang="tr-TR" dirty="0" smtClean="0"/>
          </a:p>
          <a:p>
            <a:r>
              <a:rPr lang="tr-TR" dirty="0" smtClean="0"/>
              <a:t>Keneler</a:t>
            </a:r>
            <a:r>
              <a:rPr lang="tr-TR" dirty="0"/>
              <a:t>, insan ve hayvan kanından beslenen </a:t>
            </a:r>
            <a:r>
              <a:rPr lang="tr-TR" dirty="0" err="1"/>
              <a:t>artropodlar</a:t>
            </a:r>
            <a:r>
              <a:rPr lang="tr-TR" dirty="0"/>
              <a:t> olup dünyanın </a:t>
            </a:r>
            <a:r>
              <a:rPr lang="tr-TR" dirty="0" smtClean="0"/>
              <a:t>birçok bölgesinde </a:t>
            </a:r>
            <a:r>
              <a:rPr lang="tr-TR" dirty="0"/>
              <a:t>bulunur. </a:t>
            </a:r>
            <a:endParaRPr lang="tr-TR" dirty="0" smtClean="0"/>
          </a:p>
          <a:p>
            <a:r>
              <a:rPr lang="tr-TR" dirty="0" smtClean="0"/>
              <a:t>Kenenin </a:t>
            </a:r>
            <a:r>
              <a:rPr lang="tr-TR" dirty="0"/>
              <a:t>bazı türleri, ateş ve kanama gibi bulgularla seyreden </a:t>
            </a:r>
            <a:r>
              <a:rPr lang="tr-TR" dirty="0" smtClean="0"/>
              <a:t>kırım </a:t>
            </a:r>
            <a:r>
              <a:rPr lang="tr-TR" dirty="0" err="1" smtClean="0"/>
              <a:t>kongo</a:t>
            </a:r>
            <a:r>
              <a:rPr lang="tr-TR" dirty="0" smtClean="0"/>
              <a:t> </a:t>
            </a:r>
            <a:r>
              <a:rPr lang="tr-TR" dirty="0"/>
              <a:t>kanamalı ateşi adı verilen hastalığa neden olan virüsü taşır. </a:t>
            </a:r>
            <a:endParaRPr lang="tr-TR" dirty="0" smtClean="0"/>
          </a:p>
          <a:p>
            <a:r>
              <a:rPr lang="tr-TR" dirty="0" smtClean="0"/>
              <a:t>Hastalık</a:t>
            </a:r>
            <a:r>
              <a:rPr lang="tr-TR" dirty="0"/>
              <a:t>, genellikle </a:t>
            </a:r>
            <a:r>
              <a:rPr lang="tr-TR" dirty="0" smtClean="0"/>
              <a:t>kene ısırığı </a:t>
            </a:r>
            <a:r>
              <a:rPr lang="tr-TR" dirty="0"/>
              <a:t>ile virüsün bulaşmasından 1-3 gün sonra ortaya çıkar. Bu süre en fazla 9 güne </a:t>
            </a:r>
            <a:r>
              <a:rPr lang="tr-TR" dirty="0" smtClean="0"/>
              <a:t>kadar uzayabilir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95995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539552" y="764704"/>
            <a:ext cx="8064895" cy="5616624"/>
          </a:xfrm>
        </p:spPr>
        <p:txBody>
          <a:bodyPr>
            <a:normAutofit/>
          </a:bodyPr>
          <a:lstStyle/>
          <a:p>
            <a:r>
              <a:rPr lang="tr-TR" b="1" dirty="0"/>
              <a:t>Bu hastalığın belirti ve bulguları sıklıkla ani başlar ve şu şekilde görülür</a:t>
            </a:r>
            <a:r>
              <a:rPr lang="tr-TR" b="1" dirty="0" smtClean="0"/>
              <a:t>:</a:t>
            </a:r>
          </a:p>
          <a:p>
            <a:endParaRPr lang="tr-TR" b="1" dirty="0"/>
          </a:p>
          <a:p>
            <a:r>
              <a:rPr lang="tr-TR" dirty="0" smtClean="0"/>
              <a:t>Aşırı </a:t>
            </a:r>
            <a:r>
              <a:rPr lang="tr-TR" dirty="0"/>
              <a:t>hâlsizlik, yorgunluk, eklem ve kas ağrısı</a:t>
            </a:r>
          </a:p>
          <a:p>
            <a:r>
              <a:rPr lang="tr-TR" dirty="0" smtClean="0"/>
              <a:t>Ateş</a:t>
            </a:r>
            <a:r>
              <a:rPr lang="tr-TR" dirty="0"/>
              <a:t>, baş ağrısı, boğaz ağrısı</a:t>
            </a:r>
          </a:p>
          <a:p>
            <a:r>
              <a:rPr lang="tr-TR" dirty="0" smtClean="0"/>
              <a:t>Bulantı</a:t>
            </a:r>
            <a:r>
              <a:rPr lang="tr-TR" dirty="0"/>
              <a:t>, kusma ve ishal, karın ağrısı</a:t>
            </a:r>
          </a:p>
          <a:p>
            <a:r>
              <a:rPr lang="tr-TR" dirty="0" err="1" smtClean="0"/>
              <a:t>Konjunktivit</a:t>
            </a:r>
            <a:r>
              <a:rPr lang="tr-TR" dirty="0"/>
              <a:t>, sarılık, </a:t>
            </a:r>
            <a:r>
              <a:rPr lang="tr-TR" dirty="0" err="1"/>
              <a:t>fotofobi</a:t>
            </a:r>
            <a:endParaRPr lang="tr-TR" dirty="0"/>
          </a:p>
          <a:p>
            <a:r>
              <a:rPr lang="tr-TR" dirty="0" smtClean="0"/>
              <a:t>Duygu-durum </a:t>
            </a:r>
            <a:r>
              <a:rPr lang="tr-TR" dirty="0"/>
              <a:t>değişikliği</a:t>
            </a:r>
          </a:p>
          <a:p>
            <a:r>
              <a:rPr lang="tr-TR" u="sng" dirty="0" smtClean="0"/>
              <a:t>Başlangıç </a:t>
            </a:r>
            <a:r>
              <a:rPr lang="tr-TR" u="sng" dirty="0"/>
              <a:t>bulgularını takiben kanama bulguları ortaya çıkar ki </a:t>
            </a:r>
            <a:r>
              <a:rPr lang="tr-TR" u="sng" dirty="0" smtClean="0"/>
              <a:t>bunlar: </a:t>
            </a:r>
            <a:r>
              <a:rPr lang="tr-TR" dirty="0" smtClean="0"/>
              <a:t>deri </a:t>
            </a:r>
            <a:r>
              <a:rPr lang="tr-TR" dirty="0"/>
              <a:t>altında kanama, burun kanaması, diş eti kanaması, kan tükürme, </a:t>
            </a:r>
            <a:r>
              <a:rPr lang="tr-TR" dirty="0" smtClean="0"/>
              <a:t>kan kusma</a:t>
            </a:r>
            <a:r>
              <a:rPr lang="tr-TR" dirty="0"/>
              <a:t>, idrarda kan olması ve iç organlarda kanama şeklindedir.</a:t>
            </a:r>
          </a:p>
        </p:txBody>
      </p:sp>
    </p:spTree>
    <p:extLst>
      <p:ext uri="{BB962C8B-B14F-4D97-AF65-F5344CB8AC3E}">
        <p14:creationId xmlns:p14="http://schemas.microsoft.com/office/powerpoint/2010/main" val="18566274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548680"/>
            <a:ext cx="8280919" cy="6120680"/>
          </a:xfrm>
        </p:spPr>
        <p:txBody>
          <a:bodyPr>
            <a:normAutofit/>
          </a:bodyPr>
          <a:lstStyle/>
          <a:p>
            <a:r>
              <a:rPr lang="tr-TR" dirty="0"/>
              <a:t>Olgunlaşmamış keneler, virüsü hayvanlardan alıp erişkin hâle geldikten sonra </a:t>
            </a:r>
            <a:r>
              <a:rPr lang="tr-TR" dirty="0" smtClean="0"/>
              <a:t>kan emdikleri </a:t>
            </a:r>
            <a:r>
              <a:rPr lang="tr-TR" dirty="0"/>
              <a:t>insanlara bulaştırır. </a:t>
            </a:r>
            <a:endParaRPr lang="tr-TR" dirty="0" smtClean="0"/>
          </a:p>
          <a:p>
            <a:r>
              <a:rPr lang="tr-TR" dirty="0" smtClean="0"/>
              <a:t>Kan </a:t>
            </a:r>
            <a:r>
              <a:rPr lang="tr-TR" dirty="0"/>
              <a:t>emmeye başlayan kene, ağız kısmındaki hortumunu </a:t>
            </a:r>
            <a:r>
              <a:rPr lang="tr-TR" dirty="0" smtClean="0"/>
              <a:t>cilt içine </a:t>
            </a:r>
            <a:r>
              <a:rPr lang="tr-TR" dirty="0"/>
              <a:t>sokar ve doyuncaya kadar çıkartmaz.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hortum, geri çıkışı engellemek için </a:t>
            </a:r>
            <a:r>
              <a:rPr lang="tr-TR" dirty="0" smtClean="0"/>
              <a:t>çıkıntılar içerdiğinden </a:t>
            </a:r>
            <a:r>
              <a:rPr lang="tr-TR" dirty="0"/>
              <a:t>kolay çıkmaz.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nedenle keneyi çıkartmak için zorlamamak gerekir. </a:t>
            </a:r>
            <a:r>
              <a:rPr lang="tr-TR" dirty="0" smtClean="0"/>
              <a:t>Çok zorlandığında </a:t>
            </a:r>
            <a:r>
              <a:rPr lang="tr-TR" dirty="0"/>
              <a:t>sıvıyı erken salgılayıp virüsü bulaştırabilir veya boru kısmı koparak cilt </a:t>
            </a:r>
            <a:r>
              <a:rPr lang="tr-TR" dirty="0" smtClean="0"/>
              <a:t>içinde kalabilir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/>
              <a:t>zorlama kenenin patlayarak </a:t>
            </a:r>
            <a:r>
              <a:rPr lang="tr-TR" dirty="0" err="1"/>
              <a:t>enfekte</a:t>
            </a:r>
            <a:r>
              <a:rPr lang="tr-TR" dirty="0"/>
              <a:t> sıvı ve kanının ciltteki çiziklerden ya </a:t>
            </a:r>
            <a:r>
              <a:rPr lang="tr-TR" dirty="0" smtClean="0"/>
              <a:t>da göze </a:t>
            </a:r>
            <a:r>
              <a:rPr lang="tr-TR" dirty="0"/>
              <a:t>sıçrayarak bulaşmasına yol açabilir. Bu nedenle vücuda yapışık kene </a:t>
            </a:r>
            <a:r>
              <a:rPr lang="tr-TR" dirty="0" smtClean="0"/>
              <a:t>görüldüğünde çıkartılmaya </a:t>
            </a:r>
            <a:r>
              <a:rPr lang="tr-TR" dirty="0"/>
              <a:t>çalışılmadan bir sağlık kuruluşuna başvurulmalıdır.</a:t>
            </a:r>
          </a:p>
        </p:txBody>
      </p:sp>
    </p:spTree>
    <p:extLst>
      <p:ext uri="{BB962C8B-B14F-4D97-AF65-F5344CB8AC3E}">
        <p14:creationId xmlns:p14="http://schemas.microsoft.com/office/powerpoint/2010/main" val="30695995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50395175500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50395175500\Desktop\indir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437112"/>
            <a:ext cx="4464496" cy="2141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73421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88631"/>
          </a:xfrm>
        </p:spPr>
        <p:txBody>
          <a:bodyPr/>
          <a:lstStyle/>
          <a:p>
            <a:r>
              <a:rPr lang="tr-TR" b="1" dirty="0"/>
              <a:t>Kene ısırmasında ilk yardım</a:t>
            </a:r>
            <a:r>
              <a:rPr lang="tr-TR" b="1" dirty="0" smtClean="0"/>
              <a:t>;</a:t>
            </a:r>
          </a:p>
          <a:p>
            <a:endParaRPr lang="tr-TR" b="1" dirty="0"/>
          </a:p>
          <a:p>
            <a:r>
              <a:rPr lang="tr-TR" dirty="0" smtClean="0"/>
              <a:t>Kene </a:t>
            </a:r>
            <a:r>
              <a:rPr lang="tr-TR" dirty="0"/>
              <a:t>çıkarılmaya çalışılmaz. Kene üzerine herhangi bir kimyasal </a:t>
            </a:r>
            <a:r>
              <a:rPr lang="tr-TR" dirty="0" smtClean="0"/>
              <a:t>madde (alkol</a:t>
            </a:r>
            <a:r>
              <a:rPr lang="tr-TR" dirty="0"/>
              <a:t>, gaz yağı, kolonya, deterjan vb.) kesinlikle dökülmez, sigara </a:t>
            </a:r>
            <a:r>
              <a:rPr lang="tr-TR" dirty="0" smtClean="0"/>
              <a:t>veya ateş </a:t>
            </a:r>
            <a:r>
              <a:rPr lang="tr-TR" dirty="0"/>
              <a:t>kullanarak çıkartılmaya çalışılmaz. </a:t>
            </a:r>
            <a:endParaRPr lang="tr-TR" dirty="0" smtClean="0"/>
          </a:p>
          <a:p>
            <a:r>
              <a:rPr lang="tr-TR" dirty="0" smtClean="0"/>
              <a:t>Çünkü </a:t>
            </a:r>
            <a:r>
              <a:rPr lang="tr-TR" dirty="0"/>
              <a:t>kene bu sırada </a:t>
            </a:r>
            <a:r>
              <a:rPr lang="tr-TR" dirty="0" smtClean="0"/>
              <a:t>kusarak mikrobu </a:t>
            </a:r>
            <a:r>
              <a:rPr lang="tr-TR" dirty="0"/>
              <a:t>vücuda bulaştırabilir.</a:t>
            </a:r>
          </a:p>
          <a:p>
            <a:r>
              <a:rPr lang="tr-TR" dirty="0" smtClean="0"/>
              <a:t>Kene</a:t>
            </a:r>
            <a:r>
              <a:rPr lang="tr-TR" dirty="0"/>
              <a:t>, sıkılmaz, patlatılmaz, koparılmaz ve iğne batırılmaz.</a:t>
            </a:r>
          </a:p>
          <a:p>
            <a:r>
              <a:rPr lang="tr-TR" dirty="0" smtClean="0"/>
              <a:t>Kenenin </a:t>
            </a:r>
            <a:r>
              <a:rPr lang="tr-TR" dirty="0"/>
              <a:t>bulunduğu bölge sabunlu su ile yıkanır.</a:t>
            </a:r>
          </a:p>
          <a:p>
            <a:r>
              <a:rPr lang="tr-TR" dirty="0" smtClean="0"/>
              <a:t>Kene</a:t>
            </a:r>
            <a:r>
              <a:rPr lang="tr-TR" dirty="0"/>
              <a:t>, kendiliğinden çıkmışsa içinde çamaşır suyu bulunan uygun </a:t>
            </a:r>
            <a:r>
              <a:rPr lang="tr-TR" dirty="0" smtClean="0"/>
              <a:t>bir kaba </a:t>
            </a:r>
            <a:r>
              <a:rPr lang="tr-TR" dirty="0"/>
              <a:t>konarak hasta ile beraber teslim edilir.</a:t>
            </a:r>
          </a:p>
          <a:p>
            <a:r>
              <a:rPr lang="tr-TR" dirty="0" smtClean="0"/>
              <a:t>Tıbbi </a:t>
            </a:r>
            <a:r>
              <a:rPr lang="tr-TR" dirty="0"/>
              <a:t>yardım istenir.</a:t>
            </a:r>
          </a:p>
        </p:txBody>
      </p:sp>
    </p:spTree>
    <p:extLst>
      <p:ext uri="{BB962C8B-B14F-4D97-AF65-F5344CB8AC3E}">
        <p14:creationId xmlns:p14="http://schemas.microsoft.com/office/powerpoint/2010/main" val="28218881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DENİZ CANLILARININ SOKMASI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2143125"/>
            <a:ext cx="8858250" cy="4071938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b="1" dirty="0" smtClean="0"/>
              <a:t>   Çok ciddi değildir.Lokal ve genel belirtiler görülür.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tr-TR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b="1" dirty="0" smtClean="0"/>
              <a:t> Kızarma, şişme, iltihaplanma,</a:t>
            </a:r>
          </a:p>
          <a:p>
            <a:pPr marL="0" indent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b="1" dirty="0" smtClean="0"/>
              <a:t> Sıkıntı hissi, </a:t>
            </a:r>
          </a:p>
          <a:p>
            <a:pPr marL="0" indent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b="1" dirty="0" smtClean="0"/>
              <a:t> Huzursuzluk,</a:t>
            </a:r>
          </a:p>
          <a:p>
            <a:pPr marL="0" indent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b="1" dirty="0" smtClean="0"/>
              <a:t> Havale, </a:t>
            </a:r>
          </a:p>
          <a:p>
            <a:pPr marL="0" indent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b="1" dirty="0" smtClean="0"/>
              <a:t> Baş ağrısı</a:t>
            </a:r>
          </a:p>
        </p:txBody>
      </p:sp>
    </p:spTree>
    <p:extLst>
      <p:ext uri="{BB962C8B-B14F-4D97-AF65-F5344CB8AC3E}">
        <p14:creationId xmlns:p14="http://schemas.microsoft.com/office/powerpoint/2010/main" val="90508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1 Başlık"/>
          <p:cNvSpPr>
            <a:spLocks noGrp="1"/>
          </p:cNvSpPr>
          <p:nvPr>
            <p:ph type="title" idx="4294967295"/>
          </p:nvPr>
        </p:nvSpPr>
        <p:spPr>
          <a:xfrm>
            <a:off x="0" y="500063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DENİZ CANLILARININ SOKMASINDA İLK YARDIM</a:t>
            </a:r>
            <a:endParaRPr lang="tr-TR" altLang="tr-TR" sz="2800" smtClean="0"/>
          </a:p>
        </p:txBody>
      </p:sp>
      <p:sp>
        <p:nvSpPr>
          <p:cNvPr id="270339" name="2 Metin Yer Tutucusu"/>
          <p:cNvSpPr>
            <a:spLocks noGrp="1"/>
          </p:cNvSpPr>
          <p:nvPr>
            <p:ph type="body" sz="half" idx="4294967295"/>
          </p:nvPr>
        </p:nvSpPr>
        <p:spPr>
          <a:xfrm>
            <a:off x="0" y="2071688"/>
            <a:ext cx="9144000" cy="4357687"/>
          </a:xfrm>
        </p:spPr>
        <p:txBody>
          <a:bodyPr/>
          <a:lstStyle/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Sokulan bölgede diken ya da iğne varsa çıkarılır,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Sokulan bölgeye sıcak suyla ıslatılmış bez uygulanır,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Etkilenen bölgenin 15 dk. kadar sıcak su dolu bir kaba sokulması ağrı azalmasına yardımcı olur,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Etkilenen bölge asla ovulmamalıdır,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Tıbbi yardım istenmelidir.</a:t>
            </a:r>
          </a:p>
        </p:txBody>
      </p:sp>
    </p:spTree>
    <p:extLst>
      <p:ext uri="{BB962C8B-B14F-4D97-AF65-F5344CB8AC3E}">
        <p14:creationId xmlns:p14="http://schemas.microsoft.com/office/powerpoint/2010/main" val="60795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1" cy="4680520"/>
          </a:xfrm>
        </p:spPr>
        <p:txBody>
          <a:bodyPr/>
          <a:lstStyle/>
          <a:p>
            <a:r>
              <a:rPr lang="tr-TR" b="1" dirty="0"/>
              <a:t>Zehirlenmelerde ilk yardımın temel amaçları şunlardır:</a:t>
            </a:r>
          </a:p>
          <a:p>
            <a:r>
              <a:rPr lang="tr-TR" dirty="0" smtClean="0"/>
              <a:t>Vücudun </a:t>
            </a:r>
            <a:r>
              <a:rPr lang="tr-TR" dirty="0"/>
              <a:t>zehirden daha fazla etkilenmesini önlemek için zehri vücuttan </a:t>
            </a:r>
            <a:r>
              <a:rPr lang="tr-TR" dirty="0" smtClean="0"/>
              <a:t>veya hastayı </a:t>
            </a:r>
            <a:r>
              <a:rPr lang="tr-TR" dirty="0"/>
              <a:t>zehirli ortamdan uzaklaştırmak</a:t>
            </a:r>
          </a:p>
          <a:p>
            <a:r>
              <a:rPr lang="tr-TR" dirty="0" smtClean="0"/>
              <a:t>Hastanın </a:t>
            </a:r>
            <a:r>
              <a:rPr lang="tr-TR" dirty="0"/>
              <a:t>hayati fonksiyonlarının devamını sağlamak</a:t>
            </a:r>
          </a:p>
          <a:p>
            <a:r>
              <a:rPr lang="tr-TR" dirty="0" smtClean="0"/>
              <a:t>Zehirlenmeye </a:t>
            </a:r>
            <a:r>
              <a:rPr lang="tr-TR" dirty="0"/>
              <a:t>neden olan maddenin belirlenerek hastayla birlikte </a:t>
            </a:r>
            <a:r>
              <a:rPr lang="tr-TR" dirty="0" smtClean="0"/>
              <a:t>sağlık kuruluşuna </a:t>
            </a:r>
            <a:r>
              <a:rPr lang="tr-TR" dirty="0"/>
              <a:t>iletilmesini sağlamak</a:t>
            </a:r>
          </a:p>
        </p:txBody>
      </p:sp>
    </p:spTree>
    <p:extLst>
      <p:ext uri="{BB962C8B-B14F-4D97-AF65-F5344CB8AC3E}">
        <p14:creationId xmlns:p14="http://schemas.microsoft.com/office/powerpoint/2010/main" val="1353993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07504" y="404664"/>
            <a:ext cx="9036495" cy="5721499"/>
          </a:xfrm>
        </p:spPr>
        <p:txBody>
          <a:bodyPr>
            <a:normAutofit/>
          </a:bodyPr>
          <a:lstStyle/>
          <a:p>
            <a:r>
              <a:rPr lang="tr-TR" sz="2800" dirty="0"/>
              <a:t>Zehirlenme durumunda </a:t>
            </a:r>
            <a:r>
              <a:rPr lang="tr-TR" sz="2800" b="1" dirty="0"/>
              <a:t>Ulusal Zehir Danışma Merkezi </a:t>
            </a:r>
            <a:r>
              <a:rPr lang="tr-TR" sz="2800" dirty="0"/>
              <a:t>(UZEM) ücretsiz olarak </a:t>
            </a:r>
            <a:r>
              <a:rPr lang="tr-TR" sz="2800" b="1" dirty="0" smtClean="0"/>
              <a:t>114 </a:t>
            </a:r>
            <a:r>
              <a:rPr lang="tr-TR" sz="2800" dirty="0" smtClean="0"/>
              <a:t>numaralı </a:t>
            </a:r>
            <a:r>
              <a:rPr lang="tr-TR" sz="2800" dirty="0"/>
              <a:t>telefon ile aranarak bilgi alınabilir</a:t>
            </a:r>
          </a:p>
        </p:txBody>
      </p:sp>
      <p:pic>
        <p:nvPicPr>
          <p:cNvPr id="1026" name="Picture 2" descr="C:\Users\50395175500\Desktop\ind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626469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49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578" name="Picture 2" descr="C:\Users\TEKNO\Desktop\İLKYARDIM FOTOLARI\indir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357313"/>
            <a:ext cx="6500812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5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42938"/>
            <a:ext cx="9144000" cy="71437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ZEHİRLENME YOLLARI</a:t>
            </a:r>
            <a:endParaRPr lang="tr-TR" altLang="tr-TR" sz="2800" b="1" i="1" smtClean="0">
              <a:solidFill>
                <a:srgbClr val="CC0000"/>
              </a:solidFill>
            </a:endParaRP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00188"/>
            <a:ext cx="9144000" cy="5214937"/>
          </a:xfrm>
        </p:spPr>
        <p:txBody>
          <a:bodyPr/>
          <a:lstStyle/>
          <a:p>
            <a:pPr marL="0" indent="0" eaLnBrk="1" hangingPunct="1">
              <a:buFontTx/>
              <a:buNone/>
              <a:tabLst>
                <a:tab pos="449263" algn="l"/>
              </a:tabLst>
            </a:pPr>
            <a:endParaRPr lang="tr-TR" altLang="tr-TR" smtClean="0"/>
          </a:p>
          <a:p>
            <a:pPr marL="0" indent="0" eaLnBrk="1" hangingPunct="1">
              <a:buClr>
                <a:srgbClr val="C00000"/>
              </a:buClr>
              <a:buFont typeface="Garamond" pitchFamily="18" charset="0"/>
              <a:buAutoNum type="arabicPeriod"/>
              <a:tabLst>
                <a:tab pos="449263" algn="l"/>
              </a:tabLst>
            </a:pPr>
            <a:r>
              <a:rPr lang="tr-TR" altLang="tr-TR" b="1" smtClean="0">
                <a:solidFill>
                  <a:srgbClr val="CC0000"/>
                </a:solidFill>
              </a:rPr>
              <a:t>Sindirim yolu ile zehirlenme; </a:t>
            </a:r>
            <a:r>
              <a:rPr lang="tr-TR" altLang="tr-TR" b="1" smtClean="0"/>
              <a:t>kimyasal maddeler,bozuk besinler,zehirli mantarlar,ilaç,aşırı alkol</a:t>
            </a:r>
          </a:p>
          <a:p>
            <a:pPr marL="0" indent="0" eaLnBrk="1" hangingPunct="1">
              <a:buClr>
                <a:srgbClr val="C00000"/>
              </a:buClr>
              <a:buFont typeface="Garamond" pitchFamily="18" charset="0"/>
              <a:buAutoNum type="arabicPeriod"/>
              <a:tabLst>
                <a:tab pos="449263" algn="l"/>
              </a:tabLst>
            </a:pPr>
            <a:r>
              <a:rPr lang="tr-TR" altLang="tr-TR" b="1" smtClean="0">
                <a:solidFill>
                  <a:srgbClr val="CC0000"/>
                </a:solidFill>
              </a:rPr>
              <a:t>Solunum yolu ile zehirlenme; </a:t>
            </a:r>
            <a:r>
              <a:rPr lang="tr-TR" altLang="tr-TR" b="1" smtClean="0"/>
              <a:t>genellikle karbonmonoksit (tüp kaçakları,şofben,bütan gaz sobaları,soba) yapıştırıcılar,boyalar,ev temizleme maddeleri vs.</a:t>
            </a:r>
          </a:p>
          <a:p>
            <a:pPr marL="0" indent="0" eaLnBrk="1" hangingPunct="1">
              <a:buClr>
                <a:srgbClr val="C00000"/>
              </a:buClr>
              <a:buFont typeface="Garamond" pitchFamily="18" charset="0"/>
              <a:buAutoNum type="arabicPeriod"/>
              <a:tabLst>
                <a:tab pos="449263" algn="l"/>
              </a:tabLst>
            </a:pPr>
            <a:r>
              <a:rPr lang="tr-TR" altLang="tr-TR" b="1" smtClean="0">
                <a:solidFill>
                  <a:srgbClr val="CC0000"/>
                </a:solidFill>
              </a:rPr>
              <a:t>Cilt yoluyla zehirlenme ; </a:t>
            </a:r>
            <a:r>
              <a:rPr lang="tr-TR" altLang="tr-TR" b="1" smtClean="0"/>
              <a:t>böcek sokmaları,hayvan ısırmaları,ilaç enjeksiyonu,zirai ilaçlar vs.</a:t>
            </a:r>
          </a:p>
        </p:txBody>
      </p:sp>
    </p:spTree>
    <p:extLst>
      <p:ext uri="{BB962C8B-B14F-4D97-AF65-F5344CB8AC3E}">
        <p14:creationId xmlns:p14="http://schemas.microsoft.com/office/powerpoint/2010/main" val="1348226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404664"/>
            <a:ext cx="8496943" cy="5976664"/>
          </a:xfrm>
        </p:spPr>
        <p:txBody>
          <a:bodyPr/>
          <a:lstStyle/>
          <a:p>
            <a:endParaRPr lang="tr-TR" b="1" dirty="0" smtClean="0"/>
          </a:p>
          <a:p>
            <a:r>
              <a:rPr lang="tr-TR" sz="2500" b="1" dirty="0">
                <a:solidFill>
                  <a:srgbClr val="CC0000"/>
                </a:solidFill>
              </a:rPr>
              <a:t>SİNDİRİM </a:t>
            </a:r>
            <a:r>
              <a:rPr lang="tr-TR" sz="2500" b="1" dirty="0" smtClean="0">
                <a:solidFill>
                  <a:srgbClr val="CC0000"/>
                </a:solidFill>
              </a:rPr>
              <a:t>YOLU  ZEHİRLENMELERİ</a:t>
            </a:r>
            <a:endParaRPr lang="tr-TR" b="1" dirty="0" smtClean="0"/>
          </a:p>
          <a:p>
            <a:r>
              <a:rPr lang="tr-TR" b="1" dirty="0" smtClean="0"/>
              <a:t>Sindirim </a:t>
            </a:r>
            <a:r>
              <a:rPr lang="tr-TR" b="1" dirty="0"/>
              <a:t>yoluyla zehirlenmelerde belirtiler</a:t>
            </a:r>
          </a:p>
          <a:p>
            <a:r>
              <a:rPr lang="tr-TR" dirty="0"/>
              <a:t>Alınan maddeye göre değişmekle beraber genelde;</a:t>
            </a:r>
          </a:p>
          <a:p>
            <a:r>
              <a:rPr lang="tr-TR" dirty="0" smtClean="0"/>
              <a:t>Bulantı</a:t>
            </a:r>
            <a:r>
              <a:rPr lang="tr-TR" dirty="0"/>
              <a:t>, kusma, ishal, karın ağrısı</a:t>
            </a:r>
          </a:p>
          <a:p>
            <a:r>
              <a:rPr lang="tr-TR" dirty="0" smtClean="0"/>
              <a:t>Soğuk </a:t>
            </a:r>
            <a:r>
              <a:rPr lang="tr-TR" dirty="0"/>
              <a:t>terleme, renkte solukluk</a:t>
            </a:r>
          </a:p>
          <a:p>
            <a:r>
              <a:rPr lang="tr-TR" dirty="0" smtClean="0"/>
              <a:t>Bilinç </a:t>
            </a:r>
            <a:r>
              <a:rPr lang="tr-TR" dirty="0"/>
              <a:t>bulanıklığı, şok, havale </a:t>
            </a:r>
          </a:p>
        </p:txBody>
      </p:sp>
      <p:pic>
        <p:nvPicPr>
          <p:cNvPr id="2050" name="Picture 2" descr="C:\Users\50395175500\Desktop\indir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861048"/>
            <a:ext cx="741682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856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85813"/>
            <a:ext cx="9144000" cy="7143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800" b="1" dirty="0" smtClean="0">
                <a:solidFill>
                  <a:srgbClr val="CC0000"/>
                </a:solidFill>
              </a:rPr>
              <a:t>SİNDİRİM YOLUYLA </a:t>
            </a:r>
            <a:br>
              <a:rPr lang="tr-TR" sz="2800" b="1" dirty="0" smtClean="0">
                <a:solidFill>
                  <a:srgbClr val="CC0000"/>
                </a:solidFill>
              </a:rPr>
            </a:br>
            <a:r>
              <a:rPr lang="tr-TR" sz="2800" b="1" dirty="0" smtClean="0">
                <a:solidFill>
                  <a:srgbClr val="CC0000"/>
                </a:solidFill>
              </a:rPr>
              <a:t>ZEHİRLENMELERDE İLK YARDIM</a:t>
            </a:r>
            <a:endParaRPr lang="tr-TR" sz="2800" b="1" i="1" dirty="0" smtClean="0">
              <a:solidFill>
                <a:srgbClr val="CC0000"/>
              </a:solidFill>
            </a:endParaRPr>
          </a:p>
        </p:txBody>
      </p:sp>
      <p:sp>
        <p:nvSpPr>
          <p:cNvPr id="275459" name="Rectangle 6"/>
          <p:cNvSpPr>
            <a:spLocks noChangeArrowheads="1"/>
          </p:cNvSpPr>
          <p:nvPr/>
        </p:nvSpPr>
        <p:spPr bwMode="auto">
          <a:xfrm>
            <a:off x="357188" y="1785938"/>
            <a:ext cx="8501062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623888" algn="l"/>
              </a:tabLst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tabLst>
                <a:tab pos="623888" algn="l"/>
              </a:tabLst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tabLst>
                <a:tab pos="623888" algn="l"/>
              </a:tabLst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tabLst>
                <a:tab pos="623888" algn="l"/>
              </a:tabLst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solidFill>
                <a:srgbClr val="073E87"/>
              </a:solidFill>
              <a:latin typeface="Arial" charset="0"/>
            </a:endParaRPr>
          </a:p>
          <a:p>
            <a:pPr>
              <a:spcBef>
                <a:spcPct val="0"/>
              </a:spcBef>
              <a:buClr>
                <a:srgbClr val="C0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Bilinç kontrolü yapılır.</a:t>
            </a:r>
          </a:p>
          <a:p>
            <a:pPr>
              <a:spcBef>
                <a:spcPct val="0"/>
              </a:spcBef>
              <a:buClr>
                <a:srgbClr val="C0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Ağız zehirli maddeyle temas etmişse su ile çalkalanmalıdır.</a:t>
            </a:r>
          </a:p>
          <a:p>
            <a:pPr>
              <a:spcBef>
                <a:spcPct val="0"/>
              </a:spcBef>
              <a:buClr>
                <a:srgbClr val="C0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Zehirli madde ele  temas etmişse el sabunlu su ile  yıkanır.</a:t>
            </a:r>
          </a:p>
          <a:p>
            <a:pPr>
              <a:spcBef>
                <a:spcPct val="0"/>
              </a:spcBef>
              <a:buClr>
                <a:srgbClr val="C0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Yaşam bulguları değerlendirilir.</a:t>
            </a:r>
          </a:p>
          <a:p>
            <a:pPr>
              <a:spcBef>
                <a:spcPct val="0"/>
              </a:spcBef>
              <a:buClr>
                <a:srgbClr val="C00000"/>
              </a:buClr>
              <a:buSzPct val="75000"/>
              <a:buFont typeface="Wingdings" pitchFamily="2" charset="2"/>
              <a:buChar char="Ø"/>
            </a:pPr>
            <a:r>
              <a:rPr lang="tr-TR" altLang="tr-TR" sz="2400">
                <a:solidFill>
                  <a:prstClr val="black"/>
                </a:solidFill>
                <a:latin typeface="Arial" charset="0"/>
              </a:rPr>
              <a:t> Kusma, bulantı, ishal vb. belirtiler değerlendirilir.</a:t>
            </a:r>
          </a:p>
          <a:p>
            <a:pPr lvl="1">
              <a:spcBef>
                <a:spcPct val="0"/>
              </a:spcBef>
              <a:buClr>
                <a:srgbClr val="C00000"/>
              </a:buClr>
              <a:buSzPct val="75000"/>
              <a:buFont typeface="Wingdings" pitchFamily="2" charset="2"/>
              <a:buChar char="Ø"/>
            </a:pPr>
            <a:endParaRPr lang="tr-TR" altLang="tr-TR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03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1312</Words>
  <Application>Microsoft Office PowerPoint</Application>
  <PresentationFormat>Ekran Gösterisi (4:3)</PresentationFormat>
  <Paragraphs>186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37" baseType="lpstr">
      <vt:lpstr>Dalga Biçimi</vt:lpstr>
      <vt:lpstr>            ZEHİRLENMELERDE İLK YARDIM          </vt:lpstr>
      <vt:lpstr>ZEHİRLENME</vt:lpstr>
      <vt:lpstr>ZEHİRLENMELERDE  GENEL BELİRTİLER</vt:lpstr>
      <vt:lpstr>PowerPoint Sunusu</vt:lpstr>
      <vt:lpstr>PowerPoint Sunusu</vt:lpstr>
      <vt:lpstr>PowerPoint Sunusu</vt:lpstr>
      <vt:lpstr>ZEHİRLENME YOLLARI</vt:lpstr>
      <vt:lpstr>PowerPoint Sunusu</vt:lpstr>
      <vt:lpstr>SİNDİRİM YOLUYLA  ZEHİRLENMELERDE İLK YARDIM</vt:lpstr>
      <vt:lpstr>SİNDİRİM YOLUYLA  ZEHİRLENMELERDE İLKYARDIM</vt:lpstr>
      <vt:lpstr>PowerPoint Sunusu</vt:lpstr>
      <vt:lpstr>PowerPoint Sunusu</vt:lpstr>
      <vt:lpstr>PowerPoint Sunusu</vt:lpstr>
      <vt:lpstr>SOLUNUM YOLU İLE  ZEHİRLENMELERDE İLK YARDIM</vt:lpstr>
      <vt:lpstr>PowerPoint Sunusu</vt:lpstr>
      <vt:lpstr>DERİ YOLU İLE  ZEHİRLENMELERDE İLK YARDIM</vt:lpstr>
      <vt:lpstr>ZEHİRLENMELERDE  GENEL İLK YARDIM KURALLARI</vt:lpstr>
      <vt:lpstr>PowerPoint Sunusu</vt:lpstr>
      <vt:lpstr>HAYVAN ISIRMALARI  BÖCEK SOKMALARI</vt:lpstr>
      <vt:lpstr>PowerPoint Sunusu</vt:lpstr>
      <vt:lpstr>PowerPoint Sunusu</vt:lpstr>
      <vt:lpstr>PowerPoint Sunusu</vt:lpstr>
      <vt:lpstr>PowerPoint Sunusu</vt:lpstr>
      <vt:lpstr>      ARI SOKMASI</vt:lpstr>
      <vt:lpstr> AKREP SOKMASI</vt:lpstr>
      <vt:lpstr> AKREP SOKMASINDA  İLK YARDIM</vt:lpstr>
      <vt:lpstr>    YILAN SOKMASI</vt:lpstr>
      <vt:lpstr>YILAN SOKMASINDA  İLK YARDIM</vt:lpstr>
      <vt:lpstr>YILAN SOKMASINDA  İLK YARDIM</vt:lpstr>
      <vt:lpstr>PowerPoint Sunusu</vt:lpstr>
      <vt:lpstr>PowerPoint Sunusu</vt:lpstr>
      <vt:lpstr>PowerPoint Sunusu</vt:lpstr>
      <vt:lpstr>PowerPoint Sunusu</vt:lpstr>
      <vt:lpstr>PowerPoint Sunusu</vt:lpstr>
      <vt:lpstr>DENİZ CANLILARININ SOKMASI</vt:lpstr>
      <vt:lpstr>DENİZ CANLILARININ SOKMASINDA İLK YARDIM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ZEHİRLENMELERDE İLK YARDIM</dc:title>
  <dc:creator>Ayse ERCAN</dc:creator>
  <cp:lastModifiedBy>Ayse ERCAN</cp:lastModifiedBy>
  <cp:revision>11</cp:revision>
  <dcterms:created xsi:type="dcterms:W3CDTF">2021-04-20T16:37:20Z</dcterms:created>
  <dcterms:modified xsi:type="dcterms:W3CDTF">2023-09-20T11:53:52Z</dcterms:modified>
</cp:coreProperties>
</file>