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5" r:id="rId5"/>
    <p:sldId id="266" r:id="rId6"/>
    <p:sldId id="267" r:id="rId7"/>
    <p:sldId id="268" r:id="rId8"/>
    <p:sldId id="269" r:id="rId9"/>
    <p:sldId id="258" r:id="rId10"/>
    <p:sldId id="259" r:id="rId11"/>
    <p:sldId id="260" r:id="rId12"/>
    <p:sldId id="261" r:id="rId13"/>
    <p:sldId id="263" r:id="rId14"/>
    <p:sldId id="271" r:id="rId15"/>
    <p:sldId id="264" r:id="rId16"/>
    <p:sldId id="270" r:id="rId17"/>
    <p:sldId id="273" r:id="rId18"/>
    <p:sldId id="274" r:id="rId19"/>
    <p:sldId id="272" r:id="rId20"/>
    <p:sldId id="276" r:id="rId21"/>
    <p:sldId id="277" r:id="rId22"/>
    <p:sldId id="275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20.12.2016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20.12.2016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20.12.2016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20.12.2016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20.12.2016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20.12.2016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20.12.2016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Africa</a:t>
            </a:r>
            <a:r>
              <a:rPr lang="tr-TR" dirty="0" smtClean="0"/>
              <a:t>: A </a:t>
            </a:r>
            <a:r>
              <a:rPr lang="tr-TR" dirty="0" err="1" smtClean="0"/>
              <a:t>Hopeful</a:t>
            </a:r>
            <a:r>
              <a:rPr lang="tr-TR" dirty="0" smtClean="0"/>
              <a:t> </a:t>
            </a:r>
            <a:r>
              <a:rPr lang="tr-TR" dirty="0" err="1" smtClean="0"/>
              <a:t>C</a:t>
            </a:r>
            <a:r>
              <a:rPr lang="tr-TR" dirty="0" err="1" smtClean="0"/>
              <a:t>ontinent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booming economy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A booming economy has made a big difference. Over the </a:t>
            </a:r>
            <a:r>
              <a:rPr lang="en-US" b="1" dirty="0" smtClean="0"/>
              <a:t>past ten </a:t>
            </a:r>
            <a:r>
              <a:rPr lang="en-US" b="1" dirty="0" smtClean="0"/>
              <a:t>years</a:t>
            </a:r>
            <a:r>
              <a:rPr lang="tr-TR" b="1" dirty="0" smtClean="0"/>
              <a:t>,</a:t>
            </a:r>
            <a:r>
              <a:rPr lang="en-US" b="1" dirty="0" smtClean="0"/>
              <a:t> </a:t>
            </a:r>
            <a:r>
              <a:rPr lang="en-US" b="1" dirty="0" smtClean="0"/>
              <a:t>real income per person has increased by more than 30%, </a:t>
            </a:r>
            <a:r>
              <a:rPr lang="en-US" dirty="0" smtClean="0"/>
              <a:t>whereas in the </a:t>
            </a:r>
            <a:r>
              <a:rPr lang="en-US" b="1" dirty="0" smtClean="0"/>
              <a:t>previous 20 years it shrank by nearly 10%.</a:t>
            </a:r>
            <a:endParaRPr lang="tr-TR" b="1" dirty="0" smtClean="0"/>
          </a:p>
          <a:p>
            <a:pPr algn="just"/>
            <a:r>
              <a:rPr lang="en-US" dirty="0" smtClean="0"/>
              <a:t> Africa is the </a:t>
            </a:r>
            <a:r>
              <a:rPr lang="en-US" b="1" dirty="0" smtClean="0"/>
              <a:t>world's fastest-growing continent </a:t>
            </a:r>
            <a:r>
              <a:rPr lang="en-US" dirty="0" smtClean="0"/>
              <a:t>just now. Over the </a:t>
            </a:r>
            <a:r>
              <a:rPr lang="en-US" b="1" dirty="0" smtClean="0"/>
              <a:t>next decade its GDP is expected to rise by an average of 6% a </a:t>
            </a:r>
            <a:r>
              <a:rPr lang="en-US" dirty="0" smtClean="0"/>
              <a:t>year, not least thanks to foreign direct investment. </a:t>
            </a:r>
            <a:endParaRPr lang="tr-TR" dirty="0" smtClean="0"/>
          </a:p>
          <a:p>
            <a:pPr algn="just"/>
            <a:r>
              <a:rPr lang="en-US" b="1" dirty="0" smtClean="0"/>
              <a:t>FDI has gone from $15 billion in 2002 to $37 billion in 2006 and $46 billion in </a:t>
            </a:r>
            <a:r>
              <a:rPr lang="en-US" b="1" dirty="0" smtClean="0"/>
              <a:t>2012</a:t>
            </a:r>
            <a:r>
              <a:rPr lang="tr-TR" b="1" dirty="0" smtClean="0"/>
              <a:t>.</a:t>
            </a:r>
            <a:endParaRPr lang="tr-TR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</a:t>
            </a:r>
            <a:r>
              <a:rPr lang="en-US" dirty="0" smtClean="0"/>
              <a:t> </a:t>
            </a:r>
            <a:r>
              <a:rPr lang="en-US" dirty="0" smtClean="0"/>
              <a:t>new climate of </a:t>
            </a:r>
            <a:r>
              <a:rPr lang="en-US" dirty="0" smtClean="0"/>
              <a:t>hope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Many </a:t>
            </a:r>
            <a:r>
              <a:rPr lang="en-US" b="1" dirty="0" smtClean="0"/>
              <a:t>goods and services that used to be scarce, including telephones, are now widely available</a:t>
            </a:r>
            <a:r>
              <a:rPr lang="en-US" dirty="0" smtClean="0"/>
              <a:t>. Africa has three mobile phones for every four people, the same as India. </a:t>
            </a:r>
            <a:endParaRPr lang="tr-TR" dirty="0" smtClean="0"/>
          </a:p>
          <a:p>
            <a:r>
              <a:rPr lang="en-US" dirty="0" smtClean="0"/>
              <a:t>By </a:t>
            </a:r>
            <a:r>
              <a:rPr lang="en-US" b="1" dirty="0" smtClean="0"/>
              <a:t>2017 nearly 30% of households are expected to have a television set</a:t>
            </a:r>
            <a:r>
              <a:rPr lang="en-US" dirty="0" smtClean="0"/>
              <a:t>, an almost fivefold increase over ten years. </a:t>
            </a:r>
            <a:endParaRPr lang="tr-TR" dirty="0" smtClean="0"/>
          </a:p>
          <a:p>
            <a:r>
              <a:rPr lang="en-US" b="1" dirty="0" smtClean="0"/>
              <a:t>Nigeria produces more movies than America does</a:t>
            </a:r>
            <a:r>
              <a:rPr lang="en-US" dirty="0" smtClean="0"/>
              <a:t>. Film-makers, novelists, designers, musicians and artists thrive in a new climate of hope.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</a:t>
            </a:r>
            <a:r>
              <a:rPr lang="tr-TR" dirty="0" err="1" smtClean="0"/>
              <a:t>mproving</a:t>
            </a:r>
            <a:r>
              <a:rPr lang="tr-TR" dirty="0" smtClean="0"/>
              <a:t> </a:t>
            </a:r>
            <a:r>
              <a:rPr lang="tr-TR" dirty="0" err="1" smtClean="0"/>
              <a:t>Democracies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At the </a:t>
            </a:r>
            <a:r>
              <a:rPr lang="en-US" b="1" dirty="0" smtClean="0"/>
              <a:t>end of the cold war only three African countries</a:t>
            </a:r>
            <a:r>
              <a:rPr lang="en-US" dirty="0" smtClean="0"/>
              <a:t> (out of 53 at the time) had </a:t>
            </a:r>
            <a:r>
              <a:rPr lang="en-US" b="1" dirty="0" smtClean="0"/>
              <a:t>democracies</a:t>
            </a:r>
            <a:r>
              <a:rPr lang="en-US" dirty="0" smtClean="0"/>
              <a:t>; since then the </a:t>
            </a:r>
            <a:r>
              <a:rPr lang="en-US" b="1" dirty="0" smtClean="0"/>
              <a:t>number has risen to 25</a:t>
            </a:r>
            <a:r>
              <a:rPr lang="en-US" dirty="0" smtClean="0"/>
              <a:t>, of varying shades</a:t>
            </a:r>
            <a:r>
              <a:rPr lang="tr-TR" dirty="0" smtClean="0"/>
              <a:t>. </a:t>
            </a:r>
          </a:p>
          <a:p>
            <a:pPr algn="just"/>
            <a:r>
              <a:rPr lang="en-US" dirty="0" smtClean="0"/>
              <a:t> </a:t>
            </a:r>
            <a:r>
              <a:rPr lang="tr-TR" dirty="0" smtClean="0"/>
              <a:t>M</a:t>
            </a:r>
            <a:r>
              <a:rPr lang="en-US" dirty="0" smtClean="0"/>
              <a:t>any </a:t>
            </a:r>
            <a:r>
              <a:rPr lang="en-US" dirty="0" smtClean="0"/>
              <a:t>more countries hold </a:t>
            </a:r>
            <a:r>
              <a:rPr lang="en-US" b="1" dirty="0" smtClean="0"/>
              <a:t>imperfect but worthwhile elections (22 </a:t>
            </a:r>
            <a:r>
              <a:rPr lang="en-US" dirty="0" smtClean="0"/>
              <a:t>in 2012). </a:t>
            </a:r>
            <a:endParaRPr lang="tr-TR" dirty="0" smtClean="0"/>
          </a:p>
          <a:p>
            <a:pPr algn="just"/>
            <a:r>
              <a:rPr lang="en-US" dirty="0" smtClean="0"/>
              <a:t>Only </a:t>
            </a:r>
            <a:r>
              <a:rPr lang="en-US" b="1" dirty="0" smtClean="0"/>
              <a:t>four out of 55 countries--Eritrea, Swaziland, Libya and Somalia--lack a multi-party constitution</a:t>
            </a:r>
            <a:endParaRPr lang="tr-TR" b="1" dirty="0" smtClean="0"/>
          </a:p>
          <a:p>
            <a:pPr algn="just"/>
            <a:r>
              <a:rPr lang="en-US" b="1" dirty="0" smtClean="0"/>
              <a:t>Senegal</a:t>
            </a:r>
            <a:r>
              <a:rPr lang="tr-TR" b="1" dirty="0" smtClean="0"/>
              <a:t>:</a:t>
            </a:r>
            <a:r>
              <a:rPr lang="en-US" dirty="0" smtClean="0"/>
              <a:t> </a:t>
            </a:r>
            <a:r>
              <a:rPr lang="tr-TR" dirty="0" smtClean="0"/>
              <a:t>D</a:t>
            </a:r>
            <a:r>
              <a:rPr lang="en-US" dirty="0" err="1" smtClean="0"/>
              <a:t>emocracy</a:t>
            </a:r>
            <a:r>
              <a:rPr lang="tr-TR" dirty="0" smtClean="0"/>
              <a:t> </a:t>
            </a:r>
            <a:r>
              <a:rPr lang="tr-TR" dirty="0" smtClean="0"/>
              <a:t>is </a:t>
            </a:r>
            <a:r>
              <a:rPr lang="tr-TR" dirty="0" err="1" smtClean="0"/>
              <a:t>important</a:t>
            </a:r>
            <a:r>
              <a:rPr lang="tr-TR" dirty="0" smtClean="0"/>
              <a:t>,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b="1" dirty="0" err="1" smtClean="0"/>
              <a:t>respect</a:t>
            </a:r>
            <a:r>
              <a:rPr lang="tr-TR" b="1" dirty="0" smtClean="0"/>
              <a:t> </a:t>
            </a:r>
            <a:r>
              <a:rPr lang="tr-TR" b="1" dirty="0" err="1" smtClean="0"/>
              <a:t>democratic</a:t>
            </a:r>
            <a:r>
              <a:rPr lang="tr-TR" b="1" dirty="0" smtClean="0"/>
              <a:t> </a:t>
            </a:r>
            <a:r>
              <a:rPr lang="tr-TR" b="1" dirty="0" err="1" smtClean="0"/>
              <a:t>institutions</a:t>
            </a:r>
            <a:r>
              <a:rPr lang="tr-TR" b="1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Improving</a:t>
            </a:r>
            <a:r>
              <a:rPr lang="tr-TR" dirty="0" smtClean="0"/>
              <a:t> </a:t>
            </a:r>
            <a:r>
              <a:rPr lang="tr-TR" dirty="0" err="1" smtClean="0"/>
              <a:t>Democracies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tr-TR" b="1" dirty="0" smtClean="0"/>
              <a:t>M</a:t>
            </a:r>
            <a:r>
              <a:rPr lang="en-US" b="1" dirty="0" smtClean="0"/>
              <a:t>ore </a:t>
            </a:r>
            <a:r>
              <a:rPr lang="en-US" b="1" dirty="0" smtClean="0"/>
              <a:t>private citizens are engaging with politics</a:t>
            </a:r>
            <a:r>
              <a:rPr lang="en-US" dirty="0" smtClean="0"/>
              <a:t>, some in civil-society groups, others in aid efforts or as protesters. </a:t>
            </a:r>
            <a:endParaRPr lang="tr-TR" dirty="0" smtClean="0"/>
          </a:p>
          <a:p>
            <a:pPr algn="just"/>
            <a:r>
              <a:rPr lang="en-US" dirty="0" smtClean="0"/>
              <a:t>The </a:t>
            </a:r>
            <a:r>
              <a:rPr lang="en-US" b="1" dirty="0" smtClean="0"/>
              <a:t>beginnings of the Arab spring </a:t>
            </a:r>
            <a:r>
              <a:rPr lang="en-US" dirty="0" smtClean="0"/>
              <a:t>in north Africa two years ago </a:t>
            </a:r>
            <a:r>
              <a:rPr lang="en-US" b="1" dirty="0" smtClean="0"/>
              <a:t>inspired the rest of the continent</a:t>
            </a:r>
            <a:r>
              <a:rPr lang="en-US" dirty="0" smtClean="0"/>
              <a:t>. In Angola youth activists invoke the events farther north. </a:t>
            </a:r>
            <a:endParaRPr lang="tr-TR" dirty="0" smtClean="0"/>
          </a:p>
          <a:p>
            <a:pPr algn="just"/>
            <a:r>
              <a:rPr lang="en-US" dirty="0" smtClean="0"/>
              <a:t>In </a:t>
            </a:r>
            <a:r>
              <a:rPr lang="en-US" b="1" dirty="0" smtClean="0"/>
              <a:t>Senegal a group of rap artists formed the nucleus of the coalition that ousted </a:t>
            </a:r>
            <a:r>
              <a:rPr lang="tr-TR" b="1" dirty="0" err="1" smtClean="0"/>
              <a:t>President</a:t>
            </a:r>
            <a:r>
              <a:rPr lang="en-US" b="1" dirty="0" smtClean="0"/>
              <a:t> Wade. </a:t>
            </a:r>
            <a:endParaRPr lang="tr-TR" b="1" dirty="0" smtClean="0"/>
          </a:p>
          <a:p>
            <a:pPr algn="just"/>
            <a:r>
              <a:rPr lang="en-US" b="1" dirty="0" smtClean="0"/>
              <a:t>After decades of misrule and military coups </a:t>
            </a:r>
            <a:r>
              <a:rPr lang="en-US" dirty="0" smtClean="0"/>
              <a:t>that severely impoverished the country, </a:t>
            </a:r>
            <a:r>
              <a:rPr lang="en-US" b="1" dirty="0" smtClean="0"/>
              <a:t>Guineans in 2010 elected the long-time opposition leader, Alpha </a:t>
            </a:r>
            <a:r>
              <a:rPr lang="en-US" b="1" dirty="0" err="1" smtClean="0"/>
              <a:t>Conde</a:t>
            </a:r>
            <a:r>
              <a:rPr lang="en-US" b="1" dirty="0" smtClean="0"/>
              <a:t>, as their president</a:t>
            </a:r>
            <a:r>
              <a:rPr lang="tr-TR" b="1" dirty="0" smtClean="0"/>
              <a:t>.</a:t>
            </a:r>
            <a:endParaRPr lang="tr-TR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Improving</a:t>
            </a:r>
            <a:r>
              <a:rPr lang="tr-TR" dirty="0" smtClean="0"/>
              <a:t> </a:t>
            </a:r>
            <a:r>
              <a:rPr lang="tr-TR" dirty="0" err="1" smtClean="0"/>
              <a:t>Democracies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Across Africa both </a:t>
            </a:r>
            <a:r>
              <a:rPr lang="en-US" b="1" dirty="0" smtClean="0"/>
              <a:t>voters and leaders are better educated </a:t>
            </a:r>
            <a:r>
              <a:rPr lang="en-US" dirty="0" smtClean="0"/>
              <a:t>than they were even half a generation ago. Many of those in power are the first in their families with a university degree. </a:t>
            </a:r>
            <a:endParaRPr lang="tr-TR" dirty="0" smtClean="0"/>
          </a:p>
          <a:p>
            <a:pPr algn="just"/>
            <a:r>
              <a:rPr lang="en-US" dirty="0" smtClean="0"/>
              <a:t>Standards of </a:t>
            </a:r>
            <a:r>
              <a:rPr lang="en-US" b="1" dirty="0" smtClean="0"/>
              <a:t>political debate have risen thanks to better schools, modern media and the return of </a:t>
            </a:r>
            <a:r>
              <a:rPr lang="en-US" b="1" dirty="0" err="1" smtClean="0"/>
              <a:t>diaspora</a:t>
            </a:r>
            <a:r>
              <a:rPr lang="en-US" b="1" dirty="0" smtClean="0"/>
              <a:t> members who bring new ideas with them. </a:t>
            </a:r>
            <a:endParaRPr lang="tr-TR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Shift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Liberal </a:t>
            </a:r>
            <a:r>
              <a:rPr lang="tr-TR" dirty="0" err="1" smtClean="0"/>
              <a:t>Economy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Africa's </a:t>
            </a:r>
            <a:r>
              <a:rPr lang="en-US" b="1" dirty="0" smtClean="0"/>
              <a:t>retreat from socialist economic models </a:t>
            </a:r>
            <a:r>
              <a:rPr lang="en-US" dirty="0" smtClean="0"/>
              <a:t>has generally </a:t>
            </a:r>
            <a:r>
              <a:rPr lang="en-US" b="1" dirty="0" smtClean="0"/>
              <a:t>made everyone better off</a:t>
            </a:r>
            <a:r>
              <a:rPr lang="tr-TR" dirty="0" smtClean="0"/>
              <a:t>.</a:t>
            </a:r>
          </a:p>
          <a:p>
            <a:pPr algn="just"/>
            <a:r>
              <a:rPr lang="en-US" b="1" dirty="0" smtClean="0"/>
              <a:t>Kenya and Nigeria</a:t>
            </a:r>
            <a:r>
              <a:rPr lang="en-US" dirty="0" smtClean="0"/>
              <a:t>, have </a:t>
            </a:r>
            <a:r>
              <a:rPr lang="en-US" b="1" dirty="0" smtClean="0"/>
              <a:t>empowered private business by removing red tape</a:t>
            </a:r>
            <a:r>
              <a:rPr lang="en-US" dirty="0" smtClean="0"/>
              <a:t>. Yet others are benefiting from a </a:t>
            </a:r>
            <a:r>
              <a:rPr lang="en-US" b="1" dirty="0" smtClean="0"/>
              <a:t>commodities boom, driven by increased demand from China, which has become Africa's biggest trading partner. </a:t>
            </a:r>
            <a:endParaRPr lang="tr-TR" b="1" dirty="0" smtClean="0"/>
          </a:p>
          <a:p>
            <a:pPr algn="just"/>
            <a:r>
              <a:rPr lang="en-US" dirty="0" smtClean="0"/>
              <a:t>Over the past decade </a:t>
            </a:r>
            <a:r>
              <a:rPr lang="en-US" b="1" dirty="0" smtClean="0"/>
              <a:t>African trade with China has risen from $11 billion to $166 billion</a:t>
            </a:r>
            <a:r>
              <a:rPr lang="en-US" dirty="0" smtClean="0"/>
              <a:t>. </a:t>
            </a:r>
            <a:r>
              <a:rPr lang="en-US" b="1" dirty="0" smtClean="0"/>
              <a:t>Copper-rich Zambia and oil-soaked Ghan</a:t>
            </a:r>
            <a:r>
              <a:rPr lang="en-US" dirty="0" smtClean="0"/>
              <a:t>a are using full coffers to pay for </a:t>
            </a:r>
            <a:r>
              <a:rPr lang="en-US" b="1" dirty="0" smtClean="0"/>
              <a:t>new schools and hospitals, even if some of the money is stolen along the way. </a:t>
            </a:r>
            <a:endParaRPr lang="tr-TR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Governance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Governance</a:t>
            </a:r>
            <a:r>
              <a:rPr lang="en-US" dirty="0" smtClean="0"/>
              <a:t> in much of Africa is visibly </a:t>
            </a:r>
            <a:r>
              <a:rPr lang="en-US" b="1" dirty="0" smtClean="0"/>
              <a:t>improving</a:t>
            </a:r>
            <a:r>
              <a:rPr lang="tr-TR" dirty="0" smtClean="0"/>
              <a:t>.</a:t>
            </a:r>
          </a:p>
          <a:p>
            <a:r>
              <a:rPr lang="en-US" dirty="0" smtClean="0"/>
              <a:t>Governance in </a:t>
            </a:r>
            <a:r>
              <a:rPr lang="en-US" b="1" dirty="0" smtClean="0"/>
              <a:t>Cote d'Ivoire </a:t>
            </a:r>
            <a:r>
              <a:rPr lang="en-US" dirty="0" smtClean="0"/>
              <a:t>is rarely as good as it looks. </a:t>
            </a:r>
            <a:r>
              <a:rPr lang="en-US" b="1" dirty="0" smtClean="0"/>
              <a:t>Bribes still solve problems </a:t>
            </a:r>
            <a:r>
              <a:rPr lang="en-US" dirty="0" smtClean="0"/>
              <a:t>faster than meetings. </a:t>
            </a:r>
            <a:endParaRPr lang="tr-TR" dirty="0" smtClean="0"/>
          </a:p>
          <a:p>
            <a:r>
              <a:rPr lang="tr-TR" dirty="0" smtClean="0"/>
              <a:t>But, </a:t>
            </a:r>
            <a:r>
              <a:rPr lang="en-US" dirty="0" smtClean="0"/>
              <a:t>the </a:t>
            </a:r>
            <a:r>
              <a:rPr lang="en-US" b="1" dirty="0" smtClean="0"/>
              <a:t>national accounts are in order, debts are coming down and new roads are being </a:t>
            </a:r>
            <a:r>
              <a:rPr lang="en-US" b="1" dirty="0" smtClean="0"/>
              <a:t>built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en-US" b="1" dirty="0" smtClean="0"/>
              <a:t>elections </a:t>
            </a:r>
            <a:r>
              <a:rPr lang="en-US" b="1" dirty="0" smtClean="0"/>
              <a:t>are generally becoming fairer. </a:t>
            </a:r>
            <a:endParaRPr lang="tr-TR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Governance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Nigeria</a:t>
            </a:r>
            <a:r>
              <a:rPr lang="en-US" dirty="0" smtClean="0"/>
              <a:t>, on the other hand, is </a:t>
            </a:r>
            <a:r>
              <a:rPr lang="en-US" b="1" dirty="0" smtClean="0"/>
              <a:t>famous for corruption</a:t>
            </a:r>
            <a:r>
              <a:rPr lang="tr-TR" dirty="0" smtClean="0"/>
              <a:t>. </a:t>
            </a:r>
            <a:r>
              <a:rPr lang="en-US" dirty="0" smtClean="0"/>
              <a:t>When the </a:t>
            </a:r>
            <a:r>
              <a:rPr lang="en-US" b="1" dirty="0" smtClean="0"/>
              <a:t>parliament's speaker </a:t>
            </a:r>
            <a:r>
              <a:rPr lang="en-US" dirty="0" smtClean="0"/>
              <a:t>needed a bit of extra cash before leaving office in 2011 ($1m a year he got in pay and expenses) he gave himself a </a:t>
            </a:r>
            <a:r>
              <a:rPr lang="en-US" b="1" dirty="0" smtClean="0"/>
              <a:t>$65m government loan. He was charged but later acquitted.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en-US" dirty="0" smtClean="0"/>
              <a:t>Members of the </a:t>
            </a:r>
            <a:r>
              <a:rPr lang="en-US" b="1" dirty="0" smtClean="0"/>
              <a:t>elite systematically loot state coffers, then subvert the electoral system to protect themselves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dirty="0" smtClean="0"/>
              <a:t>A</a:t>
            </a:r>
            <a:r>
              <a:rPr lang="en-US" dirty="0" smtClean="0"/>
              <a:t>t least $</a:t>
            </a:r>
            <a:r>
              <a:rPr lang="en-US" b="1" dirty="0" smtClean="0"/>
              <a:t>4 billion-8 billion </a:t>
            </a:r>
            <a:r>
              <a:rPr lang="tr-TR" b="1" dirty="0" err="1" smtClean="0"/>
              <a:t>oil</a:t>
            </a:r>
            <a:r>
              <a:rPr lang="tr-TR" b="1" dirty="0" smtClean="0"/>
              <a:t> </a:t>
            </a:r>
            <a:r>
              <a:rPr lang="tr-TR" b="1" dirty="0" err="1" smtClean="0"/>
              <a:t>revenue</a:t>
            </a:r>
            <a:r>
              <a:rPr lang="tr-TR" b="1" dirty="0" smtClean="0"/>
              <a:t> </a:t>
            </a:r>
            <a:r>
              <a:rPr lang="en-US" b="1" dirty="0" smtClean="0"/>
              <a:t>is stolen </a:t>
            </a:r>
            <a:r>
              <a:rPr lang="en-US" dirty="0" smtClean="0"/>
              <a:t>every year, money that could pay for schools and hospitals. One official reckons the </a:t>
            </a:r>
            <a:r>
              <a:rPr lang="en-US" b="1" dirty="0" smtClean="0"/>
              <a:t>country has lost more than $380 billion since independence in 1960</a:t>
            </a:r>
            <a:r>
              <a:rPr lang="en-US" dirty="0" smtClean="0"/>
              <a:t>. Yet </a:t>
            </a:r>
            <a:r>
              <a:rPr lang="en-US" b="1" dirty="0" smtClean="0"/>
              <a:t>not a single politician has been imprisoned</a:t>
            </a:r>
            <a:r>
              <a:rPr lang="tr-TR" b="1" dirty="0" smtClean="0"/>
              <a:t>.</a:t>
            </a:r>
            <a:endParaRPr lang="en-US" b="1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Governance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The dire poverty is not due to a lack of economic potential. </a:t>
            </a:r>
            <a:endParaRPr lang="tr-TR" dirty="0" smtClean="0"/>
          </a:p>
          <a:p>
            <a:pPr algn="just"/>
            <a:r>
              <a:rPr lang="en-US" dirty="0" smtClean="0"/>
              <a:t>Most </a:t>
            </a:r>
            <a:r>
              <a:rPr lang="en-US" dirty="0" smtClean="0"/>
              <a:t>years </a:t>
            </a:r>
            <a:r>
              <a:rPr lang="en-US" b="1" dirty="0" smtClean="0"/>
              <a:t>Chad, Congo, Mali and Niger broadly keep up with growth rates </a:t>
            </a:r>
            <a:r>
              <a:rPr lang="en-US" dirty="0" smtClean="0"/>
              <a:t>in the rest of Africa. They have </a:t>
            </a:r>
            <a:r>
              <a:rPr lang="en-US" b="1" dirty="0" smtClean="0"/>
              <a:t>plenty of natural resources </a:t>
            </a:r>
            <a:r>
              <a:rPr lang="en-US" dirty="0" smtClean="0"/>
              <a:t>that, in theory, should earn them enough to provide basic services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 smtClean="0"/>
              <a:t> </a:t>
            </a:r>
            <a:r>
              <a:rPr lang="en-US" b="1" dirty="0" smtClean="0"/>
              <a:t>Congo is stuffed with gold and other valuable materials</a:t>
            </a:r>
            <a:r>
              <a:rPr lang="en-US" dirty="0" smtClean="0"/>
              <a:t>; </a:t>
            </a:r>
            <a:r>
              <a:rPr lang="en-US" b="1" dirty="0" smtClean="0"/>
              <a:t>Chad has oil. But money does not trickle down from government coffers to the neediest. </a:t>
            </a:r>
            <a:endParaRPr lang="tr-TR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Ethiopia</a:t>
            </a:r>
            <a:r>
              <a:rPr lang="tr-TR" dirty="0" smtClean="0"/>
              <a:t>: </a:t>
            </a:r>
            <a:r>
              <a:rPr lang="tr-TR" dirty="0" err="1" smtClean="0"/>
              <a:t>State</a:t>
            </a:r>
            <a:r>
              <a:rPr lang="tr-TR" dirty="0" smtClean="0"/>
              <a:t>-</a:t>
            </a:r>
            <a:r>
              <a:rPr lang="tr-TR" dirty="0" err="1" smtClean="0"/>
              <a:t>led</a:t>
            </a:r>
            <a:r>
              <a:rPr lang="tr-TR" dirty="0" smtClean="0"/>
              <a:t> </a:t>
            </a:r>
            <a:r>
              <a:rPr lang="tr-TR" dirty="0" err="1" smtClean="0"/>
              <a:t>development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a </a:t>
            </a:r>
            <a:r>
              <a:rPr lang="en-US" b="1" dirty="0" smtClean="0"/>
              <a:t>famine-struck</a:t>
            </a:r>
            <a:r>
              <a:rPr lang="tr-TR" b="1" dirty="0" smtClean="0"/>
              <a:t> </a:t>
            </a:r>
            <a:r>
              <a:rPr lang="tr-TR" b="1" dirty="0" err="1" smtClean="0"/>
              <a:t>country</a:t>
            </a:r>
            <a:r>
              <a:rPr lang="tr-TR" dirty="0" smtClean="0"/>
              <a:t>.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 </a:t>
            </a:r>
            <a:r>
              <a:rPr lang="en-US" b="1" dirty="0" smtClean="0"/>
              <a:t>1984, Bob </a:t>
            </a:r>
            <a:r>
              <a:rPr lang="en-US" b="1" dirty="0" err="1" smtClean="0"/>
              <a:t>Geldof</a:t>
            </a:r>
            <a:r>
              <a:rPr lang="en-US" b="1" dirty="0" smtClean="0"/>
              <a:t> </a:t>
            </a:r>
            <a:r>
              <a:rPr lang="en-US" dirty="0" smtClean="0"/>
              <a:t>sang about the country "</a:t>
            </a:r>
            <a:r>
              <a:rPr lang="en-US" b="1" dirty="0" smtClean="0"/>
              <a:t>where nothing ever grows / No rain or rivers flow</a:t>
            </a:r>
            <a:r>
              <a:rPr lang="tr-TR" b="1" dirty="0" smtClean="0"/>
              <a:t>.</a:t>
            </a:r>
          </a:p>
          <a:p>
            <a:pPr algn="just"/>
            <a:r>
              <a:rPr lang="tr-TR" dirty="0" err="1" smtClean="0"/>
              <a:t>Today</a:t>
            </a:r>
            <a:r>
              <a:rPr lang="tr-TR" dirty="0" smtClean="0"/>
              <a:t> it </a:t>
            </a:r>
            <a:r>
              <a:rPr lang="tr-TR" dirty="0" err="1" smtClean="0"/>
              <a:t>became</a:t>
            </a:r>
            <a:r>
              <a:rPr lang="tr-TR" dirty="0" smtClean="0"/>
              <a:t> </a:t>
            </a:r>
            <a:r>
              <a:rPr lang="en-US" b="1" dirty="0" smtClean="0"/>
              <a:t>one of Africa's development stars</a:t>
            </a:r>
            <a:r>
              <a:rPr lang="tr-TR" b="1" dirty="0" smtClean="0"/>
              <a:t> (</a:t>
            </a:r>
            <a:r>
              <a:rPr lang="tr-TR" b="1" dirty="0" err="1" smtClean="0"/>
              <a:t>state</a:t>
            </a:r>
            <a:r>
              <a:rPr lang="tr-TR" b="1" dirty="0" smtClean="0"/>
              <a:t>-</a:t>
            </a:r>
            <a:r>
              <a:rPr lang="tr-TR" b="1" dirty="0" err="1" smtClean="0"/>
              <a:t>led</a:t>
            </a:r>
            <a:r>
              <a:rPr lang="tr-TR" b="1" dirty="0" smtClean="0"/>
              <a:t> </a:t>
            </a:r>
            <a:r>
              <a:rPr lang="tr-TR" b="1" dirty="0" err="1" smtClean="0"/>
              <a:t>development</a:t>
            </a:r>
            <a:r>
              <a:rPr lang="tr-TR" b="1" dirty="0" smtClean="0"/>
              <a:t>).</a:t>
            </a:r>
            <a:endParaRPr lang="tr-TR" b="1" dirty="0" smtClean="0"/>
          </a:p>
          <a:p>
            <a:pPr algn="just"/>
            <a:r>
              <a:rPr lang="en-US" dirty="0" smtClean="0"/>
              <a:t> </a:t>
            </a:r>
            <a:r>
              <a:rPr lang="en-US" b="1" dirty="0" smtClean="0"/>
              <a:t>Markets and foreign investors are allowed but mistrusted</a:t>
            </a:r>
            <a:r>
              <a:rPr lang="en-US" dirty="0" smtClean="0"/>
              <a:t>. The </a:t>
            </a:r>
            <a:r>
              <a:rPr lang="en-US" b="1" dirty="0" smtClean="0"/>
              <a:t>model borrows from China and is conceived as a rejection of Western free-for-all capitalism</a:t>
            </a:r>
            <a:r>
              <a:rPr lang="en-US" dirty="0" smtClean="0"/>
              <a:t>. It claims to </a:t>
            </a:r>
            <a:r>
              <a:rPr lang="tr-TR" b="1" dirty="0" err="1" smtClean="0"/>
              <a:t>protect</a:t>
            </a:r>
            <a:r>
              <a:rPr lang="en-US" b="1" dirty="0" smtClean="0"/>
              <a:t> </a:t>
            </a:r>
            <a:r>
              <a:rPr lang="tr-TR" b="1" dirty="0" err="1" smtClean="0"/>
              <a:t>domestic</a:t>
            </a:r>
            <a:r>
              <a:rPr lang="en-US" b="1" dirty="0" smtClean="0"/>
              <a:t> </a:t>
            </a:r>
            <a:r>
              <a:rPr lang="en-US" b="1" dirty="0" smtClean="0"/>
              <a:t>employers </a:t>
            </a:r>
            <a:r>
              <a:rPr lang="en-US" dirty="0" smtClean="0"/>
              <a:t>from Wall Street predators. </a:t>
            </a:r>
            <a:endParaRPr lang="tr-TR" dirty="0" smtClean="0"/>
          </a:p>
          <a:p>
            <a:pPr algn="just"/>
            <a:r>
              <a:rPr lang="en-US" dirty="0" smtClean="0"/>
              <a:t>The government </a:t>
            </a:r>
            <a:r>
              <a:rPr lang="en-US" b="1" dirty="0" smtClean="0"/>
              <a:t>talks vaguely about moving to a liberal democracy in the future, but that is a long way off.</a:t>
            </a:r>
            <a:r>
              <a:rPr lang="en-US" dirty="0" smtClean="0"/>
              <a:t> The </a:t>
            </a:r>
            <a:r>
              <a:rPr lang="en-US" b="1" dirty="0" smtClean="0"/>
              <a:t>economy comes first</a:t>
            </a:r>
            <a:r>
              <a:rPr lang="en-US" dirty="0" smtClean="0"/>
              <a:t>. </a:t>
            </a:r>
            <a:r>
              <a:rPr lang="en-US" dirty="0" err="1" smtClean="0"/>
              <a:t>Meles</a:t>
            </a:r>
            <a:r>
              <a:rPr lang="en-US" dirty="0" smtClean="0"/>
              <a:t> </a:t>
            </a:r>
            <a:r>
              <a:rPr lang="en-US" dirty="0" err="1" smtClean="0"/>
              <a:t>Zenawi</a:t>
            </a:r>
            <a:r>
              <a:rPr lang="en-US" dirty="0" smtClean="0"/>
              <a:t>, the country's late prime minister, developed a vision for the country of </a:t>
            </a:r>
            <a:r>
              <a:rPr lang="en-US" b="1" dirty="0" smtClean="0"/>
              <a:t>85m that focuses mainly on improving its agriculture, which accounts for 46% of GDP and employs 79% of the workforce. </a:t>
            </a:r>
            <a:endParaRPr lang="tr-TR" b="1" dirty="0" smtClean="0"/>
          </a:p>
          <a:p>
            <a:pPr algn="just"/>
            <a:r>
              <a:rPr lang="tr-TR" b="1" dirty="0" smtClean="0"/>
              <a:t>S</a:t>
            </a:r>
            <a:r>
              <a:rPr lang="en-US" b="1" dirty="0" err="1" smtClean="0"/>
              <a:t>esame</a:t>
            </a:r>
            <a:r>
              <a:rPr lang="tr-TR" b="1" dirty="0" smtClean="0"/>
              <a:t> </a:t>
            </a:r>
            <a:r>
              <a:rPr lang="tr-TR" b="1" dirty="0" smtClean="0"/>
              <a:t>is </a:t>
            </a:r>
            <a:r>
              <a:rPr lang="en-US" b="1" dirty="0" smtClean="0"/>
              <a:t>Ethiopia's second-biggest export after coffee</a:t>
            </a:r>
            <a:r>
              <a:rPr lang="tr-TR" b="1" dirty="0" smtClean="0"/>
              <a:t>.</a:t>
            </a:r>
            <a:endParaRPr lang="tr-TR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Decrease</a:t>
            </a:r>
            <a:r>
              <a:rPr lang="tr-TR" dirty="0" smtClean="0"/>
              <a:t> in </a:t>
            </a:r>
            <a:r>
              <a:rPr lang="tr-TR" dirty="0" err="1" smtClean="0"/>
              <a:t>Violence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African lives have already greatly improved over the past decade</a:t>
            </a:r>
            <a:endParaRPr lang="tr-TR" dirty="0" smtClean="0"/>
          </a:p>
          <a:p>
            <a:pPr algn="just"/>
            <a:r>
              <a:rPr lang="en-US" b="1" dirty="0" smtClean="0"/>
              <a:t>War, famine and dictators</a:t>
            </a:r>
            <a:r>
              <a:rPr lang="en-US" dirty="0" smtClean="0"/>
              <a:t> have become </a:t>
            </a:r>
            <a:r>
              <a:rPr lang="en-US" b="1" dirty="0" smtClean="0"/>
              <a:t>rarer</a:t>
            </a:r>
            <a:r>
              <a:rPr lang="en-US" dirty="0" smtClean="0"/>
              <a:t>. People still </a:t>
            </a:r>
            <a:r>
              <a:rPr lang="en-US" b="1" dirty="0" smtClean="0"/>
              <a:t>struggle to make ends meet</a:t>
            </a:r>
            <a:r>
              <a:rPr lang="en-US" dirty="0" smtClean="0"/>
              <a:t>, just as they do in China and India. They d</a:t>
            </a:r>
            <a:r>
              <a:rPr lang="en-US" b="1" dirty="0" smtClean="0"/>
              <a:t>on't always have enough to eat, they may lack education, they despair at daily injustices and some want to emigrate</a:t>
            </a:r>
            <a:r>
              <a:rPr lang="en-US" b="1" dirty="0" smtClean="0"/>
              <a:t>.</a:t>
            </a:r>
            <a:endParaRPr lang="tr-TR" b="1" dirty="0" smtClean="0"/>
          </a:p>
          <a:p>
            <a:pPr algn="just"/>
            <a:r>
              <a:rPr lang="en-US" dirty="0" smtClean="0"/>
              <a:t> </a:t>
            </a:r>
            <a:r>
              <a:rPr lang="en-US" dirty="0" smtClean="0"/>
              <a:t>But most </a:t>
            </a:r>
            <a:r>
              <a:rPr lang="en-US" b="1" dirty="0" smtClean="0"/>
              <a:t>Africans no longer fear a violent </a:t>
            </a:r>
            <a:r>
              <a:rPr lang="tr-TR" b="1" dirty="0" err="1" smtClean="0"/>
              <a:t>death</a:t>
            </a:r>
            <a:r>
              <a:rPr lang="tr-TR" b="1" dirty="0" smtClean="0"/>
              <a:t> </a:t>
            </a:r>
            <a:r>
              <a:rPr lang="en-US" b="1" dirty="0" smtClean="0"/>
              <a:t>and can hope to see their children do well</a:t>
            </a:r>
            <a:r>
              <a:rPr lang="en-US" dirty="0" smtClean="0"/>
              <a:t>. That applies across much of the continent, including the sub-Saharan part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Ethiopia</a:t>
            </a:r>
            <a:r>
              <a:rPr lang="tr-TR" dirty="0" smtClean="0"/>
              <a:t>: </a:t>
            </a:r>
            <a:r>
              <a:rPr lang="tr-TR" dirty="0" err="1" smtClean="0"/>
              <a:t>State</a:t>
            </a:r>
            <a:r>
              <a:rPr lang="tr-TR" dirty="0" smtClean="0"/>
              <a:t>-</a:t>
            </a:r>
            <a:r>
              <a:rPr lang="tr-TR" dirty="0" err="1" smtClean="0"/>
              <a:t>led</a:t>
            </a:r>
            <a:r>
              <a:rPr lang="tr-TR" dirty="0" smtClean="0"/>
              <a:t> </a:t>
            </a:r>
            <a:r>
              <a:rPr lang="tr-TR" dirty="0" err="1" smtClean="0"/>
              <a:t>development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Ethiopia has gone from having </a:t>
            </a:r>
            <a:r>
              <a:rPr lang="en-US" b="1" dirty="0" smtClean="0"/>
              <a:t>two universities to 32 in two decades.</a:t>
            </a:r>
            <a:r>
              <a:rPr lang="en-US" dirty="0" smtClean="0"/>
              <a:t> It has </a:t>
            </a:r>
            <a:r>
              <a:rPr lang="en-US" b="1" dirty="0" smtClean="0"/>
              <a:t>put schools and clinics in most villages.</a:t>
            </a:r>
            <a:endParaRPr lang="tr-TR" b="1" dirty="0" smtClean="0"/>
          </a:p>
          <a:p>
            <a:r>
              <a:rPr lang="tr-TR" dirty="0" smtClean="0"/>
              <a:t>I</a:t>
            </a:r>
            <a:r>
              <a:rPr lang="en-US" b="1" dirty="0" err="1" smtClean="0"/>
              <a:t>nfant</a:t>
            </a:r>
            <a:r>
              <a:rPr lang="en-US" b="1" dirty="0" smtClean="0"/>
              <a:t>-mortality </a:t>
            </a:r>
            <a:r>
              <a:rPr lang="en-US" b="1" dirty="0" smtClean="0"/>
              <a:t>rates have fallen by 40% since 2000 and under-five mortality rates by 45%. </a:t>
            </a:r>
            <a:endParaRPr lang="tr-TR" b="1" dirty="0" smtClean="0"/>
          </a:p>
          <a:p>
            <a:r>
              <a:rPr lang="en-US" dirty="0" smtClean="0"/>
              <a:t>Ethiopia is </a:t>
            </a:r>
            <a:r>
              <a:rPr lang="en-US" b="1" dirty="0" smtClean="0"/>
              <a:t>still poor: income per person in 2011 was about $400, </a:t>
            </a:r>
            <a:r>
              <a:rPr lang="en-US" dirty="0" smtClean="0"/>
              <a:t>well below the sub-Saharan average of $1,466. </a:t>
            </a:r>
            <a:r>
              <a:rPr lang="en-US" b="1" dirty="0" smtClean="0"/>
              <a:t>But it has improved rapidly from a very low </a:t>
            </a:r>
            <a:r>
              <a:rPr lang="en-US" b="1" dirty="0" smtClean="0"/>
              <a:t>base</a:t>
            </a:r>
            <a:r>
              <a:rPr lang="tr-TR" b="1" dirty="0" smtClean="0"/>
              <a:t>.</a:t>
            </a:r>
            <a:endParaRPr lang="tr-TR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Ethiopia</a:t>
            </a:r>
            <a:r>
              <a:rPr lang="tr-TR" dirty="0" smtClean="0"/>
              <a:t>: </a:t>
            </a:r>
            <a:r>
              <a:rPr lang="tr-TR" dirty="0" err="1" smtClean="0"/>
              <a:t>State</a:t>
            </a:r>
            <a:r>
              <a:rPr lang="tr-TR" dirty="0" smtClean="0"/>
              <a:t>-</a:t>
            </a:r>
            <a:r>
              <a:rPr lang="tr-TR" dirty="0" err="1" smtClean="0"/>
              <a:t>led</a:t>
            </a:r>
            <a:r>
              <a:rPr lang="tr-TR" dirty="0" smtClean="0"/>
              <a:t> </a:t>
            </a:r>
            <a:r>
              <a:rPr lang="tr-TR" dirty="0" err="1" smtClean="0"/>
              <a:t>development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dirty="0" err="1" smtClean="0"/>
              <a:t>Economic</a:t>
            </a:r>
            <a:r>
              <a:rPr lang="tr-TR" dirty="0" smtClean="0"/>
              <a:t> </a:t>
            </a:r>
            <a:r>
              <a:rPr lang="en-US" b="1" dirty="0" err="1" smtClean="0"/>
              <a:t>liberalisation</a:t>
            </a:r>
            <a:r>
              <a:rPr lang="en-US" b="1" dirty="0" smtClean="0"/>
              <a:t> </a:t>
            </a:r>
            <a:r>
              <a:rPr lang="en-US" b="1" dirty="0" smtClean="0"/>
              <a:t>is urgently needed in Ethiopia. Banking needs to provide capital to genuine private enterprises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 smtClean="0"/>
              <a:t> </a:t>
            </a:r>
            <a:r>
              <a:rPr lang="en-US" b="1" dirty="0" smtClean="0"/>
              <a:t>Ethiopian Airlines, </a:t>
            </a:r>
            <a:r>
              <a:rPr lang="en-US" dirty="0" smtClean="0"/>
              <a:t>the country's flag-carrier, ought to </a:t>
            </a:r>
            <a:r>
              <a:rPr lang="en-US" b="1" dirty="0" smtClean="0"/>
              <a:t>face domestic competition. </a:t>
            </a:r>
            <a:endParaRPr lang="tr-TR" b="1" dirty="0" smtClean="0"/>
          </a:p>
          <a:p>
            <a:pPr algn="just"/>
            <a:r>
              <a:rPr lang="en-US" b="1" dirty="0" smtClean="0"/>
              <a:t>Telecoms needs wholesale reform </a:t>
            </a:r>
            <a:r>
              <a:rPr lang="en-US" dirty="0" smtClean="0"/>
              <a:t>to reap the benefits of the mobile revolution. The phone company has a </a:t>
            </a:r>
            <a:r>
              <a:rPr lang="en-US" b="1" dirty="0" smtClean="0"/>
              <a:t>monopoly because the government fears that modern technology will help the opposition</a:t>
            </a:r>
            <a:r>
              <a:rPr lang="en-US" dirty="0" smtClean="0"/>
              <a:t>, mindful of the role of </a:t>
            </a:r>
            <a:r>
              <a:rPr lang="en-US" dirty="0" err="1" smtClean="0"/>
              <a:t>Facebook</a:t>
            </a:r>
            <a:r>
              <a:rPr lang="en-US" dirty="0" smtClean="0"/>
              <a:t> in the Arab spring. </a:t>
            </a:r>
            <a:r>
              <a:rPr lang="en-US" dirty="0" smtClean="0"/>
              <a:t>It </a:t>
            </a:r>
            <a:r>
              <a:rPr lang="en-US" b="1" dirty="0" smtClean="0"/>
              <a:t>maintains strict controls and, alone in Africa, has nationwide internet filtering.</a:t>
            </a:r>
            <a:endParaRPr lang="tr-TR" b="1" dirty="0" smtClean="0"/>
          </a:p>
          <a:p>
            <a:pPr algn="just"/>
            <a:r>
              <a:rPr lang="en-US" dirty="0" smtClean="0"/>
              <a:t> As a </a:t>
            </a:r>
            <a:r>
              <a:rPr lang="en-US" dirty="0" smtClean="0"/>
              <a:t>result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r>
              <a:rPr lang="en-US" b="1" dirty="0" smtClean="0"/>
              <a:t>Ethiopia has one of the lowest rates of internet and mobile-phone penetration on the continent</a:t>
            </a:r>
            <a:r>
              <a:rPr lang="en-US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Kenya: Liberal </a:t>
            </a:r>
            <a:r>
              <a:rPr lang="tr-TR" dirty="0" err="1" smtClean="0"/>
              <a:t>Economy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Some </a:t>
            </a:r>
            <a:r>
              <a:rPr lang="en-US" dirty="0" err="1" smtClean="0"/>
              <a:t>neighbours</a:t>
            </a:r>
            <a:r>
              <a:rPr lang="en-US" dirty="0" smtClean="0"/>
              <a:t> are following Ethiopia's state-led development model, most notably Rwanda. </a:t>
            </a:r>
            <a:endParaRPr lang="tr-TR" dirty="0" smtClean="0"/>
          </a:p>
          <a:p>
            <a:r>
              <a:rPr lang="en-US" dirty="0" smtClean="0"/>
              <a:t>Yet other African countries are taking the opposite approach. They have </a:t>
            </a:r>
            <a:r>
              <a:rPr lang="en-US" b="1" dirty="0" smtClean="0"/>
              <a:t>scaled back the role of the state and </a:t>
            </a:r>
            <a:r>
              <a:rPr lang="en-US" b="1" dirty="0" err="1" smtClean="0"/>
              <a:t>liberalised</a:t>
            </a:r>
            <a:r>
              <a:rPr lang="en-US" b="1" dirty="0" smtClean="0"/>
              <a:t> markets, embracing a Western model. </a:t>
            </a:r>
            <a:endParaRPr lang="tr-TR" b="1" dirty="0" smtClean="0"/>
          </a:p>
          <a:p>
            <a:r>
              <a:rPr lang="en-US" dirty="0" smtClean="0"/>
              <a:t>Kenya</a:t>
            </a:r>
            <a:r>
              <a:rPr lang="tr-TR" dirty="0" smtClean="0"/>
              <a:t> </a:t>
            </a:r>
            <a:r>
              <a:rPr lang="en-US" dirty="0" smtClean="0"/>
              <a:t>leads the pack. It has attracted worldwide attention with its </a:t>
            </a:r>
            <a:r>
              <a:rPr lang="en-US" b="1" dirty="0" smtClean="0"/>
              <a:t>successes in telecoms and banking.</a:t>
            </a:r>
            <a:endParaRPr lang="tr-TR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Kenya: Liberal </a:t>
            </a:r>
            <a:r>
              <a:rPr lang="tr-TR" dirty="0" err="1" smtClean="0"/>
              <a:t>Economy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Kenya is much closer to the American model of capitalism</a:t>
            </a:r>
            <a:r>
              <a:rPr lang="tr-TR" dirty="0" smtClean="0"/>
              <a:t>.</a:t>
            </a:r>
          </a:p>
          <a:p>
            <a:pPr algn="just"/>
            <a:r>
              <a:rPr lang="en-US" dirty="0" smtClean="0"/>
              <a:t>Following the election in </a:t>
            </a:r>
            <a:r>
              <a:rPr lang="en-US" b="1" dirty="0" smtClean="0"/>
              <a:t>2002 of President </a:t>
            </a:r>
            <a:r>
              <a:rPr lang="en-US" b="1" dirty="0" err="1" smtClean="0"/>
              <a:t>Mwai</a:t>
            </a:r>
            <a:r>
              <a:rPr lang="en-US" b="1" dirty="0" smtClean="0"/>
              <a:t> </a:t>
            </a:r>
            <a:r>
              <a:rPr lang="en-US" b="1" dirty="0" err="1" smtClean="0"/>
              <a:t>Kibaki</a:t>
            </a:r>
            <a:r>
              <a:rPr lang="en-US" b="1" dirty="0" smtClean="0"/>
              <a:t>, who is close to business, the state withdrew from many sectors</a:t>
            </a:r>
            <a:r>
              <a:rPr lang="en-US" dirty="0" smtClean="0"/>
              <a:t>. </a:t>
            </a:r>
            <a:endParaRPr lang="tr-TR" dirty="0" smtClean="0"/>
          </a:p>
          <a:p>
            <a:pPr algn="just"/>
            <a:r>
              <a:rPr lang="en-US" dirty="0" smtClean="0"/>
              <a:t>It </a:t>
            </a:r>
            <a:r>
              <a:rPr lang="en-US" b="1" dirty="0" smtClean="0"/>
              <a:t>ended price controls and disbanded ineffective coffee and cotton marketing boards.</a:t>
            </a:r>
            <a:r>
              <a:rPr lang="en-US" dirty="0" smtClean="0"/>
              <a:t> </a:t>
            </a:r>
            <a:endParaRPr lang="tr-TR" dirty="0" smtClean="0"/>
          </a:p>
          <a:p>
            <a:pPr algn="just"/>
            <a:r>
              <a:rPr lang="en-US" dirty="0" smtClean="0"/>
              <a:t>It </a:t>
            </a:r>
            <a:r>
              <a:rPr lang="en-US" b="1" dirty="0" err="1" smtClean="0"/>
              <a:t>liberalised</a:t>
            </a:r>
            <a:r>
              <a:rPr lang="en-US" b="1" dirty="0" smtClean="0"/>
              <a:t> foreign-exchange markets and brought in judicial reforms to speed up the resolution of commercial disputes</a:t>
            </a:r>
            <a:r>
              <a:rPr lang="tr-TR" b="1" dirty="0" smtClean="0"/>
              <a:t>.</a:t>
            </a:r>
          </a:p>
          <a:p>
            <a:pPr algn="just"/>
            <a:r>
              <a:rPr lang="en-US" dirty="0" smtClean="0"/>
              <a:t>The availability of </a:t>
            </a:r>
            <a:r>
              <a:rPr lang="en-US" b="1" dirty="0" smtClean="0"/>
              <a:t>cheap </a:t>
            </a:r>
            <a:r>
              <a:rPr lang="en-US" b="1" dirty="0" err="1" smtClean="0"/>
              <a:t>labour</a:t>
            </a:r>
            <a:r>
              <a:rPr lang="en-US" b="1" dirty="0" smtClean="0"/>
              <a:t> has contributed to GDP growth of 5-7</a:t>
            </a:r>
            <a:r>
              <a:rPr lang="en-US" b="1" dirty="0" smtClean="0"/>
              <a:t>%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Kenya: Liberal </a:t>
            </a:r>
            <a:r>
              <a:rPr lang="tr-TR" dirty="0" err="1" smtClean="0"/>
              <a:t>Economy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main beneficiary of </a:t>
            </a:r>
            <a:r>
              <a:rPr lang="en-US" dirty="0" err="1" smtClean="0"/>
              <a:t>liberalisation</a:t>
            </a:r>
            <a:r>
              <a:rPr lang="en-US" dirty="0" smtClean="0"/>
              <a:t> has been the </a:t>
            </a:r>
            <a:r>
              <a:rPr lang="en-US" b="1" dirty="0" smtClean="0"/>
              <a:t>technology sector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en-US" b="1" dirty="0" smtClean="0"/>
              <a:t>Mobile-phone </a:t>
            </a:r>
            <a:r>
              <a:rPr lang="en-US" b="1" dirty="0" smtClean="0"/>
              <a:t>penetration is four times that in Ethiopia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World Bank estimates that </a:t>
            </a:r>
            <a:r>
              <a:rPr lang="en-US" b="1" dirty="0" smtClean="0"/>
              <a:t>mobiles have added 1% a year to Kenya's GDP growth </a:t>
            </a:r>
            <a:r>
              <a:rPr lang="en-US" dirty="0" smtClean="0"/>
              <a:t>since 2000. </a:t>
            </a:r>
            <a:endParaRPr lang="tr-TR" dirty="0" smtClean="0"/>
          </a:p>
          <a:p>
            <a:r>
              <a:rPr lang="en-US" b="1" dirty="0" smtClean="0"/>
              <a:t>One </a:t>
            </a:r>
            <a:r>
              <a:rPr lang="en-US" b="1" dirty="0" smtClean="0"/>
              <a:t>in two Kenyans uses the internet. </a:t>
            </a:r>
            <a:endParaRPr lang="tr-TR" b="1" dirty="0" smtClean="0"/>
          </a:p>
          <a:p>
            <a:r>
              <a:rPr lang="en-US" b="1" dirty="0" smtClean="0"/>
              <a:t>Google</a:t>
            </a:r>
            <a:r>
              <a:rPr lang="en-US" b="1" dirty="0" smtClean="0"/>
              <a:t>, Intel, Microsoft, Nokia, Vodafone and IBM are big investors.</a:t>
            </a:r>
            <a:endParaRPr lang="tr-TR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Kenya: Liberal </a:t>
            </a:r>
            <a:r>
              <a:rPr lang="tr-TR" dirty="0" err="1" smtClean="0"/>
              <a:t>Economy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b="1" dirty="0" smtClean="0"/>
              <a:t>Banking has also done well </a:t>
            </a:r>
            <a:r>
              <a:rPr lang="en-US" dirty="0" smtClean="0"/>
              <a:t>out of a more liberal regime. The </a:t>
            </a:r>
            <a:r>
              <a:rPr lang="en-US" b="1" dirty="0" smtClean="0"/>
              <a:t>number of account-holders has risen from 1m to 20m </a:t>
            </a:r>
            <a:r>
              <a:rPr lang="en-US" dirty="0" smtClean="0"/>
              <a:t>in the past ten years, and </a:t>
            </a:r>
            <a:r>
              <a:rPr lang="en-US" b="1" dirty="0" smtClean="0"/>
              <a:t>non-performing loans have dropped from 20% to 3%.</a:t>
            </a:r>
            <a:endParaRPr lang="tr-TR" b="1" dirty="0" smtClean="0"/>
          </a:p>
          <a:p>
            <a:pPr algn="just"/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 smtClean="0"/>
              <a:t>most important </a:t>
            </a:r>
            <a:r>
              <a:rPr lang="en-US" b="1" dirty="0" smtClean="0"/>
              <a:t>innovation has been mobile banking, introduced in 2007 </a:t>
            </a:r>
            <a:r>
              <a:rPr lang="en-US" dirty="0" smtClean="0"/>
              <a:t>by a local phone operator</a:t>
            </a:r>
            <a:r>
              <a:rPr lang="en-US" b="1" dirty="0" smtClean="0"/>
              <a:t>, </a:t>
            </a:r>
            <a:r>
              <a:rPr lang="en-US" b="1" dirty="0" err="1" smtClean="0"/>
              <a:t>Safaricom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 smtClean="0"/>
              <a:t> </a:t>
            </a:r>
            <a:r>
              <a:rPr lang="en-US" dirty="0" smtClean="0"/>
              <a:t>More than a </a:t>
            </a:r>
            <a:r>
              <a:rPr lang="en-US" b="1" dirty="0" smtClean="0"/>
              <a:t>third of Kenya's GDP now flows through M-</a:t>
            </a:r>
            <a:r>
              <a:rPr lang="en-US" b="1" dirty="0" err="1" smtClean="0"/>
              <a:t>Pesa</a:t>
            </a:r>
            <a:r>
              <a:rPr lang="en-US" b="1" dirty="0" smtClean="0"/>
              <a:t>, its phone-based money-transfer service.</a:t>
            </a:r>
            <a:r>
              <a:rPr lang="en-US" dirty="0" smtClean="0"/>
              <a:t> </a:t>
            </a:r>
            <a:endParaRPr lang="tr-TR" dirty="0" smtClean="0"/>
          </a:p>
          <a:p>
            <a:pPr algn="just"/>
            <a:r>
              <a:rPr lang="en-US" dirty="0" smtClean="0"/>
              <a:t>It </a:t>
            </a:r>
            <a:r>
              <a:rPr lang="en-US" dirty="0" smtClean="0"/>
              <a:t>has </a:t>
            </a:r>
            <a:r>
              <a:rPr lang="en-US" b="1" dirty="0" smtClean="0"/>
              <a:t>five domestic competitors</a:t>
            </a:r>
            <a:r>
              <a:rPr lang="en-US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Kenya: Liberal </a:t>
            </a:r>
            <a:r>
              <a:rPr lang="tr-TR" dirty="0" err="1" smtClean="0"/>
              <a:t>Economy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The combination of </a:t>
            </a:r>
            <a:r>
              <a:rPr lang="en-US" b="1" dirty="0" smtClean="0"/>
              <a:t>modern technology and ample capital </a:t>
            </a:r>
            <a:r>
              <a:rPr lang="en-US" dirty="0" smtClean="0"/>
              <a:t>has allowed </a:t>
            </a:r>
            <a:r>
              <a:rPr lang="en-US" b="1" dirty="0" smtClean="0"/>
              <a:t>entrepreneurship to flourish. </a:t>
            </a:r>
            <a:endParaRPr lang="tr-TR" b="1" dirty="0" smtClean="0"/>
          </a:p>
          <a:p>
            <a:pPr algn="just"/>
            <a:r>
              <a:rPr lang="en-US" b="1" dirty="0" smtClean="0"/>
              <a:t>Start-ups</a:t>
            </a:r>
            <a:r>
              <a:rPr lang="en-US" dirty="0" smtClean="0"/>
              <a:t> </a:t>
            </a:r>
            <a:r>
              <a:rPr lang="en-US" dirty="0" smtClean="0"/>
              <a:t>populate what is known as </a:t>
            </a:r>
            <a:r>
              <a:rPr lang="en-US" b="1" dirty="0" smtClean="0"/>
              <a:t>Silicon Savannah</a:t>
            </a:r>
            <a:r>
              <a:rPr lang="en-US" dirty="0" smtClean="0"/>
              <a:t> in the west of Nairobi, the capital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tr-TR" dirty="0" smtClean="0"/>
              <a:t>A</a:t>
            </a:r>
            <a:r>
              <a:rPr lang="en-US" dirty="0" smtClean="0"/>
              <a:t> </a:t>
            </a:r>
            <a:r>
              <a:rPr lang="en-US" b="1" dirty="0" smtClean="0"/>
              <a:t>middle class</a:t>
            </a:r>
            <a:r>
              <a:rPr lang="tr-TR" b="1" dirty="0" smtClean="0"/>
              <a:t> </a:t>
            </a:r>
            <a:r>
              <a:rPr lang="tr-TR" b="1" dirty="0" err="1" smtClean="0"/>
              <a:t>emerged</a:t>
            </a:r>
            <a:r>
              <a:rPr lang="tr-TR" b="1" dirty="0" smtClean="0"/>
              <a:t> in Kenya</a:t>
            </a:r>
            <a:r>
              <a:rPr lang="en-US" dirty="0" smtClean="0"/>
              <a:t>. A good part of the </a:t>
            </a:r>
            <a:r>
              <a:rPr lang="en-US" b="1" dirty="0" smtClean="0"/>
              <a:t>new riches is trickling down to ordinary people </a:t>
            </a:r>
            <a:r>
              <a:rPr lang="en-US" dirty="0" smtClean="0"/>
              <a:t>in Kenya. </a:t>
            </a:r>
            <a:endParaRPr lang="tr-TR" dirty="0" smtClean="0"/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Problems</a:t>
            </a:r>
            <a:r>
              <a:rPr lang="tr-TR" dirty="0" smtClean="0"/>
              <a:t> in Kenya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Kenya has </a:t>
            </a:r>
            <a:r>
              <a:rPr lang="en-US" dirty="0" smtClean="0"/>
              <a:t>problems</a:t>
            </a:r>
            <a:r>
              <a:rPr lang="tr-TR" dirty="0" smtClean="0"/>
              <a:t>:</a:t>
            </a:r>
          </a:p>
          <a:p>
            <a:r>
              <a:rPr lang="en-US" dirty="0" smtClean="0"/>
              <a:t> </a:t>
            </a:r>
            <a:r>
              <a:rPr lang="en-US" dirty="0" smtClean="0"/>
              <a:t>Its </a:t>
            </a:r>
            <a:r>
              <a:rPr lang="en-US" b="1" dirty="0" smtClean="0"/>
              <a:t>elections are free but can be violent. </a:t>
            </a:r>
            <a:endParaRPr lang="tr-TR" b="1" dirty="0" smtClean="0"/>
          </a:p>
          <a:p>
            <a:r>
              <a:rPr lang="en-US" b="1" dirty="0" smtClean="0"/>
              <a:t>Child </a:t>
            </a:r>
            <a:r>
              <a:rPr lang="en-US" b="1" dirty="0" smtClean="0"/>
              <a:t>and maternal mortality remain stubbornly high.</a:t>
            </a:r>
            <a:endParaRPr lang="tr-TR" b="1" dirty="0" smtClean="0"/>
          </a:p>
          <a:p>
            <a:r>
              <a:rPr lang="en-US" b="1" dirty="0" smtClean="0"/>
              <a:t>Crime, corruption and </a:t>
            </a:r>
            <a:r>
              <a:rPr lang="en-US" b="1" dirty="0" err="1" smtClean="0"/>
              <a:t>favouritism</a:t>
            </a:r>
            <a:r>
              <a:rPr lang="en-US" b="1" dirty="0" smtClean="0"/>
              <a:t> are </a:t>
            </a:r>
            <a:r>
              <a:rPr lang="tr-TR" b="1" dirty="0" err="1" smtClean="0"/>
              <a:t>still</a:t>
            </a:r>
            <a:r>
              <a:rPr lang="tr-TR" b="1" dirty="0" smtClean="0"/>
              <a:t> </a:t>
            </a:r>
            <a:r>
              <a:rPr lang="tr-TR" b="1" dirty="0" err="1" smtClean="0"/>
              <a:t>rife</a:t>
            </a:r>
            <a:r>
              <a:rPr lang="tr-TR" b="1" dirty="0" smtClean="0"/>
              <a:t>.</a:t>
            </a:r>
            <a:endParaRPr lang="tr-TR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Rising</a:t>
            </a:r>
            <a:r>
              <a:rPr lang="tr-TR" dirty="0" smtClean="0"/>
              <a:t> </a:t>
            </a:r>
            <a:r>
              <a:rPr lang="tr-TR" dirty="0" err="1" smtClean="0"/>
              <a:t>M</a:t>
            </a:r>
            <a:r>
              <a:rPr lang="tr-TR" dirty="0" err="1" smtClean="0"/>
              <a:t>iddle</a:t>
            </a:r>
            <a:r>
              <a:rPr lang="tr-TR" dirty="0" smtClean="0"/>
              <a:t> </a:t>
            </a:r>
            <a:r>
              <a:rPr lang="tr-TR" dirty="0" err="1" smtClean="0"/>
              <a:t>Class</a:t>
            </a:r>
            <a:r>
              <a:rPr lang="tr-TR" dirty="0" smtClean="0"/>
              <a:t>, </a:t>
            </a:r>
            <a:r>
              <a:rPr lang="tr-TR" dirty="0" err="1" smtClean="0"/>
              <a:t>Increasing</a:t>
            </a:r>
            <a:r>
              <a:rPr lang="tr-TR" dirty="0" smtClean="0"/>
              <a:t> </a:t>
            </a:r>
            <a:r>
              <a:rPr lang="tr-TR" dirty="0" err="1" smtClean="0"/>
              <a:t>C</a:t>
            </a:r>
            <a:r>
              <a:rPr lang="tr-TR" dirty="0" err="1" smtClean="0"/>
              <a:t>onsumer</a:t>
            </a:r>
            <a:r>
              <a:rPr lang="tr-TR" dirty="0" smtClean="0"/>
              <a:t> </a:t>
            </a:r>
            <a:r>
              <a:rPr lang="tr-TR" dirty="0" err="1" smtClean="0"/>
              <a:t>Spending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The African Development Bank sees c</a:t>
            </a:r>
            <a:r>
              <a:rPr lang="en-US" b="1" dirty="0" smtClean="0"/>
              <a:t>onsumer spending across the continent almost doubling in the next ten years</a:t>
            </a:r>
            <a:r>
              <a:rPr lang="en-US" dirty="0" smtClean="0"/>
              <a:t>. </a:t>
            </a:r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tr-TR" dirty="0" err="1" smtClean="0"/>
              <a:t>expected</a:t>
            </a:r>
            <a:r>
              <a:rPr lang="tr-TR" dirty="0" smtClean="0"/>
              <a:t> t</a:t>
            </a:r>
            <a:r>
              <a:rPr lang="en-US" dirty="0" smtClean="0"/>
              <a:t>o grow from </a:t>
            </a:r>
            <a:r>
              <a:rPr lang="en-US" b="1" dirty="0" smtClean="0"/>
              <a:t>35% in 2000 to 52% in 2020. </a:t>
            </a:r>
            <a:endParaRPr lang="tr-TR" b="1" dirty="0" smtClean="0"/>
          </a:p>
          <a:p>
            <a:pPr algn="just"/>
            <a:r>
              <a:rPr lang="en-US" dirty="0" smtClean="0"/>
              <a:t>The consuming class is attracting Western shopkeepers. A subsidiary of </a:t>
            </a:r>
            <a:r>
              <a:rPr lang="en-US" b="1" dirty="0" smtClean="0"/>
              <a:t>Wal-Mart has 300 shops in 14 African countries</a:t>
            </a:r>
            <a:r>
              <a:rPr lang="en-US" b="1" dirty="0" smtClean="0"/>
              <a:t>.</a:t>
            </a:r>
            <a:endParaRPr lang="tr-TR" b="1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Africans deserve the credit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dirty="0" smtClean="0"/>
              <a:t>Western aid agencies, Chinese mining companies and UN peacekeepers have done their bit, but the continent's main </a:t>
            </a:r>
            <a:r>
              <a:rPr lang="en-US" b="1" dirty="0" err="1" smtClean="0"/>
              <a:t>saviours</a:t>
            </a:r>
            <a:r>
              <a:rPr lang="en-US" b="1" dirty="0" smtClean="0"/>
              <a:t> are its own people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en-US" dirty="0" smtClean="0"/>
              <a:t>They </a:t>
            </a:r>
            <a:r>
              <a:rPr lang="en-US" dirty="0" smtClean="0"/>
              <a:t>are embracing </a:t>
            </a:r>
            <a:r>
              <a:rPr lang="en-US" b="1" dirty="0" smtClean="0"/>
              <a:t>modern technology, voting in ever more elections and pressing their leaders to do better. A sense of hope abounds</a:t>
            </a:r>
            <a:r>
              <a:rPr lang="tr-TR" b="1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Decrease</a:t>
            </a:r>
            <a:r>
              <a:rPr lang="tr-TR" dirty="0" smtClean="0"/>
              <a:t> in </a:t>
            </a:r>
            <a:r>
              <a:rPr lang="tr-TR" dirty="0" err="1" smtClean="0"/>
              <a:t>violence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M</a:t>
            </a:r>
            <a:r>
              <a:rPr lang="en-US" dirty="0" smtClean="0"/>
              <a:t>any </a:t>
            </a:r>
            <a:r>
              <a:rPr lang="en-US" dirty="0" smtClean="0"/>
              <a:t>have stopped fighting. </a:t>
            </a:r>
            <a:r>
              <a:rPr lang="en-US" b="1" dirty="0" smtClean="0"/>
              <a:t>War and civil strife have declined dramatically.</a:t>
            </a:r>
            <a:endParaRPr lang="tr-TR" b="1" dirty="0" smtClean="0"/>
          </a:p>
          <a:p>
            <a:r>
              <a:rPr lang="tr-TR" dirty="0" smtClean="0"/>
              <a:t>H</a:t>
            </a:r>
            <a:r>
              <a:rPr lang="en-US" dirty="0" err="1" smtClean="0"/>
              <a:t>otspots</a:t>
            </a:r>
            <a:r>
              <a:rPr lang="en-US" dirty="0" smtClean="0"/>
              <a:t> </a:t>
            </a:r>
            <a:r>
              <a:rPr lang="en-US" dirty="0" smtClean="0"/>
              <a:t>such as </a:t>
            </a:r>
            <a:r>
              <a:rPr lang="en-US" b="1" dirty="0" smtClean="0"/>
              <a:t>Angola, Chad, Eritrea, Liberia and Sierra Leone </a:t>
            </a:r>
            <a:r>
              <a:rPr lang="en-US" dirty="0" smtClean="0"/>
              <a:t>are quiet, </a:t>
            </a:r>
            <a:r>
              <a:rPr lang="en-US" b="1" dirty="0" smtClean="0"/>
              <a:t>leaving millions better off</a:t>
            </a:r>
            <a:r>
              <a:rPr lang="en-US" dirty="0" smtClean="0"/>
              <a:t>, and even </a:t>
            </a:r>
            <a:r>
              <a:rPr lang="en-US" b="1" dirty="0" smtClean="0"/>
              <a:t>Congo, Somalia and Sudan are much less violent than they used to be.</a:t>
            </a:r>
            <a:endParaRPr lang="tr-TR" b="1" dirty="0" smtClean="0"/>
          </a:p>
          <a:p>
            <a:r>
              <a:rPr lang="en-US" dirty="0" smtClean="0"/>
              <a:t> </a:t>
            </a:r>
            <a:r>
              <a:rPr lang="en-US" b="1" dirty="0" smtClean="0"/>
              <a:t>Parts of Mali were seized by Islamists </a:t>
            </a:r>
            <a:r>
              <a:rPr lang="tr-TR" b="1" dirty="0" smtClean="0"/>
              <a:t>in 2012</a:t>
            </a:r>
            <a:r>
              <a:rPr lang="en-US" b="1" dirty="0" smtClean="0"/>
              <a:t>, then liberated by French troops </a:t>
            </a:r>
            <a:r>
              <a:rPr lang="en-US" dirty="0" smtClean="0"/>
              <a:t>in January, though </a:t>
            </a:r>
            <a:r>
              <a:rPr lang="en-US" b="1" dirty="0" smtClean="0"/>
              <a:t>unrest continues. </a:t>
            </a:r>
            <a:endParaRPr lang="tr-TR" b="1" dirty="0" smtClean="0"/>
          </a:p>
          <a:p>
            <a:r>
              <a:rPr lang="en-US" dirty="0" smtClean="0"/>
              <a:t>The number </a:t>
            </a:r>
            <a:r>
              <a:rPr lang="en-US" b="1" dirty="0" smtClean="0"/>
              <a:t>of coups</a:t>
            </a:r>
            <a:r>
              <a:rPr lang="en-US" dirty="0" smtClean="0"/>
              <a:t>, which </a:t>
            </a:r>
            <a:r>
              <a:rPr lang="en-US" b="1" dirty="0" smtClean="0"/>
              <a:t>averaged 20 per decade in 1960-90</a:t>
            </a:r>
            <a:r>
              <a:rPr lang="en-US" dirty="0" smtClean="0"/>
              <a:t>, has </a:t>
            </a:r>
            <a:r>
              <a:rPr lang="en-US" b="1" dirty="0" smtClean="0"/>
              <a:t>fallen to an average of </a:t>
            </a:r>
            <a:r>
              <a:rPr lang="tr-TR" b="1" dirty="0" smtClean="0"/>
              <a:t>10</a:t>
            </a:r>
            <a:r>
              <a:rPr lang="en-US" dirty="0" smtClean="0"/>
              <a:t>. </a:t>
            </a:r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Problems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future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About a </a:t>
            </a:r>
            <a:r>
              <a:rPr lang="en-US" b="1" dirty="0" smtClean="0"/>
              <a:t>third of Africa's GDP growth comes from commodities. This will not last. </a:t>
            </a:r>
            <a:endParaRPr lang="tr-TR" b="1" dirty="0" smtClean="0"/>
          </a:p>
          <a:p>
            <a:pPr algn="just"/>
            <a:r>
              <a:rPr lang="en-US" b="1" dirty="0" smtClean="0"/>
              <a:t>Today's </a:t>
            </a:r>
            <a:r>
              <a:rPr lang="en-US" b="1" dirty="0" smtClean="0"/>
              <a:t>prices are near record highs and commodity markets have a habit of collapsing. </a:t>
            </a:r>
            <a:endParaRPr lang="tr-TR" b="1" dirty="0" smtClean="0"/>
          </a:p>
          <a:p>
            <a:pPr algn="just"/>
            <a:r>
              <a:rPr lang="en-US" b="1" dirty="0" smtClean="0"/>
              <a:t>Furthermore</a:t>
            </a:r>
            <a:r>
              <a:rPr lang="en-US" b="1" dirty="0" smtClean="0"/>
              <a:t>, recent gains in agricultural commodities may be undermined by climate </a:t>
            </a:r>
            <a:r>
              <a:rPr lang="en-US" b="1" dirty="0" smtClean="0"/>
              <a:t>change</a:t>
            </a:r>
            <a:r>
              <a:rPr lang="tr-TR" b="1" dirty="0" smtClean="0"/>
              <a:t>.</a:t>
            </a:r>
            <a:endParaRPr lang="tr-TR" b="1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Decrease</a:t>
            </a:r>
            <a:r>
              <a:rPr lang="tr-TR" dirty="0" smtClean="0"/>
              <a:t> in </a:t>
            </a:r>
            <a:r>
              <a:rPr lang="tr-TR" dirty="0" err="1" smtClean="0"/>
              <a:t>violence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b="1" dirty="0" smtClean="0"/>
              <a:t>Sierra Leone </a:t>
            </a:r>
            <a:r>
              <a:rPr lang="en-US" dirty="0" smtClean="0"/>
              <a:t>has seen a full </a:t>
            </a:r>
            <a:r>
              <a:rPr lang="en-US" b="1" dirty="0" smtClean="0"/>
              <a:t>decade of peace after an 11-year civil war that killed 50,000 people.</a:t>
            </a:r>
            <a:endParaRPr lang="tr-TR" b="1" dirty="0" smtClean="0"/>
          </a:p>
          <a:p>
            <a:pPr algn="just"/>
            <a:r>
              <a:rPr lang="en-US" dirty="0" smtClean="0"/>
              <a:t> </a:t>
            </a:r>
            <a:r>
              <a:rPr lang="en-US" b="1" dirty="0" smtClean="0"/>
              <a:t>Development is slow and most people remain poor. Rice is imported from Thailand</a:t>
            </a:r>
            <a:r>
              <a:rPr lang="en-US" dirty="0" smtClean="0"/>
              <a:t> at great expense because, </a:t>
            </a:r>
            <a:r>
              <a:rPr lang="en-US" b="1" dirty="0" smtClean="0"/>
              <a:t>despite fertile soil and plenty of rain, its own agriculture is too inefficient to produce enough. </a:t>
            </a:r>
            <a:endParaRPr lang="tr-TR" b="1" dirty="0" smtClean="0"/>
          </a:p>
          <a:p>
            <a:pPr algn="just"/>
            <a:r>
              <a:rPr lang="en-US" b="1" dirty="0" smtClean="0"/>
              <a:t>But at least violence has become rare</a:t>
            </a:r>
            <a:r>
              <a:rPr lang="en-US" dirty="0" smtClean="0"/>
              <a:t>. On average, </a:t>
            </a:r>
            <a:r>
              <a:rPr lang="en-US" b="1" dirty="0" smtClean="0"/>
              <a:t>fewer than a hundred people out of 7m are murdered in a year</a:t>
            </a:r>
            <a:r>
              <a:rPr lang="en-US" dirty="0" smtClean="0"/>
              <a:t>, according to official statistics--a fifth of the rate in New York. </a:t>
            </a:r>
            <a:r>
              <a:rPr lang="en-US" b="1" dirty="0" smtClean="0"/>
              <a:t>Private guns have been banned. </a:t>
            </a:r>
            <a:endParaRPr lang="tr-TR" b="1" dirty="0" smtClean="0"/>
          </a:p>
          <a:p>
            <a:pPr algn="just"/>
            <a:r>
              <a:rPr lang="en-US" dirty="0" smtClean="0"/>
              <a:t>Less than a decade after welcoming the world's largest and perhaps most </a:t>
            </a:r>
            <a:r>
              <a:rPr lang="en-US" b="1" dirty="0" smtClean="0"/>
              <a:t>successful UN peacekeeping force, which collected many of the guns</a:t>
            </a:r>
            <a:r>
              <a:rPr lang="en-US" dirty="0" smtClean="0"/>
              <a:t>, Sierra Leone is secure </a:t>
            </a:r>
            <a:r>
              <a:rPr lang="en-US" dirty="0" smtClean="0"/>
              <a:t>enough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has changed to make Africa less violent?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First, after the end of the cold war two decades ago, </a:t>
            </a:r>
            <a:r>
              <a:rPr lang="en-US" b="1" dirty="0" smtClean="0"/>
              <a:t>America and Russia stopped </a:t>
            </a:r>
            <a:r>
              <a:rPr lang="tr-TR" b="1" dirty="0" err="1" smtClean="0"/>
              <a:t>supporting</a:t>
            </a:r>
            <a:r>
              <a:rPr lang="tr-TR" b="1" dirty="0" smtClean="0"/>
              <a:t> </a:t>
            </a:r>
            <a:r>
              <a:rPr lang="en-US" b="1" dirty="0" smtClean="0"/>
              <a:t>violent dictators </a:t>
            </a:r>
            <a:r>
              <a:rPr lang="tr-TR" b="1" dirty="0" smtClean="0"/>
              <a:t>.</a:t>
            </a:r>
          </a:p>
          <a:p>
            <a:r>
              <a:rPr lang="en-US" b="1" dirty="0" smtClean="0"/>
              <a:t>At first this brought more conflict as strongmen like Congo's Mobutu </a:t>
            </a:r>
            <a:r>
              <a:rPr lang="en-US" b="1" dirty="0" err="1" smtClean="0"/>
              <a:t>Sese</a:t>
            </a:r>
            <a:r>
              <a:rPr lang="en-US" b="1" dirty="0" smtClean="0"/>
              <a:t> </a:t>
            </a:r>
            <a:r>
              <a:rPr lang="en-US" b="1" dirty="0" err="1" smtClean="0"/>
              <a:t>Seko</a:t>
            </a:r>
            <a:r>
              <a:rPr lang="en-US" dirty="0" smtClean="0"/>
              <a:t>, supplied by Viktor Bout, a Russian arms smuggler.</a:t>
            </a:r>
            <a:endParaRPr lang="tr-TR" dirty="0" smtClean="0"/>
          </a:p>
          <a:p>
            <a:r>
              <a:rPr lang="en-US" dirty="0" smtClean="0"/>
              <a:t> But in the </a:t>
            </a:r>
            <a:r>
              <a:rPr lang="en-US" b="1" dirty="0" smtClean="0"/>
              <a:t>longer run lack of superpower support has deprived armies </a:t>
            </a:r>
            <a:r>
              <a:rPr lang="en-US" dirty="0" smtClean="0"/>
              <a:t>as well as rebels of the means to keep going.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has changed to make Africa less violent?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Second, </a:t>
            </a:r>
            <a:r>
              <a:rPr lang="en-US" b="1" dirty="0" smtClean="0"/>
              <a:t>Western attitudes have changed. Europeans in particular no longer turn a blind eye to gross human-rights violations in Africa.</a:t>
            </a:r>
            <a:r>
              <a:rPr lang="en-US" dirty="0" smtClean="0"/>
              <a:t> The creation of the I</a:t>
            </a:r>
            <a:r>
              <a:rPr lang="tr-TR" b="1" dirty="0" err="1" smtClean="0"/>
              <a:t>nternational</a:t>
            </a:r>
            <a:r>
              <a:rPr lang="tr-TR" b="1" dirty="0" smtClean="0"/>
              <a:t> </a:t>
            </a:r>
            <a:r>
              <a:rPr lang="en-US" b="1" dirty="0" smtClean="0"/>
              <a:t>C</a:t>
            </a:r>
            <a:r>
              <a:rPr lang="tr-TR" b="1" dirty="0" err="1" smtClean="0"/>
              <a:t>riminal</a:t>
            </a:r>
            <a:r>
              <a:rPr lang="tr-TR" b="1" dirty="0" smtClean="0"/>
              <a:t> </a:t>
            </a:r>
            <a:r>
              <a:rPr lang="en-US" b="1" dirty="0" smtClean="0"/>
              <a:t>C</a:t>
            </a:r>
            <a:r>
              <a:rPr lang="tr-TR" b="1" dirty="0" err="1" smtClean="0"/>
              <a:t>ourt</a:t>
            </a:r>
            <a:r>
              <a:rPr lang="en-US" b="1" dirty="0" smtClean="0"/>
              <a:t> in 2002</a:t>
            </a:r>
            <a:r>
              <a:rPr lang="en-US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 smtClean="0"/>
              <a:t> </a:t>
            </a:r>
            <a:r>
              <a:rPr lang="en-US" b="1" dirty="0" smtClean="0"/>
              <a:t>Norwegian officials played a key role in negotiating peace in Sudan. British troops shut down Sierra Leone's war. </a:t>
            </a:r>
            <a:endParaRPr lang="tr-TR" b="1" dirty="0" smtClean="0"/>
          </a:p>
          <a:p>
            <a:pPr algn="just"/>
            <a:r>
              <a:rPr lang="en-US" b="1" dirty="0" smtClean="0"/>
              <a:t>Disarmament campaigns, like the one in Sierra Leone, proved useful</a:t>
            </a:r>
            <a:r>
              <a:rPr lang="en-US" dirty="0" smtClean="0"/>
              <a:t>. </a:t>
            </a:r>
            <a:endParaRPr lang="tr-TR" dirty="0" smtClean="0"/>
          </a:p>
          <a:p>
            <a:pPr algn="just"/>
            <a:r>
              <a:rPr lang="en-US" dirty="0" smtClean="0"/>
              <a:t>A </a:t>
            </a:r>
            <a:r>
              <a:rPr lang="en-US" b="1" dirty="0" smtClean="0"/>
              <a:t>combined UN and African Union mission in Somalia started in 2007 made more </a:t>
            </a:r>
            <a:r>
              <a:rPr lang="en-US" b="1" dirty="0" smtClean="0"/>
              <a:t>progress</a:t>
            </a:r>
            <a:r>
              <a:rPr lang="tr-TR" b="1" dirty="0" smtClean="0"/>
              <a:t>.</a:t>
            </a:r>
            <a:r>
              <a:rPr lang="en-US" b="1" dirty="0" smtClean="0"/>
              <a:t> </a:t>
            </a:r>
            <a:endParaRPr lang="tr-TR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has changed to make Africa less violent?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Third, some of Africa's </a:t>
            </a:r>
            <a:r>
              <a:rPr lang="en-US" b="1" dirty="0" smtClean="0"/>
              <a:t>wars burned themselves out. Civil wars usually end when one or both sides become exhausted</a:t>
            </a:r>
            <a:r>
              <a:rPr lang="en-US" dirty="0" smtClean="0"/>
              <a:t>, often after many years.</a:t>
            </a:r>
            <a:endParaRPr lang="tr-TR" dirty="0" smtClean="0"/>
          </a:p>
          <a:p>
            <a:pPr algn="just"/>
            <a:r>
              <a:rPr lang="en-US" dirty="0" smtClean="0"/>
              <a:t> </a:t>
            </a:r>
            <a:r>
              <a:rPr lang="en-US" b="1" dirty="0" err="1" smtClean="0"/>
              <a:t>Radicalised</a:t>
            </a:r>
            <a:r>
              <a:rPr lang="en-US" b="1" dirty="0" smtClean="0"/>
              <a:t> during the 1960s, </a:t>
            </a:r>
            <a:r>
              <a:rPr lang="en-US" dirty="0" smtClean="0"/>
              <a:t>even the hardiest rebels were </a:t>
            </a:r>
            <a:r>
              <a:rPr lang="en-US" b="1" dirty="0" smtClean="0"/>
              <a:t>tired by the turn of the century.</a:t>
            </a:r>
            <a:endParaRPr lang="tr-TR" b="1" dirty="0" smtClean="0"/>
          </a:p>
          <a:p>
            <a:pPr algn="just"/>
            <a:r>
              <a:rPr lang="en-US" dirty="0" smtClean="0"/>
              <a:t> When </a:t>
            </a:r>
            <a:r>
              <a:rPr lang="en-US" b="1" dirty="0" smtClean="0"/>
              <a:t>Jonas </a:t>
            </a:r>
            <a:r>
              <a:rPr lang="en-US" b="1" dirty="0" err="1" smtClean="0"/>
              <a:t>Savimbi</a:t>
            </a:r>
            <a:r>
              <a:rPr lang="en-US" b="1" dirty="0" smtClean="0"/>
              <a:t>, an Angolan guerrilla leader, was killed in 2002 </a:t>
            </a:r>
            <a:r>
              <a:rPr lang="en-US" dirty="0" smtClean="0"/>
              <a:t>after fighting for almost three decades, </a:t>
            </a:r>
            <a:r>
              <a:rPr lang="en-US" b="1" dirty="0" smtClean="0"/>
              <a:t>his men gave up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has changed to make Africa less violent?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400" b="1" dirty="0" smtClean="0"/>
              <a:t>Liberia</a:t>
            </a:r>
            <a:r>
              <a:rPr lang="tr-TR" sz="2400" b="1" dirty="0" smtClean="0"/>
              <a:t> </a:t>
            </a:r>
            <a:r>
              <a:rPr lang="en-US" sz="2400" b="1" dirty="0" smtClean="0"/>
              <a:t>went through two cycles of civil war, </a:t>
            </a:r>
            <a:r>
              <a:rPr lang="en-US" sz="2400" dirty="0" smtClean="0"/>
              <a:t>starting in 1989. Within a year a warlord named </a:t>
            </a:r>
            <a:r>
              <a:rPr lang="en-US" sz="2400" b="1" dirty="0" smtClean="0"/>
              <a:t>Prince Johnson killed Samuel Doe, a nasty dictator </a:t>
            </a:r>
            <a:r>
              <a:rPr lang="en-US" sz="2400" dirty="0" smtClean="0"/>
              <a:t>who had initially enjoyed and then lost American support.</a:t>
            </a:r>
            <a:endParaRPr lang="tr-TR" sz="2400" dirty="0" smtClean="0"/>
          </a:p>
          <a:p>
            <a:pPr algn="just"/>
            <a:r>
              <a:rPr lang="en-US" sz="2400" b="1" dirty="0" smtClean="0"/>
              <a:t>Fighting continued for another six years </a:t>
            </a:r>
            <a:r>
              <a:rPr lang="en-US" sz="2400" dirty="0" smtClean="0"/>
              <a:t>until Charles Taylor, </a:t>
            </a:r>
            <a:r>
              <a:rPr lang="en-US" sz="2400" b="1" dirty="0" smtClean="0"/>
              <a:t>a rival warlord, was elected president. Not long afterwards a second civil war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erupted</a:t>
            </a:r>
            <a:r>
              <a:rPr lang="en-US" sz="2400" dirty="0" smtClean="0"/>
              <a:t>. Liberians had a </a:t>
            </a:r>
            <a:r>
              <a:rPr lang="en-US" sz="2400" b="1" dirty="0" smtClean="0"/>
              <a:t>further six years of fight, but in 2003 the UN at last dispatched a large peacekeeping force.</a:t>
            </a:r>
            <a:endParaRPr lang="tr-TR" sz="2400" b="1" dirty="0" smtClean="0"/>
          </a:p>
          <a:p>
            <a:pPr algn="just"/>
            <a:r>
              <a:rPr lang="en-US" sz="2400" dirty="0" smtClean="0"/>
              <a:t> With the help of the </a:t>
            </a:r>
            <a:r>
              <a:rPr lang="en-US" sz="2400" b="1" dirty="0" smtClean="0"/>
              <a:t>ICC</a:t>
            </a:r>
            <a:r>
              <a:rPr lang="tr-TR" sz="2400" b="1" dirty="0" smtClean="0"/>
              <a:t>,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Mr</a:t>
            </a:r>
            <a:r>
              <a:rPr lang="en-US" sz="2400" b="1" dirty="0" smtClean="0"/>
              <a:t> Taylor was indicted for war crimes </a:t>
            </a:r>
            <a:r>
              <a:rPr lang="en-US" sz="2400" dirty="0" smtClean="0"/>
              <a:t>committed in </a:t>
            </a:r>
            <a:r>
              <a:rPr lang="en-US" sz="2400" dirty="0" err="1" smtClean="0"/>
              <a:t>neighbouring</a:t>
            </a:r>
            <a:r>
              <a:rPr lang="en-US" sz="2400" dirty="0" smtClean="0"/>
              <a:t> Sierra Leone and recently </a:t>
            </a:r>
            <a:r>
              <a:rPr lang="en-US" sz="2400" b="1" dirty="0" smtClean="0"/>
              <a:t>sentenced to 50 years in </a:t>
            </a:r>
            <a:r>
              <a:rPr lang="en-US" sz="2400" b="1" dirty="0" smtClean="0"/>
              <a:t>prison</a:t>
            </a:r>
            <a:r>
              <a:rPr lang="tr-TR" sz="2400" b="1" dirty="0" smtClean="0"/>
              <a:t>.</a:t>
            </a:r>
            <a:endParaRPr lang="tr-TR" sz="24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</a:t>
            </a:r>
            <a:r>
              <a:rPr lang="en-US" dirty="0" err="1" smtClean="0"/>
              <a:t>uman</a:t>
            </a:r>
            <a:r>
              <a:rPr lang="en-US" dirty="0" smtClean="0"/>
              <a:t> development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b="1" dirty="0" smtClean="0"/>
              <a:t>H</a:t>
            </a:r>
            <a:r>
              <a:rPr lang="en-US" b="1" dirty="0" err="1" smtClean="0"/>
              <a:t>uman</a:t>
            </a:r>
            <a:r>
              <a:rPr lang="en-US" b="1" dirty="0" smtClean="0"/>
              <a:t> </a:t>
            </a:r>
            <a:r>
              <a:rPr lang="en-US" b="1" dirty="0" smtClean="0"/>
              <a:t>development </a:t>
            </a:r>
            <a:r>
              <a:rPr lang="en-US" dirty="0" smtClean="0"/>
              <a:t>in sub-Saharan Africa has made huge leaps. </a:t>
            </a:r>
            <a:endParaRPr lang="tr-TR" dirty="0" smtClean="0"/>
          </a:p>
          <a:p>
            <a:r>
              <a:rPr lang="en-US" b="1" dirty="0" smtClean="0"/>
              <a:t>Secondary-school enrolment </a:t>
            </a:r>
            <a:r>
              <a:rPr lang="en-US" dirty="0" smtClean="0"/>
              <a:t>grew by </a:t>
            </a:r>
            <a:r>
              <a:rPr lang="en-US" b="1" dirty="0" smtClean="0"/>
              <a:t>48% between 2000 and 2008 </a:t>
            </a:r>
            <a:r>
              <a:rPr lang="en-US" dirty="0" smtClean="0"/>
              <a:t>after many states expanded their education </a:t>
            </a:r>
            <a:r>
              <a:rPr lang="en-US" dirty="0" err="1" smtClean="0"/>
              <a:t>programmes</a:t>
            </a:r>
            <a:r>
              <a:rPr lang="en-US" dirty="0" smtClean="0"/>
              <a:t> and scrapped school fees.</a:t>
            </a:r>
            <a:endParaRPr lang="tr-TR" dirty="0" smtClean="0"/>
          </a:p>
          <a:p>
            <a:r>
              <a:rPr lang="en-US" dirty="0" smtClean="0"/>
              <a:t> Over the past decade </a:t>
            </a:r>
            <a:r>
              <a:rPr lang="en-US" b="1" dirty="0" smtClean="0"/>
              <a:t>malaria deaths in some of the worst-affected countries have declined by 30% </a:t>
            </a:r>
            <a:r>
              <a:rPr lang="en-US" dirty="0" smtClean="0"/>
              <a:t>and </a:t>
            </a:r>
            <a:r>
              <a:rPr lang="en-US" b="1" dirty="0" smtClean="0"/>
              <a:t>HIV infections by up to 74%. </a:t>
            </a:r>
            <a:endParaRPr lang="tr-TR" b="1" dirty="0" smtClean="0"/>
          </a:p>
          <a:p>
            <a:r>
              <a:rPr lang="en-US" b="1" dirty="0" smtClean="0"/>
              <a:t>Life expectancy across Africa has increased by about 10% </a:t>
            </a:r>
            <a:r>
              <a:rPr lang="en-US" dirty="0" smtClean="0"/>
              <a:t>and </a:t>
            </a:r>
            <a:r>
              <a:rPr lang="en-US" b="1" dirty="0" smtClean="0"/>
              <a:t>child mortality rates </a:t>
            </a:r>
            <a:r>
              <a:rPr lang="en-US" dirty="0" smtClean="0"/>
              <a:t>in most countries have been </a:t>
            </a:r>
            <a:r>
              <a:rPr lang="en-US" b="1" dirty="0" smtClean="0"/>
              <a:t>falling steeply</a:t>
            </a:r>
            <a:r>
              <a:rPr lang="en-US" dirty="0" smtClean="0"/>
              <a:t>. 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2502</Words>
  <PresentationFormat>Ekran Gösterisi (4:3)</PresentationFormat>
  <Paragraphs>129</Paragraphs>
  <Slides>30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1" baseType="lpstr">
      <vt:lpstr>Ofis Teması</vt:lpstr>
      <vt:lpstr>Africa: A Hopeful Continent</vt:lpstr>
      <vt:lpstr>Decrease in Violence</vt:lpstr>
      <vt:lpstr>Decrease in violence</vt:lpstr>
      <vt:lpstr>Decrease in violence</vt:lpstr>
      <vt:lpstr>What has changed to make Africa less violent?</vt:lpstr>
      <vt:lpstr>What has changed to make Africa less violent?</vt:lpstr>
      <vt:lpstr>What has changed to make Africa less violent?</vt:lpstr>
      <vt:lpstr>What has changed to make Africa less violent?</vt:lpstr>
      <vt:lpstr>Human development</vt:lpstr>
      <vt:lpstr>A booming economy</vt:lpstr>
      <vt:lpstr>A new climate of hope </vt:lpstr>
      <vt:lpstr>Improving Democracies</vt:lpstr>
      <vt:lpstr>Improving Democracies</vt:lpstr>
      <vt:lpstr>Improving Democracies</vt:lpstr>
      <vt:lpstr>Shift to Liberal Economy</vt:lpstr>
      <vt:lpstr>Governance</vt:lpstr>
      <vt:lpstr>Governance</vt:lpstr>
      <vt:lpstr>Governance</vt:lpstr>
      <vt:lpstr>Ethiopia: State-led development</vt:lpstr>
      <vt:lpstr>Ethiopia: State-led development</vt:lpstr>
      <vt:lpstr>Ethiopia: State-led development</vt:lpstr>
      <vt:lpstr>Kenya: Liberal Economy</vt:lpstr>
      <vt:lpstr>Kenya: Liberal Economy</vt:lpstr>
      <vt:lpstr>Kenya: Liberal Economy</vt:lpstr>
      <vt:lpstr>Kenya: Liberal Economy</vt:lpstr>
      <vt:lpstr>Kenya: Liberal Economy</vt:lpstr>
      <vt:lpstr>Problems in Kenya</vt:lpstr>
      <vt:lpstr>Rising Middle Class, Increasing Consumer Spending</vt:lpstr>
      <vt:lpstr>Africans deserve the credit</vt:lpstr>
      <vt:lpstr>Problems for future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x</dc:creator>
  <cp:lastModifiedBy>x</cp:lastModifiedBy>
  <cp:revision>53</cp:revision>
  <dcterms:created xsi:type="dcterms:W3CDTF">2016-12-19T15:57:55Z</dcterms:created>
  <dcterms:modified xsi:type="dcterms:W3CDTF">2016-12-20T05:48:13Z</dcterms:modified>
</cp:coreProperties>
</file>