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76" r:id="rId10"/>
    <p:sldId id="277" r:id="rId11"/>
    <p:sldId id="278" r:id="rId12"/>
    <p:sldId id="279" r:id="rId13"/>
    <p:sldId id="280" r:id="rId14"/>
    <p:sldId id="281" r:id="rId15"/>
    <p:sldId id="313" r:id="rId16"/>
    <p:sldId id="317" r:id="rId17"/>
    <p:sldId id="314" r:id="rId18"/>
    <p:sldId id="31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67" autoAdjust="0"/>
  </p:normalViewPr>
  <p:slideViewPr>
    <p:cSldViewPr>
      <p:cViewPr varScale="1">
        <p:scale>
          <a:sx n="57" d="100"/>
          <a:sy n="57" d="100"/>
        </p:scale>
        <p:origin x="155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14119-2236-4BD2-BA30-4A103491C73D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B4192-408D-412B-9E75-F35AA78CF7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88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565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269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52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244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8974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618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081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5995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993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381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407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68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117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119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220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622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B4192-408D-412B-9E75-F35AA78CF714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77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9384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41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99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76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85986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95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50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13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63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40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074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885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EXPERIMENTAL RESEARCH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Prof. Dr. Şehnaz </a:t>
            </a:r>
            <a:r>
              <a:rPr lang="tr-TR" dirty="0" err="1"/>
              <a:t>Şahinkarakaş</a:t>
            </a:r>
            <a:endParaRPr lang="tr-TR" dirty="0"/>
          </a:p>
          <a:p>
            <a:r>
              <a:rPr lang="tr-TR" dirty="0"/>
              <a:t>Çağ </a:t>
            </a:r>
            <a:r>
              <a:rPr lang="tr-TR" dirty="0" err="1"/>
              <a:t>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Randomized Pretest-Posttest Control Group</a:t>
            </a:r>
          </a:p>
          <a:p>
            <a:pPr lvl="1"/>
            <a:r>
              <a:rPr lang="en-US" dirty="0"/>
              <a:t>The difference is in using both pre and post test for both groups</a:t>
            </a:r>
          </a:p>
          <a:p>
            <a:pPr lvl="1">
              <a:buNone/>
            </a:pPr>
            <a:endParaRPr lang="tr-TR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tr-TR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This design helps the researcher see if the random assignment actually succeeded (pretest). </a:t>
            </a:r>
          </a:p>
          <a:p>
            <a:r>
              <a:rPr lang="en-US" dirty="0"/>
              <a:t>This is particularly important </a:t>
            </a:r>
          </a:p>
          <a:p>
            <a:pPr lvl="1"/>
            <a:r>
              <a:rPr lang="en-US" dirty="0"/>
              <a:t>if the number in each group is small</a:t>
            </a:r>
          </a:p>
          <a:p>
            <a:pPr lvl="1"/>
            <a:r>
              <a:rPr lang="en-US" dirty="0"/>
              <a:t>If the amount of change over time is to be assessed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72159"/>
              </p:ext>
            </p:extLst>
          </p:nvPr>
        </p:nvGraphicFramePr>
        <p:xfrm>
          <a:off x="971600" y="2420888"/>
          <a:ext cx="6768750" cy="1700712"/>
        </p:xfrm>
        <a:graphic>
          <a:graphicData uri="http://schemas.openxmlformats.org/drawingml/2006/table">
            <a:tbl>
              <a:tblPr firstRow="1" firstCol="1" bandRow="1"/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0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GB" sz="16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reatment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random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tr-TR" sz="16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-test)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(post-test)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0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n-GB" sz="16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ontrol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comparison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group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0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random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GB" sz="16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bservation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tr-TR" sz="16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-test)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tr-TR" sz="16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comparison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(post-test)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836712"/>
            <a:ext cx="7313240" cy="56372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Randomized Solomon Four-Group Design</a:t>
            </a:r>
          </a:p>
          <a:p>
            <a:pPr lvl="1"/>
            <a:r>
              <a:rPr lang="en-US" dirty="0"/>
              <a:t>Used to eliminate the possible effect of a pretest</a:t>
            </a:r>
          </a:p>
          <a:p>
            <a:pPr lvl="1">
              <a:buNone/>
            </a:pPr>
            <a:endParaRPr lang="tr-TR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tr-TR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The first </a:t>
            </a:r>
            <a:r>
              <a:rPr lang="tr-TR" dirty="0" err="1"/>
              <a:t>pair</a:t>
            </a:r>
            <a:r>
              <a:rPr lang="en-US" dirty="0"/>
              <a:t> is like pretest-posttest control group; the second is posttest only control group</a:t>
            </a:r>
          </a:p>
          <a:p>
            <a:r>
              <a:rPr lang="en-US" dirty="0"/>
              <a:t>Best control of threats</a:t>
            </a:r>
          </a:p>
          <a:p>
            <a:r>
              <a:rPr lang="en-US" dirty="0"/>
              <a:t>Weakness: requires a large sample (subjects are assigned to four groups); requires a lot of energy and effort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563332"/>
              </p:ext>
            </p:extLst>
          </p:nvPr>
        </p:nvGraphicFramePr>
        <p:xfrm>
          <a:off x="683568" y="1853932"/>
          <a:ext cx="7344815" cy="2367156"/>
        </p:xfrm>
        <a:graphic>
          <a:graphicData uri="http://schemas.openxmlformats.org/drawingml/2006/table">
            <a:tbl>
              <a:tblPr firstRow="1" firstCol="1" bandRow="1"/>
              <a:tblGrid>
                <a:gridCol w="146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 group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random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tr-TR" sz="14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</a:t>
                      </a:r>
                      <a:r>
                        <a:rPr lang="tr-TR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-test)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 group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random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tr-TR" sz="14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</a:t>
                      </a:r>
                      <a:r>
                        <a:rPr lang="tr-TR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-test)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 group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random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 group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random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QUASI-EXPERIMENTAL DESIGN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It is like experimental design but it doesn’t use random assignment.</a:t>
            </a:r>
          </a:p>
          <a:p>
            <a:endParaRPr lang="en-US" dirty="0"/>
          </a:p>
          <a:p>
            <a:r>
              <a:rPr lang="en-US" dirty="0"/>
              <a:t>It uses other techniques to control threats</a:t>
            </a:r>
          </a:p>
          <a:p>
            <a:endParaRPr lang="en-US" dirty="0"/>
          </a:p>
          <a:p>
            <a:r>
              <a:rPr lang="en-US" dirty="0"/>
              <a:t>There are many techniques used in this design but the most commonly used one in social research is  </a:t>
            </a:r>
            <a:r>
              <a:rPr lang="en-US" dirty="0">
                <a:solidFill>
                  <a:srgbClr val="FF0000"/>
                </a:solidFill>
              </a:rPr>
              <a:t>nonequivalent groups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8700" y="716028"/>
            <a:ext cx="7200900" cy="515137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Nonequivalent groups design</a:t>
            </a:r>
          </a:p>
          <a:p>
            <a:r>
              <a:rPr lang="en-US" sz="2000" dirty="0"/>
              <a:t>It is like pretest-posttest randomized experiment but does not use random assignment. </a:t>
            </a:r>
          </a:p>
          <a:p>
            <a:r>
              <a:rPr lang="en-US" sz="2000" dirty="0"/>
              <a:t>Instead similar groups are used as the treatment and the control groups</a:t>
            </a:r>
          </a:p>
          <a:p>
            <a:r>
              <a:rPr lang="en-US" sz="2000" dirty="0"/>
              <a:t>E.g. you can pick up two comparable classrooms or schools.</a:t>
            </a:r>
            <a:endParaRPr lang="tr-TR" sz="2000" dirty="0"/>
          </a:p>
          <a:p>
            <a:endParaRPr lang="en-US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38454"/>
              </p:ext>
            </p:extLst>
          </p:nvPr>
        </p:nvGraphicFramePr>
        <p:xfrm>
          <a:off x="1187624" y="3356992"/>
          <a:ext cx="6624735" cy="2424940"/>
        </p:xfrm>
        <a:graphic>
          <a:graphicData uri="http://schemas.openxmlformats.org/drawingml/2006/table">
            <a:tbl>
              <a:tblPr firstRow="1" firstCol="1" bandRow="1"/>
              <a:tblGrid>
                <a:gridCol w="220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tr-TR" sz="24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</a:t>
                      </a: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-test)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(post-test)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tr-TR" sz="24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</a:t>
                      </a: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-test)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comparison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r>
              <a:rPr lang="en-US" dirty="0"/>
              <a:t>In any type of experimental design, we create two groups that are “equivalent” to each other.</a:t>
            </a:r>
          </a:p>
          <a:p>
            <a:r>
              <a:rPr lang="en-US" dirty="0"/>
              <a:t>One group gets the treatment; the other does not.</a:t>
            </a:r>
          </a:p>
          <a:p>
            <a:r>
              <a:rPr lang="en-US" dirty="0"/>
              <a:t>In all other respects the groups are treated the same.</a:t>
            </a:r>
          </a:p>
          <a:p>
            <a:r>
              <a:rPr lang="en-US" dirty="0"/>
              <a:t>If we observe differences in the outcome between these groups, then we believe that the difference is due to the treatment.</a:t>
            </a:r>
          </a:p>
          <a:p>
            <a:r>
              <a:rPr lang="en-US" dirty="0"/>
              <a:t>However, in all these designs, we are setting up an artificial situation, so we have to consider all the situation.</a:t>
            </a:r>
          </a:p>
          <a:p>
            <a:r>
              <a:rPr lang="en-US" dirty="0"/>
              <a:t>If the situation is right, then an experiment can be a very strong design to use.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Internal Validity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8700" y="1700808"/>
            <a:ext cx="7200900" cy="4166592"/>
          </a:xfrm>
        </p:spPr>
        <p:txBody>
          <a:bodyPr>
            <a:normAutofit/>
          </a:bodyPr>
          <a:lstStyle/>
          <a:p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validity</a:t>
            </a:r>
            <a:r>
              <a:rPr lang="tr-TR" dirty="0"/>
              <a:t>: </a:t>
            </a:r>
          </a:p>
          <a:p>
            <a:pPr lvl="1"/>
            <a:r>
              <a:rPr lang="tr-TR" dirty="0"/>
              <a:t>The </a:t>
            </a:r>
            <a:r>
              <a:rPr lang="tr-TR" dirty="0" err="1"/>
              <a:t>ability</a:t>
            </a:r>
            <a:r>
              <a:rPr lang="tr-TR" dirty="0"/>
              <a:t> of a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determine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causal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independent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dependent</a:t>
            </a:r>
            <a:r>
              <a:rPr lang="tr-TR" dirty="0"/>
              <a:t> </a:t>
            </a:r>
            <a:r>
              <a:rPr lang="tr-TR" dirty="0" err="1"/>
              <a:t>variables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en-US" dirty="0"/>
              <a:t>Possible threats to internal validity</a:t>
            </a:r>
          </a:p>
          <a:p>
            <a:endParaRPr lang="tr-TR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9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C44129-3B96-445C-A778-7CD68D02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340768"/>
            <a:ext cx="7200900" cy="4526632"/>
          </a:xfrm>
        </p:spPr>
        <p:txBody>
          <a:bodyPr/>
          <a:lstStyle/>
          <a:p>
            <a:r>
              <a:rPr lang="en-US" dirty="0"/>
              <a:t>A) Selection Bias (subject characteristics</a:t>
            </a:r>
            <a:r>
              <a:rPr lang="tr-TR" dirty="0"/>
              <a:t>)</a:t>
            </a:r>
            <a:endParaRPr lang="en-US" dirty="0"/>
          </a:p>
          <a:p>
            <a:pPr lvl="1"/>
            <a:r>
              <a:rPr lang="en-US" dirty="0"/>
              <a:t>Might be differences in groups (age, gender, intelligence…)</a:t>
            </a:r>
          </a:p>
          <a:p>
            <a:pPr lvl="1"/>
            <a:endParaRPr lang="en-US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B) Loss of Subjects (mortality)</a:t>
            </a:r>
          </a:p>
          <a:p>
            <a:pPr lvl="1"/>
            <a:r>
              <a:rPr lang="en-US" dirty="0"/>
              <a:t>Losing some of the subjects (e.g. some subjects may not return the questionnaires)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4113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8700" y="1196752"/>
            <a:ext cx="7200900" cy="4670648"/>
          </a:xfrm>
        </p:spPr>
        <p:txBody>
          <a:bodyPr>
            <a:normAutofit/>
          </a:bodyPr>
          <a:lstStyle/>
          <a:p>
            <a:r>
              <a:rPr lang="tr-TR" dirty="0"/>
              <a:t>C</a:t>
            </a:r>
            <a:r>
              <a:rPr lang="en-US" dirty="0"/>
              <a:t>) Instrumentation </a:t>
            </a:r>
          </a:p>
          <a:p>
            <a:pPr lvl="1"/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instruments</a:t>
            </a:r>
            <a:endParaRPr lang="en-US" dirty="0"/>
          </a:p>
          <a:p>
            <a:endParaRPr lang="en-US" dirty="0"/>
          </a:p>
          <a:p>
            <a:r>
              <a:rPr lang="tr-TR" dirty="0"/>
              <a:t>D</a:t>
            </a:r>
            <a:r>
              <a:rPr lang="en-US" dirty="0"/>
              <a:t>) Testing </a:t>
            </a:r>
          </a:p>
          <a:p>
            <a:pPr lvl="1"/>
            <a:r>
              <a:rPr lang="en-US" dirty="0"/>
              <a:t>Subjects can remember the test if the same is used in pre and post test at a short interval</a:t>
            </a:r>
          </a:p>
          <a:p>
            <a:endParaRPr lang="en-US" dirty="0"/>
          </a:p>
          <a:p>
            <a:r>
              <a:rPr lang="tr-TR" dirty="0"/>
              <a:t>E</a:t>
            </a:r>
            <a:r>
              <a:rPr lang="en-US" dirty="0"/>
              <a:t>) History </a:t>
            </a:r>
          </a:p>
          <a:p>
            <a:pPr lvl="1"/>
            <a:r>
              <a:rPr lang="en-US" dirty="0"/>
              <a:t>personal experiences during the course of the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6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8700" y="1340768"/>
            <a:ext cx="7200900" cy="4526632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F</a:t>
            </a:r>
            <a:r>
              <a:rPr lang="en-US" dirty="0"/>
              <a:t>) Maturation</a:t>
            </a:r>
          </a:p>
          <a:p>
            <a:pPr lvl="1"/>
            <a:r>
              <a:rPr lang="en-US" dirty="0"/>
              <a:t>E.g. young learners will change due to maturation</a:t>
            </a:r>
          </a:p>
          <a:p>
            <a:pPr lvl="1"/>
            <a:endParaRPr lang="en-US" dirty="0"/>
          </a:p>
          <a:p>
            <a:r>
              <a:rPr lang="en-US" dirty="0"/>
              <a:t>H) </a:t>
            </a:r>
            <a:r>
              <a:rPr lang="tr-TR" dirty="0" err="1"/>
              <a:t>Researcher</a:t>
            </a:r>
            <a:r>
              <a:rPr lang="tr-TR" dirty="0"/>
              <a:t> </a:t>
            </a:r>
            <a:r>
              <a:rPr lang="tr-TR" dirty="0" err="1"/>
              <a:t>Bias</a:t>
            </a:r>
            <a:endParaRPr lang="en-US" dirty="0"/>
          </a:p>
          <a:p>
            <a:pPr lvl="1"/>
            <a:r>
              <a:rPr lang="tr-TR" dirty="0"/>
              <a:t>We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biased</a:t>
            </a:r>
            <a:r>
              <a:rPr lang="tr-TR" dirty="0"/>
              <a:t> </a:t>
            </a:r>
            <a:r>
              <a:rPr lang="tr-TR" dirty="0" err="1"/>
              <a:t>towards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. </a:t>
            </a:r>
          </a:p>
          <a:p>
            <a:pPr lvl="1"/>
            <a:endParaRPr lang="tr-TR" dirty="0"/>
          </a:p>
          <a:p>
            <a:r>
              <a:rPr lang="en-US" dirty="0"/>
              <a:t>I) Regression </a:t>
            </a:r>
          </a:p>
          <a:p>
            <a:pPr lvl="1"/>
            <a:r>
              <a:rPr lang="en-US" dirty="0"/>
              <a:t>e.g. if you include all good students in one group, they will improve no matter what you 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9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8700" y="1484784"/>
            <a:ext cx="7200900" cy="4382616"/>
          </a:xfrm>
        </p:spPr>
        <p:txBody>
          <a:bodyPr/>
          <a:lstStyle/>
          <a:p>
            <a:r>
              <a:rPr lang="en-US" dirty="0"/>
              <a:t>A very common way of research design</a:t>
            </a:r>
          </a:p>
          <a:p>
            <a:r>
              <a:rPr lang="en-US" dirty="0"/>
              <a:t>A good design to establish cause and effect relationships among variables</a:t>
            </a:r>
          </a:p>
          <a:p>
            <a:endParaRPr lang="en-US" dirty="0"/>
          </a:p>
          <a:p>
            <a:r>
              <a:rPr lang="en-US" dirty="0"/>
              <a:t>It is the type of research that</a:t>
            </a:r>
          </a:p>
          <a:p>
            <a:pPr lvl="1"/>
            <a:r>
              <a:rPr lang="en-US" dirty="0"/>
              <a:t>directly attempts to influence a particular variable</a:t>
            </a:r>
          </a:p>
          <a:p>
            <a:pPr lvl="1"/>
            <a:r>
              <a:rPr lang="en-US" dirty="0"/>
              <a:t>tests hypotheses about cause-and-effect relationships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Major Characteristics of </a:t>
            </a:r>
            <a:br>
              <a:rPr lang="en-US" dirty="0"/>
            </a:br>
            <a:r>
              <a:rPr lang="en-US" dirty="0"/>
              <a:t>Experimental Research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researcher looks at the effect(s) of at least one independent variable (</a:t>
            </a:r>
            <a:r>
              <a:rPr lang="en-US" i="1" dirty="0"/>
              <a:t>experimental or treatment variable</a:t>
            </a:r>
            <a:r>
              <a:rPr lang="en-US" dirty="0"/>
              <a:t>) on one or more dependent variables (</a:t>
            </a:r>
            <a:r>
              <a:rPr lang="en-US" i="1" dirty="0"/>
              <a:t>criterion or outcome variable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The researcher </a:t>
            </a:r>
            <a:r>
              <a:rPr lang="en-US" b="1" i="1" dirty="0">
                <a:solidFill>
                  <a:srgbClr val="FF0000"/>
                </a:solidFill>
              </a:rPr>
              <a:t>manipulates</a:t>
            </a:r>
            <a:r>
              <a:rPr lang="en-US" dirty="0"/>
              <a:t> the independent variable, which is not the case in other research designs</a:t>
            </a:r>
          </a:p>
          <a:p>
            <a:endParaRPr lang="en-US" dirty="0"/>
          </a:p>
          <a:p>
            <a:r>
              <a:rPr lang="en-US" dirty="0"/>
              <a:t>Aim of the researcher is to see whether the treatment/manipulation has made a difference.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r>
              <a:rPr lang="en-US" dirty="0"/>
              <a:t>Some independent variables:</a:t>
            </a:r>
          </a:p>
          <a:p>
            <a:pPr lvl="1"/>
            <a:r>
              <a:rPr lang="en-US" dirty="0"/>
              <a:t>Methods of instruction</a:t>
            </a:r>
          </a:p>
          <a:p>
            <a:pPr lvl="1"/>
            <a:r>
              <a:rPr lang="en-US" dirty="0"/>
              <a:t>Types of assignment</a:t>
            </a:r>
          </a:p>
          <a:p>
            <a:pPr lvl="1"/>
            <a:r>
              <a:rPr lang="en-US" dirty="0"/>
              <a:t>Learning materials</a:t>
            </a:r>
          </a:p>
          <a:p>
            <a:pPr lvl="1"/>
            <a:r>
              <a:rPr lang="en-US" dirty="0"/>
              <a:t>Types of questions asked by teachers…</a:t>
            </a:r>
          </a:p>
          <a:p>
            <a:endParaRPr lang="en-US" dirty="0"/>
          </a:p>
          <a:p>
            <a:r>
              <a:rPr lang="en-US" dirty="0"/>
              <a:t>Some dependent variables:</a:t>
            </a:r>
          </a:p>
          <a:p>
            <a:pPr lvl="1"/>
            <a:r>
              <a:rPr lang="en-US" dirty="0"/>
              <a:t>Achievement</a:t>
            </a:r>
          </a:p>
          <a:p>
            <a:pPr lvl="1"/>
            <a:r>
              <a:rPr lang="en-US" dirty="0"/>
              <a:t>Interest</a:t>
            </a:r>
          </a:p>
          <a:p>
            <a:pPr lvl="1"/>
            <a:r>
              <a:rPr lang="en-US" dirty="0"/>
              <a:t>Motivation</a:t>
            </a:r>
          </a:p>
          <a:p>
            <a:pPr lvl="1"/>
            <a:r>
              <a:rPr lang="en-US" dirty="0"/>
              <a:t>Attitudes…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Groups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Experimental research involves two groups of subjects</a:t>
            </a:r>
          </a:p>
          <a:p>
            <a:pPr lvl="1"/>
            <a:r>
              <a:rPr lang="en-US" dirty="0"/>
              <a:t>Experimental group</a:t>
            </a:r>
          </a:p>
          <a:p>
            <a:pPr lvl="1"/>
            <a:r>
              <a:rPr lang="en-US" dirty="0"/>
              <a:t>Control / comparison group</a:t>
            </a:r>
          </a:p>
          <a:p>
            <a:endParaRPr lang="en-US" i="1" dirty="0"/>
          </a:p>
          <a:p>
            <a:r>
              <a:rPr lang="en-US" i="1" dirty="0"/>
              <a:t>Experimental group</a:t>
            </a:r>
            <a:r>
              <a:rPr lang="en-US" dirty="0"/>
              <a:t> receives the treatment; </a:t>
            </a:r>
            <a:r>
              <a:rPr lang="en-US" i="1" dirty="0"/>
              <a:t>control group</a:t>
            </a:r>
            <a:r>
              <a:rPr lang="en-US" dirty="0"/>
              <a:t> receives no treatment / </a:t>
            </a:r>
            <a:r>
              <a:rPr lang="en-US" i="1" dirty="0"/>
              <a:t>comparison group</a:t>
            </a:r>
            <a:r>
              <a:rPr lang="en-US" dirty="0"/>
              <a:t> receives a different treatment</a:t>
            </a:r>
          </a:p>
          <a:p>
            <a:endParaRPr lang="en-US" dirty="0"/>
          </a:p>
          <a:p>
            <a:r>
              <a:rPr lang="en-US" dirty="0"/>
              <a:t>Comparison group rather than control group in educational research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Manipulation of the </a:t>
            </a:r>
            <a:br>
              <a:rPr lang="en-US" dirty="0"/>
            </a:br>
            <a:r>
              <a:rPr lang="en-US" dirty="0"/>
              <a:t>Independent Variable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researcher actively manipulates the independent variable: s/he decides the nature of the treatment, to whom and to what extent it will be applied, and when, where and how it will be done</a:t>
            </a:r>
          </a:p>
          <a:p>
            <a:endParaRPr lang="en-US" dirty="0"/>
          </a:p>
          <a:p>
            <a:r>
              <a:rPr lang="en-US" i="1" dirty="0"/>
              <a:t>Variables that </a:t>
            </a:r>
            <a:r>
              <a:rPr lang="en-US" b="1" i="1" dirty="0"/>
              <a:t>can</a:t>
            </a:r>
            <a:r>
              <a:rPr lang="en-US" i="1" dirty="0"/>
              <a:t> be manipulated</a:t>
            </a:r>
            <a:r>
              <a:rPr lang="en-US" dirty="0"/>
              <a:t>: teaching method, learning activities, materials, etc</a:t>
            </a:r>
          </a:p>
          <a:p>
            <a:r>
              <a:rPr lang="en-US" i="1" dirty="0"/>
              <a:t>Variables that </a:t>
            </a:r>
            <a:r>
              <a:rPr lang="en-US" b="1" i="1" dirty="0"/>
              <a:t>cannot</a:t>
            </a:r>
            <a:r>
              <a:rPr lang="en-US" i="1" dirty="0"/>
              <a:t> be manipulated</a:t>
            </a:r>
            <a:r>
              <a:rPr lang="en-US" dirty="0"/>
              <a:t>: gender, ethnicity, age,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Group Designs in Experimental Research:</a:t>
            </a:r>
            <a:br>
              <a:rPr lang="en-US" sz="2000" dirty="0"/>
            </a:br>
            <a:r>
              <a:rPr lang="tr-TR" sz="2000" dirty="0" err="1"/>
              <a:t>Pre</a:t>
            </a:r>
            <a:r>
              <a:rPr lang="tr-TR" sz="2000" dirty="0"/>
              <a:t>-</a:t>
            </a:r>
            <a:r>
              <a:rPr lang="en-US" sz="2000" dirty="0"/>
              <a:t>Experimental Designs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2648" y="1196752"/>
            <a:ext cx="8153400" cy="489924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One-Shot Case Study:</a:t>
            </a:r>
          </a:p>
          <a:p>
            <a:pPr lvl="1"/>
            <a:r>
              <a:rPr lang="en-US" dirty="0"/>
              <a:t>A single group is exposed to a treatment and a dependent variable is observed to assess the effect of the treatment</a:t>
            </a:r>
          </a:p>
          <a:p>
            <a:pPr lvl="1">
              <a:buNone/>
            </a:pPr>
            <a:r>
              <a:rPr lang="en-US" dirty="0"/>
              <a:t>		</a:t>
            </a:r>
            <a:endParaRPr lang="tr-TR" dirty="0"/>
          </a:p>
          <a:p>
            <a:pPr lvl="1">
              <a:buNone/>
            </a:pPr>
            <a:endParaRPr lang="tr-TR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Why weak?</a:t>
            </a:r>
          </a:p>
          <a:p>
            <a:r>
              <a:rPr lang="en-US" dirty="0"/>
              <a:t>Absence of control: the researcher does not know whether the result is due to the treatment</a:t>
            </a:r>
          </a:p>
          <a:p>
            <a:r>
              <a:rPr lang="en-US" dirty="0"/>
              <a:t>Not possible to compare so the researcher doesn’t know whether the treatment had any effect at all</a:t>
            </a:r>
          </a:p>
          <a:p>
            <a:endParaRPr lang="en-US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230960"/>
              </p:ext>
            </p:extLst>
          </p:nvPr>
        </p:nvGraphicFramePr>
        <p:xfrm>
          <a:off x="1331640" y="2636912"/>
          <a:ext cx="5328592" cy="1212591"/>
        </p:xfrm>
        <a:graphic>
          <a:graphicData uri="http://schemas.openxmlformats.org/drawingml/2006/table">
            <a:tbl>
              <a:tblPr firstRow="1" firstCol="1" bandRow="1"/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2648" y="1196752"/>
            <a:ext cx="8153400" cy="4899248"/>
          </a:xfrm>
        </p:spPr>
        <p:txBody>
          <a:bodyPr>
            <a:normAutofit/>
          </a:bodyPr>
          <a:lstStyle/>
          <a:p>
            <a:r>
              <a:rPr lang="en-US" b="1" dirty="0"/>
              <a:t>The One-Group Pretest-Posttest Design:</a:t>
            </a:r>
          </a:p>
          <a:p>
            <a:pPr lvl="1"/>
            <a:r>
              <a:rPr lang="en-US" dirty="0"/>
              <a:t>A single group is observed before and after treatment</a:t>
            </a:r>
          </a:p>
          <a:p>
            <a:pPr lvl="1">
              <a:buNone/>
            </a:pPr>
            <a:r>
              <a:rPr lang="en-US" dirty="0"/>
              <a:t>	</a:t>
            </a:r>
            <a:endParaRPr lang="en-US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Better than one-shot case study (we know whether change occurred), but it is still weak.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410136"/>
              </p:ext>
            </p:extLst>
          </p:nvPr>
        </p:nvGraphicFramePr>
        <p:xfrm>
          <a:off x="1259632" y="2852936"/>
          <a:ext cx="5472609" cy="1284599"/>
        </p:xfrm>
        <a:graphic>
          <a:graphicData uri="http://schemas.openxmlformats.org/drawingml/2006/table">
            <a:tbl>
              <a:tblPr firstRow="1" firstCol="1" bandRow="1"/>
              <a:tblGrid>
                <a:gridCol w="1824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re-test</a:t>
                      </a: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(post-test)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Experimental Designs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2648" y="1340768"/>
            <a:ext cx="8153400" cy="4968552"/>
          </a:xfrm>
        </p:spPr>
        <p:txBody>
          <a:bodyPr>
            <a:normAutofit/>
          </a:bodyPr>
          <a:lstStyle/>
          <a:p>
            <a:r>
              <a:rPr lang="en-US" b="1" dirty="0"/>
              <a:t>The Randomized Posttest-Only Control Group Design</a:t>
            </a:r>
          </a:p>
          <a:p>
            <a:pPr lvl="1"/>
            <a:r>
              <a:rPr lang="en-US" dirty="0"/>
              <a:t>Involves two groups which are formed by random assignment: one receives the treatment; the other does not</a:t>
            </a:r>
          </a:p>
          <a:p>
            <a:pPr lvl="1">
              <a:buNone/>
            </a:pPr>
            <a:endParaRPr lang="tr-TR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222742"/>
              </p:ext>
            </p:extLst>
          </p:nvPr>
        </p:nvGraphicFramePr>
        <p:xfrm>
          <a:off x="1187624" y="3212976"/>
          <a:ext cx="6624736" cy="2341778"/>
        </p:xfrm>
        <a:graphic>
          <a:graphicData uri="http://schemas.openxmlformats.org/drawingml/2006/table">
            <a:tbl>
              <a:tblPr firstRow="1" firstCol="1" bandRow="1"/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60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GB" sz="18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reatment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random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treatment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0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n-GB" sz="18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ontrol</a:t>
                      </a: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comparison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group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random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</a:t>
                      </a: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comparison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Observation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(post-test)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ırp">
  <a:themeElements>
    <a:clrScheme name="Kır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Özel 2">
      <a:majorFont>
        <a:latin typeface="Franklin Gothic Book"/>
        <a:ea typeface=""/>
        <a:cs typeface=""/>
      </a:majorFont>
      <a:minorFont>
        <a:latin typeface="Century Gothic"/>
        <a:ea typeface=""/>
        <a:cs typeface=""/>
      </a:minorFont>
    </a:fontScheme>
    <a:fmtScheme name="Kır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2237</TotalTime>
  <Words>1049</Words>
  <Application>Microsoft Office PowerPoint</Application>
  <PresentationFormat>Ekran Gösterisi (4:3)</PresentationFormat>
  <Paragraphs>271</Paragraphs>
  <Slides>18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Calibri</vt:lpstr>
      <vt:lpstr>Century Gothic</vt:lpstr>
      <vt:lpstr>Franklin Gothic Book</vt:lpstr>
      <vt:lpstr>Kırp</vt:lpstr>
      <vt:lpstr>EXPERIMENTAL RESEARCH</vt:lpstr>
      <vt:lpstr>PowerPoint Sunusu</vt:lpstr>
      <vt:lpstr>Major Characteristics of  Experimental Research</vt:lpstr>
      <vt:lpstr>PowerPoint Sunusu</vt:lpstr>
      <vt:lpstr>Comparison of Groups</vt:lpstr>
      <vt:lpstr>Manipulation of the  Independent Variable</vt:lpstr>
      <vt:lpstr>Group Designs in Experimental Research: Pre-Experimental Designs</vt:lpstr>
      <vt:lpstr>PowerPoint Sunusu</vt:lpstr>
      <vt:lpstr>True Experimental Designs</vt:lpstr>
      <vt:lpstr>PowerPoint Sunusu</vt:lpstr>
      <vt:lpstr>PowerPoint Sunusu</vt:lpstr>
      <vt:lpstr>QUASI-EXPERIMENTAL DESIGN</vt:lpstr>
      <vt:lpstr>PowerPoint Sunusu</vt:lpstr>
      <vt:lpstr>CONCLUSION</vt:lpstr>
      <vt:lpstr>Internal Validity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RESEARCH</dc:title>
  <dc:creator>SEHNAZ</dc:creator>
  <cp:lastModifiedBy>Sehnaz Sahinkarakas</cp:lastModifiedBy>
  <cp:revision>204</cp:revision>
  <dcterms:created xsi:type="dcterms:W3CDTF">2011-11-10T08:32:29Z</dcterms:created>
  <dcterms:modified xsi:type="dcterms:W3CDTF">2020-04-17T08:18:23Z</dcterms:modified>
</cp:coreProperties>
</file>