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70" r:id="rId9"/>
    <p:sldId id="262" r:id="rId10"/>
    <p:sldId id="259" r:id="rId11"/>
    <p:sldId id="263" r:id="rId12"/>
    <p:sldId id="260" r:id="rId13"/>
    <p:sldId id="264" r:id="rId14"/>
    <p:sldId id="261" r:id="rId15"/>
    <p:sldId id="265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E5CE3-E5EF-4CE2-8250-6551C9EB46BE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A3FDA-23A0-495D-A5F8-22428F6882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6563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A3FDA-23A0-495D-A5F8-22428F6882ED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6772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2" Type="http://schemas.openxmlformats.org/officeDocument/2006/relationships/hyperlink" Target="http://www.academia.ed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SOSYOLOJİNİN  TÜRKİYE’DEKİ 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> TARİHSEL GELİŞİMİ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b="1" dirty="0" smtClean="0"/>
              <a:t>                   Emine Gülden </a:t>
            </a:r>
            <a:r>
              <a:rPr lang="tr-TR" b="1" dirty="0" err="1" smtClean="0"/>
              <a:t>Mersinligil</a:t>
            </a:r>
            <a:endParaRPr lang="tr-TR" b="1" dirty="0" smtClean="0"/>
          </a:p>
          <a:p>
            <a:endParaRPr lang="tr-TR" b="1" dirty="0"/>
          </a:p>
          <a:p>
            <a:r>
              <a:rPr lang="tr-TR" b="1" dirty="0" smtClean="0"/>
              <a:t>                         Hatice </a:t>
            </a:r>
            <a:r>
              <a:rPr lang="tr-TR" b="1" dirty="0" err="1" smtClean="0"/>
              <a:t>Saynur</a:t>
            </a:r>
            <a:r>
              <a:rPr lang="tr-TR" b="1" dirty="0" smtClean="0"/>
              <a:t> Kilit</a:t>
            </a:r>
          </a:p>
          <a:p>
            <a:endParaRPr lang="tr-TR" b="1" dirty="0"/>
          </a:p>
          <a:p>
            <a:r>
              <a:rPr lang="tr-TR" b="1" dirty="0" smtClean="0"/>
              <a:t>                           ELT : 1  17197055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89081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729" y="398206"/>
            <a:ext cx="8731045" cy="63123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• </a:t>
            </a:r>
            <a:r>
              <a:rPr lang="tr-TR" dirty="0">
                <a:solidFill>
                  <a:srgbClr val="FF0000"/>
                </a:solidFill>
              </a:rPr>
              <a:t>Ziya Gökalp</a:t>
            </a:r>
            <a:r>
              <a:rPr lang="tr-TR" dirty="0"/>
              <a:t>; milliyetçi toplum görüşleriyle </a:t>
            </a:r>
            <a:r>
              <a:rPr lang="tr-TR" dirty="0" smtClean="0"/>
              <a:t>tanınır</a:t>
            </a:r>
            <a:r>
              <a:rPr lang="tr-TR" dirty="0"/>
              <a:t>. </a:t>
            </a:r>
            <a:r>
              <a:rPr lang="tr-TR" dirty="0" smtClean="0"/>
              <a:t>Tümevarım şeklinde  düşünmeyi öneriyor. Gökalp, Pozitivist ve Determinist bir bağlama sahiptir.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 smtClean="0">
                <a:solidFill>
                  <a:srgbClr val="FF0000"/>
                </a:solidFill>
              </a:rPr>
              <a:t>Prens </a:t>
            </a:r>
            <a:r>
              <a:rPr lang="tr-TR" dirty="0">
                <a:solidFill>
                  <a:srgbClr val="FF0000"/>
                </a:solidFill>
              </a:rPr>
              <a:t>Sabahaddin</a:t>
            </a:r>
            <a:r>
              <a:rPr lang="tr-TR" dirty="0"/>
              <a:t>; bireyci-girişimci, ademi merkeziyetçi toplum yapısı ve yönetim anlayışı ile </a:t>
            </a:r>
            <a:r>
              <a:rPr lang="tr-TR" dirty="0" smtClean="0"/>
              <a:t>tanınır.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>
                <a:solidFill>
                  <a:srgbClr val="FF0000"/>
                </a:solidFill>
              </a:rPr>
              <a:t>Hilmi Ziya Ülken</a:t>
            </a:r>
            <a:r>
              <a:rPr lang="tr-TR" dirty="0"/>
              <a:t>; sürekli değişen sosyoloji yaklaşımları ve felsefe anlayışları ile </a:t>
            </a:r>
            <a:r>
              <a:rPr lang="tr-TR" dirty="0" smtClean="0"/>
              <a:t>tanınır. Ayrıca Sosyoloji Dergisinin kuruculuğunu  yapmıştır.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94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68" b="20768"/>
          <a:stretch>
            <a:fillRect/>
          </a:stretch>
        </p:blipFill>
        <p:spPr>
          <a:xfrm>
            <a:off x="169965" y="368709"/>
            <a:ext cx="2971441" cy="3208491"/>
          </a:xfrm>
        </p:spPr>
      </p:pic>
      <p:sp>
        <p:nvSpPr>
          <p:cNvPr id="8" name="Metin Yer Tutucusu 7"/>
          <p:cNvSpPr>
            <a:spLocks noGrp="1"/>
          </p:cNvSpPr>
          <p:nvPr>
            <p:ph type="body" sz="half" idx="2"/>
          </p:nvPr>
        </p:nvSpPr>
        <p:spPr>
          <a:xfrm>
            <a:off x="1394081" y="5264099"/>
            <a:ext cx="5486400" cy="804862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solidFill>
                  <a:schemeClr val="tx2">
                    <a:lumMod val="75000"/>
                  </a:schemeClr>
                </a:solidFill>
              </a:rPr>
              <a:t>NİYAZİ BERKES</a:t>
            </a:r>
            <a:endParaRPr lang="tr-TR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420" y="644628"/>
            <a:ext cx="3510116" cy="32385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752" y="4457854"/>
            <a:ext cx="2301363" cy="2219325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60948" y="3642541"/>
            <a:ext cx="32345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NERMİN ABADAN UNAT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936105" y="3996502"/>
            <a:ext cx="20521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ŞERİF MARDİN</a:t>
            </a:r>
          </a:p>
        </p:txBody>
      </p:sp>
    </p:spTree>
    <p:extLst>
      <p:ext uri="{BB962C8B-B14F-4D97-AF65-F5344CB8AC3E}">
        <p14:creationId xmlns:p14="http://schemas.microsoft.com/office/powerpoint/2010/main" val="300852796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457200"/>
            <a:ext cx="8273845" cy="63713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• </a:t>
            </a:r>
            <a:r>
              <a:rPr lang="tr-TR" sz="3500" dirty="0">
                <a:solidFill>
                  <a:srgbClr val="FF0000"/>
                </a:solidFill>
              </a:rPr>
              <a:t>Şerif Mardin</a:t>
            </a:r>
            <a:r>
              <a:rPr lang="tr-TR" sz="3500" dirty="0"/>
              <a:t>; merkez-çevre çatışması, din-modernleşme sentezi ve farklı dönemlerde farklı sosyoloji yaklaşımlarının önde gelen sosyoloğu olarak </a:t>
            </a:r>
            <a:r>
              <a:rPr lang="tr-TR" sz="3500" dirty="0" smtClean="0"/>
              <a:t>tanınır.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•</a:t>
            </a:r>
            <a:r>
              <a:rPr lang="tr-TR" sz="3500" dirty="0" smtClean="0">
                <a:solidFill>
                  <a:srgbClr val="FF0000"/>
                </a:solidFill>
              </a:rPr>
              <a:t>Nermin Abadan </a:t>
            </a:r>
            <a:r>
              <a:rPr lang="tr-TR" sz="3500" dirty="0" err="1" smtClean="0">
                <a:solidFill>
                  <a:srgbClr val="FF0000"/>
                </a:solidFill>
              </a:rPr>
              <a:t>Unat</a:t>
            </a:r>
            <a:r>
              <a:rPr lang="tr-TR" sz="3500" dirty="0" smtClean="0">
                <a:solidFill>
                  <a:srgbClr val="FF0000"/>
                </a:solidFill>
              </a:rPr>
              <a:t> </a:t>
            </a:r>
            <a:r>
              <a:rPr lang="tr-TR" sz="3500" dirty="0" smtClean="0"/>
              <a:t>; «Kamuoyu» sözcüğünü Türkçeye  kazandıran Türkiye’nin ilk </a:t>
            </a:r>
            <a:r>
              <a:rPr lang="tr-TR" sz="3500" dirty="0"/>
              <a:t>k</a:t>
            </a:r>
            <a:r>
              <a:rPr lang="tr-TR" sz="3500" dirty="0" smtClean="0"/>
              <a:t>adın Siyasetçisidir.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sz="3500" dirty="0">
                <a:solidFill>
                  <a:srgbClr val="FF0000"/>
                </a:solidFill>
              </a:rPr>
              <a:t>Niyazi </a:t>
            </a:r>
            <a:r>
              <a:rPr lang="tr-TR" sz="3500" dirty="0" err="1" smtClean="0">
                <a:solidFill>
                  <a:srgbClr val="FF0000"/>
                </a:solidFill>
              </a:rPr>
              <a:t>Berkes</a:t>
            </a:r>
            <a:r>
              <a:rPr lang="tr-TR" sz="3500" dirty="0" smtClean="0">
                <a:solidFill>
                  <a:srgbClr val="FF0000"/>
                </a:solidFill>
              </a:rPr>
              <a:t> </a:t>
            </a:r>
            <a:r>
              <a:rPr lang="tr-TR" sz="3500" dirty="0" smtClean="0"/>
              <a:t>; Batı sosyolojisindeki ilerlemeci ve evrenselci teorilere uygun şekilde  toplumun geri kalmışlıkta modernliğe  doğru nasıl gelişmesi gerektiğini göstermeye çalışmıştır.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48406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101" y="730737"/>
            <a:ext cx="1666875" cy="2857500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1498" y="4079771"/>
            <a:ext cx="3542070" cy="271923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21" y="730043"/>
            <a:ext cx="4197760" cy="2798507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43" y="4409767"/>
            <a:ext cx="2784468" cy="2344993"/>
          </a:xfrm>
          <a:prstGeom prst="rect">
            <a:avLst/>
          </a:prstGeom>
        </p:spPr>
      </p:pic>
      <p:sp>
        <p:nvSpPr>
          <p:cNvPr id="15" name="Dikdörtgen 14"/>
          <p:cNvSpPr/>
          <p:nvPr/>
        </p:nvSpPr>
        <p:spPr>
          <a:xfrm>
            <a:off x="1383541" y="309405"/>
            <a:ext cx="23945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MÜBECCEL KIRAY</a:t>
            </a:r>
          </a:p>
        </p:txBody>
      </p:sp>
      <p:sp>
        <p:nvSpPr>
          <p:cNvPr id="16" name="Dikdörtgen 15"/>
          <p:cNvSpPr/>
          <p:nvPr/>
        </p:nvSpPr>
        <p:spPr>
          <a:xfrm>
            <a:off x="5264155" y="3627792"/>
            <a:ext cx="20093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NİLÜFER GÖLE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6089040" y="191417"/>
            <a:ext cx="21098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BEHİCE BORAN</a:t>
            </a:r>
          </a:p>
        </p:txBody>
      </p:sp>
      <p:sp>
        <p:nvSpPr>
          <p:cNvPr id="18" name="Dikdörtgen 17"/>
          <p:cNvSpPr/>
          <p:nvPr/>
        </p:nvSpPr>
        <p:spPr>
          <a:xfrm>
            <a:off x="642085" y="3863766"/>
            <a:ext cx="25808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MUSTAFA SATI BEY</a:t>
            </a:r>
          </a:p>
        </p:txBody>
      </p:sp>
    </p:spTree>
    <p:extLst>
      <p:ext uri="{BB962C8B-B14F-4D97-AF65-F5344CB8AC3E}">
        <p14:creationId xmlns:p14="http://schemas.microsoft.com/office/powerpoint/2010/main" val="139636077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7987" y="88491"/>
            <a:ext cx="8937523" cy="67695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3500" dirty="0" smtClean="0"/>
              <a:t>• </a:t>
            </a:r>
            <a:r>
              <a:rPr lang="tr-TR" sz="3500" dirty="0">
                <a:solidFill>
                  <a:srgbClr val="FF0000"/>
                </a:solidFill>
              </a:rPr>
              <a:t>Mübeccel Belik Kıray</a:t>
            </a:r>
            <a:r>
              <a:rPr lang="tr-TR" sz="3500" dirty="0"/>
              <a:t>; modernleşme, toplumsal değişme, tampon kuram ve </a:t>
            </a:r>
            <a:r>
              <a:rPr lang="tr-TR" sz="3500" dirty="0" err="1" smtClean="0"/>
              <a:t>işlevselciliğ</a:t>
            </a:r>
            <a:r>
              <a:rPr lang="tr-TR" sz="3500" dirty="0" smtClean="0"/>
              <a:t> in </a:t>
            </a:r>
            <a:r>
              <a:rPr lang="tr-TR" sz="3500" dirty="0"/>
              <a:t>Türkiye’deki en yetkin temsilcisi olarak tanınır</a:t>
            </a:r>
            <a:r>
              <a:rPr lang="tr-TR" sz="3500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• </a:t>
            </a:r>
            <a:r>
              <a:rPr lang="tr-TR" dirty="0">
                <a:solidFill>
                  <a:srgbClr val="FF0000"/>
                </a:solidFill>
              </a:rPr>
              <a:t>Nilüfer Göle</a:t>
            </a:r>
            <a:r>
              <a:rPr lang="tr-TR" dirty="0"/>
              <a:t>; Batı dışı modernlik görüşleri ile </a:t>
            </a:r>
            <a:r>
              <a:rPr lang="tr-TR" dirty="0" smtClean="0"/>
              <a:t>tanınır. Ayrıca </a:t>
            </a:r>
            <a:r>
              <a:rPr lang="tr-TR" dirty="0"/>
              <a:t>İ</a:t>
            </a:r>
            <a:r>
              <a:rPr lang="tr-TR" dirty="0" smtClean="0"/>
              <a:t>slam- kadın konularında çalışmalar yapmıştır.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 smtClean="0">
                <a:solidFill>
                  <a:srgbClr val="FF0000"/>
                </a:solidFill>
              </a:rPr>
              <a:t>Mustafa Satı Bey</a:t>
            </a:r>
            <a:r>
              <a:rPr lang="tr-TR" dirty="0" smtClean="0"/>
              <a:t>; Sosyolojinin ve Psikolojinin ders olarak verilmesinde  önemli rol </a:t>
            </a:r>
            <a:r>
              <a:rPr lang="tr-TR" dirty="0"/>
              <a:t>oynadı.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 err="1">
                <a:solidFill>
                  <a:srgbClr val="FF0000"/>
                </a:solidFill>
              </a:rPr>
              <a:t>Behice</a:t>
            </a:r>
            <a:r>
              <a:rPr lang="tr-TR" dirty="0">
                <a:solidFill>
                  <a:srgbClr val="FF0000"/>
                </a:solidFill>
              </a:rPr>
              <a:t> Boran</a:t>
            </a:r>
            <a:r>
              <a:rPr lang="tr-TR" dirty="0"/>
              <a:t>; toplumsal değişmeyi hızlandıracak değişkenleri araştıran sosyolog olarak tanınır.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70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KAYNAKÇA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www.researchgate.net</a:t>
            </a:r>
          </a:p>
          <a:p>
            <a:r>
              <a:rPr lang="tr-TR" dirty="0" smtClean="0">
                <a:hlinkClick r:id="rId2"/>
              </a:rPr>
              <a:t>www.academia.edu</a:t>
            </a:r>
            <a:endParaRPr lang="tr-TR" dirty="0" smtClean="0"/>
          </a:p>
          <a:p>
            <a:r>
              <a:rPr lang="tr-TR" dirty="0" smtClean="0">
                <a:hlinkClick r:id="rId3"/>
              </a:rPr>
              <a:t>www.google.com</a:t>
            </a:r>
            <a:endParaRPr lang="tr-TR" dirty="0" smtClean="0"/>
          </a:p>
          <a:p>
            <a:r>
              <a:rPr lang="tr-TR" dirty="0" smtClean="0"/>
              <a:t>dergipark.gov.tr</a:t>
            </a:r>
          </a:p>
          <a:p>
            <a:r>
              <a:rPr lang="tr-TR" dirty="0" smtClean="0"/>
              <a:t>Gökçe, Birsen </a:t>
            </a:r>
            <a:r>
              <a:rPr lang="tr-TR" dirty="0"/>
              <a:t>T</a:t>
            </a:r>
            <a:r>
              <a:rPr lang="tr-TR" dirty="0" smtClean="0"/>
              <a:t>oplumsal bilimlerde Araştırma, 1992 Savaş Yayınları 2. Baskı, Ankara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158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-97658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SOSYOLOJİ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0438" y="1120877"/>
            <a:ext cx="8406581" cy="5332460"/>
          </a:xfrm>
        </p:spPr>
        <p:txBody>
          <a:bodyPr>
            <a:normAutofit fontScale="85000" lnSpcReduction="20000"/>
          </a:bodyPr>
          <a:lstStyle/>
          <a:p>
            <a:r>
              <a:rPr lang="tr-TR" sz="3500" dirty="0" smtClean="0"/>
              <a:t>Sosyoloji   18. ve 19. </a:t>
            </a:r>
            <a:r>
              <a:rPr lang="tr-TR" sz="3500" dirty="0" smtClean="0"/>
              <a:t>yüzyıllarda  </a:t>
            </a:r>
            <a:r>
              <a:rPr lang="tr-TR" sz="3500" dirty="0" smtClean="0"/>
              <a:t>ortaya çıkmıştır.</a:t>
            </a:r>
          </a:p>
          <a:p>
            <a:endParaRPr lang="tr-TR" dirty="0" smtClean="0"/>
          </a:p>
          <a:p>
            <a:r>
              <a:rPr lang="tr-TR" sz="3500" dirty="0" smtClean="0"/>
              <a:t> Sosyoloji terimi ilk kez bilim felsefecisi olan, Fransız </a:t>
            </a:r>
            <a:r>
              <a:rPr lang="tr-TR" sz="3500" dirty="0" err="1" smtClean="0"/>
              <a:t>August</a:t>
            </a:r>
            <a:r>
              <a:rPr lang="tr-TR" sz="3500" dirty="0" smtClean="0"/>
              <a:t> </a:t>
            </a:r>
            <a:r>
              <a:rPr lang="tr-TR" sz="3500" dirty="0" err="1" smtClean="0"/>
              <a:t>Comte</a:t>
            </a:r>
            <a:r>
              <a:rPr lang="tr-TR" sz="3500" dirty="0" smtClean="0"/>
              <a:t> tarafından </a:t>
            </a:r>
            <a:r>
              <a:rPr lang="tr-TR" sz="3500" dirty="0" smtClean="0"/>
              <a:t>kullanılmış </a:t>
            </a:r>
            <a:r>
              <a:rPr lang="tr-TR" sz="3500" dirty="0" smtClean="0"/>
              <a:t>ve İngiliz </a:t>
            </a:r>
            <a:r>
              <a:rPr lang="tr-TR" sz="3500" dirty="0" err="1" smtClean="0"/>
              <a:t>Herbert</a:t>
            </a:r>
            <a:r>
              <a:rPr lang="tr-TR" sz="3500" dirty="0" smtClean="0"/>
              <a:t>  </a:t>
            </a:r>
            <a:r>
              <a:rPr lang="tr-TR" sz="3500" dirty="0" err="1" smtClean="0"/>
              <a:t>Spencer</a:t>
            </a:r>
            <a:r>
              <a:rPr lang="tr-TR" sz="3500" dirty="0" smtClean="0"/>
              <a:t> </a:t>
            </a:r>
            <a:r>
              <a:rPr lang="tr-TR" sz="3500" dirty="0" smtClean="0"/>
              <a:t>tarafından </a:t>
            </a:r>
            <a:r>
              <a:rPr lang="tr-TR" sz="3500" dirty="0" smtClean="0"/>
              <a:t>da geniş kitlelere tanıtılmıştır. Bunların dışında, </a:t>
            </a:r>
            <a:r>
              <a:rPr lang="tr-TR" sz="3500" dirty="0" err="1" smtClean="0"/>
              <a:t>Durkheim</a:t>
            </a:r>
            <a:r>
              <a:rPr lang="tr-TR" sz="3500" dirty="0" smtClean="0"/>
              <a:t>  ve </a:t>
            </a:r>
            <a:r>
              <a:rPr lang="tr-TR" sz="3500" dirty="0" err="1" smtClean="0"/>
              <a:t>Max</a:t>
            </a:r>
            <a:r>
              <a:rPr lang="tr-TR" sz="3500" dirty="0" smtClean="0"/>
              <a:t>  </a:t>
            </a:r>
            <a:r>
              <a:rPr lang="tr-TR" sz="3500" dirty="0" err="1" smtClean="0"/>
              <a:t>Weber</a:t>
            </a:r>
            <a:r>
              <a:rPr lang="tr-TR" sz="3500" dirty="0" smtClean="0"/>
              <a:t> </a:t>
            </a:r>
            <a:r>
              <a:rPr lang="tr-TR" sz="3500" dirty="0" err="1" smtClean="0"/>
              <a:t>ında</a:t>
            </a:r>
            <a:r>
              <a:rPr lang="tr-TR" sz="3500" dirty="0" smtClean="0"/>
              <a:t>  Sosyolojiye  önemli katkıları olmuştur.</a:t>
            </a:r>
          </a:p>
          <a:p>
            <a:endParaRPr lang="tr-TR" dirty="0" smtClean="0"/>
          </a:p>
          <a:p>
            <a:r>
              <a:rPr lang="tr-TR" sz="3800" dirty="0" smtClean="0"/>
              <a:t>Sosyolojinin </a:t>
            </a:r>
            <a:r>
              <a:rPr lang="tr-TR" sz="3800" dirty="0" smtClean="0"/>
              <a:t>gelişiminde  rol oynayan  etmenlerin </a:t>
            </a:r>
            <a:r>
              <a:rPr lang="tr-TR" sz="3800" dirty="0" err="1" smtClean="0"/>
              <a:t>başlıcaları</a:t>
            </a:r>
            <a:r>
              <a:rPr lang="tr-TR" sz="3800" dirty="0" smtClean="0"/>
              <a:t>; </a:t>
            </a:r>
            <a:r>
              <a:rPr lang="tr-TR" sz="3800" dirty="0" err="1" smtClean="0"/>
              <a:t>Sosyalizim</a:t>
            </a:r>
            <a:r>
              <a:rPr lang="tr-TR" sz="3800" dirty="0" smtClean="0"/>
              <a:t>, Sanayi Devrimi, Fransız Devrimi, </a:t>
            </a:r>
            <a:r>
              <a:rPr lang="tr-TR" sz="3800" dirty="0" err="1" smtClean="0"/>
              <a:t>Kapitalizim</a:t>
            </a:r>
            <a:r>
              <a:rPr lang="tr-TR" sz="3800" dirty="0" smtClean="0"/>
              <a:t>, Dini değişimler </a:t>
            </a:r>
            <a:r>
              <a:rPr lang="tr-TR" sz="3800" dirty="0" err="1" smtClean="0"/>
              <a:t>vb</a:t>
            </a:r>
            <a:r>
              <a:rPr lang="tr-TR" sz="3800" dirty="0" smtClean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79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89936" y="4516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TÜRKİYE’DEKİ SOSYOLOJİNİN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>GELİŞİMİ</a:t>
            </a:r>
            <a:r>
              <a:rPr lang="tr-TR" b="1" dirty="0">
                <a:solidFill>
                  <a:srgbClr val="FF0000"/>
                </a:solidFill>
              </a:rPr>
              <a:t/>
            </a:r>
            <a:br>
              <a:rPr lang="tr-TR" b="1" dirty="0">
                <a:solidFill>
                  <a:srgbClr val="FF0000"/>
                </a:solidFill>
              </a:rPr>
            </a:b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lnSpcReduction="10000"/>
          </a:bodyPr>
          <a:lstStyle/>
          <a:p>
            <a:r>
              <a:rPr lang="tr-TR" sz="2800" dirty="0" smtClean="0">
                <a:cs typeface="Arial" pitchFamily="34" charset="0"/>
              </a:rPr>
              <a:t>Tarihimizi üç dönem itibariyle ele alırsak; </a:t>
            </a:r>
            <a:r>
              <a:rPr lang="tr-TR" sz="2800" dirty="0" smtClean="0">
                <a:solidFill>
                  <a:srgbClr val="C00000"/>
                </a:solidFill>
                <a:cs typeface="Arial" pitchFamily="34" charset="0"/>
              </a:rPr>
              <a:t>Osmanlı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smtClean="0">
                <a:solidFill>
                  <a:srgbClr val="C00000"/>
                </a:solidFill>
                <a:cs typeface="Arial" pitchFamily="34" charset="0"/>
              </a:rPr>
              <a:t>döneminde</a:t>
            </a:r>
            <a:r>
              <a:rPr lang="tr-TR" sz="2800" dirty="0" smtClean="0">
                <a:cs typeface="Arial" pitchFamily="34" charset="0"/>
              </a:rPr>
              <a:t> ne insan ne de toplumla ilgili bir birikime rastlamıyoruz. Yaşamın odak noktasının edebiyat ve tarih olduğu görülmektedir.</a:t>
            </a:r>
          </a:p>
          <a:p>
            <a:r>
              <a:rPr lang="tr-TR" sz="2800" dirty="0" smtClean="0">
                <a:solidFill>
                  <a:srgbClr val="C00000"/>
                </a:solidFill>
                <a:cs typeface="Arial" pitchFamily="34" charset="0"/>
              </a:rPr>
              <a:t>Tanzimat döneminde </a:t>
            </a:r>
            <a:r>
              <a:rPr lang="tr-TR" sz="2800" dirty="0" smtClean="0">
                <a:cs typeface="Arial" pitchFamily="34" charset="0"/>
              </a:rPr>
              <a:t>iki farklı yaklaşım olan politik akım ve </a:t>
            </a:r>
            <a:r>
              <a:rPr lang="tr-TR" sz="2800" dirty="0" err="1" smtClean="0">
                <a:cs typeface="Arial" pitchFamily="34" charset="0"/>
              </a:rPr>
              <a:t>entellektüel</a:t>
            </a:r>
            <a:r>
              <a:rPr lang="tr-TR" sz="2800" dirty="0" smtClean="0">
                <a:cs typeface="Arial" pitchFamily="34" charset="0"/>
              </a:rPr>
              <a:t> akımdan söz edebiliriz. Politik akım batı taklitçiliğine yönelmiştir. Entelektüel akımda ise insan merkezli topluma özgü sorunların incelenmesi söz konusudur.</a:t>
            </a:r>
          </a:p>
          <a:p>
            <a:endParaRPr lang="tr-TR" sz="2400" dirty="0" smtClean="0">
              <a:cs typeface="Arial" pitchFamily="34" charset="0"/>
            </a:endParaRPr>
          </a:p>
          <a:p>
            <a:r>
              <a:rPr lang="tr-TR" sz="2800" b="1" dirty="0" smtClean="0">
                <a:cs typeface="Arial" pitchFamily="34" charset="0"/>
              </a:rPr>
              <a:t>Böylece 20.inci yüzyılın başında Avrupa’da ortaya çıkan sosyolojik çalışmalar Türkiye’ye yansıyor.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5206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552728"/>
          </a:xfrm>
        </p:spPr>
        <p:txBody>
          <a:bodyPr>
            <a:normAutofit fontScale="92500" lnSpcReduction="20000"/>
          </a:bodyPr>
          <a:lstStyle/>
          <a:p>
            <a:r>
              <a:rPr lang="tr-TR" sz="3500" dirty="0" err="1" smtClean="0"/>
              <a:t>Durkheım</a:t>
            </a:r>
            <a:r>
              <a:rPr lang="tr-TR" sz="3500" dirty="0" smtClean="0"/>
              <a:t> ekolünü Türkiye’ ye Ziya Gökalp, Le Play ekolünü de Prens Sabahattin tanıtmıştır.</a:t>
            </a:r>
          </a:p>
          <a:p>
            <a:endParaRPr lang="tr-TR" sz="3500" dirty="0" smtClean="0"/>
          </a:p>
          <a:p>
            <a:r>
              <a:rPr lang="tr-TR" sz="3500" dirty="0" smtClean="0"/>
              <a:t>Ziya Gökalp 1914 yılında İstanbul Üniversitesinde sosyoloji derslerinin başlamasında öncülük etmiştir.</a:t>
            </a:r>
          </a:p>
          <a:p>
            <a:endParaRPr lang="tr-TR" sz="3500" dirty="0" smtClean="0"/>
          </a:p>
          <a:p>
            <a:r>
              <a:rPr lang="tr-TR" sz="3500" dirty="0" smtClean="0"/>
              <a:t>Le </a:t>
            </a:r>
            <a:r>
              <a:rPr lang="tr-TR" sz="3500" dirty="0" err="1" smtClean="0"/>
              <a:t>play</a:t>
            </a:r>
            <a:r>
              <a:rPr lang="tr-TR" sz="3500" dirty="0" smtClean="0"/>
              <a:t> sosyolojisinin Siyasal </a:t>
            </a:r>
            <a:r>
              <a:rPr lang="tr-TR" sz="3500" dirty="0"/>
              <a:t>B</a:t>
            </a:r>
            <a:r>
              <a:rPr lang="tr-TR" sz="3500" dirty="0" smtClean="0"/>
              <a:t>ilgiler Fakültesine girmesi öncülüğünü de Mehmet Ali Şevki yapmıştır.</a:t>
            </a:r>
          </a:p>
          <a:p>
            <a:endParaRPr lang="tr-TR" dirty="0" smtClean="0"/>
          </a:p>
          <a:p>
            <a:r>
              <a:rPr lang="tr-TR" sz="3500" dirty="0" smtClean="0">
                <a:solidFill>
                  <a:srgbClr val="C00000"/>
                </a:solidFill>
              </a:rPr>
              <a:t>Cumhuriyet döneminde </a:t>
            </a:r>
            <a:r>
              <a:rPr lang="tr-TR" sz="3500" dirty="0" smtClean="0"/>
              <a:t>sosyolojinin tanıtılmasında katkıları olan Hilmi Ziya Ülken, Ziyaeddin Fahri Fındıkoğlu ve </a:t>
            </a:r>
            <a:r>
              <a:rPr lang="tr-TR" sz="3500" dirty="0"/>
              <a:t>N</a:t>
            </a:r>
            <a:r>
              <a:rPr lang="tr-TR" sz="3500" dirty="0" smtClean="0"/>
              <a:t>urettin </a:t>
            </a:r>
            <a:r>
              <a:rPr lang="tr-TR" sz="3500" dirty="0"/>
              <a:t>Ş</a:t>
            </a:r>
            <a:r>
              <a:rPr lang="tr-TR" sz="3500" dirty="0" smtClean="0"/>
              <a:t>azi </a:t>
            </a:r>
            <a:r>
              <a:rPr lang="tr-TR" sz="3500" dirty="0" err="1" smtClean="0"/>
              <a:t>Kösemihal</a:t>
            </a:r>
            <a:r>
              <a:rPr lang="tr-TR" sz="3500" dirty="0" smtClean="0"/>
              <a:t>’ in çalışmaları da temel olmuştur.</a:t>
            </a:r>
          </a:p>
        </p:txBody>
      </p:sp>
    </p:spTree>
    <p:extLst>
      <p:ext uri="{BB962C8B-B14F-4D97-AF65-F5344CB8AC3E}">
        <p14:creationId xmlns:p14="http://schemas.microsoft.com/office/powerpoint/2010/main" val="97123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332656"/>
            <a:ext cx="7848872" cy="6182147"/>
          </a:xfrm>
        </p:spPr>
        <p:txBody>
          <a:bodyPr>
            <a:normAutofit fontScale="92500" lnSpcReduction="20000"/>
          </a:bodyPr>
          <a:lstStyle/>
          <a:p>
            <a:r>
              <a:rPr lang="tr-TR" sz="3500" dirty="0" smtClean="0"/>
              <a:t>Öncülüğünü </a:t>
            </a:r>
            <a:r>
              <a:rPr lang="tr-TR" sz="3500" i="1" dirty="0" smtClean="0"/>
              <a:t>1914 </a:t>
            </a:r>
            <a:r>
              <a:rPr lang="tr-TR" sz="3500" dirty="0" smtClean="0"/>
              <a:t>yılında İstanbul Üniversitesi’nin yaptığı </a:t>
            </a:r>
            <a:r>
              <a:rPr lang="tr-TR" sz="3500" i="1" dirty="0" smtClean="0"/>
              <a:t>1939</a:t>
            </a:r>
            <a:r>
              <a:rPr lang="tr-TR" sz="3500" dirty="0" smtClean="0"/>
              <a:t>’da Dil ve Tarih-Coğrafya Fakültesinin ikinci sırada izlediği sosyoloji öğretimi </a:t>
            </a:r>
            <a:r>
              <a:rPr lang="tr-TR" sz="3500" i="1" dirty="0" smtClean="0"/>
              <a:t>1959</a:t>
            </a:r>
            <a:r>
              <a:rPr lang="tr-TR" sz="3500" dirty="0" smtClean="0"/>
              <a:t>’da ODTÜ, </a:t>
            </a:r>
            <a:r>
              <a:rPr lang="tr-TR" sz="3500" i="1" dirty="0" smtClean="0"/>
              <a:t>1964</a:t>
            </a:r>
            <a:r>
              <a:rPr lang="tr-TR" sz="3500" dirty="0" smtClean="0"/>
              <a:t>’de Hacettepe </a:t>
            </a:r>
            <a:r>
              <a:rPr lang="tr-TR" sz="3500" i="1" dirty="0" smtClean="0"/>
              <a:t>1971</a:t>
            </a:r>
            <a:r>
              <a:rPr lang="tr-TR" sz="3500" dirty="0" smtClean="0"/>
              <a:t>’de Boğaziçi ve </a:t>
            </a:r>
            <a:r>
              <a:rPr lang="tr-TR" sz="3500" i="1" dirty="0" smtClean="0"/>
              <a:t>1977</a:t>
            </a:r>
            <a:r>
              <a:rPr lang="tr-TR" sz="3500" dirty="0" smtClean="0"/>
              <a:t>’de Ege Üniversitesinde Felsefe Kürsüleri, Sosyal Birimler içinde başlamış.</a:t>
            </a:r>
          </a:p>
          <a:p>
            <a:endParaRPr lang="tr-TR" dirty="0" smtClean="0"/>
          </a:p>
          <a:p>
            <a:r>
              <a:rPr lang="tr-TR" sz="3500" i="1" dirty="0" smtClean="0"/>
              <a:t>1982</a:t>
            </a:r>
            <a:r>
              <a:rPr lang="tr-TR" sz="3500" dirty="0" smtClean="0"/>
              <a:t> yılında yılından itibaren de mevcut 6 sosyoloji bölümüne 7 tane daha eklenerek </a:t>
            </a:r>
            <a:r>
              <a:rPr lang="tr-TR" sz="3500" i="1" dirty="0" smtClean="0"/>
              <a:t>1990</a:t>
            </a:r>
            <a:r>
              <a:rPr lang="tr-TR" sz="3500" dirty="0" smtClean="0"/>
              <a:t>’da sayıları 13’e ulaşmıştır. </a:t>
            </a:r>
          </a:p>
          <a:p>
            <a:endParaRPr lang="tr-TR" dirty="0" smtClean="0"/>
          </a:p>
          <a:p>
            <a:r>
              <a:rPr lang="tr-TR" sz="3500" i="1" dirty="0" smtClean="0"/>
              <a:t>1995</a:t>
            </a:r>
            <a:r>
              <a:rPr lang="tr-TR" sz="3500" dirty="0" smtClean="0"/>
              <a:t> itibariyle halen çeşitli Üniversitemizde 20 sosyoloji bölümü bulunmaktadır.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95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7606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3500" i="1" dirty="0" smtClean="0"/>
              <a:t>1924</a:t>
            </a:r>
            <a:r>
              <a:rPr lang="tr-TR" sz="3500" dirty="0" smtClean="0"/>
              <a:t> yılından itibaren bütün lise ve öğretmen okullarında sosyoloji dersi okutulmaya başlamıştır.</a:t>
            </a:r>
            <a:endParaRPr lang="tr-TR" sz="35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3500" dirty="0" smtClean="0"/>
              <a:t> Ankara Üniversitesinde sosyoloji dersleri </a:t>
            </a:r>
            <a:r>
              <a:rPr lang="tr-TR" sz="3500" dirty="0" err="1" smtClean="0"/>
              <a:t>Behice</a:t>
            </a:r>
            <a:r>
              <a:rPr lang="tr-TR" sz="3500" dirty="0" smtClean="0"/>
              <a:t> Boran, Niyazi </a:t>
            </a:r>
            <a:r>
              <a:rPr lang="tr-TR" sz="3500" dirty="0" err="1" smtClean="0"/>
              <a:t>Berkes</a:t>
            </a:r>
            <a:r>
              <a:rPr lang="tr-TR" sz="3500" dirty="0" smtClean="0"/>
              <a:t> ve Emin </a:t>
            </a:r>
            <a:r>
              <a:rPr lang="tr-TR" sz="3500" dirty="0" err="1" smtClean="0"/>
              <a:t>Erişirgil</a:t>
            </a:r>
            <a:r>
              <a:rPr lang="tr-TR" sz="3500" dirty="0" smtClean="0"/>
              <a:t> tarafından verilmiştir. Ve </a:t>
            </a:r>
            <a:r>
              <a:rPr lang="tr-TR" sz="3500" i="1" dirty="0" smtClean="0"/>
              <a:t>1940</a:t>
            </a:r>
            <a:r>
              <a:rPr lang="tr-TR" sz="3500" dirty="0" smtClean="0"/>
              <a:t> yılında başlayan sosyolojik çalışmalar toplumsal yapı değişikliklerini araştıran çeşitli tekniklerin, istatistik hesapların ilk örnekleridir.</a:t>
            </a:r>
          </a:p>
          <a:p>
            <a:pPr marL="0" indent="0">
              <a:buNone/>
            </a:pPr>
            <a:endParaRPr lang="tr-TR" sz="3800" dirty="0" smtClean="0"/>
          </a:p>
          <a:p>
            <a:pPr marL="0" indent="0">
              <a:buNone/>
            </a:pPr>
            <a:r>
              <a:rPr lang="tr-TR" sz="3800" dirty="0" smtClean="0"/>
              <a:t>Bu dönemde alan çalışmaları yoluyla toplumsal gerçeklerin saptanmaya başlaması Türk toplumbilimi için bir dönüm noktası olmuştur.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355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 fontScale="92500" lnSpcReduction="20000"/>
          </a:bodyPr>
          <a:lstStyle/>
          <a:p>
            <a:r>
              <a:rPr lang="tr-TR" sz="3500" i="1" dirty="0" smtClean="0"/>
              <a:t>1952</a:t>
            </a:r>
            <a:r>
              <a:rPr lang="tr-TR" sz="3500" dirty="0" smtClean="0"/>
              <a:t> yılında yönetmelik değişikliği ile 1. ve 2. sınıfta ortak dersler öğrenci için zorunlu olmuş 3. yıldan itibaren de yeniden branşlaşmaya gidilmiştir. </a:t>
            </a:r>
          </a:p>
          <a:p>
            <a:endParaRPr lang="tr-TR" sz="3500" dirty="0" smtClean="0"/>
          </a:p>
          <a:p>
            <a:r>
              <a:rPr lang="tr-TR" sz="3500" i="1" dirty="0" smtClean="0"/>
              <a:t>1970’</a:t>
            </a:r>
            <a:r>
              <a:rPr lang="tr-TR" sz="3500" dirty="0" smtClean="0"/>
              <a:t>lerden  sonra çeşitli tekniklerle yapılan sosyolojik çalışmaların sayısı gittikçe artmıştır. Böylece Türkiye’de toplumsal bilim alanında alan araştırmaların ağırlıklı bir yer kazandığı söylenebilir.</a:t>
            </a:r>
          </a:p>
          <a:p>
            <a:endParaRPr lang="tr-TR" dirty="0" smtClean="0"/>
          </a:p>
          <a:p>
            <a:r>
              <a:rPr lang="tr-TR" sz="3500" dirty="0" smtClean="0"/>
              <a:t>1990’lı yıllarda ise; alan araştırmaları devlet tarafından desteklenmiştir.</a:t>
            </a:r>
          </a:p>
        </p:txBody>
      </p:sp>
    </p:spTree>
    <p:extLst>
      <p:ext uri="{BB962C8B-B14F-4D97-AF65-F5344CB8AC3E}">
        <p14:creationId xmlns:p14="http://schemas.microsoft.com/office/powerpoint/2010/main" val="327454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Türkiye’de; her ne kadar sosyoloji cumhuriyetten bu yana orta ve yüksek öğretim kurumlarımızda okutulmuş ise de toplumumuzda, sosyoloji bilgisinin öğretim dışı talep edilir olması son 3-5 yılda gündeme gelmiştir.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r>
              <a:rPr lang="tr-TR" dirty="0" smtClean="0"/>
              <a:t>Sosyolojinin Türkiye’ de önem kazanması ekonomideki liberalleşme, küreselleşme ve demokratikleşme kavramlarının toplumumuzda ulaşılması hedeflenen ‘yaşama’ geçirilme isteği ile açıklanabilir.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444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73036" y="262602"/>
            <a:ext cx="7772400" cy="1362075"/>
          </a:xfrm>
        </p:spPr>
        <p:txBody>
          <a:bodyPr>
            <a:normAutofit fontScale="90000"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tr-TR" b="1" dirty="0" smtClean="0">
                <a:solidFill>
                  <a:srgbClr val="FF0000"/>
                </a:solidFill>
              </a:rPr>
              <a:t>TÜRK SOSYOLOGLARIN BAZILARI</a:t>
            </a:r>
            <a:r>
              <a:rPr lang="tr-TR" b="1" dirty="0">
                <a:solidFill>
                  <a:srgbClr val="FF0000"/>
                </a:solidFill>
              </a:rPr>
              <a:t/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/>
            </a:r>
            <a:br>
              <a:rPr lang="tr-TR" b="1" dirty="0" smtClean="0">
                <a:solidFill>
                  <a:srgbClr val="FF0000"/>
                </a:solidFill>
              </a:rPr>
            </a:b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3858" y="3631636"/>
            <a:ext cx="2068513" cy="3098800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9" y="1715237"/>
            <a:ext cx="2993924" cy="295262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162" y="2205721"/>
            <a:ext cx="2760407" cy="2760407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3852347" y="3096851"/>
            <a:ext cx="18543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ZİYA GÖKALP</a:t>
            </a:r>
            <a:endParaRPr lang="tr-TR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166499" y="4735295"/>
            <a:ext cx="27208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PRENS SABAHATTİN</a:t>
            </a:r>
            <a:endParaRPr lang="tr-TR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6360708" y="5073134"/>
            <a:ext cx="24795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HİLMİ ZİYA ÜLKEN</a:t>
            </a:r>
            <a:endParaRPr lang="tr-TR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65628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703</Words>
  <Application>Microsoft Office PowerPoint</Application>
  <PresentationFormat>Ekran Gösterisi (4:3)</PresentationFormat>
  <Paragraphs>79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SOSYOLOJİNİN  TÜRKİYE’DEKİ   TARİHSEL GELİŞİMİ</vt:lpstr>
      <vt:lpstr>SOSYOLOJİ</vt:lpstr>
      <vt:lpstr>TÜRKİYE’DEKİ SOSYOLOJİNİN GELİŞİMİ </vt:lpstr>
      <vt:lpstr>PowerPoint Sunusu</vt:lpstr>
      <vt:lpstr>PowerPoint Sunusu</vt:lpstr>
      <vt:lpstr>PowerPoint Sunusu</vt:lpstr>
      <vt:lpstr>PowerPoint Sunusu</vt:lpstr>
      <vt:lpstr>PowerPoint Sunusu</vt:lpstr>
      <vt:lpstr>TÜRK SOSYOLOGLARIN BAZILARI  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SOSYOLOJİNİN  TÜRKİYEDEKİ   TARİHSEL GELİŞİMİ</dc:title>
  <dc:creator>toshıba</dc:creator>
  <cp:lastModifiedBy>toshıba</cp:lastModifiedBy>
  <cp:revision>25</cp:revision>
  <dcterms:created xsi:type="dcterms:W3CDTF">2018-12-21T16:52:49Z</dcterms:created>
  <dcterms:modified xsi:type="dcterms:W3CDTF">2018-12-22T13:31:49Z</dcterms:modified>
</cp:coreProperties>
</file>