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4" r:id="rId8"/>
    <p:sldId id="265" r:id="rId9"/>
    <p:sldId id="262" r:id="rId10"/>
    <p:sldId id="269" r:id="rId11"/>
    <p:sldId id="268"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10"/>
  </p:normalViewPr>
  <p:slideViewPr>
    <p:cSldViewPr snapToGrid="0" snapToObjects="1">
      <p:cViewPr varScale="1">
        <p:scale>
          <a:sx n="122" d="100"/>
          <a:sy n="122" d="100"/>
        </p:scale>
        <p:origin x="84" y="2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795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61E02-EA4C-E556-C228-C32B76436C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C3792-3D43-E547-8014-CBDFCED712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E2DB9F-91F6-526A-94E4-1F83C2BB3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57922-3D6E-F1EB-CD88-3F7089E092C3}"/>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867302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3BFE5-AFFD-97E4-B3A2-D2AB24D726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B9516A-BD40-8F58-AFB7-9D68C0986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9DD35F-846D-F609-E772-46AF2C6316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189094-CDA8-AA09-6874-99A6BAA2AD8C}"/>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4195512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62F4A"/>
          </a:solidFill>
          <a:ln w="12700">
            <a:solidFill>
              <a:srgbClr val="162F4A"/>
            </a:solidFill>
            <a:prstDash val="solid"/>
          </a:ln>
        </p:spPr>
        <p:txBody>
          <a:bodyPr/>
          <a:lstStyle/>
          <a:p>
            <a:endParaRPr lang="tr-TR" noProof="0" dirty="0"/>
          </a:p>
        </p:txBody>
      </p:sp>
      <p:sp>
        <p:nvSpPr>
          <p:cNvPr id="3" name="Shape 1"/>
          <p:cNvSpPr/>
          <p:nvPr/>
        </p:nvSpPr>
        <p:spPr>
          <a:xfrm>
            <a:off x="3474720" y="0"/>
            <a:ext cx="64008" cy="5143500"/>
          </a:xfrm>
          <a:prstGeom prst="rect">
            <a:avLst/>
          </a:prstGeom>
          <a:solidFill>
            <a:srgbClr val="4A9FD4"/>
          </a:solidFill>
          <a:ln w="12700">
            <a:solidFill>
              <a:srgbClr val="4A9FD4"/>
            </a:solidFill>
            <a:prstDash val="solid"/>
          </a:ln>
        </p:spPr>
        <p:txBody>
          <a:bodyPr/>
          <a:lstStyle/>
          <a:p>
            <a:endParaRPr lang="tr-TR" noProof="0" dirty="0"/>
          </a:p>
        </p:txBody>
      </p:sp>
      <p:sp>
        <p:nvSpPr>
          <p:cNvPr id="4" name="Shape 2"/>
          <p:cNvSpPr/>
          <p:nvPr/>
        </p:nvSpPr>
        <p:spPr>
          <a:xfrm>
            <a:off x="0" y="4389120"/>
            <a:ext cx="9144000" cy="45720"/>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291840" y="1737360"/>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7" name="Shape 4"/>
          <p:cNvSpPr/>
          <p:nvPr/>
        </p:nvSpPr>
        <p:spPr>
          <a:xfrm>
            <a:off x="3291840" y="2029968"/>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8" name="Shape 5"/>
          <p:cNvSpPr/>
          <p:nvPr/>
        </p:nvSpPr>
        <p:spPr>
          <a:xfrm>
            <a:off x="3291840" y="2322576"/>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9" name="Shape 6"/>
          <p:cNvSpPr/>
          <p:nvPr/>
        </p:nvSpPr>
        <p:spPr>
          <a:xfrm>
            <a:off x="3291840" y="2615184"/>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10" name="Shape 7"/>
          <p:cNvSpPr/>
          <p:nvPr/>
        </p:nvSpPr>
        <p:spPr>
          <a:xfrm>
            <a:off x="3291840" y="2907792"/>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11" name="Shape 8"/>
          <p:cNvSpPr/>
          <p:nvPr/>
        </p:nvSpPr>
        <p:spPr>
          <a:xfrm>
            <a:off x="3291840" y="3200400"/>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12" name="Shape 9"/>
          <p:cNvSpPr/>
          <p:nvPr/>
        </p:nvSpPr>
        <p:spPr>
          <a:xfrm>
            <a:off x="3291840" y="3493008"/>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13" name="Shape 10"/>
          <p:cNvSpPr/>
          <p:nvPr/>
        </p:nvSpPr>
        <p:spPr>
          <a:xfrm>
            <a:off x="3291840" y="3785616"/>
            <a:ext cx="64008" cy="64008"/>
          </a:xfrm>
          <a:prstGeom prst="ellipse">
            <a:avLst/>
          </a:prstGeom>
          <a:solidFill>
            <a:srgbClr val="4A9FD4"/>
          </a:solidFill>
          <a:ln w="12700">
            <a:solidFill>
              <a:srgbClr val="4A9FD4"/>
            </a:solidFill>
            <a:prstDash val="solid"/>
          </a:ln>
        </p:spPr>
        <p:txBody>
          <a:bodyPr/>
          <a:lstStyle/>
          <a:p>
            <a:endParaRPr lang="tr-TR" noProof="0" dirty="0"/>
          </a:p>
        </p:txBody>
      </p:sp>
      <p:sp>
        <p:nvSpPr>
          <p:cNvPr id="14" name="Shape 11"/>
          <p:cNvSpPr/>
          <p:nvPr/>
        </p:nvSpPr>
        <p:spPr>
          <a:xfrm>
            <a:off x="320040" y="1600200"/>
            <a:ext cx="2834640" cy="502920"/>
          </a:xfrm>
          <a:prstGeom prst="rect">
            <a:avLst/>
          </a:prstGeom>
          <a:solidFill>
            <a:srgbClr val="4A9FD4"/>
          </a:solidFill>
          <a:ln w="12700">
            <a:solidFill>
              <a:srgbClr val="4A9FD4"/>
            </a:solidFill>
            <a:prstDash val="solid"/>
          </a:ln>
        </p:spPr>
        <p:txBody>
          <a:bodyPr/>
          <a:lstStyle/>
          <a:p>
            <a:endParaRPr lang="tr-TR" noProof="0" dirty="0"/>
          </a:p>
        </p:txBody>
      </p:sp>
      <p:sp>
        <p:nvSpPr>
          <p:cNvPr id="15" name="Text 12"/>
          <p:cNvSpPr/>
          <p:nvPr/>
        </p:nvSpPr>
        <p:spPr>
          <a:xfrm>
            <a:off x="320040" y="1600200"/>
            <a:ext cx="2834640" cy="502920"/>
          </a:xfrm>
          <a:prstGeom prst="rect">
            <a:avLst/>
          </a:prstGeom>
          <a:noFill/>
          <a:ln/>
        </p:spPr>
        <p:txBody>
          <a:bodyPr wrap="square" rtlCol="0" anchor="ctr"/>
          <a:lstStyle/>
          <a:p>
            <a:pPr marL="0" indent="0" algn="ctr">
              <a:buNone/>
            </a:pPr>
            <a:r>
              <a:rPr lang="tr-TR" sz="1300" b="1" noProof="0" dirty="0">
                <a:solidFill>
                  <a:srgbClr val="FFFFFF"/>
                </a:solidFill>
                <a:latin typeface="Calibri" pitchFamily="34" charset="0"/>
                <a:ea typeface="Calibri" pitchFamily="34" charset="-122"/>
                <a:cs typeface="Calibri" pitchFamily="34" charset="-120"/>
              </a:rPr>
              <a:t>Meslek Yüksekokulu</a:t>
            </a:r>
            <a:endParaRPr lang="tr-TR" sz="1300" noProof="0" dirty="0"/>
          </a:p>
        </p:txBody>
      </p:sp>
      <p:sp>
        <p:nvSpPr>
          <p:cNvPr id="16" name="Text 13"/>
          <p:cNvSpPr/>
          <p:nvPr/>
        </p:nvSpPr>
        <p:spPr>
          <a:xfrm>
            <a:off x="320040" y="2240280"/>
            <a:ext cx="2834640" cy="365760"/>
          </a:xfrm>
          <a:prstGeom prst="rect">
            <a:avLst/>
          </a:prstGeom>
          <a:noFill/>
          <a:ln/>
        </p:spPr>
        <p:txBody>
          <a:bodyPr wrap="square" rtlCol="0" anchor="ctr"/>
          <a:lstStyle/>
          <a:p>
            <a:pPr marL="0" indent="0" algn="ctr">
              <a:buNone/>
            </a:pPr>
            <a:r>
              <a:rPr lang="tr-TR" sz="1000" i="1" noProof="0" dirty="0">
                <a:solidFill>
                  <a:srgbClr val="4A9FD4"/>
                </a:solidFill>
                <a:latin typeface="Calibri" pitchFamily="34" charset="0"/>
                <a:ea typeface="Calibri" pitchFamily="34" charset="-122"/>
                <a:cs typeface="Calibri" pitchFamily="34" charset="-120"/>
              </a:rPr>
              <a:t>2025–2026 Akademik Yılı</a:t>
            </a:r>
          </a:p>
        </p:txBody>
      </p:sp>
      <p:sp>
        <p:nvSpPr>
          <p:cNvPr id="17" name="Text 14"/>
          <p:cNvSpPr/>
          <p:nvPr/>
        </p:nvSpPr>
        <p:spPr>
          <a:xfrm>
            <a:off x="320040" y="2697480"/>
            <a:ext cx="2834640" cy="320040"/>
          </a:xfrm>
          <a:prstGeom prst="rect">
            <a:avLst/>
          </a:prstGeom>
          <a:noFill/>
          <a:ln/>
        </p:spPr>
        <p:txBody>
          <a:bodyPr wrap="square" rtlCol="0" anchor="ctr"/>
          <a:lstStyle/>
          <a:p>
            <a:pPr marL="0" indent="0" algn="ctr">
              <a:buNone/>
            </a:pPr>
            <a:r>
              <a:rPr lang="tr-TR" sz="900" i="1" dirty="0">
                <a:solidFill>
                  <a:srgbClr val="8AB0CC"/>
                </a:solidFill>
                <a:latin typeface="Calibri" pitchFamily="34" charset="0"/>
                <a:cs typeface="Calibri" pitchFamily="34" charset="-120"/>
              </a:rPr>
              <a:t>Sosyal Hizmetler</a:t>
            </a:r>
            <a:endParaRPr lang="tr-TR" sz="900" noProof="0" dirty="0"/>
          </a:p>
        </p:txBody>
      </p:sp>
      <p:sp>
        <p:nvSpPr>
          <p:cNvPr id="18" name="Text 15"/>
          <p:cNvSpPr/>
          <p:nvPr/>
        </p:nvSpPr>
        <p:spPr>
          <a:xfrm>
            <a:off x="4069080" y="1005840"/>
            <a:ext cx="5074920" cy="2194560"/>
          </a:xfrm>
          <a:prstGeom prst="rect">
            <a:avLst/>
          </a:prstGeom>
          <a:noFill/>
          <a:ln/>
        </p:spPr>
        <p:txBody>
          <a:bodyPr wrap="square" rtlCol="0" anchor="ctr"/>
          <a:lstStyle/>
          <a:p>
            <a:pPr marL="0" indent="0" algn="l">
              <a:spcAft>
                <a:spcPts val="400"/>
              </a:spcAft>
              <a:buNone/>
            </a:pPr>
            <a:r>
              <a:rPr lang="tr-TR" sz="3000" b="1" noProof="0" dirty="0">
                <a:solidFill>
                  <a:srgbClr val="FFFFFF"/>
                </a:solidFill>
                <a:latin typeface="Calibri" pitchFamily="34" charset="0"/>
                <a:ea typeface="Calibri" pitchFamily="34" charset="-122"/>
                <a:cs typeface="Calibri" pitchFamily="34" charset="-120"/>
              </a:rPr>
              <a:t>Ders Programları</a:t>
            </a:r>
            <a:endParaRPr lang="tr-TR" sz="3000" noProof="0" dirty="0"/>
          </a:p>
          <a:p>
            <a:pPr marL="0" indent="0" algn="l">
              <a:spcAft>
                <a:spcPts val="400"/>
              </a:spcAft>
              <a:buNone/>
            </a:pPr>
            <a:r>
              <a:rPr lang="tr-TR" sz="3000" b="1" noProof="0" dirty="0">
                <a:solidFill>
                  <a:srgbClr val="FFFFFF"/>
                </a:solidFill>
                <a:latin typeface="Calibri" pitchFamily="34" charset="0"/>
                <a:ea typeface="Calibri" pitchFamily="34" charset="-122"/>
                <a:cs typeface="Calibri" pitchFamily="34" charset="-120"/>
              </a:rPr>
              <a:t>Değerlendirme ve</a:t>
            </a:r>
            <a:endParaRPr lang="tr-TR" sz="3000" noProof="0" dirty="0"/>
          </a:p>
          <a:p>
            <a:pPr marL="0" indent="0" algn="l">
              <a:spcAft>
                <a:spcPts val="400"/>
              </a:spcAft>
              <a:buNone/>
            </a:pPr>
            <a:r>
              <a:rPr lang="tr-TR" sz="3000" b="1" noProof="0" dirty="0">
                <a:solidFill>
                  <a:srgbClr val="FFFFFF"/>
                </a:solidFill>
                <a:latin typeface="Calibri" pitchFamily="34" charset="0"/>
                <a:ea typeface="Calibri" pitchFamily="34" charset="-122"/>
                <a:cs typeface="Calibri" pitchFamily="34" charset="-120"/>
              </a:rPr>
              <a:t>Güncelleme Raporu</a:t>
            </a:r>
            <a:endParaRPr lang="tr-TR" sz="3000" noProof="0" dirty="0"/>
          </a:p>
        </p:txBody>
      </p:sp>
      <p:sp>
        <p:nvSpPr>
          <p:cNvPr id="19" name="Shape 16"/>
          <p:cNvSpPr/>
          <p:nvPr/>
        </p:nvSpPr>
        <p:spPr>
          <a:xfrm>
            <a:off x="3749040" y="914400"/>
            <a:ext cx="54864" cy="2377440"/>
          </a:xfrm>
          <a:prstGeom prst="rect">
            <a:avLst/>
          </a:prstGeom>
          <a:solidFill>
            <a:srgbClr val="4A9FD4"/>
          </a:solidFill>
          <a:ln w="12700">
            <a:solidFill>
              <a:srgbClr val="4A9FD4"/>
            </a:solidFill>
            <a:prstDash val="solid"/>
          </a:ln>
        </p:spPr>
        <p:txBody>
          <a:bodyPr/>
          <a:lstStyle/>
          <a:p>
            <a:endParaRPr lang="tr-TR" noProof="0" dirty="0"/>
          </a:p>
        </p:txBody>
      </p:sp>
      <p:sp>
        <p:nvSpPr>
          <p:cNvPr id="20" name="Text 17"/>
          <p:cNvSpPr/>
          <p:nvPr/>
        </p:nvSpPr>
        <p:spPr>
          <a:xfrm>
            <a:off x="1417322" y="4617720"/>
            <a:ext cx="8503920" cy="365760"/>
          </a:xfrm>
          <a:prstGeom prst="rect">
            <a:avLst/>
          </a:prstGeom>
          <a:noFill/>
          <a:ln/>
        </p:spPr>
        <p:txBody>
          <a:bodyPr wrap="square" rtlCol="0" anchor="ctr"/>
          <a:lstStyle/>
          <a:p>
            <a:pPr marL="0" indent="0" algn="ctr">
              <a:buNone/>
            </a:pPr>
            <a:r>
              <a:rPr lang="tr-TR" sz="850" noProof="0" dirty="0">
                <a:solidFill>
                  <a:srgbClr val="7AAECB"/>
                </a:solidFill>
                <a:latin typeface="Calibri" pitchFamily="34" charset="0"/>
                <a:ea typeface="Calibri" pitchFamily="34" charset="-122"/>
                <a:cs typeface="Calibri" pitchFamily="34" charset="-120"/>
              </a:rPr>
              <a:t>Eğitim-Öğretim Kalitesinin Artırılması  |  Paydaş Görüşleri Doğrultusunda İyileştirme</a:t>
            </a:r>
            <a:endParaRPr lang="tr-TR" sz="850" noProof="0" dirty="0"/>
          </a:p>
        </p:txBody>
      </p:sp>
      <p:sp>
        <p:nvSpPr>
          <p:cNvPr id="21" name="Text 18"/>
          <p:cNvSpPr/>
          <p:nvPr/>
        </p:nvSpPr>
        <p:spPr>
          <a:xfrm>
            <a:off x="3749040" y="3840480"/>
            <a:ext cx="5074920" cy="320040"/>
          </a:xfrm>
          <a:prstGeom prst="rect">
            <a:avLst/>
          </a:prstGeom>
          <a:noFill/>
          <a:ln/>
        </p:spPr>
        <p:txBody>
          <a:bodyPr wrap="square" rtlCol="0" anchor="ctr"/>
          <a:lstStyle/>
          <a:p>
            <a:pPr marL="0" indent="0" algn="l">
              <a:buNone/>
            </a:pPr>
            <a:r>
              <a:rPr lang="tr-TR" sz="900" noProof="0" dirty="0">
                <a:solidFill>
                  <a:srgbClr val="8AB0CC"/>
                </a:solidFill>
                <a:latin typeface="Calibri" pitchFamily="34" charset="0"/>
                <a:ea typeface="Calibri" pitchFamily="34" charset="-122"/>
                <a:cs typeface="Calibri" pitchFamily="34" charset="-120"/>
              </a:rPr>
              <a:t>Hazırlayan: Emine SARAÇ, Öğr. Gör. / Meslek Yüksekokulu   |   Tarih: 24.06.2026</a:t>
            </a:r>
            <a:endParaRPr lang="tr-TR" sz="900" noProof="0" dirty="0"/>
          </a:p>
        </p:txBody>
      </p:sp>
      <p:pic>
        <p:nvPicPr>
          <p:cNvPr id="23" name="Resim 22">
            <a:extLst>
              <a:ext uri="{FF2B5EF4-FFF2-40B4-BE49-F238E27FC236}">
                <a16:creationId xmlns:a16="http://schemas.microsoft.com/office/drawing/2014/main" id="{97B43507-AAC8-712D-09EC-695315D3D20A}"/>
              </a:ext>
            </a:extLst>
          </p:cNvPr>
          <p:cNvPicPr>
            <a:picLocks noChangeAspect="1"/>
          </p:cNvPicPr>
          <p:nvPr/>
        </p:nvPicPr>
        <p:blipFill>
          <a:blip r:embed="rId3"/>
          <a:stretch>
            <a:fillRect/>
          </a:stretch>
        </p:blipFill>
        <p:spPr>
          <a:xfrm>
            <a:off x="623389" y="4617720"/>
            <a:ext cx="2227943" cy="3894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CC1743F-8F57-451A-10A1-9B48178986D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38DCCB4-C05A-1E09-5D6D-AE7D083282C5}"/>
              </a:ext>
            </a:extLst>
          </p:cNvPr>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a:extLst>
              <a:ext uri="{FF2B5EF4-FFF2-40B4-BE49-F238E27FC236}">
                <a16:creationId xmlns:a16="http://schemas.microsoft.com/office/drawing/2014/main" id="{B3C2756B-21BE-D6D7-C032-C9BE48AA43A8}"/>
              </a:ext>
            </a:extLst>
          </p:cNvPr>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İyileştirme Önerileri ve İzleme Planı</a:t>
            </a:r>
            <a:endParaRPr lang="tr-TR" sz="2200" noProof="0" dirty="0"/>
          </a:p>
        </p:txBody>
      </p:sp>
      <p:sp>
        <p:nvSpPr>
          <p:cNvPr id="5" name="Shape 2">
            <a:extLst>
              <a:ext uri="{FF2B5EF4-FFF2-40B4-BE49-F238E27FC236}">
                <a16:creationId xmlns:a16="http://schemas.microsoft.com/office/drawing/2014/main" id="{52C20323-A3A4-C416-BB6B-AF9FD334D71A}"/>
              </a:ext>
            </a:extLst>
          </p:cNvPr>
          <p:cNvSpPr/>
          <p:nvPr/>
        </p:nvSpPr>
        <p:spPr>
          <a:xfrm>
            <a:off x="457200" y="749808"/>
            <a:ext cx="228600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a:extLst>
              <a:ext uri="{FF2B5EF4-FFF2-40B4-BE49-F238E27FC236}">
                <a16:creationId xmlns:a16="http://schemas.microsoft.com/office/drawing/2014/main" id="{D12365D0-5357-CFC4-2049-94551905761C}"/>
              </a:ext>
            </a:extLst>
          </p:cNvPr>
          <p:cNvSpPr/>
          <p:nvPr/>
        </p:nvSpPr>
        <p:spPr>
          <a:xfrm>
            <a:off x="365760" y="960120"/>
            <a:ext cx="8412480" cy="91440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7" name="Shape 4">
            <a:extLst>
              <a:ext uri="{FF2B5EF4-FFF2-40B4-BE49-F238E27FC236}">
                <a16:creationId xmlns:a16="http://schemas.microsoft.com/office/drawing/2014/main" id="{809C4B0C-B723-7961-15B0-8B0EC0BC57BD}"/>
              </a:ext>
            </a:extLst>
          </p:cNvPr>
          <p:cNvSpPr/>
          <p:nvPr/>
        </p:nvSpPr>
        <p:spPr>
          <a:xfrm>
            <a:off x="365760" y="960120"/>
            <a:ext cx="137160" cy="914400"/>
          </a:xfrm>
          <a:prstGeom prst="rect">
            <a:avLst/>
          </a:prstGeom>
          <a:solidFill>
            <a:srgbClr val="2660A4"/>
          </a:solidFill>
          <a:ln w="12700">
            <a:solidFill>
              <a:srgbClr val="2660A4"/>
            </a:solidFill>
            <a:prstDash val="solid"/>
          </a:ln>
        </p:spPr>
        <p:txBody>
          <a:bodyPr/>
          <a:lstStyle/>
          <a:p>
            <a:endParaRPr lang="tr-TR" noProof="0" dirty="0"/>
          </a:p>
        </p:txBody>
      </p:sp>
      <p:sp>
        <p:nvSpPr>
          <p:cNvPr id="8" name="Shape 5">
            <a:extLst>
              <a:ext uri="{FF2B5EF4-FFF2-40B4-BE49-F238E27FC236}">
                <a16:creationId xmlns:a16="http://schemas.microsoft.com/office/drawing/2014/main" id="{B549B0A3-BD8A-8A30-9A8F-426235C4CEC7}"/>
              </a:ext>
            </a:extLst>
          </p:cNvPr>
          <p:cNvSpPr/>
          <p:nvPr/>
        </p:nvSpPr>
        <p:spPr>
          <a:xfrm>
            <a:off x="594360" y="1005840"/>
            <a:ext cx="2194560" cy="320040"/>
          </a:xfrm>
          <a:prstGeom prst="rect">
            <a:avLst/>
          </a:prstGeom>
          <a:solidFill>
            <a:srgbClr val="1B3A5C"/>
          </a:solidFill>
          <a:ln w="12700">
            <a:solidFill>
              <a:srgbClr val="1B3A5C"/>
            </a:solidFill>
            <a:prstDash val="solid"/>
          </a:ln>
        </p:spPr>
        <p:txBody>
          <a:bodyPr/>
          <a:lstStyle/>
          <a:p>
            <a:endParaRPr lang="tr-TR" noProof="0" dirty="0"/>
          </a:p>
        </p:txBody>
      </p:sp>
      <p:sp>
        <p:nvSpPr>
          <p:cNvPr id="9" name="Text 6">
            <a:extLst>
              <a:ext uri="{FF2B5EF4-FFF2-40B4-BE49-F238E27FC236}">
                <a16:creationId xmlns:a16="http://schemas.microsoft.com/office/drawing/2014/main" id="{2F4B0B26-A984-1DC8-988C-D5AD2A8D7DE3}"/>
              </a:ext>
            </a:extLst>
          </p:cNvPr>
          <p:cNvSpPr/>
          <p:nvPr/>
        </p:nvSpPr>
        <p:spPr>
          <a:xfrm>
            <a:off x="594360" y="1005840"/>
            <a:ext cx="2194560" cy="320040"/>
          </a:xfrm>
          <a:prstGeom prst="rect">
            <a:avLst/>
          </a:prstGeom>
          <a:noFill/>
          <a:ln/>
        </p:spPr>
        <p:txBody>
          <a:bodyPr wrap="square" rtlCol="0" anchor="ctr"/>
          <a:lstStyle/>
          <a:p>
            <a:pPr marL="0" indent="0" algn="ctr">
              <a:buNone/>
            </a:pPr>
            <a:r>
              <a:rPr lang="tr-TR" sz="850" b="1" noProof="0" dirty="0">
                <a:solidFill>
                  <a:srgbClr val="4A9FD4"/>
                </a:solidFill>
                <a:latin typeface="Calibri" pitchFamily="34" charset="0"/>
                <a:ea typeface="Calibri" pitchFamily="34" charset="-122"/>
                <a:cs typeface="Calibri" pitchFamily="34" charset="-120"/>
              </a:rPr>
              <a:t>Müfredat ve Uygulama</a:t>
            </a:r>
            <a:endParaRPr lang="tr-TR" sz="850" noProof="0" dirty="0"/>
          </a:p>
        </p:txBody>
      </p:sp>
      <p:sp>
        <p:nvSpPr>
          <p:cNvPr id="10" name="Text 7">
            <a:extLst>
              <a:ext uri="{FF2B5EF4-FFF2-40B4-BE49-F238E27FC236}">
                <a16:creationId xmlns:a16="http://schemas.microsoft.com/office/drawing/2014/main" id="{51476D73-BEFA-0916-209F-516E76738A94}"/>
              </a:ext>
            </a:extLst>
          </p:cNvPr>
          <p:cNvSpPr/>
          <p:nvPr/>
        </p:nvSpPr>
        <p:spPr>
          <a:xfrm>
            <a:off x="2926080" y="1005840"/>
            <a:ext cx="5760720" cy="274320"/>
          </a:xfrm>
          <a:prstGeom prst="rect">
            <a:avLst/>
          </a:prstGeom>
          <a:noFill/>
          <a:ln/>
        </p:spPr>
        <p:txBody>
          <a:bodyPr wrap="square" rtlCol="0" anchor="ctr"/>
          <a:lstStyle/>
          <a:p>
            <a:pPr marL="0" indent="0">
              <a:buNone/>
            </a:pPr>
            <a:r>
              <a:rPr lang="tr-TR" sz="900" i="1" noProof="0" dirty="0">
                <a:solidFill>
                  <a:srgbClr val="5A7291"/>
                </a:solidFill>
                <a:latin typeface="Calibri" pitchFamily="34" charset="0"/>
                <a:ea typeface="Calibri" pitchFamily="34" charset="-122"/>
                <a:cs typeface="Calibri" pitchFamily="34" charset="-120"/>
              </a:rPr>
              <a:t>Çıkış anketi, odak grup görüşmeleri, mezun buluşması ve danışma kurulu kararları doğrultusunda;</a:t>
            </a:r>
            <a:endParaRPr lang="tr-TR" sz="900" noProof="0" dirty="0"/>
          </a:p>
        </p:txBody>
      </p:sp>
      <p:sp>
        <p:nvSpPr>
          <p:cNvPr id="11" name="Text 8">
            <a:extLst>
              <a:ext uri="{FF2B5EF4-FFF2-40B4-BE49-F238E27FC236}">
                <a16:creationId xmlns:a16="http://schemas.microsoft.com/office/drawing/2014/main" id="{E74808DE-B26C-E1F9-5C3E-7B09D3DE93BE}"/>
              </a:ext>
            </a:extLst>
          </p:cNvPr>
          <p:cNvSpPr/>
          <p:nvPr/>
        </p:nvSpPr>
        <p:spPr>
          <a:xfrm>
            <a:off x="594360" y="1371600"/>
            <a:ext cx="8046720" cy="420624"/>
          </a:xfrm>
          <a:prstGeom prst="rect">
            <a:avLst/>
          </a:prstGeom>
          <a:noFill/>
          <a:ln/>
        </p:spPr>
        <p:txBody>
          <a:bodyPr wrap="square" rtlCol="0" anchor="ctr"/>
          <a:lstStyle/>
          <a:p>
            <a:pPr marL="0" indent="0">
              <a:buNone/>
            </a:pPr>
            <a:r>
              <a:rPr lang="tr-TR" sz="1000" noProof="0" dirty="0">
                <a:solidFill>
                  <a:srgbClr val="1A2740"/>
                </a:solidFill>
                <a:latin typeface="Calibri" pitchFamily="34" charset="0"/>
                <a:ea typeface="Calibri" pitchFamily="34" charset="-122"/>
                <a:cs typeface="Calibri" pitchFamily="34" charset="-120"/>
              </a:rPr>
              <a:t>İngilizce ders yükünün gözden geçirilmesi, alan seçmeli derslerinin artırılması, daha çok uygulamaya yer verilmesi, kurum ziyaretlerinin artırılması</a:t>
            </a:r>
            <a:endParaRPr lang="tr-TR" sz="1000" noProof="0" dirty="0"/>
          </a:p>
        </p:txBody>
      </p:sp>
      <p:sp>
        <p:nvSpPr>
          <p:cNvPr id="12" name="Shape 9">
            <a:extLst>
              <a:ext uri="{FF2B5EF4-FFF2-40B4-BE49-F238E27FC236}">
                <a16:creationId xmlns:a16="http://schemas.microsoft.com/office/drawing/2014/main" id="{6694E0A2-8829-8C70-E1BE-53D8605AAFD8}"/>
              </a:ext>
            </a:extLst>
          </p:cNvPr>
          <p:cNvSpPr/>
          <p:nvPr/>
        </p:nvSpPr>
        <p:spPr>
          <a:xfrm>
            <a:off x="365760" y="2011680"/>
            <a:ext cx="8412480" cy="914400"/>
          </a:xfrm>
          <a:prstGeom prst="rect">
            <a:avLst/>
          </a:prstGeom>
          <a:solidFill>
            <a:srgbClr val="FFFFFF"/>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3" name="Shape 10">
            <a:extLst>
              <a:ext uri="{FF2B5EF4-FFF2-40B4-BE49-F238E27FC236}">
                <a16:creationId xmlns:a16="http://schemas.microsoft.com/office/drawing/2014/main" id="{73E9D84A-BEE7-FC95-708A-F36BA30F270D}"/>
              </a:ext>
            </a:extLst>
          </p:cNvPr>
          <p:cNvSpPr/>
          <p:nvPr/>
        </p:nvSpPr>
        <p:spPr>
          <a:xfrm>
            <a:off x="365760" y="2011680"/>
            <a:ext cx="137160" cy="914400"/>
          </a:xfrm>
          <a:prstGeom prst="rect">
            <a:avLst/>
          </a:prstGeom>
          <a:solidFill>
            <a:srgbClr val="2660A4"/>
          </a:solidFill>
          <a:ln w="12700">
            <a:solidFill>
              <a:srgbClr val="2660A4"/>
            </a:solidFill>
            <a:prstDash val="solid"/>
          </a:ln>
        </p:spPr>
        <p:txBody>
          <a:bodyPr/>
          <a:lstStyle/>
          <a:p>
            <a:endParaRPr lang="tr-TR" noProof="0" dirty="0"/>
          </a:p>
        </p:txBody>
      </p:sp>
      <p:sp>
        <p:nvSpPr>
          <p:cNvPr id="14" name="Shape 11">
            <a:extLst>
              <a:ext uri="{FF2B5EF4-FFF2-40B4-BE49-F238E27FC236}">
                <a16:creationId xmlns:a16="http://schemas.microsoft.com/office/drawing/2014/main" id="{2EE41888-0894-2BDA-73A3-82459162D046}"/>
              </a:ext>
            </a:extLst>
          </p:cNvPr>
          <p:cNvSpPr/>
          <p:nvPr/>
        </p:nvSpPr>
        <p:spPr>
          <a:xfrm>
            <a:off x="594360" y="2057400"/>
            <a:ext cx="2194560" cy="320040"/>
          </a:xfrm>
          <a:prstGeom prst="rect">
            <a:avLst/>
          </a:prstGeom>
          <a:solidFill>
            <a:srgbClr val="1B3A5C"/>
          </a:solidFill>
          <a:ln w="12700">
            <a:solidFill>
              <a:srgbClr val="1B3A5C"/>
            </a:solidFill>
            <a:prstDash val="solid"/>
          </a:ln>
        </p:spPr>
        <p:txBody>
          <a:bodyPr/>
          <a:lstStyle/>
          <a:p>
            <a:endParaRPr lang="tr-TR" noProof="0" dirty="0"/>
          </a:p>
        </p:txBody>
      </p:sp>
      <p:sp>
        <p:nvSpPr>
          <p:cNvPr id="15" name="Text 12">
            <a:extLst>
              <a:ext uri="{FF2B5EF4-FFF2-40B4-BE49-F238E27FC236}">
                <a16:creationId xmlns:a16="http://schemas.microsoft.com/office/drawing/2014/main" id="{BEE7D7DB-A659-DD46-B096-A4A717F90033}"/>
              </a:ext>
            </a:extLst>
          </p:cNvPr>
          <p:cNvSpPr/>
          <p:nvPr/>
        </p:nvSpPr>
        <p:spPr>
          <a:xfrm>
            <a:off x="594360" y="2057400"/>
            <a:ext cx="2194560" cy="320040"/>
          </a:xfrm>
          <a:prstGeom prst="rect">
            <a:avLst/>
          </a:prstGeom>
          <a:noFill/>
          <a:ln/>
        </p:spPr>
        <p:txBody>
          <a:bodyPr wrap="square" rtlCol="0" anchor="ctr"/>
          <a:lstStyle/>
          <a:p>
            <a:pPr marL="0" indent="0" algn="ctr">
              <a:buNone/>
            </a:pPr>
            <a:r>
              <a:rPr lang="tr-TR" sz="850" b="1" noProof="0" dirty="0">
                <a:solidFill>
                  <a:srgbClr val="4A9FD4"/>
                </a:solidFill>
                <a:latin typeface="Calibri" pitchFamily="34" charset="0"/>
                <a:ea typeface="Calibri" pitchFamily="34" charset="-122"/>
                <a:cs typeface="Calibri" pitchFamily="34" charset="-120"/>
              </a:rPr>
              <a:t>Fiziksel ve Dijital Altyapı</a:t>
            </a:r>
            <a:endParaRPr lang="tr-TR" sz="850" noProof="0" dirty="0"/>
          </a:p>
        </p:txBody>
      </p:sp>
      <p:sp>
        <p:nvSpPr>
          <p:cNvPr id="16" name="Text 13">
            <a:extLst>
              <a:ext uri="{FF2B5EF4-FFF2-40B4-BE49-F238E27FC236}">
                <a16:creationId xmlns:a16="http://schemas.microsoft.com/office/drawing/2014/main" id="{0451691B-F9C7-CD8E-2983-9C2BB9792AF3}"/>
              </a:ext>
            </a:extLst>
          </p:cNvPr>
          <p:cNvSpPr/>
          <p:nvPr/>
        </p:nvSpPr>
        <p:spPr>
          <a:xfrm>
            <a:off x="2926080" y="2057400"/>
            <a:ext cx="5760720" cy="274320"/>
          </a:xfrm>
          <a:prstGeom prst="rect">
            <a:avLst/>
          </a:prstGeom>
          <a:noFill/>
          <a:ln/>
        </p:spPr>
        <p:txBody>
          <a:bodyPr wrap="square" rtlCol="0" anchor="ctr"/>
          <a:lstStyle/>
          <a:p>
            <a:pPr marL="0" indent="0">
              <a:buNone/>
            </a:pPr>
            <a:r>
              <a:rPr lang="tr-TR" sz="900" i="1" noProof="0" dirty="0">
                <a:solidFill>
                  <a:srgbClr val="5A7291"/>
                </a:solidFill>
                <a:latin typeface="Calibri" pitchFamily="34" charset="0"/>
                <a:ea typeface="Calibri" pitchFamily="34" charset="-122"/>
                <a:cs typeface="Calibri" pitchFamily="34" charset="-120"/>
              </a:rPr>
              <a:t>Öğrenme ortamı değerlendirmesi doğrultusunda;</a:t>
            </a:r>
            <a:endParaRPr lang="tr-TR" sz="900" noProof="0" dirty="0"/>
          </a:p>
        </p:txBody>
      </p:sp>
      <p:sp>
        <p:nvSpPr>
          <p:cNvPr id="17" name="Text 14">
            <a:extLst>
              <a:ext uri="{FF2B5EF4-FFF2-40B4-BE49-F238E27FC236}">
                <a16:creationId xmlns:a16="http://schemas.microsoft.com/office/drawing/2014/main" id="{12DE200E-235B-C547-D37E-9482E346CE6B}"/>
              </a:ext>
            </a:extLst>
          </p:cNvPr>
          <p:cNvSpPr/>
          <p:nvPr/>
        </p:nvSpPr>
        <p:spPr>
          <a:xfrm>
            <a:off x="594360" y="2423160"/>
            <a:ext cx="8046720" cy="420624"/>
          </a:xfrm>
          <a:prstGeom prst="rect">
            <a:avLst/>
          </a:prstGeom>
          <a:noFill/>
          <a:ln/>
        </p:spPr>
        <p:txBody>
          <a:bodyPr wrap="square" rtlCol="0" anchor="ctr"/>
          <a:lstStyle/>
          <a:p>
            <a:pPr marL="0" indent="0">
              <a:buNone/>
            </a:pPr>
            <a:r>
              <a:rPr lang="tr-TR" sz="1000" dirty="0">
                <a:solidFill>
                  <a:srgbClr val="1A2740"/>
                </a:solidFill>
                <a:latin typeface="Calibri" pitchFamily="34" charset="0"/>
                <a:ea typeface="Calibri" pitchFamily="34" charset="-122"/>
                <a:cs typeface="Calibri" pitchFamily="34" charset="-120"/>
              </a:rPr>
              <a:t>A</a:t>
            </a:r>
            <a:r>
              <a:rPr lang="tr-TR" sz="1000" noProof="0" dirty="0" err="1">
                <a:solidFill>
                  <a:srgbClr val="1A2740"/>
                </a:solidFill>
                <a:latin typeface="Calibri" pitchFamily="34" charset="0"/>
                <a:ea typeface="Calibri" pitchFamily="34" charset="-122"/>
                <a:cs typeface="Calibri" pitchFamily="34" charset="-120"/>
              </a:rPr>
              <a:t>lana</a:t>
            </a:r>
            <a:r>
              <a:rPr lang="tr-TR" sz="1000" noProof="0" dirty="0">
                <a:solidFill>
                  <a:srgbClr val="1A2740"/>
                </a:solidFill>
                <a:latin typeface="Calibri" pitchFamily="34" charset="0"/>
                <a:ea typeface="Calibri" pitchFamily="34" charset="-122"/>
                <a:cs typeface="Calibri" pitchFamily="34" charset="-120"/>
              </a:rPr>
              <a:t> özgü güncel kütüphane kaynaklarının artırılması.</a:t>
            </a:r>
            <a:endParaRPr lang="tr-TR" sz="1000" noProof="0" dirty="0"/>
          </a:p>
        </p:txBody>
      </p:sp>
      <p:sp>
        <p:nvSpPr>
          <p:cNvPr id="18" name="Shape 15">
            <a:extLst>
              <a:ext uri="{FF2B5EF4-FFF2-40B4-BE49-F238E27FC236}">
                <a16:creationId xmlns:a16="http://schemas.microsoft.com/office/drawing/2014/main" id="{4922028A-41E3-ABDD-ED38-C0E1852EF60A}"/>
              </a:ext>
            </a:extLst>
          </p:cNvPr>
          <p:cNvSpPr/>
          <p:nvPr/>
        </p:nvSpPr>
        <p:spPr>
          <a:xfrm>
            <a:off x="365760" y="3063240"/>
            <a:ext cx="8412480" cy="91440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9" name="Shape 16">
            <a:extLst>
              <a:ext uri="{FF2B5EF4-FFF2-40B4-BE49-F238E27FC236}">
                <a16:creationId xmlns:a16="http://schemas.microsoft.com/office/drawing/2014/main" id="{BA34D478-FEA3-CBC2-8C91-128484B46DD6}"/>
              </a:ext>
            </a:extLst>
          </p:cNvPr>
          <p:cNvSpPr/>
          <p:nvPr/>
        </p:nvSpPr>
        <p:spPr>
          <a:xfrm>
            <a:off x="365760" y="3063240"/>
            <a:ext cx="137160" cy="914400"/>
          </a:xfrm>
          <a:prstGeom prst="rect">
            <a:avLst/>
          </a:prstGeom>
          <a:solidFill>
            <a:srgbClr val="2660A4"/>
          </a:solidFill>
          <a:ln w="12700">
            <a:solidFill>
              <a:srgbClr val="2660A4"/>
            </a:solidFill>
            <a:prstDash val="solid"/>
          </a:ln>
        </p:spPr>
        <p:txBody>
          <a:bodyPr/>
          <a:lstStyle/>
          <a:p>
            <a:endParaRPr lang="tr-TR" noProof="0" dirty="0"/>
          </a:p>
        </p:txBody>
      </p:sp>
      <p:sp>
        <p:nvSpPr>
          <p:cNvPr id="20" name="Shape 17">
            <a:extLst>
              <a:ext uri="{FF2B5EF4-FFF2-40B4-BE49-F238E27FC236}">
                <a16:creationId xmlns:a16="http://schemas.microsoft.com/office/drawing/2014/main" id="{9471C180-2580-CF8D-77DC-5D6562C1FAA7}"/>
              </a:ext>
            </a:extLst>
          </p:cNvPr>
          <p:cNvSpPr/>
          <p:nvPr/>
        </p:nvSpPr>
        <p:spPr>
          <a:xfrm>
            <a:off x="594360" y="3108960"/>
            <a:ext cx="2194560" cy="320040"/>
          </a:xfrm>
          <a:prstGeom prst="rect">
            <a:avLst/>
          </a:prstGeom>
          <a:solidFill>
            <a:srgbClr val="1B3A5C"/>
          </a:solidFill>
          <a:ln w="12700">
            <a:solidFill>
              <a:srgbClr val="1B3A5C"/>
            </a:solidFill>
            <a:prstDash val="solid"/>
          </a:ln>
        </p:spPr>
        <p:txBody>
          <a:bodyPr/>
          <a:lstStyle/>
          <a:p>
            <a:endParaRPr lang="tr-TR" noProof="0" dirty="0"/>
          </a:p>
        </p:txBody>
      </p:sp>
      <p:sp>
        <p:nvSpPr>
          <p:cNvPr id="21" name="Text 18">
            <a:extLst>
              <a:ext uri="{FF2B5EF4-FFF2-40B4-BE49-F238E27FC236}">
                <a16:creationId xmlns:a16="http://schemas.microsoft.com/office/drawing/2014/main" id="{42399156-2798-8FDB-2661-2183B5AE362D}"/>
              </a:ext>
            </a:extLst>
          </p:cNvPr>
          <p:cNvSpPr/>
          <p:nvPr/>
        </p:nvSpPr>
        <p:spPr>
          <a:xfrm>
            <a:off x="594360" y="3108960"/>
            <a:ext cx="2194560" cy="320040"/>
          </a:xfrm>
          <a:prstGeom prst="rect">
            <a:avLst/>
          </a:prstGeom>
          <a:noFill/>
          <a:ln/>
        </p:spPr>
        <p:txBody>
          <a:bodyPr wrap="square" rtlCol="0" anchor="ctr"/>
          <a:lstStyle/>
          <a:p>
            <a:pPr marL="0" indent="0" algn="ctr">
              <a:buNone/>
            </a:pPr>
            <a:r>
              <a:rPr lang="tr-TR" sz="850" b="1" noProof="0" dirty="0">
                <a:solidFill>
                  <a:srgbClr val="4A9FD4"/>
                </a:solidFill>
                <a:latin typeface="Calibri" pitchFamily="34" charset="0"/>
                <a:ea typeface="Calibri" pitchFamily="34" charset="-122"/>
                <a:cs typeface="Calibri" pitchFamily="34" charset="-120"/>
              </a:rPr>
              <a:t>Öğrenci Yaşamı ve Kariyer</a:t>
            </a:r>
            <a:endParaRPr lang="tr-TR" sz="850" noProof="0" dirty="0"/>
          </a:p>
        </p:txBody>
      </p:sp>
      <p:sp>
        <p:nvSpPr>
          <p:cNvPr id="22" name="Text 19">
            <a:extLst>
              <a:ext uri="{FF2B5EF4-FFF2-40B4-BE49-F238E27FC236}">
                <a16:creationId xmlns:a16="http://schemas.microsoft.com/office/drawing/2014/main" id="{5CDEC315-B79B-B5A1-33B3-8DA1B41EDEFB}"/>
              </a:ext>
            </a:extLst>
          </p:cNvPr>
          <p:cNvSpPr/>
          <p:nvPr/>
        </p:nvSpPr>
        <p:spPr>
          <a:xfrm>
            <a:off x="2926080" y="3108960"/>
            <a:ext cx="5760720" cy="274320"/>
          </a:xfrm>
          <a:prstGeom prst="rect">
            <a:avLst/>
          </a:prstGeom>
          <a:noFill/>
          <a:ln/>
        </p:spPr>
        <p:txBody>
          <a:bodyPr wrap="square" rtlCol="0" anchor="ctr"/>
          <a:lstStyle/>
          <a:p>
            <a:pPr marL="0" indent="0">
              <a:buNone/>
            </a:pPr>
            <a:r>
              <a:rPr lang="tr-TR" sz="900" i="1" noProof="0" dirty="0">
                <a:solidFill>
                  <a:srgbClr val="5A7291"/>
                </a:solidFill>
                <a:latin typeface="Calibri" pitchFamily="34" charset="0"/>
                <a:ea typeface="Calibri" pitchFamily="34" charset="-122"/>
                <a:cs typeface="Calibri" pitchFamily="34" charset="-120"/>
              </a:rPr>
              <a:t>Öğrenci önerileri doğrultusunda;</a:t>
            </a:r>
            <a:endParaRPr lang="tr-TR" sz="900" noProof="0" dirty="0"/>
          </a:p>
        </p:txBody>
      </p:sp>
      <p:sp>
        <p:nvSpPr>
          <p:cNvPr id="23" name="Text 20">
            <a:extLst>
              <a:ext uri="{FF2B5EF4-FFF2-40B4-BE49-F238E27FC236}">
                <a16:creationId xmlns:a16="http://schemas.microsoft.com/office/drawing/2014/main" id="{0B259420-BF2C-5DB1-5A42-0B81C9873D72}"/>
              </a:ext>
            </a:extLst>
          </p:cNvPr>
          <p:cNvSpPr/>
          <p:nvPr/>
        </p:nvSpPr>
        <p:spPr>
          <a:xfrm>
            <a:off x="594360" y="3474720"/>
            <a:ext cx="8046720" cy="420624"/>
          </a:xfrm>
          <a:prstGeom prst="rect">
            <a:avLst/>
          </a:prstGeom>
          <a:noFill/>
          <a:ln/>
        </p:spPr>
        <p:txBody>
          <a:bodyPr wrap="square" rtlCol="0" anchor="ctr"/>
          <a:lstStyle/>
          <a:p>
            <a:pPr marL="0" indent="0">
              <a:buNone/>
            </a:pPr>
            <a:r>
              <a:rPr lang="tr-TR" sz="1000" noProof="0" dirty="0">
                <a:solidFill>
                  <a:srgbClr val="1A2740"/>
                </a:solidFill>
                <a:latin typeface="Calibri" pitchFamily="34" charset="0"/>
                <a:ea typeface="Calibri" pitchFamily="34" charset="-122"/>
                <a:cs typeface="Calibri" pitchFamily="34" charset="-120"/>
              </a:rPr>
              <a:t>Öğrenci kulüplerinin yeniden aktive edilmesi, kurumsal gezi ve etkinliklerin </a:t>
            </a:r>
            <a:r>
              <a:rPr lang="tr-TR" sz="1000" noProof="0" dirty="0" err="1">
                <a:solidFill>
                  <a:srgbClr val="1A2740"/>
                </a:solidFill>
                <a:latin typeface="Calibri" pitchFamily="34" charset="0"/>
                <a:ea typeface="Calibri" pitchFamily="34" charset="-122"/>
                <a:cs typeface="Calibri" pitchFamily="34" charset="-120"/>
              </a:rPr>
              <a:t>takvimlendirilmesi</a:t>
            </a:r>
            <a:r>
              <a:rPr lang="tr-TR" sz="1000" dirty="0">
                <a:solidFill>
                  <a:srgbClr val="1A2740"/>
                </a:solidFill>
                <a:latin typeface="Calibri" pitchFamily="34" charset="0"/>
                <a:ea typeface="Calibri" pitchFamily="34" charset="-122"/>
                <a:cs typeface="Calibri" pitchFamily="34" charset="-120"/>
              </a:rPr>
              <a:t>.</a:t>
            </a:r>
            <a:endParaRPr lang="tr-TR" sz="1000" noProof="0" dirty="0"/>
          </a:p>
        </p:txBody>
      </p:sp>
      <p:sp>
        <p:nvSpPr>
          <p:cNvPr id="24" name="Shape 21">
            <a:extLst>
              <a:ext uri="{FF2B5EF4-FFF2-40B4-BE49-F238E27FC236}">
                <a16:creationId xmlns:a16="http://schemas.microsoft.com/office/drawing/2014/main" id="{9ADFB6E3-6D29-C324-D630-52FEF47D2BFC}"/>
              </a:ext>
            </a:extLst>
          </p:cNvPr>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5" name="Text 22">
            <a:extLst>
              <a:ext uri="{FF2B5EF4-FFF2-40B4-BE49-F238E27FC236}">
                <a16:creationId xmlns:a16="http://schemas.microsoft.com/office/drawing/2014/main" id="{95EEBEF2-AAC4-A46E-1A94-C856DB11F57A}"/>
              </a:ext>
            </a:extLst>
          </p:cNvPr>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7" name="Resim 26">
            <a:extLst>
              <a:ext uri="{FF2B5EF4-FFF2-40B4-BE49-F238E27FC236}">
                <a16:creationId xmlns:a16="http://schemas.microsoft.com/office/drawing/2014/main" id="{CEC9131A-C36F-04B8-6306-E4198AFC1FB6}"/>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extLst>
      <p:ext uri="{BB962C8B-B14F-4D97-AF65-F5344CB8AC3E}">
        <p14:creationId xmlns:p14="http://schemas.microsoft.com/office/powerpoint/2010/main" val="322562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A5D6EC8-9F6C-6962-941E-90086A7A576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186ADBE8-0059-37AB-1D54-EF58EC2397DC}"/>
              </a:ext>
            </a:extLst>
          </p:cNvPr>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a:extLst>
              <a:ext uri="{FF2B5EF4-FFF2-40B4-BE49-F238E27FC236}">
                <a16:creationId xmlns:a16="http://schemas.microsoft.com/office/drawing/2014/main" id="{F0162F2C-75A9-7E4D-06A6-221E002CEE87}"/>
              </a:ext>
            </a:extLst>
          </p:cNvPr>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Genel Değerlendirme ve Sonuç</a:t>
            </a:r>
            <a:endParaRPr lang="tr-TR" sz="2200" noProof="0" dirty="0"/>
          </a:p>
        </p:txBody>
      </p:sp>
      <p:sp>
        <p:nvSpPr>
          <p:cNvPr id="5" name="Shape 2">
            <a:extLst>
              <a:ext uri="{FF2B5EF4-FFF2-40B4-BE49-F238E27FC236}">
                <a16:creationId xmlns:a16="http://schemas.microsoft.com/office/drawing/2014/main" id="{843D9E68-A4AA-79D1-87E6-13D2C0C6B6FD}"/>
              </a:ext>
            </a:extLst>
          </p:cNvPr>
          <p:cNvSpPr/>
          <p:nvPr/>
        </p:nvSpPr>
        <p:spPr>
          <a:xfrm>
            <a:off x="457200" y="749808"/>
            <a:ext cx="182880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a:extLst>
              <a:ext uri="{FF2B5EF4-FFF2-40B4-BE49-F238E27FC236}">
                <a16:creationId xmlns:a16="http://schemas.microsoft.com/office/drawing/2014/main" id="{DCB8F14B-CEE8-386E-D5B4-B63A8064E689}"/>
              </a:ext>
            </a:extLst>
          </p:cNvPr>
          <p:cNvSpPr/>
          <p:nvPr/>
        </p:nvSpPr>
        <p:spPr>
          <a:xfrm>
            <a:off x="365760" y="960120"/>
            <a:ext cx="8412480" cy="3749040"/>
          </a:xfrm>
          <a:prstGeom prst="rect">
            <a:avLst/>
          </a:prstGeom>
          <a:solidFill>
            <a:srgbClr val="F7FAFD"/>
          </a:solidFill>
          <a:ln w="12700">
            <a:solidFill>
              <a:srgbClr val="C5D9EE"/>
            </a:solidFill>
            <a:prstDash val="dash"/>
          </a:ln>
        </p:spPr>
        <p:txBody>
          <a:bodyPr/>
          <a:lstStyle/>
          <a:p>
            <a:endParaRPr lang="tr-TR" noProof="0" dirty="0"/>
          </a:p>
        </p:txBody>
      </p:sp>
      <p:sp>
        <p:nvSpPr>
          <p:cNvPr id="7" name="Text 4">
            <a:extLst>
              <a:ext uri="{FF2B5EF4-FFF2-40B4-BE49-F238E27FC236}">
                <a16:creationId xmlns:a16="http://schemas.microsoft.com/office/drawing/2014/main" id="{53CA4A05-025B-7340-C7DC-78E9E49E7DE8}"/>
              </a:ext>
            </a:extLst>
          </p:cNvPr>
          <p:cNvSpPr/>
          <p:nvPr/>
        </p:nvSpPr>
        <p:spPr>
          <a:xfrm>
            <a:off x="365760" y="1517801"/>
            <a:ext cx="8412480" cy="3191358"/>
          </a:xfrm>
          <a:prstGeom prst="rect">
            <a:avLst/>
          </a:prstGeom>
          <a:noFill/>
          <a:ln/>
        </p:spPr>
        <p:txBody>
          <a:bodyPr wrap="square" rtlCol="0" anchor="t"/>
          <a:lstStyle/>
          <a:p>
            <a:pPr marL="0" indent="0" algn="just">
              <a:spcAft>
                <a:spcPts val="800"/>
              </a:spcAft>
              <a:buNone/>
            </a:pPr>
            <a:r>
              <a:rPr lang="tr-TR" sz="1250" dirty="0">
                <a:solidFill>
                  <a:srgbClr val="404040"/>
                </a:solidFill>
                <a:latin typeface="Times New Roman" panose="02020603050405020304" pitchFamily="18" charset="0"/>
                <a:cs typeface="Times New Roman" panose="02020603050405020304" pitchFamily="18" charset="0"/>
              </a:rPr>
              <a:t>2025-2026 döneminde Sosyal Hizmetler Programında 7 öğrenciden 2 si stajlarını tamamlamış olup; seçmeli derslerden Girişimcilik ve Liderlik MESİAD markalı ders olarak belirlenmiş fakat öğrenciler bu dersi seçmemiştir. 2026-2027 döneminde Yaşlılık ve Sosyal Hizmet dersinin markalı ders olarak belirlenmesi önerilmektedir.</a:t>
            </a:r>
          </a:p>
          <a:p>
            <a:pPr marL="0" indent="0" algn="just">
              <a:spcAft>
                <a:spcPts val="800"/>
              </a:spcAft>
              <a:buNone/>
            </a:pPr>
            <a:r>
              <a:rPr lang="tr-TR" sz="1250" dirty="0">
                <a:solidFill>
                  <a:srgbClr val="404040"/>
                </a:solidFill>
                <a:latin typeface="Times New Roman" panose="02020603050405020304" pitchFamily="18" charset="0"/>
                <a:cs typeface="Times New Roman" panose="02020603050405020304" pitchFamily="18" charset="0"/>
              </a:rPr>
              <a:t>Akademik yıl içerisinde 4 etkinlik planlanmış olup 4 ü de gerçekleştirilmiştir. ( Kurum ziyareti, Seminer)</a:t>
            </a:r>
          </a:p>
          <a:p>
            <a:pPr marL="0" indent="0" algn="just">
              <a:spcAft>
                <a:spcPts val="800"/>
              </a:spcAft>
              <a:buNone/>
            </a:pPr>
            <a:r>
              <a:rPr lang="tr-TR" sz="1250" noProof="0" dirty="0">
                <a:solidFill>
                  <a:srgbClr val="404040"/>
                </a:solidFill>
                <a:latin typeface="Times New Roman" panose="02020603050405020304" pitchFamily="18" charset="0"/>
                <a:cs typeface="Times New Roman" panose="02020603050405020304" pitchFamily="18" charset="0"/>
              </a:rPr>
              <a:t>Çıkış anketi bulguları, </a:t>
            </a:r>
            <a:r>
              <a:rPr lang="tr-TR" sz="1250" dirty="0">
                <a:solidFill>
                  <a:srgbClr val="404040"/>
                </a:solidFill>
                <a:latin typeface="Times New Roman" panose="02020603050405020304" pitchFamily="18" charset="0"/>
                <a:cs typeface="Times New Roman" panose="02020603050405020304" pitchFamily="18" charset="0"/>
              </a:rPr>
              <a:t>Sosyal Hizmetler</a:t>
            </a:r>
            <a:r>
              <a:rPr lang="tr-TR" sz="1250" noProof="0" dirty="0">
                <a:solidFill>
                  <a:srgbClr val="404040"/>
                </a:solidFill>
                <a:latin typeface="Times New Roman" panose="02020603050405020304" pitchFamily="18" charset="0"/>
                <a:cs typeface="Times New Roman" panose="02020603050405020304" pitchFamily="18" charset="0"/>
              </a:rPr>
              <a:t> Programında genel memnuniyet düzeyinin yüksek (genel kalite 8,14/10) ve öğrenme çıktıları ortalamasının 7,04/10 olduğunu göstermektedir. Program; bölüm danışmanlığı, öğretim elemanlarına erişim ve mesleki yeterlilik kazandırma alanlarında güçlü bir profil sergilemektedir.</a:t>
            </a:r>
          </a:p>
          <a:p>
            <a:pPr marL="0" indent="0" algn="just">
              <a:spcAft>
                <a:spcPts val="800"/>
              </a:spcAft>
              <a:buNone/>
            </a:pPr>
            <a:r>
              <a:rPr lang="tr-TR" sz="1250" noProof="0" dirty="0">
                <a:solidFill>
                  <a:srgbClr val="404040"/>
                </a:solidFill>
                <a:latin typeface="Times New Roman" panose="02020603050405020304" pitchFamily="18" charset="0"/>
                <a:cs typeface="Times New Roman" panose="02020603050405020304" pitchFamily="18" charset="0"/>
              </a:rPr>
              <a:t>Öğrenci kulüpleri, sosyal etkinlikler ve uzaktan eğitim uygulamaları öncelikli iyileştirme alanları olarak belirlenmiştir. Açık uçlu yanıtlar uygulamalı ders ve yüz yüze eğitim beklentisini, İngilizce ders yoğunluğunun azaltılması talebini öne çıkarmaktadır.</a:t>
            </a:r>
          </a:p>
          <a:p>
            <a:pPr marL="0" indent="0" algn="just">
              <a:buNone/>
            </a:pPr>
            <a:r>
              <a:rPr lang="tr-TR" sz="1250" noProof="0" dirty="0">
                <a:solidFill>
                  <a:srgbClr val="404040"/>
                </a:solidFill>
                <a:latin typeface="Times New Roman" panose="02020603050405020304" pitchFamily="18" charset="0"/>
                <a:cs typeface="Times New Roman" panose="02020603050405020304" pitchFamily="18" charset="0"/>
              </a:rPr>
              <a:t>Danışma kurulu kararları ile anket önerileri, 2026–2027 müfredat güncellemelerine kanıta dayalı bir referans çerçevesi sunmaktadır.</a:t>
            </a:r>
          </a:p>
        </p:txBody>
      </p:sp>
      <p:sp>
        <p:nvSpPr>
          <p:cNvPr id="8" name="Shape 5">
            <a:extLst>
              <a:ext uri="{FF2B5EF4-FFF2-40B4-BE49-F238E27FC236}">
                <a16:creationId xmlns:a16="http://schemas.microsoft.com/office/drawing/2014/main" id="{F92C2FC7-734B-974C-4332-EDBF5AD7AB6B}"/>
              </a:ext>
            </a:extLst>
          </p:cNvPr>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9" name="Text 6">
            <a:extLst>
              <a:ext uri="{FF2B5EF4-FFF2-40B4-BE49-F238E27FC236}">
                <a16:creationId xmlns:a16="http://schemas.microsoft.com/office/drawing/2014/main" id="{F972C0F9-105B-629B-7E4A-1940189935EA}"/>
              </a:ext>
            </a:extLst>
          </p:cNvPr>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10" name="Resim 9">
            <a:extLst>
              <a:ext uri="{FF2B5EF4-FFF2-40B4-BE49-F238E27FC236}">
                <a16:creationId xmlns:a16="http://schemas.microsoft.com/office/drawing/2014/main" id="{1702C0E5-D3C4-5304-F9DC-824FAB2C93D8}"/>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extLst>
      <p:ext uri="{BB962C8B-B14F-4D97-AF65-F5344CB8AC3E}">
        <p14:creationId xmlns:p14="http://schemas.microsoft.com/office/powerpoint/2010/main" val="1788745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B3A5C"/>
        </a:solidFill>
        <a:effectLst/>
      </p:bgPr>
    </p:bg>
    <p:spTree>
      <p:nvGrpSpPr>
        <p:cNvPr id="1" name=""/>
        <p:cNvGrpSpPr/>
        <p:nvPr/>
      </p:nvGrpSpPr>
      <p:grpSpPr>
        <a:xfrm>
          <a:off x="0" y="0"/>
          <a:ext cx="0" cy="0"/>
          <a:chOff x="0" y="0"/>
          <a:chExt cx="0" cy="0"/>
        </a:xfrm>
      </p:grpSpPr>
      <p:sp>
        <p:nvSpPr>
          <p:cNvPr id="4" name="Shape 2"/>
          <p:cNvSpPr/>
          <p:nvPr/>
        </p:nvSpPr>
        <p:spPr>
          <a:xfrm>
            <a:off x="0" y="4389120"/>
            <a:ext cx="9144000" cy="45720"/>
          </a:xfrm>
          <a:prstGeom prst="rect">
            <a:avLst/>
          </a:prstGeom>
          <a:solidFill>
            <a:srgbClr val="4A9FD4"/>
          </a:solidFill>
          <a:ln w="12700">
            <a:solidFill>
              <a:srgbClr val="4A9FD4"/>
            </a:solidFill>
            <a:prstDash val="solid"/>
          </a:ln>
        </p:spPr>
        <p:txBody>
          <a:bodyPr/>
          <a:lstStyle/>
          <a:p>
            <a:endParaRPr lang="tr-TR" noProof="0" dirty="0"/>
          </a:p>
        </p:txBody>
      </p:sp>
      <p:sp>
        <p:nvSpPr>
          <p:cNvPr id="5" name="Shape 3"/>
          <p:cNvSpPr/>
          <p:nvPr/>
        </p:nvSpPr>
        <p:spPr>
          <a:xfrm>
            <a:off x="0" y="4480560"/>
            <a:ext cx="9144000" cy="658368"/>
          </a:xfrm>
          <a:prstGeom prst="rect">
            <a:avLst/>
          </a:prstGeom>
          <a:solidFill>
            <a:srgbClr val="162F4A"/>
          </a:solidFill>
          <a:ln w="12700">
            <a:solidFill>
              <a:srgbClr val="162F4A"/>
            </a:solidFill>
            <a:prstDash val="solid"/>
          </a:ln>
        </p:spPr>
        <p:txBody>
          <a:bodyPr/>
          <a:lstStyle/>
          <a:p>
            <a:endParaRPr lang="tr-TR" noProof="0" dirty="0"/>
          </a:p>
        </p:txBody>
      </p:sp>
      <p:sp>
        <p:nvSpPr>
          <p:cNvPr id="7" name="Text 4"/>
          <p:cNvSpPr/>
          <p:nvPr/>
        </p:nvSpPr>
        <p:spPr>
          <a:xfrm>
            <a:off x="731520" y="1280160"/>
            <a:ext cx="6400800" cy="1097280"/>
          </a:xfrm>
          <a:prstGeom prst="rect">
            <a:avLst/>
          </a:prstGeom>
          <a:noFill/>
          <a:ln/>
        </p:spPr>
        <p:txBody>
          <a:bodyPr wrap="square" rtlCol="0" anchor="ctr"/>
          <a:lstStyle/>
          <a:p>
            <a:pPr marL="0" indent="0">
              <a:buNone/>
            </a:pPr>
            <a:r>
              <a:rPr lang="tr-TR" sz="5200" b="1" noProof="0" dirty="0">
                <a:solidFill>
                  <a:srgbClr val="FFFFFF"/>
                </a:solidFill>
                <a:latin typeface="Calibri" pitchFamily="34" charset="0"/>
                <a:ea typeface="Calibri" pitchFamily="34" charset="-122"/>
                <a:cs typeface="Calibri" pitchFamily="34" charset="-120"/>
              </a:rPr>
              <a:t>Teşekkürler</a:t>
            </a:r>
            <a:endParaRPr lang="tr-TR" sz="5200" noProof="0" dirty="0"/>
          </a:p>
        </p:txBody>
      </p:sp>
      <p:sp>
        <p:nvSpPr>
          <p:cNvPr id="8" name="Shape 5"/>
          <p:cNvSpPr/>
          <p:nvPr/>
        </p:nvSpPr>
        <p:spPr>
          <a:xfrm>
            <a:off x="731520" y="2468880"/>
            <a:ext cx="2286000" cy="54864"/>
          </a:xfrm>
          <a:prstGeom prst="rect">
            <a:avLst/>
          </a:prstGeom>
          <a:solidFill>
            <a:srgbClr val="4A9FD4"/>
          </a:solidFill>
          <a:ln w="12700">
            <a:solidFill>
              <a:srgbClr val="4A9FD4"/>
            </a:solidFill>
            <a:prstDash val="solid"/>
          </a:ln>
        </p:spPr>
        <p:txBody>
          <a:bodyPr/>
          <a:lstStyle/>
          <a:p>
            <a:endParaRPr lang="tr-TR" noProof="0" dirty="0"/>
          </a:p>
        </p:txBody>
      </p:sp>
      <p:sp>
        <p:nvSpPr>
          <p:cNvPr id="9" name="Text 6"/>
          <p:cNvSpPr/>
          <p:nvPr/>
        </p:nvSpPr>
        <p:spPr>
          <a:xfrm>
            <a:off x="731520" y="2651760"/>
            <a:ext cx="5943600" cy="365760"/>
          </a:xfrm>
          <a:prstGeom prst="rect">
            <a:avLst/>
          </a:prstGeom>
          <a:noFill/>
          <a:ln/>
        </p:spPr>
        <p:txBody>
          <a:bodyPr wrap="square" rtlCol="0" anchor="ctr"/>
          <a:lstStyle/>
          <a:p>
            <a:pPr marL="0" indent="0">
              <a:buNone/>
            </a:pPr>
            <a:r>
              <a:rPr lang="tr-TR" sz="1300" noProof="0" dirty="0">
                <a:solidFill>
                  <a:srgbClr val="AACCEE"/>
                </a:solidFill>
                <a:latin typeface="Calibri" pitchFamily="34" charset="0"/>
                <a:ea typeface="Calibri" pitchFamily="34" charset="-122"/>
                <a:cs typeface="Calibri" pitchFamily="34" charset="-120"/>
              </a:rPr>
              <a:t>Öğr. Gör. </a:t>
            </a:r>
            <a:r>
              <a:rPr lang="tr-TR" sz="1300">
                <a:solidFill>
                  <a:srgbClr val="AACCEE"/>
                </a:solidFill>
                <a:latin typeface="Calibri" pitchFamily="34" charset="0"/>
                <a:ea typeface="Calibri" pitchFamily="34" charset="-122"/>
                <a:cs typeface="Calibri" pitchFamily="34" charset="-120"/>
              </a:rPr>
              <a:t>Emine SARAÇ</a:t>
            </a:r>
            <a:r>
              <a:rPr lang="tr-TR" sz="1300" noProof="0">
                <a:solidFill>
                  <a:srgbClr val="AACCEE"/>
                </a:solidFill>
                <a:latin typeface="Calibri" pitchFamily="34" charset="0"/>
                <a:ea typeface="Calibri" pitchFamily="34" charset="-122"/>
                <a:cs typeface="Calibri" pitchFamily="34" charset="-120"/>
              </a:rPr>
              <a:t>  </a:t>
            </a:r>
            <a:r>
              <a:rPr lang="tr-TR" sz="1300" noProof="0" dirty="0">
                <a:solidFill>
                  <a:srgbClr val="AACCEE"/>
                </a:solidFill>
                <a:latin typeface="Calibri" pitchFamily="34" charset="0"/>
                <a:ea typeface="Calibri" pitchFamily="34" charset="-122"/>
                <a:cs typeface="Calibri" pitchFamily="34" charset="-120"/>
              </a:rPr>
              <a:t>|  Meslek Yüksekokulu</a:t>
            </a:r>
            <a:endParaRPr lang="tr-TR" sz="1300" noProof="0" dirty="0"/>
          </a:p>
        </p:txBody>
      </p:sp>
      <p:sp>
        <p:nvSpPr>
          <p:cNvPr id="10" name="Text 7"/>
          <p:cNvSpPr/>
          <p:nvPr/>
        </p:nvSpPr>
        <p:spPr>
          <a:xfrm>
            <a:off x="731520" y="3063240"/>
            <a:ext cx="5943600" cy="320040"/>
          </a:xfrm>
          <a:prstGeom prst="rect">
            <a:avLst/>
          </a:prstGeom>
          <a:noFill/>
          <a:ln/>
        </p:spPr>
        <p:txBody>
          <a:bodyPr wrap="square" rtlCol="0" anchor="ctr"/>
          <a:lstStyle/>
          <a:p>
            <a:pPr marL="0" indent="0">
              <a:buNone/>
            </a:pPr>
            <a:r>
              <a:rPr lang="tr-TR" sz="1100" i="1" dirty="0">
                <a:solidFill>
                  <a:srgbClr val="4A9FD4"/>
                </a:solidFill>
                <a:latin typeface="Calibri" pitchFamily="34" charset="0"/>
                <a:ea typeface="Calibri" pitchFamily="34" charset="-122"/>
                <a:cs typeface="Calibri" pitchFamily="34" charset="-120"/>
              </a:rPr>
              <a:t>24</a:t>
            </a:r>
            <a:r>
              <a:rPr lang="tr-TR" sz="1100" i="1" noProof="0" dirty="0">
                <a:solidFill>
                  <a:srgbClr val="4A9FD4"/>
                </a:solidFill>
                <a:latin typeface="Calibri" pitchFamily="34" charset="0"/>
                <a:ea typeface="Calibri" pitchFamily="34" charset="-122"/>
                <a:cs typeface="Calibri" pitchFamily="34" charset="-120"/>
              </a:rPr>
              <a:t>.06.2026  |  Çağ Üniversitesi</a:t>
            </a:r>
            <a:endParaRPr lang="tr-TR" sz="1100" noProof="0" dirty="0"/>
          </a:p>
        </p:txBody>
      </p:sp>
      <p:sp>
        <p:nvSpPr>
          <p:cNvPr id="11" name="Text 8"/>
          <p:cNvSpPr/>
          <p:nvPr/>
        </p:nvSpPr>
        <p:spPr>
          <a:xfrm>
            <a:off x="4114800" y="4498848"/>
            <a:ext cx="4754880" cy="566928"/>
          </a:xfrm>
          <a:prstGeom prst="rect">
            <a:avLst/>
          </a:prstGeom>
          <a:noFill/>
          <a:ln/>
        </p:spPr>
        <p:txBody>
          <a:bodyPr wrap="square" rtlCol="0" anchor="ctr"/>
          <a:lstStyle/>
          <a:p>
            <a:pPr marL="0" indent="0" algn="r">
              <a:buNone/>
            </a:pPr>
            <a:r>
              <a:rPr lang="tr-TR" sz="900" noProof="0" dirty="0">
                <a:solidFill>
                  <a:srgbClr val="7AAECB"/>
                </a:solidFill>
                <a:latin typeface="Calibri" pitchFamily="34" charset="0"/>
                <a:ea typeface="Calibri" pitchFamily="34" charset="-122"/>
                <a:cs typeface="Calibri" pitchFamily="34" charset="-120"/>
              </a:rPr>
              <a:t>Tıbbi Dokümantasyon ve Sekreterlik Programı</a:t>
            </a:r>
            <a:endParaRPr lang="tr-TR" sz="900" noProof="0" dirty="0"/>
          </a:p>
        </p:txBody>
      </p:sp>
      <p:pic>
        <p:nvPicPr>
          <p:cNvPr id="12" name="Resim 11">
            <a:extLst>
              <a:ext uri="{FF2B5EF4-FFF2-40B4-BE49-F238E27FC236}">
                <a16:creationId xmlns:a16="http://schemas.microsoft.com/office/drawing/2014/main" id="{D0446FDA-11D8-0F04-D31C-42D833D532F0}"/>
              </a:ext>
            </a:extLst>
          </p:cNvPr>
          <p:cNvPicPr>
            <a:picLocks noChangeAspect="1"/>
          </p:cNvPicPr>
          <p:nvPr/>
        </p:nvPicPr>
        <p:blipFill>
          <a:blip r:embed="rId3"/>
          <a:stretch>
            <a:fillRect/>
          </a:stretch>
        </p:blipFill>
        <p:spPr>
          <a:xfrm>
            <a:off x="731520" y="4631539"/>
            <a:ext cx="1725023" cy="30154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600" b="1" noProof="0" dirty="0">
                <a:solidFill>
                  <a:srgbClr val="1B3A5C"/>
                </a:solidFill>
                <a:latin typeface="Calibri" pitchFamily="34" charset="0"/>
                <a:ea typeface="Calibri" pitchFamily="34" charset="-122"/>
                <a:cs typeface="Calibri" pitchFamily="34" charset="-120"/>
              </a:rPr>
              <a:t>Raporun Amacı ve Kapsamı</a:t>
            </a:r>
            <a:endParaRPr lang="tr-TR" sz="2600" noProof="0" dirty="0"/>
          </a:p>
        </p:txBody>
      </p:sp>
      <p:sp>
        <p:nvSpPr>
          <p:cNvPr id="5" name="Shape 2"/>
          <p:cNvSpPr/>
          <p:nvPr/>
        </p:nvSpPr>
        <p:spPr>
          <a:xfrm>
            <a:off x="457200" y="749808"/>
            <a:ext cx="164592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65760" y="1005840"/>
            <a:ext cx="4023360" cy="155448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7" name="Shape 4"/>
          <p:cNvSpPr/>
          <p:nvPr/>
        </p:nvSpPr>
        <p:spPr>
          <a:xfrm>
            <a:off x="365760" y="1005840"/>
            <a:ext cx="164592" cy="1554480"/>
          </a:xfrm>
          <a:prstGeom prst="rect">
            <a:avLst/>
          </a:prstGeom>
          <a:solidFill>
            <a:srgbClr val="1B3A5C"/>
          </a:solidFill>
          <a:ln w="12700">
            <a:solidFill>
              <a:srgbClr val="1B3A5C"/>
            </a:solidFill>
            <a:prstDash val="solid"/>
          </a:ln>
        </p:spPr>
        <p:txBody>
          <a:bodyPr/>
          <a:lstStyle/>
          <a:p>
            <a:endParaRPr lang="tr-TR" noProof="0" dirty="0"/>
          </a:p>
        </p:txBody>
      </p:sp>
      <p:sp>
        <p:nvSpPr>
          <p:cNvPr id="8" name="Shape 5"/>
          <p:cNvSpPr/>
          <p:nvPr/>
        </p:nvSpPr>
        <p:spPr>
          <a:xfrm>
            <a:off x="621792" y="1170432"/>
            <a:ext cx="457200" cy="457200"/>
          </a:xfrm>
          <a:prstGeom prst="ellipse">
            <a:avLst/>
          </a:prstGeom>
          <a:solidFill>
            <a:srgbClr val="1B3A5C"/>
          </a:solidFill>
          <a:ln w="12700">
            <a:solidFill>
              <a:srgbClr val="1B3A5C"/>
            </a:solidFill>
            <a:prstDash val="solid"/>
          </a:ln>
        </p:spPr>
        <p:txBody>
          <a:bodyPr/>
          <a:lstStyle/>
          <a:p>
            <a:endParaRPr lang="tr-TR" noProof="0" dirty="0"/>
          </a:p>
        </p:txBody>
      </p:sp>
      <p:sp>
        <p:nvSpPr>
          <p:cNvPr id="9" name="Text 6"/>
          <p:cNvSpPr/>
          <p:nvPr/>
        </p:nvSpPr>
        <p:spPr>
          <a:xfrm>
            <a:off x="621792" y="1170432"/>
            <a:ext cx="457200" cy="457200"/>
          </a:xfrm>
          <a:prstGeom prst="rect">
            <a:avLst/>
          </a:prstGeom>
          <a:noFill/>
          <a:ln/>
        </p:spPr>
        <p:txBody>
          <a:bodyPr wrap="square" rtlCol="0" anchor="ctr"/>
          <a:lstStyle/>
          <a:p>
            <a:pPr marL="0" indent="0" algn="ctr">
              <a:buNone/>
            </a:pPr>
            <a:r>
              <a:rPr lang="tr-TR" sz="1100" b="1" noProof="0" dirty="0">
                <a:solidFill>
                  <a:srgbClr val="FFFFFF"/>
                </a:solidFill>
                <a:latin typeface="Calibri" pitchFamily="34" charset="0"/>
                <a:ea typeface="Calibri" pitchFamily="34" charset="-122"/>
                <a:cs typeface="Calibri" pitchFamily="34" charset="-120"/>
              </a:rPr>
              <a:t>01</a:t>
            </a:r>
            <a:endParaRPr lang="tr-TR" sz="1100" noProof="0" dirty="0"/>
          </a:p>
        </p:txBody>
      </p:sp>
      <p:sp>
        <p:nvSpPr>
          <p:cNvPr id="10" name="Text 7"/>
          <p:cNvSpPr/>
          <p:nvPr/>
        </p:nvSpPr>
        <p:spPr>
          <a:xfrm>
            <a:off x="1170432" y="1170432"/>
            <a:ext cx="3063240" cy="365760"/>
          </a:xfrm>
          <a:prstGeom prst="rect">
            <a:avLst/>
          </a:prstGeom>
          <a:noFill/>
          <a:ln/>
        </p:spPr>
        <p:txBody>
          <a:bodyPr wrap="square" rtlCol="0" anchor="ctr"/>
          <a:lstStyle/>
          <a:p>
            <a:pPr marL="0" indent="0">
              <a:buNone/>
            </a:pPr>
            <a:r>
              <a:rPr lang="tr-TR" sz="1200" b="1" dirty="0">
                <a:solidFill>
                  <a:srgbClr val="1B3A5C"/>
                </a:solidFill>
                <a:latin typeface="Calibri" pitchFamily="34" charset="0"/>
                <a:ea typeface="Calibri" pitchFamily="34" charset="-122"/>
                <a:cs typeface="Calibri" pitchFamily="34" charset="-120"/>
              </a:rPr>
              <a:t>Bahar</a:t>
            </a:r>
            <a:r>
              <a:rPr lang="tr-TR" sz="1200" b="1" noProof="0" dirty="0">
                <a:solidFill>
                  <a:srgbClr val="1B3A5C"/>
                </a:solidFill>
                <a:latin typeface="Calibri" pitchFamily="34" charset="0"/>
                <a:ea typeface="Calibri" pitchFamily="34" charset="-122"/>
                <a:cs typeface="Calibri" pitchFamily="34" charset="-120"/>
              </a:rPr>
              <a:t> Yarıyılı Değerlendirmesi</a:t>
            </a:r>
            <a:endParaRPr lang="tr-TR" sz="1200" noProof="0" dirty="0"/>
          </a:p>
        </p:txBody>
      </p:sp>
      <p:sp>
        <p:nvSpPr>
          <p:cNvPr id="11" name="Text 8"/>
          <p:cNvSpPr/>
          <p:nvPr/>
        </p:nvSpPr>
        <p:spPr>
          <a:xfrm>
            <a:off x="1170432" y="1554480"/>
            <a:ext cx="3063240" cy="822960"/>
          </a:xfrm>
          <a:prstGeom prst="rect">
            <a:avLst/>
          </a:prstGeom>
          <a:noFill/>
          <a:ln/>
        </p:spPr>
        <p:txBody>
          <a:bodyPr wrap="square" rtlCol="0" anchor="t"/>
          <a:lstStyle/>
          <a:p>
            <a:pPr marL="0" indent="0">
              <a:spcAft>
                <a:spcPts val="200"/>
              </a:spcAft>
              <a:buNone/>
            </a:pPr>
            <a:r>
              <a:rPr lang="tr-TR" sz="1000" noProof="0" dirty="0">
                <a:solidFill>
                  <a:srgbClr val="5A7291"/>
                </a:solidFill>
                <a:latin typeface="Calibri" pitchFamily="34" charset="0"/>
                <a:ea typeface="Calibri" pitchFamily="34" charset="-122"/>
                <a:cs typeface="Calibri" pitchFamily="34" charset="-120"/>
              </a:rPr>
              <a:t>2025–2026 Bahar Yarıyılı Ders Programlarının Değerlendirilmesi</a:t>
            </a:r>
            <a:endParaRPr lang="tr-TR" sz="1000" noProof="0" dirty="0"/>
          </a:p>
        </p:txBody>
      </p:sp>
      <p:sp>
        <p:nvSpPr>
          <p:cNvPr id="12" name="Shape 9"/>
          <p:cNvSpPr/>
          <p:nvPr/>
        </p:nvSpPr>
        <p:spPr>
          <a:xfrm>
            <a:off x="4709160" y="1005840"/>
            <a:ext cx="4023360" cy="155448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3" name="Shape 10"/>
          <p:cNvSpPr/>
          <p:nvPr/>
        </p:nvSpPr>
        <p:spPr>
          <a:xfrm>
            <a:off x="4709160" y="1005840"/>
            <a:ext cx="164592" cy="1554480"/>
          </a:xfrm>
          <a:prstGeom prst="rect">
            <a:avLst/>
          </a:prstGeom>
          <a:solidFill>
            <a:srgbClr val="2660A4"/>
          </a:solidFill>
          <a:ln w="12700">
            <a:solidFill>
              <a:srgbClr val="2660A4"/>
            </a:solidFill>
            <a:prstDash val="solid"/>
          </a:ln>
        </p:spPr>
        <p:txBody>
          <a:bodyPr/>
          <a:lstStyle/>
          <a:p>
            <a:endParaRPr lang="tr-TR" noProof="0" dirty="0"/>
          </a:p>
        </p:txBody>
      </p:sp>
      <p:sp>
        <p:nvSpPr>
          <p:cNvPr id="14" name="Shape 11"/>
          <p:cNvSpPr/>
          <p:nvPr/>
        </p:nvSpPr>
        <p:spPr>
          <a:xfrm>
            <a:off x="4965192" y="1170432"/>
            <a:ext cx="457200" cy="457200"/>
          </a:xfrm>
          <a:prstGeom prst="ellipse">
            <a:avLst/>
          </a:prstGeom>
          <a:solidFill>
            <a:srgbClr val="2660A4"/>
          </a:solidFill>
          <a:ln w="12700">
            <a:solidFill>
              <a:srgbClr val="2660A4"/>
            </a:solidFill>
            <a:prstDash val="solid"/>
          </a:ln>
        </p:spPr>
        <p:txBody>
          <a:bodyPr/>
          <a:lstStyle/>
          <a:p>
            <a:endParaRPr lang="tr-TR" noProof="0" dirty="0"/>
          </a:p>
        </p:txBody>
      </p:sp>
      <p:sp>
        <p:nvSpPr>
          <p:cNvPr id="15" name="Text 12"/>
          <p:cNvSpPr/>
          <p:nvPr/>
        </p:nvSpPr>
        <p:spPr>
          <a:xfrm>
            <a:off x="4965192" y="1170432"/>
            <a:ext cx="457200" cy="457200"/>
          </a:xfrm>
          <a:prstGeom prst="rect">
            <a:avLst/>
          </a:prstGeom>
          <a:noFill/>
          <a:ln/>
        </p:spPr>
        <p:txBody>
          <a:bodyPr wrap="square" rtlCol="0" anchor="ctr"/>
          <a:lstStyle/>
          <a:p>
            <a:pPr marL="0" indent="0" algn="ctr">
              <a:buNone/>
            </a:pPr>
            <a:r>
              <a:rPr lang="tr-TR" sz="1100" b="1" noProof="0" dirty="0">
                <a:solidFill>
                  <a:srgbClr val="FFFFFF"/>
                </a:solidFill>
                <a:latin typeface="Calibri" pitchFamily="34" charset="0"/>
                <a:ea typeface="Calibri" pitchFamily="34" charset="-122"/>
                <a:cs typeface="Calibri" pitchFamily="34" charset="-120"/>
              </a:rPr>
              <a:t>02</a:t>
            </a:r>
            <a:endParaRPr lang="tr-TR" sz="1100" noProof="0" dirty="0"/>
          </a:p>
        </p:txBody>
      </p:sp>
      <p:sp>
        <p:nvSpPr>
          <p:cNvPr id="16" name="Text 13"/>
          <p:cNvSpPr/>
          <p:nvPr/>
        </p:nvSpPr>
        <p:spPr>
          <a:xfrm>
            <a:off x="5513832" y="1170432"/>
            <a:ext cx="3063240" cy="365760"/>
          </a:xfrm>
          <a:prstGeom prst="rect">
            <a:avLst/>
          </a:prstGeom>
          <a:noFill/>
          <a:ln/>
        </p:spPr>
        <p:txBody>
          <a:bodyPr wrap="square" rtlCol="0" anchor="ctr"/>
          <a:lstStyle/>
          <a:p>
            <a:pPr marL="0" indent="0">
              <a:buNone/>
            </a:pPr>
            <a:r>
              <a:rPr lang="tr-TR" sz="1200" b="1" noProof="0" dirty="0">
                <a:solidFill>
                  <a:srgbClr val="1B3A5C"/>
                </a:solidFill>
                <a:latin typeface="Calibri" pitchFamily="34" charset="0"/>
                <a:ea typeface="Calibri" pitchFamily="34" charset="-122"/>
                <a:cs typeface="Calibri" pitchFamily="34" charset="-120"/>
              </a:rPr>
              <a:t>Güz Yarıyılı Önerileri</a:t>
            </a:r>
            <a:endParaRPr lang="tr-TR" sz="1200" noProof="0" dirty="0"/>
          </a:p>
        </p:txBody>
      </p:sp>
      <p:sp>
        <p:nvSpPr>
          <p:cNvPr id="17" name="Text 14"/>
          <p:cNvSpPr/>
          <p:nvPr/>
        </p:nvSpPr>
        <p:spPr>
          <a:xfrm>
            <a:off x="5513832" y="1554480"/>
            <a:ext cx="3063240" cy="822960"/>
          </a:xfrm>
          <a:prstGeom prst="rect">
            <a:avLst/>
          </a:prstGeom>
          <a:noFill/>
          <a:ln/>
        </p:spPr>
        <p:txBody>
          <a:bodyPr wrap="square" rtlCol="0" anchor="t"/>
          <a:lstStyle/>
          <a:p>
            <a:pPr marL="0" indent="0">
              <a:spcAft>
                <a:spcPts val="200"/>
              </a:spcAft>
              <a:buNone/>
            </a:pPr>
            <a:r>
              <a:rPr lang="tr-TR" sz="1000" noProof="0" dirty="0">
                <a:solidFill>
                  <a:srgbClr val="5A7291"/>
                </a:solidFill>
                <a:latin typeface="Calibri" pitchFamily="34" charset="0"/>
                <a:ea typeface="Calibri" pitchFamily="34" charset="-122"/>
                <a:cs typeface="Calibri" pitchFamily="34" charset="-120"/>
              </a:rPr>
              <a:t>2026–2027 Güz Yarıyılı Ders Programı Taslakları ve Önerileri</a:t>
            </a:r>
            <a:endParaRPr lang="tr-TR" sz="1000" noProof="0" dirty="0"/>
          </a:p>
        </p:txBody>
      </p:sp>
      <p:sp>
        <p:nvSpPr>
          <p:cNvPr id="18" name="Shape 15"/>
          <p:cNvSpPr/>
          <p:nvPr/>
        </p:nvSpPr>
        <p:spPr>
          <a:xfrm>
            <a:off x="365760" y="2834640"/>
            <a:ext cx="4023360" cy="155448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9" name="Shape 16"/>
          <p:cNvSpPr/>
          <p:nvPr/>
        </p:nvSpPr>
        <p:spPr>
          <a:xfrm>
            <a:off x="365760" y="2834640"/>
            <a:ext cx="164592" cy="1554480"/>
          </a:xfrm>
          <a:prstGeom prst="rect">
            <a:avLst/>
          </a:prstGeom>
          <a:solidFill>
            <a:srgbClr val="4A9FD4"/>
          </a:solidFill>
          <a:ln w="12700">
            <a:solidFill>
              <a:srgbClr val="4A9FD4"/>
            </a:solidFill>
            <a:prstDash val="solid"/>
          </a:ln>
        </p:spPr>
        <p:txBody>
          <a:bodyPr/>
          <a:lstStyle/>
          <a:p>
            <a:endParaRPr lang="tr-TR" noProof="0" dirty="0"/>
          </a:p>
        </p:txBody>
      </p:sp>
      <p:sp>
        <p:nvSpPr>
          <p:cNvPr id="20" name="Shape 17"/>
          <p:cNvSpPr/>
          <p:nvPr/>
        </p:nvSpPr>
        <p:spPr>
          <a:xfrm>
            <a:off x="621792" y="2999232"/>
            <a:ext cx="457200" cy="457200"/>
          </a:xfrm>
          <a:prstGeom prst="ellipse">
            <a:avLst/>
          </a:prstGeom>
          <a:solidFill>
            <a:srgbClr val="4A9FD4"/>
          </a:solidFill>
          <a:ln w="12700">
            <a:solidFill>
              <a:srgbClr val="4A9FD4"/>
            </a:solidFill>
            <a:prstDash val="solid"/>
          </a:ln>
        </p:spPr>
        <p:txBody>
          <a:bodyPr/>
          <a:lstStyle/>
          <a:p>
            <a:endParaRPr lang="tr-TR" noProof="0" dirty="0"/>
          </a:p>
        </p:txBody>
      </p:sp>
      <p:sp>
        <p:nvSpPr>
          <p:cNvPr id="21" name="Text 18"/>
          <p:cNvSpPr/>
          <p:nvPr/>
        </p:nvSpPr>
        <p:spPr>
          <a:xfrm>
            <a:off x="621792" y="2999232"/>
            <a:ext cx="457200" cy="457200"/>
          </a:xfrm>
          <a:prstGeom prst="rect">
            <a:avLst/>
          </a:prstGeom>
          <a:noFill/>
          <a:ln/>
        </p:spPr>
        <p:txBody>
          <a:bodyPr wrap="square" rtlCol="0" anchor="ctr"/>
          <a:lstStyle/>
          <a:p>
            <a:pPr marL="0" indent="0" algn="ctr">
              <a:buNone/>
            </a:pPr>
            <a:r>
              <a:rPr lang="tr-TR" sz="1100" b="1" noProof="0" dirty="0">
                <a:solidFill>
                  <a:srgbClr val="FFFFFF"/>
                </a:solidFill>
                <a:latin typeface="Calibri" pitchFamily="34" charset="0"/>
                <a:ea typeface="Calibri" pitchFamily="34" charset="-122"/>
                <a:cs typeface="Calibri" pitchFamily="34" charset="-120"/>
              </a:rPr>
              <a:t>03</a:t>
            </a:r>
            <a:endParaRPr lang="tr-TR" sz="1100" noProof="0" dirty="0"/>
          </a:p>
        </p:txBody>
      </p:sp>
      <p:sp>
        <p:nvSpPr>
          <p:cNvPr id="22" name="Text 19"/>
          <p:cNvSpPr/>
          <p:nvPr/>
        </p:nvSpPr>
        <p:spPr>
          <a:xfrm>
            <a:off x="1170432" y="2999232"/>
            <a:ext cx="3063240" cy="365760"/>
          </a:xfrm>
          <a:prstGeom prst="rect">
            <a:avLst/>
          </a:prstGeom>
          <a:noFill/>
          <a:ln/>
        </p:spPr>
        <p:txBody>
          <a:bodyPr wrap="square" rtlCol="0" anchor="ctr"/>
          <a:lstStyle/>
          <a:p>
            <a:pPr marL="0" indent="0">
              <a:buNone/>
            </a:pPr>
            <a:r>
              <a:rPr lang="tr-TR" sz="1200" b="1" noProof="0" dirty="0">
                <a:solidFill>
                  <a:srgbClr val="1B3A5C"/>
                </a:solidFill>
                <a:latin typeface="Calibri" pitchFamily="34" charset="0"/>
                <a:ea typeface="Calibri" pitchFamily="34" charset="-122"/>
                <a:cs typeface="Calibri" pitchFamily="34" charset="-120"/>
              </a:rPr>
              <a:t>Eğitim-Öğretim Kalitesi</a:t>
            </a:r>
            <a:endParaRPr lang="tr-TR" sz="1200" noProof="0" dirty="0"/>
          </a:p>
        </p:txBody>
      </p:sp>
      <p:sp>
        <p:nvSpPr>
          <p:cNvPr id="23" name="Text 20"/>
          <p:cNvSpPr/>
          <p:nvPr/>
        </p:nvSpPr>
        <p:spPr>
          <a:xfrm>
            <a:off x="1170432" y="3383280"/>
            <a:ext cx="3063240" cy="822960"/>
          </a:xfrm>
          <a:prstGeom prst="rect">
            <a:avLst/>
          </a:prstGeom>
          <a:noFill/>
          <a:ln/>
        </p:spPr>
        <p:txBody>
          <a:bodyPr wrap="square" rtlCol="0" anchor="t"/>
          <a:lstStyle/>
          <a:p>
            <a:pPr marL="0" indent="0">
              <a:spcAft>
                <a:spcPts val="200"/>
              </a:spcAft>
              <a:buNone/>
            </a:pPr>
            <a:r>
              <a:rPr lang="tr-TR" sz="1000" noProof="0" dirty="0">
                <a:solidFill>
                  <a:srgbClr val="5A7291"/>
                </a:solidFill>
                <a:latin typeface="Calibri" pitchFamily="34" charset="0"/>
                <a:ea typeface="Calibri" pitchFamily="34" charset="-122"/>
                <a:cs typeface="Calibri" pitchFamily="34" charset="-120"/>
              </a:rPr>
              <a:t>Eğitim-Öğretim Kalitesinin Artırılmasına Yönelik Tespitler</a:t>
            </a:r>
            <a:endParaRPr lang="tr-TR" sz="1000" noProof="0" dirty="0"/>
          </a:p>
        </p:txBody>
      </p:sp>
      <p:sp>
        <p:nvSpPr>
          <p:cNvPr id="24" name="Shape 21"/>
          <p:cNvSpPr/>
          <p:nvPr/>
        </p:nvSpPr>
        <p:spPr>
          <a:xfrm>
            <a:off x="4709160" y="2834640"/>
            <a:ext cx="4023360" cy="155448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25" name="Shape 22"/>
          <p:cNvSpPr/>
          <p:nvPr/>
        </p:nvSpPr>
        <p:spPr>
          <a:xfrm>
            <a:off x="4709160" y="2834640"/>
            <a:ext cx="164592" cy="1554480"/>
          </a:xfrm>
          <a:prstGeom prst="rect">
            <a:avLst/>
          </a:prstGeom>
          <a:solidFill>
            <a:srgbClr val="2E8B6A"/>
          </a:solidFill>
          <a:ln w="12700">
            <a:solidFill>
              <a:srgbClr val="2E8B6A"/>
            </a:solidFill>
            <a:prstDash val="solid"/>
          </a:ln>
        </p:spPr>
        <p:txBody>
          <a:bodyPr/>
          <a:lstStyle/>
          <a:p>
            <a:endParaRPr lang="tr-TR" noProof="0" dirty="0"/>
          </a:p>
        </p:txBody>
      </p:sp>
      <p:sp>
        <p:nvSpPr>
          <p:cNvPr id="26" name="Shape 23"/>
          <p:cNvSpPr/>
          <p:nvPr/>
        </p:nvSpPr>
        <p:spPr>
          <a:xfrm>
            <a:off x="4965192" y="2999232"/>
            <a:ext cx="457200" cy="457200"/>
          </a:xfrm>
          <a:prstGeom prst="ellipse">
            <a:avLst/>
          </a:prstGeom>
          <a:solidFill>
            <a:srgbClr val="2E8B6A"/>
          </a:solidFill>
          <a:ln w="12700">
            <a:solidFill>
              <a:srgbClr val="2E8B6A"/>
            </a:solidFill>
            <a:prstDash val="solid"/>
          </a:ln>
        </p:spPr>
        <p:txBody>
          <a:bodyPr/>
          <a:lstStyle/>
          <a:p>
            <a:endParaRPr lang="tr-TR" noProof="0" dirty="0"/>
          </a:p>
        </p:txBody>
      </p:sp>
      <p:sp>
        <p:nvSpPr>
          <p:cNvPr id="27" name="Text 24"/>
          <p:cNvSpPr/>
          <p:nvPr/>
        </p:nvSpPr>
        <p:spPr>
          <a:xfrm>
            <a:off x="4965192" y="2999232"/>
            <a:ext cx="457200" cy="457200"/>
          </a:xfrm>
          <a:prstGeom prst="rect">
            <a:avLst/>
          </a:prstGeom>
          <a:noFill/>
          <a:ln/>
        </p:spPr>
        <p:txBody>
          <a:bodyPr wrap="square" rtlCol="0" anchor="ctr"/>
          <a:lstStyle/>
          <a:p>
            <a:pPr marL="0" indent="0" algn="ctr">
              <a:buNone/>
            </a:pPr>
            <a:r>
              <a:rPr lang="tr-TR" sz="1100" b="1" noProof="0" dirty="0">
                <a:solidFill>
                  <a:srgbClr val="FFFFFF"/>
                </a:solidFill>
                <a:latin typeface="Calibri" pitchFamily="34" charset="0"/>
                <a:ea typeface="Calibri" pitchFamily="34" charset="-122"/>
                <a:cs typeface="Calibri" pitchFamily="34" charset="-120"/>
              </a:rPr>
              <a:t>04</a:t>
            </a:r>
            <a:endParaRPr lang="tr-TR" sz="1100" noProof="0" dirty="0"/>
          </a:p>
        </p:txBody>
      </p:sp>
      <p:sp>
        <p:nvSpPr>
          <p:cNvPr id="28" name="Text 25"/>
          <p:cNvSpPr/>
          <p:nvPr/>
        </p:nvSpPr>
        <p:spPr>
          <a:xfrm>
            <a:off x="5513832" y="2999232"/>
            <a:ext cx="3063240" cy="365760"/>
          </a:xfrm>
          <a:prstGeom prst="rect">
            <a:avLst/>
          </a:prstGeom>
          <a:noFill/>
          <a:ln/>
        </p:spPr>
        <p:txBody>
          <a:bodyPr wrap="square" rtlCol="0" anchor="ctr"/>
          <a:lstStyle/>
          <a:p>
            <a:pPr marL="0" indent="0">
              <a:buNone/>
            </a:pPr>
            <a:r>
              <a:rPr lang="tr-TR" sz="1200" b="1" noProof="0" dirty="0">
                <a:solidFill>
                  <a:srgbClr val="1B3A5C"/>
                </a:solidFill>
                <a:latin typeface="Calibri" pitchFamily="34" charset="0"/>
                <a:ea typeface="Calibri" pitchFamily="34" charset="-122"/>
                <a:cs typeface="Calibri" pitchFamily="34" charset="-120"/>
              </a:rPr>
              <a:t>İyileştirme Önerileri</a:t>
            </a:r>
            <a:endParaRPr lang="tr-TR" sz="1200" noProof="0" dirty="0"/>
          </a:p>
        </p:txBody>
      </p:sp>
      <p:sp>
        <p:nvSpPr>
          <p:cNvPr id="29" name="Text 26"/>
          <p:cNvSpPr/>
          <p:nvPr/>
        </p:nvSpPr>
        <p:spPr>
          <a:xfrm>
            <a:off x="5513832" y="3383280"/>
            <a:ext cx="3063240" cy="822960"/>
          </a:xfrm>
          <a:prstGeom prst="rect">
            <a:avLst/>
          </a:prstGeom>
          <a:noFill/>
          <a:ln/>
        </p:spPr>
        <p:txBody>
          <a:bodyPr wrap="square" rtlCol="0" anchor="t"/>
          <a:lstStyle/>
          <a:p>
            <a:pPr marL="0" indent="0">
              <a:spcAft>
                <a:spcPts val="200"/>
              </a:spcAft>
              <a:buNone/>
            </a:pPr>
            <a:r>
              <a:rPr lang="tr-TR" sz="1000" noProof="0" dirty="0">
                <a:solidFill>
                  <a:srgbClr val="5A7291"/>
                </a:solidFill>
                <a:latin typeface="Calibri" pitchFamily="34" charset="0"/>
                <a:ea typeface="Calibri" pitchFamily="34" charset="-122"/>
                <a:cs typeface="Calibri" pitchFamily="34" charset="-120"/>
              </a:rPr>
              <a:t>Paydaş Görüşleri Doğrultusunda İyileştirme Önerilerinin Geliştirilmesi</a:t>
            </a:r>
            <a:endParaRPr lang="tr-TR" sz="1000" noProof="0" dirty="0"/>
          </a:p>
        </p:txBody>
      </p:sp>
      <p:sp>
        <p:nvSpPr>
          <p:cNvPr id="30" name="Shape 27"/>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31" name="Text 28"/>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32" name="Resim 31">
            <a:extLst>
              <a:ext uri="{FF2B5EF4-FFF2-40B4-BE49-F238E27FC236}">
                <a16:creationId xmlns:a16="http://schemas.microsoft.com/office/drawing/2014/main" id="{CDE81D28-55AD-7872-FFE1-0C562957F6A2}"/>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3A5C"/>
        </a:solidFill>
        <a:effectLst/>
      </p:bgPr>
    </p:bg>
    <p:spTree>
      <p:nvGrpSpPr>
        <p:cNvPr id="1" name=""/>
        <p:cNvGrpSpPr/>
        <p:nvPr/>
      </p:nvGrpSpPr>
      <p:grpSpPr>
        <a:xfrm>
          <a:off x="0" y="0"/>
          <a:ext cx="0" cy="0"/>
          <a:chOff x="0" y="0"/>
          <a:chExt cx="0" cy="0"/>
        </a:xfrm>
      </p:grpSpPr>
      <p:sp>
        <p:nvSpPr>
          <p:cNvPr id="2" name="Text 0"/>
          <p:cNvSpPr/>
          <p:nvPr/>
        </p:nvSpPr>
        <p:spPr>
          <a:xfrm>
            <a:off x="5943600" y="365760"/>
            <a:ext cx="2926080" cy="4114800"/>
          </a:xfrm>
          <a:prstGeom prst="rect">
            <a:avLst/>
          </a:prstGeom>
          <a:noFill/>
          <a:ln/>
        </p:spPr>
        <p:txBody>
          <a:bodyPr wrap="square" rtlCol="0" anchor="ctr"/>
          <a:lstStyle/>
          <a:p>
            <a:pPr marL="0" indent="0" algn="r">
              <a:buNone/>
            </a:pPr>
            <a:r>
              <a:rPr lang="tr-TR" sz="18000" b="1" noProof="0" dirty="0">
                <a:solidFill>
                  <a:srgbClr val="FFFFFF">
                    <a:alpha val="12000"/>
                  </a:srgbClr>
                </a:solidFill>
                <a:latin typeface="Calibri" pitchFamily="34" charset="0"/>
                <a:ea typeface="Calibri" pitchFamily="34" charset="-122"/>
                <a:cs typeface="Calibri" pitchFamily="34" charset="-120"/>
              </a:rPr>
              <a:t>01</a:t>
            </a:r>
            <a:endParaRPr lang="tr-TR" sz="18000" noProof="0" dirty="0"/>
          </a:p>
        </p:txBody>
      </p:sp>
      <p:sp>
        <p:nvSpPr>
          <p:cNvPr id="3" name="Shape 1"/>
          <p:cNvSpPr/>
          <p:nvPr/>
        </p:nvSpPr>
        <p:spPr>
          <a:xfrm>
            <a:off x="0" y="0"/>
            <a:ext cx="411480" cy="5143500"/>
          </a:xfrm>
          <a:prstGeom prst="rect">
            <a:avLst/>
          </a:prstGeom>
          <a:solidFill>
            <a:srgbClr val="4A9FD4"/>
          </a:solidFill>
          <a:ln w="12700">
            <a:solidFill>
              <a:srgbClr val="4A9FD4"/>
            </a:solidFill>
            <a:prstDash val="solid"/>
          </a:ln>
        </p:spPr>
        <p:txBody>
          <a:bodyPr/>
          <a:lstStyle/>
          <a:p>
            <a:endParaRPr lang="tr-TR" noProof="0" dirty="0"/>
          </a:p>
        </p:txBody>
      </p:sp>
      <p:sp>
        <p:nvSpPr>
          <p:cNvPr id="4" name="Shape 2"/>
          <p:cNvSpPr/>
          <p:nvPr/>
        </p:nvSpPr>
        <p:spPr>
          <a:xfrm>
            <a:off x="685800" y="1463040"/>
            <a:ext cx="1280160" cy="347472"/>
          </a:xfrm>
          <a:prstGeom prst="rect">
            <a:avLst/>
          </a:prstGeom>
          <a:solidFill>
            <a:srgbClr val="4A9FD4"/>
          </a:solidFill>
          <a:ln w="12700">
            <a:solidFill>
              <a:srgbClr val="4A9FD4"/>
            </a:solidFill>
            <a:prstDash val="solid"/>
          </a:ln>
        </p:spPr>
        <p:txBody>
          <a:bodyPr/>
          <a:lstStyle/>
          <a:p>
            <a:endParaRPr lang="tr-TR" noProof="0" dirty="0"/>
          </a:p>
        </p:txBody>
      </p:sp>
      <p:sp>
        <p:nvSpPr>
          <p:cNvPr id="5" name="Text 3"/>
          <p:cNvSpPr/>
          <p:nvPr/>
        </p:nvSpPr>
        <p:spPr>
          <a:xfrm>
            <a:off x="685800" y="1463040"/>
            <a:ext cx="1280160" cy="347472"/>
          </a:xfrm>
          <a:prstGeom prst="rect">
            <a:avLst/>
          </a:prstGeom>
          <a:noFill/>
          <a:ln/>
        </p:spPr>
        <p:txBody>
          <a:bodyPr wrap="square" rtlCol="0" anchor="ctr"/>
          <a:lstStyle/>
          <a:p>
            <a:pPr marL="0" indent="0" algn="ctr">
              <a:buNone/>
            </a:pPr>
            <a:r>
              <a:rPr lang="tr-TR" sz="900" b="1" kern="0" spc="200" noProof="0" dirty="0">
                <a:solidFill>
                  <a:srgbClr val="FFFFFF"/>
                </a:solidFill>
                <a:latin typeface="Calibri" pitchFamily="34" charset="0"/>
                <a:ea typeface="Calibri" pitchFamily="34" charset="-122"/>
                <a:cs typeface="Calibri" pitchFamily="34" charset="-120"/>
              </a:rPr>
              <a:t>BÖLÜM 01</a:t>
            </a:r>
            <a:endParaRPr lang="tr-TR" sz="900" noProof="0" dirty="0"/>
          </a:p>
        </p:txBody>
      </p:sp>
      <p:sp>
        <p:nvSpPr>
          <p:cNvPr id="6" name="Text 4"/>
          <p:cNvSpPr/>
          <p:nvPr/>
        </p:nvSpPr>
        <p:spPr>
          <a:xfrm>
            <a:off x="685800" y="1920240"/>
            <a:ext cx="6858000" cy="1463040"/>
          </a:xfrm>
          <a:prstGeom prst="rect">
            <a:avLst/>
          </a:prstGeom>
          <a:noFill/>
          <a:ln/>
        </p:spPr>
        <p:txBody>
          <a:bodyPr wrap="square" rtlCol="0" anchor="ctr"/>
          <a:lstStyle/>
          <a:p>
            <a:pPr marL="0" indent="0">
              <a:buNone/>
            </a:pPr>
            <a:r>
              <a:rPr lang="tr-TR" sz="2800" b="1" noProof="0" dirty="0">
                <a:solidFill>
                  <a:srgbClr val="FFFFFF"/>
                </a:solidFill>
                <a:latin typeface="Calibri" pitchFamily="34" charset="0"/>
                <a:ea typeface="Calibri" pitchFamily="34" charset="-122"/>
                <a:cs typeface="Calibri" pitchFamily="34" charset="-120"/>
              </a:rPr>
              <a:t>Bahar Yarıyılı Ders Programlarının</a:t>
            </a:r>
            <a:endParaRPr lang="tr-TR" sz="2800" noProof="0" dirty="0"/>
          </a:p>
          <a:p>
            <a:pPr marL="0" indent="0">
              <a:buNone/>
            </a:pPr>
            <a:r>
              <a:rPr lang="tr-TR" sz="2800" b="1" noProof="0" dirty="0">
                <a:solidFill>
                  <a:srgbClr val="FFFFFF"/>
                </a:solidFill>
                <a:latin typeface="Calibri" pitchFamily="34" charset="0"/>
                <a:ea typeface="Calibri" pitchFamily="34" charset="-122"/>
                <a:cs typeface="Calibri" pitchFamily="34" charset="-120"/>
              </a:rPr>
              <a:t>Değerlendirilmesi</a:t>
            </a:r>
            <a:endParaRPr lang="tr-TR" sz="2800" noProof="0" dirty="0"/>
          </a:p>
        </p:txBody>
      </p:sp>
      <p:sp>
        <p:nvSpPr>
          <p:cNvPr id="7" name="Text 5"/>
          <p:cNvSpPr/>
          <p:nvPr/>
        </p:nvSpPr>
        <p:spPr>
          <a:xfrm>
            <a:off x="685800" y="3337560"/>
            <a:ext cx="6858000" cy="457200"/>
          </a:xfrm>
          <a:prstGeom prst="rect">
            <a:avLst/>
          </a:prstGeom>
          <a:noFill/>
          <a:ln/>
        </p:spPr>
        <p:txBody>
          <a:bodyPr wrap="square" rtlCol="0" anchor="ctr"/>
          <a:lstStyle/>
          <a:p>
            <a:pPr marL="0" indent="0">
              <a:buNone/>
            </a:pPr>
            <a:r>
              <a:rPr lang="tr-TR" sz="1200" i="1" noProof="0" dirty="0">
                <a:solidFill>
                  <a:srgbClr val="4A9FD4"/>
                </a:solidFill>
                <a:latin typeface="Calibri" pitchFamily="34" charset="0"/>
                <a:ea typeface="Calibri" pitchFamily="34" charset="-122"/>
                <a:cs typeface="Calibri" pitchFamily="34" charset="-120"/>
              </a:rPr>
              <a:t>2025–2026 Akademik Yılı  |  Sosyal Hizmetler Programı</a:t>
            </a:r>
            <a:endParaRPr lang="tr-TR" sz="1200" noProof="0" dirty="0"/>
          </a:p>
        </p:txBody>
      </p:sp>
      <p:pic>
        <p:nvPicPr>
          <p:cNvPr id="10" name="Resim 9">
            <a:extLst>
              <a:ext uri="{FF2B5EF4-FFF2-40B4-BE49-F238E27FC236}">
                <a16:creationId xmlns:a16="http://schemas.microsoft.com/office/drawing/2014/main" id="{1B6959AC-D220-C8B9-89B5-D49A1F650658}"/>
              </a:ext>
            </a:extLst>
          </p:cNvPr>
          <p:cNvPicPr>
            <a:picLocks noChangeAspect="1"/>
          </p:cNvPicPr>
          <p:nvPr/>
        </p:nvPicPr>
        <p:blipFill>
          <a:blip r:embed="rId3"/>
          <a:stretch>
            <a:fillRect/>
          </a:stretch>
        </p:blipFill>
        <p:spPr>
          <a:xfrm>
            <a:off x="7007497" y="4535527"/>
            <a:ext cx="1725023" cy="30154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400" b="1" noProof="0" dirty="0">
                <a:solidFill>
                  <a:srgbClr val="1B3A5C"/>
                </a:solidFill>
                <a:latin typeface="Calibri" pitchFamily="34" charset="0"/>
                <a:ea typeface="Calibri" pitchFamily="34" charset="-122"/>
                <a:cs typeface="Calibri" pitchFamily="34" charset="-120"/>
              </a:rPr>
              <a:t>Derslerin İşleniş Biçimi</a:t>
            </a:r>
            <a:endParaRPr lang="tr-TR" sz="2400" noProof="0" dirty="0"/>
          </a:p>
        </p:txBody>
      </p:sp>
      <p:sp>
        <p:nvSpPr>
          <p:cNvPr id="5" name="Shape 2"/>
          <p:cNvSpPr/>
          <p:nvPr/>
        </p:nvSpPr>
        <p:spPr>
          <a:xfrm>
            <a:off x="457200" y="749808"/>
            <a:ext cx="201168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65760" y="960120"/>
            <a:ext cx="2560320" cy="3749040"/>
          </a:xfrm>
          <a:prstGeom prst="rect">
            <a:avLst/>
          </a:prstGeom>
          <a:solidFill>
            <a:srgbClr val="1B3A5C"/>
          </a:solidFill>
          <a:ln w="12700">
            <a:solidFill>
              <a:srgbClr val="1B3A5C"/>
            </a:solidFill>
            <a:prstDash val="solid"/>
          </a:ln>
        </p:spPr>
        <p:txBody>
          <a:bodyPr/>
          <a:lstStyle/>
          <a:p>
            <a:endParaRPr lang="tr-TR" noProof="0" dirty="0"/>
          </a:p>
        </p:txBody>
      </p:sp>
      <p:sp>
        <p:nvSpPr>
          <p:cNvPr id="7" name="Text 4"/>
          <p:cNvSpPr/>
          <p:nvPr/>
        </p:nvSpPr>
        <p:spPr>
          <a:xfrm>
            <a:off x="365760" y="1828800"/>
            <a:ext cx="2560320" cy="1828800"/>
          </a:xfrm>
          <a:prstGeom prst="rect">
            <a:avLst/>
          </a:prstGeom>
          <a:noFill/>
          <a:ln/>
        </p:spPr>
        <p:txBody>
          <a:bodyPr wrap="square" rtlCol="0" anchor="ctr"/>
          <a:lstStyle/>
          <a:p>
            <a:pPr marL="0" indent="0" algn="ctr">
              <a:buNone/>
            </a:pPr>
            <a:r>
              <a:rPr lang="tr-TR" sz="2000" b="1" noProof="0" dirty="0">
                <a:solidFill>
                  <a:srgbClr val="FFFFFF"/>
                </a:solidFill>
                <a:latin typeface="Calibri" pitchFamily="34" charset="0"/>
                <a:ea typeface="Calibri" pitchFamily="34" charset="-122"/>
                <a:cs typeface="Calibri" pitchFamily="34" charset="-120"/>
              </a:rPr>
              <a:t>Derslerin</a:t>
            </a:r>
            <a:endParaRPr lang="tr-TR" sz="2000" noProof="0" dirty="0"/>
          </a:p>
          <a:p>
            <a:pPr marL="0" indent="0" algn="ctr">
              <a:buNone/>
            </a:pPr>
            <a:r>
              <a:rPr lang="tr-TR" sz="2000" b="1" noProof="0" dirty="0">
                <a:solidFill>
                  <a:srgbClr val="FFFFFF"/>
                </a:solidFill>
                <a:latin typeface="Calibri" pitchFamily="34" charset="0"/>
                <a:ea typeface="Calibri" pitchFamily="34" charset="-122"/>
                <a:cs typeface="Calibri" pitchFamily="34" charset="-120"/>
              </a:rPr>
              <a:t>İşleniş</a:t>
            </a:r>
            <a:endParaRPr lang="tr-TR" sz="2000" noProof="0" dirty="0"/>
          </a:p>
          <a:p>
            <a:pPr marL="0" indent="0" algn="ctr">
              <a:buNone/>
            </a:pPr>
            <a:r>
              <a:rPr lang="tr-TR" sz="2000" b="1" noProof="0" dirty="0">
                <a:solidFill>
                  <a:srgbClr val="FFFFFF"/>
                </a:solidFill>
                <a:latin typeface="Calibri" pitchFamily="34" charset="0"/>
                <a:ea typeface="Calibri" pitchFamily="34" charset="-122"/>
                <a:cs typeface="Calibri" pitchFamily="34" charset="-120"/>
              </a:rPr>
              <a:t>Biçimi</a:t>
            </a:r>
            <a:endParaRPr lang="tr-TR" sz="2000" noProof="0" dirty="0"/>
          </a:p>
        </p:txBody>
      </p:sp>
      <p:sp>
        <p:nvSpPr>
          <p:cNvPr id="8" name="Shape 5"/>
          <p:cNvSpPr/>
          <p:nvPr/>
        </p:nvSpPr>
        <p:spPr>
          <a:xfrm>
            <a:off x="640080" y="3364992"/>
            <a:ext cx="2011680" cy="45720"/>
          </a:xfrm>
          <a:prstGeom prst="rect">
            <a:avLst/>
          </a:prstGeom>
          <a:solidFill>
            <a:srgbClr val="4A9FD4"/>
          </a:solidFill>
          <a:ln w="12700">
            <a:solidFill>
              <a:srgbClr val="4A9FD4"/>
            </a:solidFill>
            <a:prstDash val="solid"/>
          </a:ln>
        </p:spPr>
        <p:txBody>
          <a:bodyPr/>
          <a:lstStyle/>
          <a:p>
            <a:endParaRPr lang="tr-TR" noProof="0" dirty="0"/>
          </a:p>
        </p:txBody>
      </p:sp>
      <p:sp>
        <p:nvSpPr>
          <p:cNvPr id="10" name="Shape 7"/>
          <p:cNvSpPr/>
          <p:nvPr/>
        </p:nvSpPr>
        <p:spPr>
          <a:xfrm>
            <a:off x="3108960" y="1005839"/>
            <a:ext cx="5715000" cy="828515"/>
          </a:xfrm>
          <a:prstGeom prst="rect">
            <a:avLst/>
          </a:prstGeom>
          <a:solidFill>
            <a:srgbClr val="F7FAFD"/>
          </a:solidFill>
          <a:ln w="12700">
            <a:solidFill>
              <a:srgbClr val="C5D9EE"/>
            </a:solidFill>
            <a:prstDash val="solid"/>
          </a:ln>
        </p:spPr>
        <p:txBody>
          <a:bodyPr/>
          <a:lstStyle/>
          <a:p>
            <a:endParaRPr lang="tr-TR" noProof="0" dirty="0"/>
          </a:p>
        </p:txBody>
      </p:sp>
      <p:sp>
        <p:nvSpPr>
          <p:cNvPr id="11" name="Shape 8"/>
          <p:cNvSpPr/>
          <p:nvPr/>
        </p:nvSpPr>
        <p:spPr>
          <a:xfrm>
            <a:off x="3114903" y="1005840"/>
            <a:ext cx="95098" cy="822960"/>
          </a:xfrm>
          <a:prstGeom prst="rect">
            <a:avLst/>
          </a:prstGeom>
          <a:solidFill>
            <a:srgbClr val="2660A4"/>
          </a:solidFill>
          <a:ln w="12700">
            <a:solidFill>
              <a:srgbClr val="FFFFFF">
                <a:alpha val="0"/>
              </a:srgbClr>
            </a:solidFill>
            <a:prstDash val="solid"/>
          </a:ln>
        </p:spPr>
        <p:txBody>
          <a:bodyPr/>
          <a:lstStyle/>
          <a:p>
            <a:endParaRPr lang="tr-TR" noProof="0" dirty="0"/>
          </a:p>
        </p:txBody>
      </p:sp>
      <p:sp>
        <p:nvSpPr>
          <p:cNvPr id="12" name="Text 9"/>
          <p:cNvSpPr/>
          <p:nvPr/>
        </p:nvSpPr>
        <p:spPr>
          <a:xfrm>
            <a:off x="3322930" y="959692"/>
            <a:ext cx="1828800" cy="306324"/>
          </a:xfrm>
          <a:prstGeom prst="rect">
            <a:avLst/>
          </a:prstGeom>
          <a:noFill/>
          <a:ln/>
        </p:spPr>
        <p:txBody>
          <a:bodyPr wrap="square" rtlCol="0" anchor="ctr"/>
          <a:lstStyle/>
          <a:p>
            <a:pPr marL="0" indent="0">
              <a:buNone/>
            </a:pPr>
            <a:r>
              <a:rPr lang="tr-TR" sz="1100" b="1" noProof="0" dirty="0">
                <a:solidFill>
                  <a:srgbClr val="1B3A5C"/>
                </a:solidFill>
                <a:latin typeface="Calibri" pitchFamily="34" charset="0"/>
                <a:ea typeface="Calibri" pitchFamily="34" charset="-122"/>
                <a:cs typeface="Calibri" pitchFamily="34" charset="-120"/>
              </a:rPr>
              <a:t>Yüz Yüze Dersler</a:t>
            </a:r>
            <a:endParaRPr lang="tr-TR" sz="1100" noProof="0" dirty="0"/>
          </a:p>
        </p:txBody>
      </p:sp>
      <p:sp>
        <p:nvSpPr>
          <p:cNvPr id="13" name="Text 10"/>
          <p:cNvSpPr/>
          <p:nvPr/>
        </p:nvSpPr>
        <p:spPr>
          <a:xfrm>
            <a:off x="3322930" y="1157594"/>
            <a:ext cx="5501030" cy="640080"/>
          </a:xfrm>
          <a:prstGeom prst="rect">
            <a:avLst/>
          </a:prstGeom>
          <a:noFill/>
          <a:ln/>
        </p:spPr>
        <p:txBody>
          <a:bodyPr wrap="square" rtlCol="0" anchor="ctr"/>
          <a:lstStyle/>
          <a:p>
            <a:pPr marL="0" indent="0" algn="just">
              <a:buNone/>
            </a:pPr>
            <a:r>
              <a:rPr lang="tr-TR" sz="800" dirty="0">
                <a:latin typeface="Times New Roman" panose="02020603050405020304" pitchFamily="18" charset="0"/>
                <a:cs typeface="Times New Roman" panose="02020603050405020304" pitchFamily="18" charset="0"/>
              </a:rPr>
              <a:t>GIT101 Görüşme İlke ve Teknikleri, PSY105 Psikolojiye Giriş, SHP101 Sosyal Hizmete Giriş, ING 105 İngilizce Dil Becerileri 1, ING 106 İngilizce Dil Becerileri 2, SHP-108 Sosyal Psikoloji, SHP 110 Çocuklarla Sosyal Hizmet Uygulaması, ING 207 Mesleki İngilizce 1, SHP 211 Sosyal Hizmetlerde Araştırma Yöntem ve Teknikleri, SHP 213 Ekolojik Sosyal Hizmet, SHP 202 Sosyal Hizmet Mevzuatı, SHP 206 Mesleki Etik, ING 208 Mesleki İngilizce 2, SHP 208 Toplumsal Sorunlar ve Sosyal Hizmet</a:t>
            </a:r>
            <a:endParaRPr lang="tr-TR" sz="800" noProof="0" dirty="0">
              <a:latin typeface="Times New Roman" panose="02020603050405020304" pitchFamily="18" charset="0"/>
              <a:cs typeface="Times New Roman" panose="02020603050405020304" pitchFamily="18" charset="0"/>
            </a:endParaRPr>
          </a:p>
        </p:txBody>
      </p:sp>
      <p:sp>
        <p:nvSpPr>
          <p:cNvPr id="14" name="Shape 11"/>
          <p:cNvSpPr/>
          <p:nvPr/>
        </p:nvSpPr>
        <p:spPr>
          <a:xfrm>
            <a:off x="3123590" y="1949400"/>
            <a:ext cx="5715000" cy="1011623"/>
          </a:xfrm>
          <a:prstGeom prst="rect">
            <a:avLst/>
          </a:prstGeom>
          <a:solidFill>
            <a:srgbClr val="FFFFFF"/>
          </a:solidFill>
          <a:ln w="12700">
            <a:solidFill>
              <a:srgbClr val="C5D9EE"/>
            </a:solidFill>
            <a:prstDash val="solid"/>
          </a:ln>
        </p:spPr>
        <p:txBody>
          <a:bodyPr/>
          <a:lstStyle/>
          <a:p>
            <a:endParaRPr lang="tr-TR" noProof="0" dirty="0"/>
          </a:p>
        </p:txBody>
      </p:sp>
      <p:sp>
        <p:nvSpPr>
          <p:cNvPr id="15" name="Shape 12"/>
          <p:cNvSpPr/>
          <p:nvPr/>
        </p:nvSpPr>
        <p:spPr>
          <a:xfrm>
            <a:off x="3123590" y="1943846"/>
            <a:ext cx="86411" cy="1018809"/>
          </a:xfrm>
          <a:prstGeom prst="rect">
            <a:avLst/>
          </a:prstGeom>
          <a:solidFill>
            <a:srgbClr val="4A9FD4"/>
          </a:solidFill>
          <a:ln w="12700">
            <a:solidFill>
              <a:srgbClr val="FFFFFF">
                <a:alpha val="0"/>
              </a:srgbClr>
            </a:solidFill>
            <a:prstDash val="solid"/>
          </a:ln>
        </p:spPr>
        <p:txBody>
          <a:bodyPr/>
          <a:lstStyle/>
          <a:p>
            <a:endParaRPr lang="tr-TR" noProof="0" dirty="0"/>
          </a:p>
        </p:txBody>
      </p:sp>
      <p:sp>
        <p:nvSpPr>
          <p:cNvPr id="16" name="Text 13"/>
          <p:cNvSpPr/>
          <p:nvPr/>
        </p:nvSpPr>
        <p:spPr>
          <a:xfrm>
            <a:off x="3295497" y="1949400"/>
            <a:ext cx="1828800" cy="244747"/>
          </a:xfrm>
          <a:prstGeom prst="rect">
            <a:avLst/>
          </a:prstGeom>
          <a:noFill/>
          <a:ln/>
        </p:spPr>
        <p:txBody>
          <a:bodyPr wrap="square" rtlCol="0" anchor="ctr"/>
          <a:lstStyle/>
          <a:p>
            <a:pPr marL="0" indent="0">
              <a:buNone/>
            </a:pPr>
            <a:r>
              <a:rPr lang="tr-TR" sz="1100" b="1" noProof="0" dirty="0">
                <a:solidFill>
                  <a:srgbClr val="1B3A5C"/>
                </a:solidFill>
                <a:latin typeface="Calibri" pitchFamily="34" charset="0"/>
                <a:ea typeface="Calibri" pitchFamily="34" charset="-122"/>
                <a:cs typeface="Calibri" pitchFamily="34" charset="-120"/>
              </a:rPr>
              <a:t>Uzaktan / Çevrim içi</a:t>
            </a:r>
            <a:endParaRPr lang="tr-TR" sz="1100" noProof="0" dirty="0"/>
          </a:p>
        </p:txBody>
      </p:sp>
      <p:sp>
        <p:nvSpPr>
          <p:cNvPr id="17" name="Text 14"/>
          <p:cNvSpPr/>
          <p:nvPr/>
        </p:nvSpPr>
        <p:spPr>
          <a:xfrm>
            <a:off x="3258564" y="2207966"/>
            <a:ext cx="5565396" cy="749808"/>
          </a:xfrm>
          <a:prstGeom prst="rect">
            <a:avLst/>
          </a:prstGeom>
          <a:noFill/>
          <a:ln/>
        </p:spPr>
        <p:txBody>
          <a:bodyPr wrap="square" rtlCol="0" anchor="ctr"/>
          <a:lstStyle/>
          <a:p>
            <a:pPr algn="just"/>
            <a:r>
              <a:rPr lang="tr-TR" sz="800" dirty="0">
                <a:latin typeface="Times New Roman" panose="02020603050405020304" pitchFamily="18" charset="0"/>
                <a:cs typeface="Times New Roman" panose="02020603050405020304" pitchFamily="18" charset="0"/>
              </a:rPr>
              <a:t>HUK203 Hukuka Giriş, SHP 112 Yaşlılık ve Sosyal Hizmet, TRK 104 Türkçe 2, TRK103 Türkçe 1, BLG 101 Dijital Okuryazarlık, TAR 203 Atatürk İlkeleri ve İnkılap Tarihi 1, TAR 204 Atatürk İlke ve İnkılap Tarihi 2, SHP 210 Bitirme Projesi, ISL 218 Girişimcilik ve Liderlik (MESİAD Markalı Ders), ISL 220 Sosyal Sorumluluk ve İş Etiği, SHP 212 Mesleki Staj, SHP220 İnsan Davranışı ve Sosyal Çevre, SHP220 Çatışma ve Stres Yönetimi, IYU 220 İlk Yardım ve Uygulamaları, OSD 131 Finansal Okuryazarlık, OSD 147 Yeşil Sosyal Hizmet, OSD 139 İletişim Becerileri, OSD 141 Sağlık Okuryazarlığı, OSD 135 Gönüllülük Çalışmaları, OSD 149 Çatışma Yönetimi, OSD 155 Küresel Sağlık Tartışmaları, OSD 153 Finansal Renkler</a:t>
            </a:r>
            <a:endParaRPr lang="tr-TR" sz="800" noProof="0" dirty="0">
              <a:latin typeface="Times New Roman" panose="02020603050405020304" pitchFamily="18" charset="0"/>
              <a:cs typeface="Times New Roman" panose="02020603050405020304" pitchFamily="18" charset="0"/>
            </a:endParaRPr>
          </a:p>
        </p:txBody>
      </p:sp>
      <p:sp>
        <p:nvSpPr>
          <p:cNvPr id="18" name="Shape 15"/>
          <p:cNvSpPr/>
          <p:nvPr/>
        </p:nvSpPr>
        <p:spPr>
          <a:xfrm>
            <a:off x="3129076" y="3097530"/>
            <a:ext cx="5715000" cy="749808"/>
          </a:xfrm>
          <a:prstGeom prst="rect">
            <a:avLst/>
          </a:prstGeom>
          <a:solidFill>
            <a:srgbClr val="F7FAFD"/>
          </a:solidFill>
          <a:ln w="12700">
            <a:solidFill>
              <a:srgbClr val="C5D9EE"/>
            </a:solidFill>
            <a:prstDash val="solid"/>
          </a:ln>
        </p:spPr>
        <p:txBody>
          <a:bodyPr/>
          <a:lstStyle/>
          <a:p>
            <a:endParaRPr lang="tr-TR" noProof="0" dirty="0"/>
          </a:p>
        </p:txBody>
      </p:sp>
      <p:sp>
        <p:nvSpPr>
          <p:cNvPr id="19" name="Shape 16"/>
          <p:cNvSpPr/>
          <p:nvPr/>
        </p:nvSpPr>
        <p:spPr>
          <a:xfrm>
            <a:off x="3136213" y="3108470"/>
            <a:ext cx="109728" cy="749808"/>
          </a:xfrm>
          <a:prstGeom prst="rect">
            <a:avLst/>
          </a:prstGeom>
          <a:solidFill>
            <a:srgbClr val="2660A4"/>
          </a:solidFill>
          <a:ln w="12700">
            <a:solidFill>
              <a:srgbClr val="FFFFFF">
                <a:alpha val="0"/>
              </a:srgbClr>
            </a:solidFill>
            <a:prstDash val="solid"/>
          </a:ln>
        </p:spPr>
        <p:txBody>
          <a:bodyPr/>
          <a:lstStyle/>
          <a:p>
            <a:endParaRPr lang="tr-TR" noProof="0" dirty="0"/>
          </a:p>
        </p:txBody>
      </p:sp>
      <p:sp>
        <p:nvSpPr>
          <p:cNvPr id="20" name="Text 17"/>
          <p:cNvSpPr/>
          <p:nvPr/>
        </p:nvSpPr>
        <p:spPr>
          <a:xfrm>
            <a:off x="3284753" y="3067812"/>
            <a:ext cx="2717011" cy="274320"/>
          </a:xfrm>
          <a:prstGeom prst="rect">
            <a:avLst/>
          </a:prstGeom>
          <a:noFill/>
          <a:ln/>
        </p:spPr>
        <p:txBody>
          <a:bodyPr wrap="square" rtlCol="0" anchor="ctr"/>
          <a:lstStyle/>
          <a:p>
            <a:pPr marL="0" indent="0">
              <a:buNone/>
            </a:pPr>
            <a:r>
              <a:rPr lang="tr-TR" sz="1100" b="1" noProof="0" dirty="0">
                <a:solidFill>
                  <a:srgbClr val="1B3A5C"/>
                </a:solidFill>
                <a:latin typeface="Calibri" pitchFamily="34" charset="0"/>
                <a:ea typeface="Calibri" pitchFamily="34" charset="-122"/>
                <a:cs typeface="Calibri" pitchFamily="34" charset="-120"/>
              </a:rPr>
              <a:t>Öğretim Yöntem ve Teknikleri</a:t>
            </a:r>
            <a:endParaRPr lang="tr-TR" sz="1100" noProof="0" dirty="0"/>
          </a:p>
        </p:txBody>
      </p:sp>
      <p:sp>
        <p:nvSpPr>
          <p:cNvPr id="21" name="Text 18"/>
          <p:cNvSpPr/>
          <p:nvPr/>
        </p:nvSpPr>
        <p:spPr>
          <a:xfrm>
            <a:off x="3337559" y="3399935"/>
            <a:ext cx="5574510" cy="320040"/>
          </a:xfrm>
          <a:prstGeom prst="rect">
            <a:avLst/>
          </a:prstGeom>
          <a:noFill/>
          <a:ln/>
        </p:spPr>
        <p:txBody>
          <a:bodyPr wrap="square" rtlCol="0" anchor="ctr"/>
          <a:lstStyle/>
          <a:p>
            <a:pPr marL="0" indent="0">
              <a:buNone/>
            </a:pPr>
            <a:r>
              <a:rPr lang="tr-TR" sz="800" noProof="0" dirty="0">
                <a:latin typeface="Times New Roman" panose="02020603050405020304" pitchFamily="18" charset="0"/>
                <a:ea typeface="Calibri" pitchFamily="34" charset="-122"/>
                <a:cs typeface="Times New Roman" panose="02020603050405020304" pitchFamily="18" charset="0"/>
              </a:rPr>
              <a:t>Anlatım, uygulama, beyin fırtınası, </a:t>
            </a:r>
            <a:r>
              <a:rPr lang="tr-TR" sz="800" dirty="0">
                <a:latin typeface="Times New Roman" panose="02020603050405020304" pitchFamily="18" charset="0"/>
                <a:ea typeface="Calibri" pitchFamily="34" charset="-122"/>
                <a:cs typeface="Times New Roman" panose="02020603050405020304" pitchFamily="18" charset="0"/>
              </a:rPr>
              <a:t>grup çalışması, rol oynama, örnek olay inceleme, kurum gezisi, vaka analizi </a:t>
            </a:r>
            <a:r>
              <a:rPr lang="tr-TR" sz="800" noProof="0" dirty="0">
                <a:latin typeface="Times New Roman" panose="02020603050405020304" pitchFamily="18" charset="0"/>
                <a:ea typeface="Calibri" pitchFamily="34" charset="-122"/>
                <a:cs typeface="Times New Roman" panose="02020603050405020304" pitchFamily="18" charset="0"/>
              </a:rPr>
              <a:t>kullanılmaktadır.</a:t>
            </a:r>
            <a:endParaRPr lang="tr-TR" sz="800" noProof="0" dirty="0">
              <a:latin typeface="Times New Roman" panose="02020603050405020304" pitchFamily="18" charset="0"/>
              <a:cs typeface="Times New Roman" panose="02020603050405020304" pitchFamily="18" charset="0"/>
            </a:endParaRPr>
          </a:p>
        </p:txBody>
      </p:sp>
      <p:sp>
        <p:nvSpPr>
          <p:cNvPr id="22" name="Shape 19"/>
          <p:cNvSpPr/>
          <p:nvPr/>
        </p:nvSpPr>
        <p:spPr>
          <a:xfrm>
            <a:off x="3123590" y="3931103"/>
            <a:ext cx="5715000" cy="749808"/>
          </a:xfrm>
          <a:prstGeom prst="rect">
            <a:avLst/>
          </a:prstGeom>
          <a:solidFill>
            <a:srgbClr val="FFFFFF"/>
          </a:solidFill>
          <a:ln w="12700">
            <a:solidFill>
              <a:srgbClr val="C5D9EE"/>
            </a:solidFill>
            <a:prstDash val="solid"/>
          </a:ln>
        </p:spPr>
        <p:txBody>
          <a:bodyPr/>
          <a:lstStyle/>
          <a:p>
            <a:endParaRPr lang="tr-TR" noProof="0" dirty="0"/>
          </a:p>
        </p:txBody>
      </p:sp>
      <p:sp>
        <p:nvSpPr>
          <p:cNvPr id="23" name="Shape 20"/>
          <p:cNvSpPr/>
          <p:nvPr/>
        </p:nvSpPr>
        <p:spPr>
          <a:xfrm>
            <a:off x="3119866" y="3931103"/>
            <a:ext cx="109728" cy="749808"/>
          </a:xfrm>
          <a:prstGeom prst="rect">
            <a:avLst/>
          </a:prstGeom>
          <a:solidFill>
            <a:srgbClr val="4A9FD4"/>
          </a:solidFill>
          <a:ln w="12700">
            <a:solidFill>
              <a:srgbClr val="FFFFFF">
                <a:alpha val="0"/>
              </a:srgbClr>
            </a:solidFill>
            <a:prstDash val="solid"/>
          </a:ln>
        </p:spPr>
        <p:txBody>
          <a:bodyPr/>
          <a:lstStyle/>
          <a:p>
            <a:endParaRPr lang="tr-TR" noProof="0" dirty="0"/>
          </a:p>
        </p:txBody>
      </p:sp>
      <p:sp>
        <p:nvSpPr>
          <p:cNvPr id="24" name="Text 21"/>
          <p:cNvSpPr/>
          <p:nvPr/>
        </p:nvSpPr>
        <p:spPr>
          <a:xfrm>
            <a:off x="3284753" y="4023257"/>
            <a:ext cx="1828800" cy="274320"/>
          </a:xfrm>
          <a:prstGeom prst="rect">
            <a:avLst/>
          </a:prstGeom>
          <a:noFill/>
          <a:ln/>
        </p:spPr>
        <p:txBody>
          <a:bodyPr wrap="square" rtlCol="0" anchor="ctr"/>
          <a:lstStyle/>
          <a:p>
            <a:pPr marL="0" indent="0">
              <a:buNone/>
            </a:pPr>
            <a:r>
              <a:rPr lang="tr-TR" sz="1100" b="1" noProof="0" dirty="0">
                <a:solidFill>
                  <a:srgbClr val="1B3A5C"/>
                </a:solidFill>
                <a:latin typeface="Calibri" pitchFamily="34" charset="0"/>
                <a:ea typeface="Calibri" pitchFamily="34" charset="-122"/>
                <a:cs typeface="Calibri" pitchFamily="34" charset="-120"/>
              </a:rPr>
              <a:t>Ölçme ve Değerlendirme</a:t>
            </a:r>
            <a:endParaRPr lang="tr-TR" sz="1100" noProof="0" dirty="0"/>
          </a:p>
        </p:txBody>
      </p:sp>
      <p:sp>
        <p:nvSpPr>
          <p:cNvPr id="25" name="Text 22"/>
          <p:cNvSpPr/>
          <p:nvPr/>
        </p:nvSpPr>
        <p:spPr>
          <a:xfrm>
            <a:off x="3291840" y="4357013"/>
            <a:ext cx="5349240" cy="320040"/>
          </a:xfrm>
          <a:prstGeom prst="rect">
            <a:avLst/>
          </a:prstGeom>
          <a:noFill/>
          <a:ln/>
        </p:spPr>
        <p:txBody>
          <a:bodyPr wrap="square" rtlCol="0" anchor="ctr"/>
          <a:lstStyle/>
          <a:p>
            <a:pPr marL="0" indent="0">
              <a:buNone/>
            </a:pPr>
            <a:r>
              <a:rPr lang="tr-TR" sz="800" dirty="0">
                <a:latin typeface="Times New Roman" panose="02020603050405020304" pitchFamily="18" charset="0"/>
                <a:ea typeface="Calibri" pitchFamily="34" charset="-122"/>
                <a:cs typeface="Times New Roman" panose="02020603050405020304" pitchFamily="18" charset="0"/>
              </a:rPr>
              <a:t>Ara sınav, final sınavı, ödev/proje uygulamalı performans değerlendirmesi yoluyla ölçme yapılmaktadır.</a:t>
            </a:r>
            <a:endParaRPr lang="tr-TR" sz="800" noProof="0" dirty="0">
              <a:latin typeface="Times New Roman" panose="02020603050405020304" pitchFamily="18" charset="0"/>
              <a:cs typeface="Times New Roman" panose="02020603050405020304" pitchFamily="18" charset="0"/>
            </a:endParaRPr>
          </a:p>
        </p:txBody>
      </p:sp>
      <p:sp>
        <p:nvSpPr>
          <p:cNvPr id="26" name="Shape 23"/>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7" name="Text 24"/>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9" name="Resim 28">
            <a:extLst>
              <a:ext uri="{FF2B5EF4-FFF2-40B4-BE49-F238E27FC236}">
                <a16:creationId xmlns:a16="http://schemas.microsoft.com/office/drawing/2014/main" id="{EF054FF7-6F50-D126-627F-4B1CFF52DF4D}"/>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Güçlü Yönler ve İyileştirmeye Açık Alanlar</a:t>
            </a:r>
            <a:endParaRPr lang="tr-TR" sz="2200" noProof="0" dirty="0"/>
          </a:p>
        </p:txBody>
      </p:sp>
      <p:sp>
        <p:nvSpPr>
          <p:cNvPr id="5" name="Shape 2"/>
          <p:cNvSpPr/>
          <p:nvPr/>
        </p:nvSpPr>
        <p:spPr>
          <a:xfrm>
            <a:off x="457200" y="749808"/>
            <a:ext cx="320040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65760" y="914400"/>
            <a:ext cx="3977640" cy="397764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7" name="Shape 4"/>
          <p:cNvSpPr/>
          <p:nvPr/>
        </p:nvSpPr>
        <p:spPr>
          <a:xfrm>
            <a:off x="365760" y="914400"/>
            <a:ext cx="3977640" cy="457200"/>
          </a:xfrm>
          <a:prstGeom prst="rect">
            <a:avLst/>
          </a:prstGeom>
          <a:solidFill>
            <a:srgbClr val="1B3A5C"/>
          </a:solidFill>
          <a:ln w="12700">
            <a:solidFill>
              <a:srgbClr val="1B3A5C"/>
            </a:solidFill>
            <a:prstDash val="solid"/>
          </a:ln>
        </p:spPr>
        <p:txBody>
          <a:bodyPr/>
          <a:lstStyle/>
          <a:p>
            <a:endParaRPr lang="tr-TR" noProof="0" dirty="0"/>
          </a:p>
        </p:txBody>
      </p:sp>
      <p:sp>
        <p:nvSpPr>
          <p:cNvPr id="8" name="Text 5"/>
          <p:cNvSpPr/>
          <p:nvPr/>
        </p:nvSpPr>
        <p:spPr>
          <a:xfrm>
            <a:off x="457200" y="914400"/>
            <a:ext cx="3794760" cy="457200"/>
          </a:xfrm>
          <a:prstGeom prst="rect">
            <a:avLst/>
          </a:prstGeom>
          <a:noFill/>
          <a:ln/>
        </p:spPr>
        <p:txBody>
          <a:bodyPr wrap="square" rtlCol="0" anchor="ctr"/>
          <a:lstStyle/>
          <a:p>
            <a:pPr marL="0" indent="0">
              <a:buNone/>
            </a:pPr>
            <a:r>
              <a:rPr lang="tr-TR" sz="1300" b="1" noProof="0" dirty="0">
                <a:solidFill>
                  <a:srgbClr val="FFFFFF"/>
                </a:solidFill>
                <a:latin typeface="Calibri" pitchFamily="34" charset="0"/>
                <a:ea typeface="Calibri" pitchFamily="34" charset="-122"/>
                <a:cs typeface="Calibri" pitchFamily="34" charset="-120"/>
              </a:rPr>
              <a:t>✓  Güçlü Yönler</a:t>
            </a:r>
            <a:endParaRPr lang="tr-TR" sz="1300" noProof="0" dirty="0"/>
          </a:p>
        </p:txBody>
      </p:sp>
      <p:sp>
        <p:nvSpPr>
          <p:cNvPr id="9" name="Text 6"/>
          <p:cNvSpPr/>
          <p:nvPr/>
        </p:nvSpPr>
        <p:spPr>
          <a:xfrm>
            <a:off x="502920" y="1463040"/>
            <a:ext cx="3703320" cy="566928"/>
          </a:xfrm>
          <a:prstGeom prst="rect">
            <a:avLst/>
          </a:prstGeom>
          <a:noFill/>
          <a:ln/>
        </p:spPr>
        <p:txBody>
          <a:bodyPr wrap="square" rtlCol="0" anchor="ctr"/>
          <a:lstStyle/>
          <a:p>
            <a:pPr marL="342900" indent="-342900">
              <a:buSzPct val="100000"/>
              <a:buChar char="•"/>
            </a:pPr>
            <a:endParaRPr lang="tr-TR" sz="1000" noProof="0" dirty="0"/>
          </a:p>
        </p:txBody>
      </p:sp>
      <p:sp>
        <p:nvSpPr>
          <p:cNvPr id="10" name="Text 7"/>
          <p:cNvSpPr/>
          <p:nvPr/>
        </p:nvSpPr>
        <p:spPr>
          <a:xfrm>
            <a:off x="502920" y="2084832"/>
            <a:ext cx="3703320" cy="566928"/>
          </a:xfrm>
          <a:prstGeom prst="rect">
            <a:avLst/>
          </a:prstGeom>
          <a:noFill/>
          <a:ln/>
        </p:spPr>
        <p:txBody>
          <a:bodyPr wrap="square" rtlCol="0" anchor="ctr"/>
          <a:lstStyle/>
          <a:p>
            <a:pPr>
              <a:buSzPct val="100000"/>
            </a:pPr>
            <a:endParaRPr lang="tr-TR" sz="1000" noProof="0" dirty="0"/>
          </a:p>
        </p:txBody>
      </p:sp>
      <p:sp>
        <p:nvSpPr>
          <p:cNvPr id="11" name="Text 8"/>
          <p:cNvSpPr/>
          <p:nvPr/>
        </p:nvSpPr>
        <p:spPr>
          <a:xfrm>
            <a:off x="502920" y="2706624"/>
            <a:ext cx="3840480" cy="566928"/>
          </a:xfrm>
          <a:prstGeom prst="rect">
            <a:avLst/>
          </a:prstGeom>
          <a:noFill/>
          <a:ln/>
        </p:spPr>
        <p:txBody>
          <a:bodyPr wrap="square" rtlCol="0" anchor="ctr"/>
          <a:lstStyle/>
          <a:p>
            <a:pPr marL="342900" indent="-342900">
              <a:buSzPct val="100000"/>
              <a:buChar char="•"/>
            </a:pPr>
            <a:endParaRPr lang="tr-TR" sz="1000" noProof="0" dirty="0"/>
          </a:p>
          <a:p>
            <a:pPr>
              <a:buSzPct val="100000"/>
            </a:pPr>
            <a:r>
              <a:rPr lang="tr-TR" sz="1100" b="0" kern="0" dirty="0">
                <a:solidFill>
                  <a:srgbClr val="000000"/>
                </a:solidFill>
                <a:effectLst/>
                <a:latin typeface="Times New Roman" panose="02020603050405020304" pitchFamily="18" charset="0"/>
              </a:rPr>
              <a:t>Öğretim Elemanları ve öğrenciler ile yapılan odak grup görüşmesi, öğrencilere uygulanan anketler ve dış paydaş toplantısı sonucunda; </a:t>
            </a:r>
          </a:p>
          <a:p>
            <a:pPr marL="171450" indent="-171450">
              <a:buSzPct val="100000"/>
              <a:buFont typeface="Arial" panose="020B0604020202020204" pitchFamily="34" charset="0"/>
              <a:buChar char="•"/>
            </a:pPr>
            <a:r>
              <a:rPr lang="tr-TR" sz="1100" b="0" kern="0" dirty="0">
                <a:solidFill>
                  <a:srgbClr val="000000"/>
                </a:solidFill>
                <a:effectLst/>
                <a:latin typeface="Times New Roman" panose="02020603050405020304" pitchFamily="18" charset="0"/>
              </a:rPr>
              <a:t>akademik kadronun kalitesi, </a:t>
            </a:r>
          </a:p>
          <a:p>
            <a:pPr marL="171450" indent="-171450">
              <a:buSzPct val="100000"/>
              <a:buFont typeface="Arial" panose="020B0604020202020204" pitchFamily="34" charset="0"/>
              <a:buChar char="•"/>
            </a:pPr>
            <a:r>
              <a:rPr lang="tr-TR" sz="1100" kern="0" dirty="0">
                <a:solidFill>
                  <a:srgbClr val="000000"/>
                </a:solidFill>
                <a:latin typeface="Times New Roman" panose="02020603050405020304" pitchFamily="18" charset="0"/>
              </a:rPr>
              <a:t>sektör ve uygulamaların sürekli ve çeşitli olması, öğrencilerle iletişimin güçlü olması, </a:t>
            </a:r>
          </a:p>
          <a:p>
            <a:pPr marL="171450" indent="-171450">
              <a:buSzPct val="100000"/>
              <a:buFont typeface="Arial" panose="020B0604020202020204" pitchFamily="34" charset="0"/>
              <a:buChar char="•"/>
            </a:pPr>
            <a:r>
              <a:rPr lang="tr-TR" sz="1100" kern="0" dirty="0">
                <a:solidFill>
                  <a:srgbClr val="000000"/>
                </a:solidFill>
                <a:latin typeface="Times New Roman" panose="02020603050405020304" pitchFamily="18" charset="0"/>
              </a:rPr>
              <a:t>teknik geziler ve markalı derslerin bulunması  </a:t>
            </a:r>
          </a:p>
          <a:p>
            <a:pPr marL="171450" indent="-171450">
              <a:buSzPct val="100000"/>
              <a:buFont typeface="Arial" panose="020B0604020202020204" pitchFamily="34" charset="0"/>
              <a:buChar char="•"/>
            </a:pPr>
            <a:r>
              <a:rPr lang="tr-TR" sz="1100" b="0" kern="0" dirty="0">
                <a:solidFill>
                  <a:srgbClr val="000000"/>
                </a:solidFill>
                <a:effectLst/>
                <a:latin typeface="Times New Roman" panose="02020603050405020304" pitchFamily="18" charset="0"/>
              </a:rPr>
              <a:t>Sosyal Hizmetler Bölümünün Genel Kalitesi (Ort. = 8,14/10)</a:t>
            </a:r>
            <a:br>
              <a:rPr lang="tr-TR" sz="1100" b="0" kern="0" dirty="0">
                <a:solidFill>
                  <a:srgbClr val="000000"/>
                </a:solidFill>
                <a:effectLst/>
                <a:latin typeface="Times New Roman" panose="02020603050405020304" pitchFamily="18" charset="0"/>
              </a:rPr>
            </a:br>
            <a:r>
              <a:rPr lang="tr-TR" sz="1100" b="0" kern="0" dirty="0">
                <a:solidFill>
                  <a:srgbClr val="000000"/>
                </a:solidFill>
                <a:effectLst/>
                <a:latin typeface="Times New Roman" panose="02020603050405020304" pitchFamily="18" charset="0"/>
              </a:rPr>
              <a:t>•   Sosyal Hizmetler bölümünde yer alan derslerin müfredatı/içeriği (Ort. = 8,56/10)</a:t>
            </a:r>
            <a:br>
              <a:rPr lang="tr-TR" sz="1100" b="0" kern="0" dirty="0">
                <a:solidFill>
                  <a:srgbClr val="000000"/>
                </a:solidFill>
                <a:effectLst/>
                <a:latin typeface="Times New Roman" panose="02020603050405020304" pitchFamily="18" charset="0"/>
              </a:rPr>
            </a:br>
            <a:r>
              <a:rPr lang="tr-TR" sz="1100" b="0" kern="0" dirty="0">
                <a:solidFill>
                  <a:srgbClr val="000000"/>
                </a:solidFill>
                <a:effectLst/>
                <a:latin typeface="Times New Roman" panose="02020603050405020304" pitchFamily="18" charset="0"/>
              </a:rPr>
              <a:t>•   Görüşme saatlerinde öğretim elemanlarına ulaşabilme </a:t>
            </a:r>
          </a:p>
          <a:p>
            <a:pPr marL="171450" indent="-171450">
              <a:buSzPct val="100000"/>
              <a:buFont typeface="Arial" panose="020B0604020202020204" pitchFamily="34" charset="0"/>
              <a:buChar char="•"/>
            </a:pPr>
            <a:r>
              <a:rPr lang="tr-TR" sz="1100" b="0" kern="0" dirty="0">
                <a:solidFill>
                  <a:srgbClr val="000000"/>
                </a:solidFill>
                <a:effectLst/>
                <a:latin typeface="Times New Roman" panose="02020603050405020304" pitchFamily="18" charset="0"/>
              </a:rPr>
              <a:t>Kariyer Danışmanlığı/Planlama/İşe Yerleştirme Hizmetleri (Ort. = 7,86/10)</a:t>
            </a:r>
          </a:p>
          <a:p>
            <a:pPr>
              <a:buSzPct val="100000"/>
            </a:pPr>
            <a:r>
              <a:rPr lang="tr-TR" sz="1100" kern="0" dirty="0">
                <a:solidFill>
                  <a:srgbClr val="000000"/>
                </a:solidFill>
                <a:latin typeface="Times New Roman" panose="02020603050405020304" pitchFamily="18" charset="0"/>
              </a:rPr>
              <a:t>Güçlü yönler olarak ifade edilmektedir.</a:t>
            </a:r>
            <a:endParaRPr lang="tr-TR" sz="1100" b="1" kern="0" dirty="0">
              <a:solidFill>
                <a:srgbClr val="000000"/>
              </a:solidFill>
              <a:effectLst/>
              <a:latin typeface="Times New Roman" panose="02020603050405020304" pitchFamily="18" charset="0"/>
            </a:endParaRPr>
          </a:p>
          <a:p>
            <a:pPr>
              <a:buSzPct val="100000"/>
            </a:pPr>
            <a:endParaRPr lang="tr-TR" sz="1000" noProof="0" dirty="0"/>
          </a:p>
        </p:txBody>
      </p:sp>
      <p:sp>
        <p:nvSpPr>
          <p:cNvPr id="12" name="Text 9"/>
          <p:cNvSpPr/>
          <p:nvPr/>
        </p:nvSpPr>
        <p:spPr>
          <a:xfrm>
            <a:off x="502920" y="3328416"/>
            <a:ext cx="3703320" cy="566928"/>
          </a:xfrm>
          <a:prstGeom prst="rect">
            <a:avLst/>
          </a:prstGeom>
          <a:noFill/>
          <a:ln/>
        </p:spPr>
        <p:txBody>
          <a:bodyPr wrap="square" rtlCol="0" anchor="ctr"/>
          <a:lstStyle/>
          <a:p>
            <a:pPr>
              <a:buSzPct val="100000"/>
            </a:pPr>
            <a:endParaRPr lang="tr-TR" sz="1000" noProof="0" dirty="0"/>
          </a:p>
        </p:txBody>
      </p:sp>
      <p:sp>
        <p:nvSpPr>
          <p:cNvPr id="13" name="Shape 10"/>
          <p:cNvSpPr/>
          <p:nvPr/>
        </p:nvSpPr>
        <p:spPr>
          <a:xfrm>
            <a:off x="4800600" y="914400"/>
            <a:ext cx="3977640" cy="397764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pPr marL="285750" indent="-285750">
              <a:buFont typeface="Arial" panose="020B0604020202020204" pitchFamily="34" charset="0"/>
              <a:buChar char="•"/>
            </a:pPr>
            <a:endParaRPr lang="tr-TR" noProof="0" dirty="0"/>
          </a:p>
        </p:txBody>
      </p:sp>
      <p:sp>
        <p:nvSpPr>
          <p:cNvPr id="14" name="Shape 11"/>
          <p:cNvSpPr/>
          <p:nvPr/>
        </p:nvSpPr>
        <p:spPr>
          <a:xfrm>
            <a:off x="4800600" y="914400"/>
            <a:ext cx="3977640" cy="457200"/>
          </a:xfrm>
          <a:prstGeom prst="rect">
            <a:avLst/>
          </a:prstGeom>
          <a:solidFill>
            <a:srgbClr val="2660A4"/>
          </a:solidFill>
          <a:ln w="12700">
            <a:solidFill>
              <a:srgbClr val="2660A4"/>
            </a:solidFill>
            <a:prstDash val="solid"/>
          </a:ln>
        </p:spPr>
        <p:txBody>
          <a:bodyPr/>
          <a:lstStyle/>
          <a:p>
            <a:endParaRPr lang="tr-TR" noProof="0" dirty="0"/>
          </a:p>
        </p:txBody>
      </p:sp>
      <p:sp>
        <p:nvSpPr>
          <p:cNvPr id="15" name="Text 12"/>
          <p:cNvSpPr/>
          <p:nvPr/>
        </p:nvSpPr>
        <p:spPr>
          <a:xfrm>
            <a:off x="4892040" y="914400"/>
            <a:ext cx="3794760" cy="457200"/>
          </a:xfrm>
          <a:prstGeom prst="rect">
            <a:avLst/>
          </a:prstGeom>
          <a:noFill/>
          <a:ln/>
        </p:spPr>
        <p:txBody>
          <a:bodyPr wrap="square" rtlCol="0" anchor="ctr"/>
          <a:lstStyle/>
          <a:p>
            <a:pPr marL="0" indent="0">
              <a:buNone/>
            </a:pPr>
            <a:r>
              <a:rPr lang="tr-TR" sz="1300" b="1" noProof="0" dirty="0">
                <a:solidFill>
                  <a:srgbClr val="FFFFFF"/>
                </a:solidFill>
                <a:latin typeface="Calibri" pitchFamily="34" charset="0"/>
                <a:ea typeface="Calibri" pitchFamily="34" charset="-122"/>
                <a:cs typeface="Calibri" pitchFamily="34" charset="-120"/>
              </a:rPr>
              <a:t>⚑  İyileştirmeye Açık Alanlar</a:t>
            </a:r>
            <a:endParaRPr lang="tr-TR" sz="1300" noProof="0" dirty="0"/>
          </a:p>
        </p:txBody>
      </p:sp>
      <p:sp>
        <p:nvSpPr>
          <p:cNvPr id="16" name="Text 13"/>
          <p:cNvSpPr/>
          <p:nvPr/>
        </p:nvSpPr>
        <p:spPr>
          <a:xfrm>
            <a:off x="4937760" y="1463040"/>
            <a:ext cx="3703320" cy="566928"/>
          </a:xfrm>
          <a:prstGeom prst="rect">
            <a:avLst/>
          </a:prstGeom>
          <a:noFill/>
          <a:ln/>
        </p:spPr>
        <p:txBody>
          <a:bodyPr wrap="square" rtlCol="0" anchor="ctr"/>
          <a:lstStyle/>
          <a:p>
            <a:pPr marL="342900" indent="-342900">
              <a:buSzPct val="100000"/>
              <a:buChar char="•"/>
            </a:pPr>
            <a:endParaRPr lang="tr-TR" sz="1000" noProof="0" dirty="0"/>
          </a:p>
        </p:txBody>
      </p:sp>
      <p:sp>
        <p:nvSpPr>
          <p:cNvPr id="17" name="Text 14"/>
          <p:cNvSpPr/>
          <p:nvPr/>
        </p:nvSpPr>
        <p:spPr>
          <a:xfrm>
            <a:off x="4937760" y="2084832"/>
            <a:ext cx="3703320" cy="566928"/>
          </a:xfrm>
          <a:prstGeom prst="rect">
            <a:avLst/>
          </a:prstGeom>
          <a:noFill/>
          <a:ln/>
        </p:spPr>
        <p:txBody>
          <a:bodyPr wrap="square" rtlCol="0" anchor="ctr"/>
          <a:lstStyle/>
          <a:p>
            <a:pPr marL="342900" indent="-342900">
              <a:buSzPct val="100000"/>
              <a:buChar char="•"/>
            </a:pPr>
            <a:endParaRPr lang="tr-TR" sz="1000" noProof="0" dirty="0"/>
          </a:p>
        </p:txBody>
      </p:sp>
      <p:sp>
        <p:nvSpPr>
          <p:cNvPr id="18" name="Text 15"/>
          <p:cNvSpPr/>
          <p:nvPr/>
        </p:nvSpPr>
        <p:spPr>
          <a:xfrm>
            <a:off x="4937760" y="2706624"/>
            <a:ext cx="3703320" cy="566928"/>
          </a:xfrm>
          <a:prstGeom prst="rect">
            <a:avLst/>
          </a:prstGeom>
          <a:noFill/>
          <a:ln/>
        </p:spPr>
        <p:txBody>
          <a:bodyPr wrap="square" rtlCol="0" anchor="ctr"/>
          <a:lstStyle/>
          <a:p>
            <a:r>
              <a:rPr lang="tr-TR" sz="1100" b="0" kern="0" dirty="0">
                <a:solidFill>
                  <a:srgbClr val="000000"/>
                </a:solidFill>
                <a:effectLst/>
                <a:latin typeface="Times New Roman" panose="02020603050405020304" pitchFamily="18" charset="0"/>
              </a:rPr>
              <a:t>Öğretim Elemanları ve öğrenciler ile yapılan odak grup görüşmesi, öğrencilere uygulanan anketler ve dış paydaş toplantısı sonucunda; </a:t>
            </a:r>
          </a:p>
          <a:p>
            <a:pPr marL="171450" indent="-171450">
              <a:buFont typeface="Arial" panose="020B0604020202020204" pitchFamily="34" charset="0"/>
              <a:buChar char="•"/>
            </a:pPr>
            <a:r>
              <a:rPr lang="tr-TR" sz="1100" dirty="0">
                <a:solidFill>
                  <a:srgbClr val="000000"/>
                </a:solidFill>
                <a:effectLst/>
                <a:latin typeface="Times New Roman" panose="02020603050405020304" pitchFamily="18" charset="0"/>
              </a:rPr>
              <a:t>Uygulamaya yönelik derslerin arttırılması</a:t>
            </a:r>
          </a:p>
          <a:p>
            <a:pPr marL="171450" indent="-171450">
              <a:buFont typeface="Arial" panose="020B0604020202020204" pitchFamily="34" charset="0"/>
              <a:buChar char="•"/>
            </a:pPr>
            <a:r>
              <a:rPr lang="tr-TR" sz="1100" dirty="0">
                <a:solidFill>
                  <a:srgbClr val="000000"/>
                </a:solidFill>
                <a:effectLst/>
                <a:latin typeface="Times New Roman" panose="02020603050405020304" pitchFamily="18" charset="0"/>
              </a:rPr>
              <a:t>Ders içi uygulamaların arttırılması</a:t>
            </a:r>
          </a:p>
          <a:p>
            <a:pPr marL="171450" indent="-171450">
              <a:buFont typeface="Arial" panose="020B0604020202020204" pitchFamily="34" charset="0"/>
              <a:buChar char="•"/>
            </a:pPr>
            <a:r>
              <a:rPr lang="tr-TR" sz="1100" dirty="0">
                <a:solidFill>
                  <a:srgbClr val="000000"/>
                </a:solidFill>
                <a:effectLst/>
                <a:latin typeface="Times New Roman" panose="02020603050405020304" pitchFamily="18" charset="0"/>
              </a:rPr>
              <a:t>Öğretim elemanı eksikliği</a:t>
            </a:r>
          </a:p>
          <a:p>
            <a:pPr marL="171450" indent="-171450">
              <a:buFont typeface="Arial" panose="020B0604020202020204" pitchFamily="34" charset="0"/>
              <a:buChar char="•"/>
            </a:pPr>
            <a:r>
              <a:rPr lang="tr-TR" sz="1100" dirty="0">
                <a:solidFill>
                  <a:srgbClr val="000000"/>
                </a:solidFill>
                <a:effectLst/>
                <a:latin typeface="Times New Roman" panose="02020603050405020304" pitchFamily="18" charset="0"/>
              </a:rPr>
              <a:t>Teknik gezilerin arttırılması</a:t>
            </a:r>
          </a:p>
          <a:p>
            <a:pPr>
              <a:buSzPct val="100000"/>
            </a:pPr>
            <a:r>
              <a:rPr lang="tr-TR" sz="1100" b="0" kern="0" dirty="0">
                <a:solidFill>
                  <a:srgbClr val="000000"/>
                </a:solidFill>
                <a:effectLst/>
                <a:latin typeface="Times New Roman" panose="02020603050405020304" pitchFamily="18" charset="0"/>
              </a:rPr>
              <a:t>• </a:t>
            </a:r>
            <a:r>
              <a:rPr lang="tr-TR" sz="1100" b="0" kern="0" dirty="0">
                <a:solidFill>
                  <a:srgbClr val="FF0000"/>
                </a:solidFill>
                <a:effectLst/>
                <a:latin typeface="Times New Roman" panose="02020603050405020304" pitchFamily="18" charset="0"/>
              </a:rPr>
              <a:t>Öğrenci Organizasyonları ve Kulüpleri </a:t>
            </a:r>
            <a:r>
              <a:rPr lang="tr-TR" sz="1100" b="0" kern="0" dirty="0">
                <a:solidFill>
                  <a:srgbClr val="000000"/>
                </a:solidFill>
                <a:effectLst/>
                <a:latin typeface="Times New Roman" panose="02020603050405020304" pitchFamily="18" charset="0"/>
              </a:rPr>
              <a:t>(Ort. = 6,57/10)</a:t>
            </a:r>
            <a:br>
              <a:rPr lang="tr-TR" sz="1100" b="0" kern="0" dirty="0">
                <a:solidFill>
                  <a:srgbClr val="000000"/>
                </a:solidFill>
                <a:effectLst/>
                <a:latin typeface="Times New Roman" panose="02020603050405020304" pitchFamily="18" charset="0"/>
              </a:rPr>
            </a:br>
            <a:r>
              <a:rPr lang="tr-TR" sz="1100" b="0" kern="0" dirty="0">
                <a:solidFill>
                  <a:srgbClr val="000000"/>
                </a:solidFill>
                <a:effectLst/>
                <a:latin typeface="Times New Roman" panose="02020603050405020304" pitchFamily="18" charset="0"/>
              </a:rPr>
              <a:t>• Dersi alan sınıftaki öğrenci sayısına ilişkin değerlendirmeler (Ort. = 6,71/10)</a:t>
            </a:r>
            <a:br>
              <a:rPr lang="tr-TR" sz="1100" b="0" kern="0" dirty="0">
                <a:solidFill>
                  <a:srgbClr val="000000"/>
                </a:solidFill>
                <a:effectLst/>
                <a:latin typeface="Times New Roman" panose="02020603050405020304" pitchFamily="18" charset="0"/>
              </a:rPr>
            </a:br>
            <a:r>
              <a:rPr lang="tr-TR" sz="1100" b="0" kern="0" dirty="0">
                <a:solidFill>
                  <a:srgbClr val="000000"/>
                </a:solidFill>
                <a:effectLst/>
                <a:latin typeface="Times New Roman" panose="02020603050405020304" pitchFamily="18" charset="0"/>
              </a:rPr>
              <a:t>• Sosyal hizmetler alanıyla ilgili kütüphane kaynakları       (Ort. = 6,86/10)</a:t>
            </a:r>
          </a:p>
          <a:p>
            <a:pPr>
              <a:buSzPct val="100000"/>
            </a:pPr>
            <a:r>
              <a:rPr lang="tr-TR" sz="1100" b="1" kern="0" dirty="0">
                <a:solidFill>
                  <a:srgbClr val="000000"/>
                </a:solidFill>
                <a:effectLst/>
                <a:latin typeface="Times New Roman" panose="02020603050405020304" pitchFamily="18" charset="0"/>
              </a:rPr>
              <a:t>İyileştirmeye açık yönler olarak belirlenmiştir.</a:t>
            </a:r>
          </a:p>
          <a:p>
            <a:pPr marL="342900" indent="-342900">
              <a:buSzPct val="100000"/>
              <a:buChar char="•"/>
            </a:pPr>
            <a:endParaRPr lang="tr-TR" sz="1000" noProof="0" dirty="0"/>
          </a:p>
        </p:txBody>
      </p:sp>
      <p:sp>
        <p:nvSpPr>
          <p:cNvPr id="19" name="Text 16"/>
          <p:cNvSpPr/>
          <p:nvPr/>
        </p:nvSpPr>
        <p:spPr>
          <a:xfrm>
            <a:off x="4937760" y="3328416"/>
            <a:ext cx="3703320" cy="566928"/>
          </a:xfrm>
          <a:prstGeom prst="rect">
            <a:avLst/>
          </a:prstGeom>
          <a:noFill/>
          <a:ln/>
        </p:spPr>
        <p:txBody>
          <a:bodyPr wrap="square" rtlCol="0" anchor="ctr"/>
          <a:lstStyle/>
          <a:p>
            <a:pPr marL="342900" indent="-342900">
              <a:buSzPct val="100000"/>
              <a:buChar char="•"/>
            </a:pPr>
            <a:endParaRPr lang="tr-TR" sz="1000" noProof="0" dirty="0"/>
          </a:p>
        </p:txBody>
      </p:sp>
      <p:sp>
        <p:nvSpPr>
          <p:cNvPr id="20" name="Text 17"/>
          <p:cNvSpPr/>
          <p:nvPr/>
        </p:nvSpPr>
        <p:spPr>
          <a:xfrm>
            <a:off x="4800600" y="4663440"/>
            <a:ext cx="3977640" cy="228600"/>
          </a:xfrm>
          <a:prstGeom prst="rect">
            <a:avLst/>
          </a:prstGeom>
          <a:noFill/>
          <a:ln/>
        </p:spPr>
        <p:txBody>
          <a:bodyPr wrap="square" rtlCol="0" anchor="ctr"/>
          <a:lstStyle/>
          <a:p>
            <a:pPr marL="0" indent="0">
              <a:buNone/>
            </a:pPr>
            <a:r>
              <a:rPr lang="tr-TR" sz="800" i="1" noProof="0" dirty="0">
                <a:solidFill>
                  <a:srgbClr val="C0392B"/>
                </a:solidFill>
                <a:latin typeface="Calibri" pitchFamily="34" charset="0"/>
                <a:ea typeface="Calibri" pitchFamily="34" charset="-122"/>
                <a:cs typeface="Calibri" pitchFamily="34" charset="-120"/>
              </a:rPr>
              <a:t>⚠ Kırmızı ile işaretlenen maddeler öncelikli iyileştirme gerektirmektedir.</a:t>
            </a:r>
            <a:endParaRPr lang="tr-TR" sz="800" noProof="0" dirty="0"/>
          </a:p>
        </p:txBody>
      </p:sp>
      <p:sp>
        <p:nvSpPr>
          <p:cNvPr id="21" name="Shape 18"/>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2" name="Text 19"/>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4" name="Resim 23">
            <a:extLst>
              <a:ext uri="{FF2B5EF4-FFF2-40B4-BE49-F238E27FC236}">
                <a16:creationId xmlns:a16="http://schemas.microsoft.com/office/drawing/2014/main" id="{7AB75DBA-8C18-2B79-9E81-0AF4880A116F}"/>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Güncel İhtiyaçlar ve Paydaş Görüşleri</a:t>
            </a:r>
            <a:endParaRPr lang="tr-TR" sz="2200" noProof="0" dirty="0"/>
          </a:p>
        </p:txBody>
      </p:sp>
      <p:sp>
        <p:nvSpPr>
          <p:cNvPr id="5" name="Shape 2"/>
          <p:cNvSpPr/>
          <p:nvPr/>
        </p:nvSpPr>
        <p:spPr>
          <a:xfrm>
            <a:off x="457200" y="749808"/>
            <a:ext cx="228600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2788920" y="1060702"/>
            <a:ext cx="5989320" cy="914401"/>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dirty="0"/>
          </a:p>
          <a:p>
            <a:pPr algn="just"/>
            <a:r>
              <a:rPr lang="tr-TR" sz="1000" dirty="0"/>
              <a:t>      </a:t>
            </a:r>
            <a:r>
              <a:rPr lang="tr-TR" sz="900" dirty="0">
                <a:latin typeface="Times New Roman" panose="02020603050405020304" pitchFamily="18" charset="0"/>
                <a:cs typeface="Times New Roman" panose="02020603050405020304" pitchFamily="18" charset="0"/>
              </a:rPr>
              <a:t>Dış paydaşlar tarafından müfredatın oldukça güncel ve yeterli olduğu, seçmeli dersler arasına İnsan Hakları ve Sosyal Hizmet, Toplumsal Cinsiyet ve Sosyal Hizmet gibi seçeneklerin eklenebileceği, ayrıca kuram konusunda kaldırılan dersin geri getirilmesi gerekliliği üzerinde durularak staj ve uygulamaların (kurum ziyareti, konferans vb.) oldukça verimli olduğu belirtilmiştir.</a:t>
            </a:r>
            <a:endParaRPr lang="tr-TR" sz="1000" dirty="0">
              <a:latin typeface="Times New Roman" panose="02020603050405020304" pitchFamily="18" charset="0"/>
              <a:cs typeface="Times New Roman" panose="02020603050405020304" pitchFamily="18" charset="0"/>
            </a:endParaRPr>
          </a:p>
        </p:txBody>
      </p:sp>
      <p:sp>
        <p:nvSpPr>
          <p:cNvPr id="7" name="Shape 4"/>
          <p:cNvSpPr/>
          <p:nvPr/>
        </p:nvSpPr>
        <p:spPr>
          <a:xfrm>
            <a:off x="365760" y="960120"/>
            <a:ext cx="137160" cy="914400"/>
          </a:xfrm>
          <a:prstGeom prst="rect">
            <a:avLst/>
          </a:prstGeom>
          <a:solidFill>
            <a:srgbClr val="2660A4"/>
          </a:solidFill>
          <a:ln w="12700">
            <a:solidFill>
              <a:srgbClr val="2660A4"/>
            </a:solidFill>
            <a:prstDash val="solid"/>
          </a:ln>
        </p:spPr>
        <p:txBody>
          <a:bodyPr/>
          <a:lstStyle/>
          <a:p>
            <a:endParaRPr lang="tr-TR" noProof="0" dirty="0"/>
          </a:p>
        </p:txBody>
      </p:sp>
      <p:sp>
        <p:nvSpPr>
          <p:cNvPr id="8" name="Shape 5"/>
          <p:cNvSpPr/>
          <p:nvPr/>
        </p:nvSpPr>
        <p:spPr>
          <a:xfrm>
            <a:off x="594360" y="1005840"/>
            <a:ext cx="2194560" cy="320040"/>
          </a:xfrm>
          <a:prstGeom prst="rect">
            <a:avLst/>
          </a:prstGeom>
          <a:solidFill>
            <a:srgbClr val="1B3A5C"/>
          </a:solidFill>
          <a:ln w="12700">
            <a:solidFill>
              <a:srgbClr val="1B3A5C"/>
            </a:solidFill>
            <a:prstDash val="solid"/>
          </a:ln>
        </p:spPr>
        <p:txBody>
          <a:bodyPr/>
          <a:lstStyle/>
          <a:p>
            <a:endParaRPr lang="tr-TR" noProof="0" dirty="0"/>
          </a:p>
        </p:txBody>
      </p:sp>
      <p:sp>
        <p:nvSpPr>
          <p:cNvPr id="9" name="Text 6"/>
          <p:cNvSpPr/>
          <p:nvPr/>
        </p:nvSpPr>
        <p:spPr>
          <a:xfrm>
            <a:off x="594360" y="1005840"/>
            <a:ext cx="2194560" cy="320040"/>
          </a:xfrm>
          <a:prstGeom prst="rect">
            <a:avLst/>
          </a:prstGeom>
          <a:noFill/>
          <a:ln/>
        </p:spPr>
        <p:txBody>
          <a:bodyPr wrap="square" rtlCol="0" anchor="ctr"/>
          <a:lstStyle/>
          <a:p>
            <a:pPr marL="0" indent="0" algn="ctr">
              <a:buNone/>
            </a:pPr>
            <a:r>
              <a:rPr lang="tr-TR" sz="850" b="1" noProof="0" dirty="0">
                <a:solidFill>
                  <a:srgbClr val="4A9FD4"/>
                </a:solidFill>
                <a:latin typeface="Calibri" pitchFamily="34" charset="0"/>
                <a:ea typeface="Calibri" pitchFamily="34" charset="-122"/>
                <a:cs typeface="Calibri" pitchFamily="34" charset="-120"/>
              </a:rPr>
              <a:t>11.06.2026 — Danışma Kurulu</a:t>
            </a:r>
            <a:endParaRPr lang="tr-TR" sz="850" noProof="0" dirty="0"/>
          </a:p>
        </p:txBody>
      </p:sp>
      <p:sp>
        <p:nvSpPr>
          <p:cNvPr id="10" name="Text 7"/>
          <p:cNvSpPr/>
          <p:nvPr/>
        </p:nvSpPr>
        <p:spPr>
          <a:xfrm>
            <a:off x="2926080" y="1097280"/>
            <a:ext cx="5760720" cy="274320"/>
          </a:xfrm>
          <a:prstGeom prst="rect">
            <a:avLst/>
          </a:prstGeom>
          <a:noFill/>
          <a:ln/>
        </p:spPr>
        <p:txBody>
          <a:bodyPr wrap="square" rtlCol="0" anchor="ctr"/>
          <a:lstStyle/>
          <a:p>
            <a:pPr marL="0" indent="0">
              <a:buNone/>
            </a:pPr>
            <a:r>
              <a:rPr lang="tr-TR" sz="900" i="1" dirty="0">
                <a:solidFill>
                  <a:srgbClr val="5A7291"/>
                </a:solidFill>
                <a:latin typeface="Calibri" pitchFamily="34" charset="0"/>
                <a:ea typeface="Calibri" pitchFamily="34" charset="-122"/>
                <a:cs typeface="Calibri" pitchFamily="34" charset="-120"/>
              </a:rPr>
              <a:t>Sosyal Hizmetler</a:t>
            </a:r>
            <a:r>
              <a:rPr lang="tr-TR" sz="900" i="1" noProof="0" dirty="0">
                <a:solidFill>
                  <a:srgbClr val="5A7291"/>
                </a:solidFill>
                <a:latin typeface="Calibri" pitchFamily="34" charset="0"/>
                <a:ea typeface="Calibri" pitchFamily="34" charset="-122"/>
                <a:cs typeface="Calibri" pitchFamily="34" charset="-120"/>
              </a:rPr>
              <a:t> Programı Danışma Kurulu Toplantısında dış paydaşlar tarafından belirtildiği üzere;</a:t>
            </a:r>
            <a:endParaRPr lang="tr-TR" sz="900" noProof="0" dirty="0"/>
          </a:p>
        </p:txBody>
      </p:sp>
      <p:sp>
        <p:nvSpPr>
          <p:cNvPr id="11" name="Text 8"/>
          <p:cNvSpPr/>
          <p:nvPr/>
        </p:nvSpPr>
        <p:spPr>
          <a:xfrm>
            <a:off x="594360" y="1371600"/>
            <a:ext cx="8046720" cy="420624"/>
          </a:xfrm>
          <a:prstGeom prst="rect">
            <a:avLst/>
          </a:prstGeom>
          <a:noFill/>
          <a:ln/>
        </p:spPr>
        <p:txBody>
          <a:bodyPr wrap="square" rtlCol="0" anchor="ctr"/>
          <a:lstStyle/>
          <a:p>
            <a:pPr marL="0" indent="0">
              <a:buNone/>
            </a:pPr>
            <a:endParaRPr lang="tr-TR" sz="900" noProof="0" dirty="0"/>
          </a:p>
        </p:txBody>
      </p:sp>
      <p:sp>
        <p:nvSpPr>
          <p:cNvPr id="12" name="Shape 9"/>
          <p:cNvSpPr/>
          <p:nvPr/>
        </p:nvSpPr>
        <p:spPr>
          <a:xfrm>
            <a:off x="365760" y="2011680"/>
            <a:ext cx="8412480" cy="914400"/>
          </a:xfrm>
          <a:prstGeom prst="rect">
            <a:avLst/>
          </a:prstGeom>
          <a:solidFill>
            <a:srgbClr val="FFFFFF"/>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3" name="Shape 10"/>
          <p:cNvSpPr/>
          <p:nvPr/>
        </p:nvSpPr>
        <p:spPr>
          <a:xfrm>
            <a:off x="365760" y="2011680"/>
            <a:ext cx="137160" cy="914400"/>
          </a:xfrm>
          <a:prstGeom prst="rect">
            <a:avLst/>
          </a:prstGeom>
          <a:solidFill>
            <a:srgbClr val="2660A4"/>
          </a:solidFill>
          <a:ln w="12700">
            <a:solidFill>
              <a:srgbClr val="2660A4"/>
            </a:solidFill>
            <a:prstDash val="solid"/>
          </a:ln>
        </p:spPr>
        <p:txBody>
          <a:bodyPr/>
          <a:lstStyle/>
          <a:p>
            <a:endParaRPr lang="tr-TR" noProof="0" dirty="0"/>
          </a:p>
        </p:txBody>
      </p:sp>
      <p:sp>
        <p:nvSpPr>
          <p:cNvPr id="14" name="Shape 11"/>
          <p:cNvSpPr/>
          <p:nvPr/>
        </p:nvSpPr>
        <p:spPr>
          <a:xfrm>
            <a:off x="594360" y="2057400"/>
            <a:ext cx="2194560" cy="320040"/>
          </a:xfrm>
          <a:prstGeom prst="rect">
            <a:avLst/>
          </a:prstGeom>
          <a:solidFill>
            <a:srgbClr val="1B3A5C"/>
          </a:solidFill>
          <a:ln w="12700">
            <a:solidFill>
              <a:srgbClr val="1B3A5C"/>
            </a:solidFill>
            <a:prstDash val="solid"/>
          </a:ln>
        </p:spPr>
        <p:txBody>
          <a:bodyPr/>
          <a:lstStyle/>
          <a:p>
            <a:endParaRPr lang="tr-TR" noProof="0" dirty="0"/>
          </a:p>
        </p:txBody>
      </p:sp>
      <p:sp>
        <p:nvSpPr>
          <p:cNvPr id="15" name="Text 12"/>
          <p:cNvSpPr/>
          <p:nvPr/>
        </p:nvSpPr>
        <p:spPr>
          <a:xfrm>
            <a:off x="594360" y="2057400"/>
            <a:ext cx="2194560" cy="320040"/>
          </a:xfrm>
          <a:prstGeom prst="rect">
            <a:avLst/>
          </a:prstGeom>
          <a:noFill/>
          <a:ln/>
        </p:spPr>
        <p:txBody>
          <a:bodyPr wrap="square" rtlCol="0" anchor="ctr"/>
          <a:lstStyle/>
          <a:p>
            <a:pPr marL="0" indent="0" algn="ctr">
              <a:buNone/>
            </a:pPr>
            <a:r>
              <a:rPr lang="tr-TR" sz="850" b="1" noProof="0" dirty="0">
                <a:solidFill>
                  <a:srgbClr val="4A9FD4"/>
                </a:solidFill>
                <a:latin typeface="Calibri" pitchFamily="34" charset="0"/>
                <a:ea typeface="Calibri" pitchFamily="34" charset="-122"/>
                <a:cs typeface="Calibri" pitchFamily="34" charset="-120"/>
              </a:rPr>
              <a:t>03.06.2026 — </a:t>
            </a:r>
            <a:r>
              <a:rPr lang="tr-TR" sz="850" b="1" dirty="0">
                <a:solidFill>
                  <a:srgbClr val="4A9FD4"/>
                </a:solidFill>
                <a:latin typeface="Calibri" pitchFamily="34" charset="0"/>
                <a:ea typeface="Calibri" pitchFamily="34" charset="-122"/>
                <a:cs typeface="Calibri" pitchFamily="34" charset="-120"/>
              </a:rPr>
              <a:t>Çıkış Anket Raporu</a:t>
            </a:r>
            <a:endParaRPr lang="tr-TR" sz="850" noProof="0" dirty="0"/>
          </a:p>
        </p:txBody>
      </p:sp>
      <p:sp>
        <p:nvSpPr>
          <p:cNvPr id="16" name="Text 13"/>
          <p:cNvSpPr/>
          <p:nvPr/>
        </p:nvSpPr>
        <p:spPr>
          <a:xfrm>
            <a:off x="2926080" y="2057400"/>
            <a:ext cx="5760720" cy="868680"/>
          </a:xfrm>
          <a:prstGeom prst="rect">
            <a:avLst/>
          </a:prstGeom>
          <a:noFill/>
          <a:ln/>
        </p:spPr>
        <p:txBody>
          <a:bodyPr wrap="square" rtlCol="0" anchor="ctr"/>
          <a:lstStyle/>
          <a:p>
            <a:pPr algn="just"/>
            <a:r>
              <a:rPr lang="tr-TR" sz="1000" i="1" dirty="0">
                <a:solidFill>
                  <a:srgbClr val="5A7291"/>
                </a:solidFill>
                <a:latin typeface="Times New Roman" panose="02020603050405020304" pitchFamily="18" charset="0"/>
                <a:ea typeface="Calibri" pitchFamily="34" charset="-122"/>
                <a:cs typeface="Times New Roman" panose="02020603050405020304" pitchFamily="18" charset="0"/>
              </a:rPr>
              <a:t>Çıkış Anket raporu sonucuna göre</a:t>
            </a:r>
            <a:r>
              <a:rPr lang="tr-TR" sz="1000" i="1" noProof="0" dirty="0">
                <a:solidFill>
                  <a:srgbClr val="5A7291"/>
                </a:solidFill>
                <a:latin typeface="Times New Roman" panose="02020603050405020304" pitchFamily="18" charset="0"/>
                <a:ea typeface="Calibri" pitchFamily="34" charset="-122"/>
                <a:cs typeface="Times New Roman" panose="02020603050405020304" pitchFamily="18" charset="0"/>
              </a:rPr>
              <a:t>; </a:t>
            </a:r>
          </a:p>
          <a:p>
            <a:pPr algn="just"/>
            <a:endParaRPr lang="tr-TR" sz="1000" i="1" noProof="0" dirty="0">
              <a:solidFill>
                <a:srgbClr val="5A7291"/>
              </a:solidFill>
              <a:latin typeface="Times New Roman" panose="02020603050405020304" pitchFamily="18" charset="0"/>
              <a:ea typeface="Calibri" pitchFamily="34" charset="-122"/>
              <a:cs typeface="Times New Roman" panose="02020603050405020304" pitchFamily="18" charset="0"/>
            </a:endParaRPr>
          </a:p>
          <a:p>
            <a:pPr algn="just"/>
            <a:r>
              <a:rPr lang="tr-TR" sz="900" b="0" dirty="0">
                <a:solidFill>
                  <a:srgbClr val="000000"/>
                </a:solidFill>
                <a:effectLst/>
                <a:latin typeface="Times New Roman" panose="02020603050405020304" pitchFamily="18" charset="0"/>
                <a:cs typeface="Times New Roman" panose="02020603050405020304" pitchFamily="18" charset="0"/>
              </a:rPr>
              <a:t>Öğrencilerin eleştirel görüşleri incelendiğinde ortak bir memnuniyetsizlik alanının bulunmadığı, ancak bazı öğrencilerin uzaktan eğitim uygulamaları, bazı derslerin işleniş biçimi ve sosyal etkinliklerin yetersizliği konusunda görüş bildirdikleri görülmüştür. Ayrıca bazı öğrenciler programın uygulama ağırlığının artırılabileceğini ifade etmiştir.</a:t>
            </a:r>
            <a:endParaRPr lang="tr-TR" sz="900" b="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900" noProof="0" dirty="0"/>
          </a:p>
        </p:txBody>
      </p:sp>
      <p:sp>
        <p:nvSpPr>
          <p:cNvPr id="17" name="Text 14"/>
          <p:cNvSpPr/>
          <p:nvPr/>
        </p:nvSpPr>
        <p:spPr>
          <a:xfrm>
            <a:off x="594360" y="2423160"/>
            <a:ext cx="8046720" cy="420624"/>
          </a:xfrm>
          <a:prstGeom prst="rect">
            <a:avLst/>
          </a:prstGeom>
          <a:noFill/>
          <a:ln/>
        </p:spPr>
        <p:txBody>
          <a:bodyPr wrap="square" rtlCol="0" anchor="ctr"/>
          <a:lstStyle/>
          <a:p>
            <a:pPr marL="0" indent="0">
              <a:buNone/>
            </a:pPr>
            <a:endParaRPr lang="tr-TR" sz="1000" noProof="0" dirty="0"/>
          </a:p>
        </p:txBody>
      </p:sp>
      <p:sp>
        <p:nvSpPr>
          <p:cNvPr id="23" name="Text 20"/>
          <p:cNvSpPr/>
          <p:nvPr/>
        </p:nvSpPr>
        <p:spPr>
          <a:xfrm>
            <a:off x="594360" y="3474720"/>
            <a:ext cx="8046720" cy="420624"/>
          </a:xfrm>
          <a:prstGeom prst="rect">
            <a:avLst/>
          </a:prstGeom>
          <a:noFill/>
          <a:ln/>
        </p:spPr>
        <p:txBody>
          <a:bodyPr wrap="square" rtlCol="0" anchor="ctr"/>
          <a:lstStyle/>
          <a:p>
            <a:pPr marL="0" indent="0">
              <a:buNone/>
            </a:pPr>
            <a:endParaRPr lang="tr-TR" sz="1000" noProof="0" dirty="0"/>
          </a:p>
        </p:txBody>
      </p:sp>
      <p:sp>
        <p:nvSpPr>
          <p:cNvPr id="24" name="Shape 21"/>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5" name="Text 22"/>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7" name="Resim 26">
            <a:extLst>
              <a:ext uri="{FF2B5EF4-FFF2-40B4-BE49-F238E27FC236}">
                <a16:creationId xmlns:a16="http://schemas.microsoft.com/office/drawing/2014/main" id="{4B05B9D2-4474-1A90-359D-8BB3C6F6EB86}"/>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bg>
      <p:bgPr>
        <a:solidFill>
          <a:srgbClr val="1B3A5C"/>
        </a:solidFill>
        <a:effectLst/>
      </p:bgPr>
    </p:bg>
    <p:spTree>
      <p:nvGrpSpPr>
        <p:cNvPr id="1" name=""/>
        <p:cNvGrpSpPr/>
        <p:nvPr/>
      </p:nvGrpSpPr>
      <p:grpSpPr>
        <a:xfrm>
          <a:off x="0" y="0"/>
          <a:ext cx="0" cy="0"/>
          <a:chOff x="0" y="0"/>
          <a:chExt cx="0" cy="0"/>
        </a:xfrm>
      </p:grpSpPr>
      <p:sp>
        <p:nvSpPr>
          <p:cNvPr id="2" name="Text 0"/>
          <p:cNvSpPr/>
          <p:nvPr/>
        </p:nvSpPr>
        <p:spPr>
          <a:xfrm>
            <a:off x="5943600" y="365760"/>
            <a:ext cx="2926080" cy="4114800"/>
          </a:xfrm>
          <a:prstGeom prst="rect">
            <a:avLst/>
          </a:prstGeom>
          <a:noFill/>
          <a:ln/>
        </p:spPr>
        <p:txBody>
          <a:bodyPr wrap="square" rtlCol="0" anchor="ctr"/>
          <a:lstStyle/>
          <a:p>
            <a:pPr marL="0" indent="0" algn="r">
              <a:buNone/>
            </a:pPr>
            <a:r>
              <a:rPr lang="tr-TR" sz="18000" b="1" noProof="0" dirty="0">
                <a:solidFill>
                  <a:srgbClr val="FFFFFF">
                    <a:alpha val="12000"/>
                  </a:srgbClr>
                </a:solidFill>
                <a:latin typeface="Calibri" pitchFamily="34" charset="0"/>
                <a:ea typeface="Calibri" pitchFamily="34" charset="-122"/>
                <a:cs typeface="Calibri" pitchFamily="34" charset="-120"/>
              </a:rPr>
              <a:t>02</a:t>
            </a:r>
            <a:endParaRPr lang="tr-TR" sz="18000" noProof="0" dirty="0"/>
          </a:p>
        </p:txBody>
      </p:sp>
      <p:sp>
        <p:nvSpPr>
          <p:cNvPr id="3" name="Shape 1"/>
          <p:cNvSpPr/>
          <p:nvPr/>
        </p:nvSpPr>
        <p:spPr>
          <a:xfrm>
            <a:off x="0" y="0"/>
            <a:ext cx="411480" cy="5143500"/>
          </a:xfrm>
          <a:prstGeom prst="rect">
            <a:avLst/>
          </a:prstGeom>
          <a:solidFill>
            <a:srgbClr val="4A9FD4"/>
          </a:solidFill>
          <a:ln w="12700">
            <a:solidFill>
              <a:srgbClr val="4A9FD4"/>
            </a:solidFill>
            <a:prstDash val="solid"/>
          </a:ln>
        </p:spPr>
        <p:txBody>
          <a:bodyPr/>
          <a:lstStyle/>
          <a:p>
            <a:endParaRPr lang="tr-TR" noProof="0" dirty="0"/>
          </a:p>
        </p:txBody>
      </p:sp>
      <p:sp>
        <p:nvSpPr>
          <p:cNvPr id="4" name="Shape 2"/>
          <p:cNvSpPr/>
          <p:nvPr/>
        </p:nvSpPr>
        <p:spPr>
          <a:xfrm>
            <a:off x="685800" y="1463040"/>
            <a:ext cx="1280160" cy="347472"/>
          </a:xfrm>
          <a:prstGeom prst="rect">
            <a:avLst/>
          </a:prstGeom>
          <a:solidFill>
            <a:srgbClr val="4A9FD4"/>
          </a:solidFill>
          <a:ln w="12700">
            <a:solidFill>
              <a:srgbClr val="4A9FD4"/>
            </a:solidFill>
            <a:prstDash val="solid"/>
          </a:ln>
        </p:spPr>
        <p:txBody>
          <a:bodyPr/>
          <a:lstStyle/>
          <a:p>
            <a:endParaRPr lang="tr-TR" noProof="0" dirty="0"/>
          </a:p>
        </p:txBody>
      </p:sp>
      <p:sp>
        <p:nvSpPr>
          <p:cNvPr id="5" name="Text 3"/>
          <p:cNvSpPr/>
          <p:nvPr/>
        </p:nvSpPr>
        <p:spPr>
          <a:xfrm>
            <a:off x="685800" y="1463040"/>
            <a:ext cx="1280160" cy="347472"/>
          </a:xfrm>
          <a:prstGeom prst="rect">
            <a:avLst/>
          </a:prstGeom>
          <a:noFill/>
          <a:ln/>
        </p:spPr>
        <p:txBody>
          <a:bodyPr wrap="square" rtlCol="0" anchor="ctr"/>
          <a:lstStyle/>
          <a:p>
            <a:pPr marL="0" indent="0" algn="ctr">
              <a:buNone/>
            </a:pPr>
            <a:r>
              <a:rPr lang="tr-TR" sz="900" b="1" kern="0" spc="200" noProof="0" dirty="0">
                <a:solidFill>
                  <a:srgbClr val="FFFFFF"/>
                </a:solidFill>
                <a:latin typeface="Calibri" pitchFamily="34" charset="0"/>
                <a:ea typeface="Calibri" pitchFamily="34" charset="-122"/>
                <a:cs typeface="Calibri" pitchFamily="34" charset="-120"/>
              </a:rPr>
              <a:t>BÖLÜM 02</a:t>
            </a:r>
            <a:endParaRPr lang="tr-TR" sz="900" noProof="0" dirty="0"/>
          </a:p>
        </p:txBody>
      </p:sp>
      <p:sp>
        <p:nvSpPr>
          <p:cNvPr id="6" name="Text 4"/>
          <p:cNvSpPr/>
          <p:nvPr/>
        </p:nvSpPr>
        <p:spPr>
          <a:xfrm>
            <a:off x="685800" y="1920240"/>
            <a:ext cx="6858000" cy="1463040"/>
          </a:xfrm>
          <a:prstGeom prst="rect">
            <a:avLst/>
          </a:prstGeom>
          <a:noFill/>
          <a:ln/>
        </p:spPr>
        <p:txBody>
          <a:bodyPr wrap="square" rtlCol="0" anchor="ctr"/>
          <a:lstStyle/>
          <a:p>
            <a:pPr marL="0" indent="0">
              <a:buNone/>
            </a:pPr>
            <a:r>
              <a:rPr lang="tr-TR" sz="2800" b="1" noProof="0" dirty="0">
                <a:solidFill>
                  <a:srgbClr val="FFFFFF"/>
                </a:solidFill>
                <a:latin typeface="Calibri" pitchFamily="34" charset="0"/>
                <a:ea typeface="Calibri" pitchFamily="34" charset="-122"/>
                <a:cs typeface="Calibri" pitchFamily="34" charset="-120"/>
              </a:rPr>
              <a:t>Güz Yarıyılı Ders Programı</a:t>
            </a:r>
            <a:endParaRPr lang="tr-TR" sz="2800" noProof="0" dirty="0"/>
          </a:p>
          <a:p>
            <a:pPr marL="0" indent="0">
              <a:buNone/>
            </a:pPr>
            <a:r>
              <a:rPr lang="tr-TR" sz="2800" b="1" noProof="0" dirty="0">
                <a:solidFill>
                  <a:srgbClr val="FFFFFF"/>
                </a:solidFill>
                <a:latin typeface="Calibri" pitchFamily="34" charset="0"/>
                <a:ea typeface="Calibri" pitchFamily="34" charset="-122"/>
                <a:cs typeface="Calibri" pitchFamily="34" charset="-120"/>
              </a:rPr>
              <a:t>Taslakları ve Önerileri</a:t>
            </a:r>
            <a:endParaRPr lang="tr-TR" sz="2800" noProof="0" dirty="0"/>
          </a:p>
        </p:txBody>
      </p:sp>
      <p:sp>
        <p:nvSpPr>
          <p:cNvPr id="7" name="Text 5"/>
          <p:cNvSpPr/>
          <p:nvPr/>
        </p:nvSpPr>
        <p:spPr>
          <a:xfrm>
            <a:off x="685800" y="3337560"/>
            <a:ext cx="6858000" cy="457200"/>
          </a:xfrm>
          <a:prstGeom prst="rect">
            <a:avLst/>
          </a:prstGeom>
          <a:noFill/>
          <a:ln/>
        </p:spPr>
        <p:txBody>
          <a:bodyPr wrap="square" rtlCol="0" anchor="ctr"/>
          <a:lstStyle/>
          <a:p>
            <a:pPr marL="0" indent="0">
              <a:buNone/>
            </a:pPr>
            <a:r>
              <a:rPr lang="tr-TR" sz="1200" i="1" noProof="0" dirty="0">
                <a:solidFill>
                  <a:srgbClr val="4A9FD4"/>
                </a:solidFill>
                <a:latin typeface="Calibri" pitchFamily="34" charset="0"/>
                <a:ea typeface="Calibri" pitchFamily="34" charset="-122"/>
                <a:cs typeface="Calibri" pitchFamily="34" charset="-120"/>
              </a:rPr>
              <a:t>2026–2027 Akademik Yılı  |  </a:t>
            </a:r>
            <a:r>
              <a:rPr lang="tr-TR" sz="1200" i="1" dirty="0">
                <a:solidFill>
                  <a:srgbClr val="4A9FD4"/>
                </a:solidFill>
                <a:latin typeface="Calibri" pitchFamily="34" charset="0"/>
                <a:ea typeface="Calibri" pitchFamily="34" charset="-122"/>
                <a:cs typeface="Calibri" pitchFamily="34" charset="-120"/>
              </a:rPr>
              <a:t>Sosyal Hizmetler</a:t>
            </a:r>
            <a:r>
              <a:rPr lang="tr-TR" sz="1200" i="1" noProof="0" dirty="0">
                <a:solidFill>
                  <a:srgbClr val="4A9FD4"/>
                </a:solidFill>
                <a:latin typeface="Calibri" pitchFamily="34" charset="0"/>
                <a:ea typeface="Calibri" pitchFamily="34" charset="-122"/>
                <a:cs typeface="Calibri" pitchFamily="34" charset="-120"/>
              </a:rPr>
              <a:t> Programı</a:t>
            </a:r>
            <a:endParaRPr lang="tr-TR" sz="1200" noProof="0" dirty="0"/>
          </a:p>
        </p:txBody>
      </p:sp>
      <p:pic>
        <p:nvPicPr>
          <p:cNvPr id="9" name="Resim 8">
            <a:extLst>
              <a:ext uri="{FF2B5EF4-FFF2-40B4-BE49-F238E27FC236}">
                <a16:creationId xmlns:a16="http://schemas.microsoft.com/office/drawing/2014/main" id="{5EDF981B-19C9-B9CC-599C-3A3CC92B1427}"/>
              </a:ext>
            </a:extLst>
          </p:cNvPr>
          <p:cNvPicPr>
            <a:picLocks noChangeAspect="1"/>
          </p:cNvPicPr>
          <p:nvPr/>
        </p:nvPicPr>
        <p:blipFill>
          <a:blip r:embed="rId3"/>
          <a:stretch>
            <a:fillRect/>
          </a:stretch>
        </p:blipFill>
        <p:spPr>
          <a:xfrm>
            <a:off x="7007497" y="4535527"/>
            <a:ext cx="1725023" cy="30154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Güz Dönemi Ders Programı Önerileri</a:t>
            </a:r>
            <a:endParaRPr lang="tr-TR" sz="2200" noProof="0" dirty="0"/>
          </a:p>
        </p:txBody>
      </p:sp>
      <p:sp>
        <p:nvSpPr>
          <p:cNvPr id="5" name="Shape 2"/>
          <p:cNvSpPr/>
          <p:nvPr/>
        </p:nvSpPr>
        <p:spPr>
          <a:xfrm>
            <a:off x="457200" y="749808"/>
            <a:ext cx="292608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65760" y="960120"/>
            <a:ext cx="1920240" cy="3749040"/>
          </a:xfrm>
          <a:prstGeom prst="rect">
            <a:avLst/>
          </a:prstGeom>
          <a:solidFill>
            <a:srgbClr val="1B3A5C"/>
          </a:solidFill>
          <a:ln w="12700">
            <a:solidFill>
              <a:srgbClr val="1B3A5C"/>
            </a:solidFill>
            <a:prstDash val="solid"/>
          </a:ln>
        </p:spPr>
        <p:txBody>
          <a:bodyPr/>
          <a:lstStyle/>
          <a:p>
            <a:endParaRPr lang="tr-TR" noProof="0" dirty="0"/>
          </a:p>
        </p:txBody>
      </p:sp>
      <p:sp>
        <p:nvSpPr>
          <p:cNvPr id="7" name="Text 4"/>
          <p:cNvSpPr/>
          <p:nvPr/>
        </p:nvSpPr>
        <p:spPr>
          <a:xfrm>
            <a:off x="365760" y="1371600"/>
            <a:ext cx="1920240" cy="2743200"/>
          </a:xfrm>
          <a:prstGeom prst="rect">
            <a:avLst/>
          </a:prstGeom>
          <a:noFill/>
          <a:ln/>
        </p:spPr>
        <p:txBody>
          <a:bodyPr wrap="square" rtlCol="0" anchor="ctr"/>
          <a:lstStyle/>
          <a:p>
            <a:pPr marL="0" indent="0" algn="ctr">
              <a:buNone/>
            </a:pPr>
            <a:r>
              <a:rPr lang="tr-TR" sz="1600" b="1" noProof="0" dirty="0">
                <a:solidFill>
                  <a:srgbClr val="FFFFFF"/>
                </a:solidFill>
                <a:latin typeface="Calibri" pitchFamily="34" charset="0"/>
                <a:ea typeface="Calibri" pitchFamily="34" charset="-122"/>
                <a:cs typeface="Calibri" pitchFamily="34" charset="-120"/>
              </a:rPr>
              <a:t>2026 – 2027 AKADEMİK YILI</a:t>
            </a:r>
            <a:endParaRPr lang="tr-TR" sz="1600" noProof="0" dirty="0"/>
          </a:p>
          <a:p>
            <a:pPr marL="0" indent="0" algn="ctr">
              <a:buNone/>
            </a:pPr>
            <a:r>
              <a:rPr lang="tr-TR" sz="1600" b="1" dirty="0">
                <a:solidFill>
                  <a:srgbClr val="FFFFFF"/>
                </a:solidFill>
                <a:latin typeface="Calibri" pitchFamily="34" charset="0"/>
                <a:cs typeface="Calibri" pitchFamily="34" charset="-120"/>
              </a:rPr>
              <a:t>GÜZ</a:t>
            </a:r>
            <a:endParaRPr lang="tr-TR" sz="1600" noProof="0" dirty="0"/>
          </a:p>
          <a:p>
            <a:pPr marL="0" indent="0" algn="ctr">
              <a:buNone/>
            </a:pPr>
            <a:r>
              <a:rPr lang="tr-TR" sz="1600" b="1" noProof="0" dirty="0">
                <a:solidFill>
                  <a:srgbClr val="FFFFFF"/>
                </a:solidFill>
                <a:latin typeface="Calibri" pitchFamily="34" charset="0"/>
                <a:ea typeface="Calibri" pitchFamily="34" charset="-122"/>
                <a:cs typeface="Calibri" pitchFamily="34" charset="-120"/>
              </a:rPr>
              <a:t>YARIYILI</a:t>
            </a:r>
            <a:endParaRPr lang="tr-TR" sz="1600" noProof="0" dirty="0"/>
          </a:p>
        </p:txBody>
      </p:sp>
      <p:sp>
        <p:nvSpPr>
          <p:cNvPr id="8" name="Shape 5"/>
          <p:cNvSpPr/>
          <p:nvPr/>
        </p:nvSpPr>
        <p:spPr>
          <a:xfrm>
            <a:off x="548640" y="3324243"/>
            <a:ext cx="1554480" cy="45720"/>
          </a:xfrm>
          <a:prstGeom prst="rect">
            <a:avLst/>
          </a:prstGeom>
          <a:solidFill>
            <a:srgbClr val="4A9FD4"/>
          </a:solidFill>
          <a:ln w="12700">
            <a:solidFill>
              <a:srgbClr val="4A9FD4"/>
            </a:solidFill>
            <a:prstDash val="solid"/>
          </a:ln>
        </p:spPr>
        <p:txBody>
          <a:bodyPr/>
          <a:lstStyle/>
          <a:p>
            <a:endParaRPr lang="tr-TR" noProof="0" dirty="0"/>
          </a:p>
        </p:txBody>
      </p:sp>
      <p:sp>
        <p:nvSpPr>
          <p:cNvPr id="9" name="Shape 6"/>
          <p:cNvSpPr/>
          <p:nvPr/>
        </p:nvSpPr>
        <p:spPr>
          <a:xfrm>
            <a:off x="365760" y="914400"/>
            <a:ext cx="8412480" cy="0"/>
          </a:xfrm>
          <a:prstGeom prst="rect">
            <a:avLst/>
          </a:prstGeom>
          <a:solidFill>
            <a:srgbClr val="000000"/>
          </a:solidFill>
          <a:ln w="12700">
            <a:solidFill>
              <a:srgbClr val="FFFFFF">
                <a:alpha val="0"/>
              </a:srgbClr>
            </a:solidFill>
            <a:prstDash val="solid"/>
          </a:ln>
        </p:spPr>
        <p:txBody>
          <a:bodyPr/>
          <a:lstStyle/>
          <a:p>
            <a:endParaRPr lang="tr-TR" noProof="0" dirty="0"/>
          </a:p>
        </p:txBody>
      </p:sp>
      <p:sp>
        <p:nvSpPr>
          <p:cNvPr id="10" name="Shape 7"/>
          <p:cNvSpPr/>
          <p:nvPr/>
        </p:nvSpPr>
        <p:spPr>
          <a:xfrm>
            <a:off x="2468880" y="1005840"/>
            <a:ext cx="6309360" cy="100584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1" name="Shape 8"/>
          <p:cNvSpPr/>
          <p:nvPr/>
        </p:nvSpPr>
        <p:spPr>
          <a:xfrm>
            <a:off x="2468880" y="1005840"/>
            <a:ext cx="109728" cy="1005840"/>
          </a:xfrm>
          <a:prstGeom prst="rect">
            <a:avLst/>
          </a:prstGeom>
          <a:solidFill>
            <a:srgbClr val="4A9FD4"/>
          </a:solidFill>
          <a:ln w="12700">
            <a:solidFill>
              <a:srgbClr val="4A9FD4"/>
            </a:solidFill>
            <a:prstDash val="solid"/>
          </a:ln>
        </p:spPr>
        <p:txBody>
          <a:bodyPr/>
          <a:lstStyle/>
          <a:p>
            <a:endParaRPr lang="tr-TR" noProof="0" dirty="0"/>
          </a:p>
        </p:txBody>
      </p:sp>
      <p:sp>
        <p:nvSpPr>
          <p:cNvPr id="12" name="Text 9"/>
          <p:cNvSpPr/>
          <p:nvPr/>
        </p:nvSpPr>
        <p:spPr>
          <a:xfrm>
            <a:off x="2651760" y="1051560"/>
            <a:ext cx="6035040" cy="274320"/>
          </a:xfrm>
          <a:prstGeom prst="rect">
            <a:avLst/>
          </a:prstGeom>
          <a:noFill/>
          <a:ln/>
        </p:spPr>
        <p:txBody>
          <a:bodyPr wrap="square" rtlCol="0" anchor="ctr"/>
          <a:lstStyle/>
          <a:p>
            <a:pPr marL="0" indent="0">
              <a:buNone/>
            </a:pPr>
            <a:r>
              <a:rPr lang="tr-TR" sz="850" i="1" noProof="0" dirty="0">
                <a:solidFill>
                  <a:srgbClr val="5A7291"/>
                </a:solidFill>
                <a:latin typeface="Calibri" pitchFamily="34" charset="0"/>
                <a:ea typeface="Calibri" pitchFamily="34" charset="-122"/>
                <a:cs typeface="Calibri" pitchFamily="34" charset="-120"/>
              </a:rPr>
              <a:t>Karar No 1  — Danışma Kurulu</a:t>
            </a:r>
            <a:endParaRPr lang="tr-TR" sz="850" noProof="0" dirty="0"/>
          </a:p>
        </p:txBody>
      </p:sp>
      <p:sp>
        <p:nvSpPr>
          <p:cNvPr id="13" name="Text 10"/>
          <p:cNvSpPr/>
          <p:nvPr/>
        </p:nvSpPr>
        <p:spPr>
          <a:xfrm>
            <a:off x="2651760" y="1353312"/>
            <a:ext cx="6035040" cy="566928"/>
          </a:xfrm>
          <a:prstGeom prst="rect">
            <a:avLst/>
          </a:prstGeom>
          <a:noFill/>
          <a:ln/>
        </p:spPr>
        <p:txBody>
          <a:bodyPr wrap="square" rtlCol="0" anchor="ctr"/>
          <a:lstStyle/>
          <a:p>
            <a:pPr marL="0" indent="0" algn="just">
              <a:buNone/>
            </a:pPr>
            <a:r>
              <a:rPr lang="tr-TR" sz="900" dirty="0">
                <a:effectLst/>
                <a:latin typeface="Times New Roman" panose="02020603050405020304" pitchFamily="18" charset="0"/>
                <a:ea typeface="Caladea"/>
                <a:cs typeface="Times New Roman" panose="02020603050405020304" pitchFamily="18" charset="0"/>
              </a:rPr>
              <a:t>Mesleki İngilizce dersleri yerine alan seçmeli ders havuzunun genişletilmesi ve bu kapsamda </a:t>
            </a:r>
            <a:r>
              <a:rPr lang="tr-TR" sz="900" b="1" dirty="0">
                <a:effectLst/>
                <a:latin typeface="Times New Roman" panose="02020603050405020304" pitchFamily="18" charset="0"/>
                <a:ea typeface="Caladea"/>
                <a:cs typeface="Times New Roman" panose="02020603050405020304" pitchFamily="18" charset="0"/>
              </a:rPr>
              <a:t>İnsan Hakları ve Sosyal Hizmet, Dijitalleşme ve Sosyal Hizmet, Toplumsal Cinsiyet ve Sosyal Hizmet</a:t>
            </a:r>
            <a:r>
              <a:rPr lang="tr-TR" sz="900" b="1" dirty="0">
                <a:latin typeface="Times New Roman" panose="02020603050405020304" pitchFamily="18" charset="0"/>
                <a:ea typeface="Caladea"/>
                <a:cs typeface="Times New Roman" panose="02020603050405020304" pitchFamily="18" charset="0"/>
              </a:rPr>
              <a:t>,</a:t>
            </a:r>
            <a:r>
              <a:rPr lang="tr-TR" sz="900" b="1" dirty="0">
                <a:effectLst/>
                <a:latin typeface="Times New Roman" panose="02020603050405020304" pitchFamily="18" charset="0"/>
                <a:ea typeface="Caladea"/>
                <a:cs typeface="Times New Roman" panose="02020603050405020304" pitchFamily="18" charset="0"/>
              </a:rPr>
              <a:t> Göç ve Sosyal Hizmet </a:t>
            </a:r>
            <a:r>
              <a:rPr lang="tr-TR" sz="900" dirty="0">
                <a:effectLst/>
                <a:latin typeface="Times New Roman" panose="02020603050405020304" pitchFamily="18" charset="0"/>
                <a:ea typeface="Caladea"/>
                <a:cs typeface="Times New Roman" panose="02020603050405020304" pitchFamily="18" charset="0"/>
              </a:rPr>
              <a:t>ve </a:t>
            </a:r>
            <a:r>
              <a:rPr lang="tr-TR" sz="900" b="1" dirty="0">
                <a:effectLst/>
                <a:latin typeface="Times New Roman" panose="02020603050405020304" pitchFamily="18" charset="0"/>
                <a:ea typeface="Caladea"/>
                <a:cs typeface="Times New Roman" panose="02020603050405020304" pitchFamily="18" charset="0"/>
              </a:rPr>
              <a:t>Sosyal Hizmet Kuramları</a:t>
            </a:r>
            <a:r>
              <a:rPr lang="tr-TR" sz="900" dirty="0">
                <a:effectLst/>
                <a:latin typeface="Times New Roman" panose="02020603050405020304" pitchFamily="18" charset="0"/>
                <a:ea typeface="Caladea"/>
                <a:cs typeface="Times New Roman" panose="02020603050405020304" pitchFamily="18" charset="0"/>
              </a:rPr>
              <a:t> derslerinin müfredata eklenmesinin değerlendirilmesine karar verilmiştir</a:t>
            </a:r>
            <a:r>
              <a:rPr lang="tr-TR" sz="900" dirty="0">
                <a:effectLst/>
                <a:latin typeface="Times New Roman" panose="02020603050405020304" pitchFamily="18" charset="0"/>
                <a:cs typeface="Times New Roman" panose="02020603050405020304" pitchFamily="18" charset="0"/>
              </a:rPr>
              <a:t> </a:t>
            </a:r>
            <a:endParaRPr lang="tr-TR" sz="900" noProof="0" dirty="0">
              <a:latin typeface="Times New Roman" panose="02020603050405020304" pitchFamily="18" charset="0"/>
              <a:cs typeface="Times New Roman" panose="02020603050405020304" pitchFamily="18" charset="0"/>
            </a:endParaRPr>
          </a:p>
        </p:txBody>
      </p:sp>
      <p:sp>
        <p:nvSpPr>
          <p:cNvPr id="14" name="Shape 11"/>
          <p:cNvSpPr/>
          <p:nvPr/>
        </p:nvSpPr>
        <p:spPr>
          <a:xfrm>
            <a:off x="2468880" y="2194560"/>
            <a:ext cx="6309360" cy="100584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5" name="Shape 12"/>
          <p:cNvSpPr/>
          <p:nvPr/>
        </p:nvSpPr>
        <p:spPr>
          <a:xfrm>
            <a:off x="2468880" y="2194560"/>
            <a:ext cx="109728" cy="1005840"/>
          </a:xfrm>
          <a:prstGeom prst="rect">
            <a:avLst/>
          </a:prstGeom>
          <a:solidFill>
            <a:srgbClr val="4A9FD4"/>
          </a:solidFill>
          <a:ln w="12700">
            <a:solidFill>
              <a:srgbClr val="4A9FD4"/>
            </a:solidFill>
            <a:prstDash val="solid"/>
          </a:ln>
        </p:spPr>
        <p:txBody>
          <a:bodyPr/>
          <a:lstStyle/>
          <a:p>
            <a:endParaRPr lang="tr-TR" noProof="0" dirty="0"/>
          </a:p>
        </p:txBody>
      </p:sp>
      <p:sp>
        <p:nvSpPr>
          <p:cNvPr id="16" name="Text 13"/>
          <p:cNvSpPr/>
          <p:nvPr/>
        </p:nvSpPr>
        <p:spPr>
          <a:xfrm>
            <a:off x="2651760" y="2240280"/>
            <a:ext cx="6035040" cy="274320"/>
          </a:xfrm>
          <a:prstGeom prst="rect">
            <a:avLst/>
          </a:prstGeom>
          <a:noFill/>
          <a:ln/>
        </p:spPr>
        <p:txBody>
          <a:bodyPr wrap="square" rtlCol="0" anchor="ctr"/>
          <a:lstStyle/>
          <a:p>
            <a:pPr marL="0" indent="0">
              <a:buNone/>
            </a:pPr>
            <a:r>
              <a:rPr lang="tr-TR" sz="850" i="1" noProof="0" dirty="0">
                <a:solidFill>
                  <a:srgbClr val="5A7291"/>
                </a:solidFill>
                <a:latin typeface="Calibri" pitchFamily="34" charset="0"/>
                <a:ea typeface="Calibri" pitchFamily="34" charset="-122"/>
                <a:cs typeface="Calibri" pitchFamily="34" charset="-120"/>
              </a:rPr>
              <a:t>Karar No </a:t>
            </a:r>
            <a:r>
              <a:rPr lang="tr-TR" sz="850" i="1" dirty="0">
                <a:solidFill>
                  <a:srgbClr val="5A7291"/>
                </a:solidFill>
                <a:latin typeface="Calibri" pitchFamily="34" charset="0"/>
                <a:ea typeface="Calibri" pitchFamily="34" charset="-122"/>
                <a:cs typeface="Calibri" pitchFamily="34" charset="-120"/>
              </a:rPr>
              <a:t>3</a:t>
            </a:r>
            <a:r>
              <a:rPr lang="tr-TR" sz="850" i="1" noProof="0" dirty="0">
                <a:solidFill>
                  <a:srgbClr val="5A7291"/>
                </a:solidFill>
                <a:latin typeface="Calibri" pitchFamily="34" charset="0"/>
                <a:ea typeface="Calibri" pitchFamily="34" charset="-122"/>
                <a:cs typeface="Calibri" pitchFamily="34" charset="-120"/>
              </a:rPr>
              <a:t> — Danışma Kurulu</a:t>
            </a:r>
            <a:endParaRPr lang="tr-TR" sz="850" noProof="0" dirty="0"/>
          </a:p>
        </p:txBody>
      </p:sp>
      <p:sp>
        <p:nvSpPr>
          <p:cNvPr id="17" name="Text 14"/>
          <p:cNvSpPr/>
          <p:nvPr/>
        </p:nvSpPr>
        <p:spPr>
          <a:xfrm>
            <a:off x="2651760" y="2542032"/>
            <a:ext cx="6035040" cy="566928"/>
          </a:xfrm>
          <a:prstGeom prst="rect">
            <a:avLst/>
          </a:prstGeom>
          <a:noFill/>
          <a:ln/>
        </p:spPr>
        <p:txBody>
          <a:bodyPr wrap="square" rtlCol="0" anchor="ctr"/>
          <a:lstStyle/>
          <a:p>
            <a:pPr marL="0" indent="0">
              <a:buNone/>
            </a:pPr>
            <a:r>
              <a:rPr lang="tr-TR" sz="1000" dirty="0">
                <a:solidFill>
                  <a:srgbClr val="1A2740"/>
                </a:solidFill>
                <a:latin typeface="Times New Roman" panose="02020603050405020304" pitchFamily="18" charset="0"/>
                <a:ea typeface="Calibri" pitchFamily="34" charset="-122"/>
                <a:cs typeface="Times New Roman" panose="02020603050405020304" pitchFamily="18" charset="0"/>
              </a:rPr>
              <a:t>Staj ve uygulamalar, etkinlikler konusunda program yeterli olup, kurum ziyaretleri sayısının yeni dönemde artırılması konusu değerlendirilecektir</a:t>
            </a:r>
            <a:r>
              <a:rPr lang="tr-TR" sz="1000" noProof="0" dirty="0">
                <a:solidFill>
                  <a:srgbClr val="1A2740"/>
                </a:solidFill>
                <a:latin typeface="Times New Roman" panose="02020603050405020304" pitchFamily="18" charset="0"/>
                <a:ea typeface="Calibri" pitchFamily="34" charset="-122"/>
                <a:cs typeface="Times New Roman" panose="02020603050405020304" pitchFamily="18" charset="0"/>
              </a:rPr>
              <a:t>.</a:t>
            </a:r>
            <a:endParaRPr lang="tr-TR" sz="1000" noProof="0" dirty="0">
              <a:latin typeface="Times New Roman" panose="02020603050405020304" pitchFamily="18" charset="0"/>
              <a:cs typeface="Times New Roman" panose="02020603050405020304" pitchFamily="18" charset="0"/>
            </a:endParaRPr>
          </a:p>
        </p:txBody>
      </p:sp>
      <p:sp>
        <p:nvSpPr>
          <p:cNvPr id="18" name="Shape 15"/>
          <p:cNvSpPr/>
          <p:nvPr/>
        </p:nvSpPr>
        <p:spPr>
          <a:xfrm>
            <a:off x="2468880" y="3383280"/>
            <a:ext cx="6309360" cy="1005840"/>
          </a:xfrm>
          <a:prstGeom prst="rect">
            <a:avLst/>
          </a:prstGeom>
          <a:solidFill>
            <a:srgbClr val="F7FAFD"/>
          </a:solidFill>
          <a:ln w="12700">
            <a:solidFill>
              <a:srgbClr val="C5D9EE"/>
            </a:solidFill>
            <a:prstDash val="solid"/>
          </a:ln>
          <a:effectLst>
            <a:outerShdw blurRad="101600" dist="38100" dir="8100000" algn="bl" rotWithShape="0">
              <a:srgbClr val="000000">
                <a:alpha val="10000"/>
              </a:srgbClr>
            </a:outerShdw>
          </a:effectLst>
        </p:spPr>
        <p:txBody>
          <a:bodyPr/>
          <a:lstStyle/>
          <a:p>
            <a:endParaRPr lang="tr-TR" noProof="0" dirty="0"/>
          </a:p>
        </p:txBody>
      </p:sp>
      <p:sp>
        <p:nvSpPr>
          <p:cNvPr id="19" name="Shape 16"/>
          <p:cNvSpPr/>
          <p:nvPr/>
        </p:nvSpPr>
        <p:spPr>
          <a:xfrm>
            <a:off x="2468880" y="3383280"/>
            <a:ext cx="109728" cy="1005840"/>
          </a:xfrm>
          <a:prstGeom prst="rect">
            <a:avLst/>
          </a:prstGeom>
          <a:solidFill>
            <a:srgbClr val="4A9FD4"/>
          </a:solidFill>
          <a:ln w="12700">
            <a:solidFill>
              <a:srgbClr val="4A9FD4"/>
            </a:solidFill>
            <a:prstDash val="solid"/>
          </a:ln>
        </p:spPr>
        <p:txBody>
          <a:bodyPr/>
          <a:lstStyle/>
          <a:p>
            <a:endParaRPr lang="tr-TR" noProof="0" dirty="0"/>
          </a:p>
        </p:txBody>
      </p:sp>
      <p:sp>
        <p:nvSpPr>
          <p:cNvPr id="20" name="Text 17"/>
          <p:cNvSpPr/>
          <p:nvPr/>
        </p:nvSpPr>
        <p:spPr>
          <a:xfrm>
            <a:off x="2651760" y="3429000"/>
            <a:ext cx="6035040" cy="274320"/>
          </a:xfrm>
          <a:prstGeom prst="rect">
            <a:avLst/>
          </a:prstGeom>
          <a:noFill/>
          <a:ln/>
        </p:spPr>
        <p:txBody>
          <a:bodyPr wrap="square" rtlCol="0" anchor="ctr"/>
          <a:lstStyle/>
          <a:p>
            <a:pPr marL="0" indent="0">
              <a:buNone/>
            </a:pPr>
            <a:r>
              <a:rPr lang="tr-TR" sz="850" i="1" noProof="0" dirty="0">
                <a:solidFill>
                  <a:srgbClr val="5A7291"/>
                </a:solidFill>
                <a:latin typeface="Calibri" pitchFamily="34" charset="0"/>
                <a:ea typeface="Calibri" pitchFamily="34" charset="-122"/>
                <a:cs typeface="Calibri" pitchFamily="34" charset="-120"/>
              </a:rPr>
              <a:t>Karar No 6 &amp; 11 — Öğrenci Görüşleri</a:t>
            </a:r>
            <a:endParaRPr lang="tr-TR" sz="850" noProof="0" dirty="0"/>
          </a:p>
        </p:txBody>
      </p:sp>
      <p:sp>
        <p:nvSpPr>
          <p:cNvPr id="21" name="Text 18"/>
          <p:cNvSpPr/>
          <p:nvPr/>
        </p:nvSpPr>
        <p:spPr>
          <a:xfrm>
            <a:off x="2651760" y="3730752"/>
            <a:ext cx="6035040" cy="566928"/>
          </a:xfrm>
          <a:prstGeom prst="rect">
            <a:avLst/>
          </a:prstGeom>
          <a:noFill/>
          <a:ln/>
        </p:spPr>
        <p:txBody>
          <a:bodyPr wrap="square" rtlCol="0" anchor="ctr"/>
          <a:lstStyle/>
          <a:p>
            <a:pPr marL="0" indent="0">
              <a:buNone/>
            </a:pPr>
            <a:r>
              <a:rPr lang="tr-TR" sz="1000" dirty="0">
                <a:solidFill>
                  <a:srgbClr val="1A2740"/>
                </a:solidFill>
                <a:latin typeface="Times New Roman" panose="02020603050405020304" pitchFamily="18" charset="0"/>
                <a:ea typeface="Calibri" pitchFamily="34" charset="-122"/>
                <a:cs typeface="Times New Roman" panose="02020603050405020304" pitchFamily="18" charset="0"/>
              </a:rPr>
              <a:t>Sosyal etkinliklerin artırılması, daha fazla kurum ve saha ziyareti gerçekleştirilmesi değerlendirilecektir</a:t>
            </a:r>
            <a:r>
              <a:rPr lang="tr-TR" sz="1000" noProof="0" dirty="0">
                <a:solidFill>
                  <a:srgbClr val="1A2740"/>
                </a:solidFill>
                <a:latin typeface="Times New Roman" panose="02020603050405020304" pitchFamily="18" charset="0"/>
                <a:ea typeface="Calibri" pitchFamily="34" charset="-122"/>
                <a:cs typeface="Times New Roman" panose="02020603050405020304" pitchFamily="18" charset="0"/>
              </a:rPr>
              <a:t>.</a:t>
            </a:r>
            <a:endParaRPr lang="tr-TR" sz="1000" noProof="0" dirty="0">
              <a:latin typeface="Times New Roman" panose="02020603050405020304" pitchFamily="18" charset="0"/>
              <a:cs typeface="Times New Roman" panose="02020603050405020304" pitchFamily="18" charset="0"/>
            </a:endParaRPr>
          </a:p>
        </p:txBody>
      </p:sp>
      <p:sp>
        <p:nvSpPr>
          <p:cNvPr id="22" name="Shape 19"/>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3" name="Text 20"/>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4" name="Resim 23">
            <a:extLst>
              <a:ext uri="{FF2B5EF4-FFF2-40B4-BE49-F238E27FC236}">
                <a16:creationId xmlns:a16="http://schemas.microsoft.com/office/drawing/2014/main" id="{1A1030D4-2F1C-6A7C-D42F-4F04EBABB8C4}"/>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B3A5C"/>
          </a:solidFill>
          <a:ln w="12700">
            <a:solidFill>
              <a:srgbClr val="1B3A5C"/>
            </a:solidFill>
            <a:prstDash val="solid"/>
          </a:ln>
        </p:spPr>
        <p:txBody>
          <a:bodyPr/>
          <a:lstStyle/>
          <a:p>
            <a:endParaRPr lang="tr-TR" noProof="0" dirty="0"/>
          </a:p>
        </p:txBody>
      </p:sp>
      <p:sp>
        <p:nvSpPr>
          <p:cNvPr id="4" name="Text 1"/>
          <p:cNvSpPr/>
          <p:nvPr/>
        </p:nvSpPr>
        <p:spPr>
          <a:xfrm>
            <a:off x="457200" y="182880"/>
            <a:ext cx="6400800" cy="594360"/>
          </a:xfrm>
          <a:prstGeom prst="rect">
            <a:avLst/>
          </a:prstGeom>
          <a:noFill/>
          <a:ln/>
        </p:spPr>
        <p:txBody>
          <a:bodyPr wrap="square" rtlCol="0" anchor="ctr"/>
          <a:lstStyle/>
          <a:p>
            <a:pPr marL="0" indent="0">
              <a:buNone/>
            </a:pPr>
            <a:r>
              <a:rPr lang="tr-TR" sz="2200" b="1" noProof="0" dirty="0">
                <a:solidFill>
                  <a:srgbClr val="1B3A5C"/>
                </a:solidFill>
                <a:latin typeface="Calibri" pitchFamily="34" charset="0"/>
                <a:ea typeface="Calibri" pitchFamily="34" charset="-122"/>
                <a:cs typeface="Calibri" pitchFamily="34" charset="-120"/>
              </a:rPr>
              <a:t>Müfredat Güncellemeleri</a:t>
            </a:r>
            <a:endParaRPr lang="tr-TR" sz="2200" noProof="0" dirty="0"/>
          </a:p>
        </p:txBody>
      </p:sp>
      <p:sp>
        <p:nvSpPr>
          <p:cNvPr id="5" name="Shape 2"/>
          <p:cNvSpPr/>
          <p:nvPr/>
        </p:nvSpPr>
        <p:spPr>
          <a:xfrm>
            <a:off x="457200" y="749808"/>
            <a:ext cx="2011680" cy="36576"/>
          </a:xfrm>
          <a:prstGeom prst="rect">
            <a:avLst/>
          </a:prstGeom>
          <a:solidFill>
            <a:srgbClr val="4A9FD4"/>
          </a:solidFill>
          <a:ln w="12700">
            <a:solidFill>
              <a:srgbClr val="4A9FD4"/>
            </a:solidFill>
            <a:prstDash val="solid"/>
          </a:ln>
        </p:spPr>
        <p:txBody>
          <a:bodyPr/>
          <a:lstStyle/>
          <a:p>
            <a:endParaRPr lang="tr-TR" noProof="0" dirty="0"/>
          </a:p>
        </p:txBody>
      </p:sp>
      <p:sp>
        <p:nvSpPr>
          <p:cNvPr id="6" name="Shape 3"/>
          <p:cNvSpPr/>
          <p:nvPr/>
        </p:nvSpPr>
        <p:spPr>
          <a:xfrm>
            <a:off x="365760" y="914400"/>
            <a:ext cx="8412480" cy="411480"/>
          </a:xfrm>
          <a:prstGeom prst="rect">
            <a:avLst/>
          </a:prstGeom>
          <a:solidFill>
            <a:srgbClr val="EBF4FB"/>
          </a:solidFill>
          <a:ln w="12700">
            <a:solidFill>
              <a:srgbClr val="C5D9EE"/>
            </a:solidFill>
            <a:prstDash val="solid"/>
          </a:ln>
        </p:spPr>
        <p:txBody>
          <a:bodyPr/>
          <a:lstStyle/>
          <a:p>
            <a:endParaRPr lang="tr-TR" noProof="0" dirty="0"/>
          </a:p>
        </p:txBody>
      </p:sp>
      <p:sp>
        <p:nvSpPr>
          <p:cNvPr id="7" name="Text 4"/>
          <p:cNvSpPr/>
          <p:nvPr/>
        </p:nvSpPr>
        <p:spPr>
          <a:xfrm>
            <a:off x="502920" y="914400"/>
            <a:ext cx="8229600" cy="411480"/>
          </a:xfrm>
          <a:prstGeom prst="rect">
            <a:avLst/>
          </a:prstGeom>
          <a:noFill/>
          <a:ln/>
        </p:spPr>
        <p:txBody>
          <a:bodyPr wrap="square" rtlCol="0" anchor="ctr"/>
          <a:lstStyle/>
          <a:p>
            <a:pPr marL="0" indent="0">
              <a:buNone/>
            </a:pPr>
            <a:r>
              <a:rPr lang="tr-TR" sz="1000" i="1" noProof="0" dirty="0">
                <a:solidFill>
                  <a:srgbClr val="5A7291"/>
                </a:solidFill>
                <a:latin typeface="Calibri" pitchFamily="34" charset="0"/>
                <a:ea typeface="Calibri" pitchFamily="34" charset="-122"/>
                <a:cs typeface="Calibri" pitchFamily="34" charset="-120"/>
              </a:rPr>
              <a:t>11.06.2026 tarihli Danışma Kurulu Toplantısı  ve Çıkış Anketi Sonuç Raporu doğrultusunda;</a:t>
            </a:r>
            <a:endParaRPr lang="tr-TR" sz="1000" noProof="0" dirty="0"/>
          </a:p>
        </p:txBody>
      </p:sp>
      <p:sp>
        <p:nvSpPr>
          <p:cNvPr id="8" name="Shape 5"/>
          <p:cNvSpPr/>
          <p:nvPr/>
        </p:nvSpPr>
        <p:spPr>
          <a:xfrm>
            <a:off x="365760" y="1463040"/>
            <a:ext cx="8412480" cy="685800"/>
          </a:xfrm>
          <a:prstGeom prst="rect">
            <a:avLst/>
          </a:prstGeom>
          <a:solidFill>
            <a:srgbClr val="FFFFFF"/>
          </a:solidFill>
          <a:ln w="12700">
            <a:solidFill>
              <a:srgbClr val="C5D9EE"/>
            </a:solidFill>
            <a:prstDash val="solid"/>
          </a:ln>
        </p:spPr>
        <p:txBody>
          <a:bodyPr/>
          <a:lstStyle/>
          <a:p>
            <a:endParaRPr lang="tr-TR" noProof="0" dirty="0"/>
          </a:p>
        </p:txBody>
      </p:sp>
      <p:sp>
        <p:nvSpPr>
          <p:cNvPr id="9" name="Shape 6"/>
          <p:cNvSpPr/>
          <p:nvPr/>
        </p:nvSpPr>
        <p:spPr>
          <a:xfrm>
            <a:off x="365760" y="1463040"/>
            <a:ext cx="1280160" cy="685800"/>
          </a:xfrm>
          <a:prstGeom prst="rect">
            <a:avLst/>
          </a:prstGeom>
          <a:solidFill>
            <a:srgbClr val="1A7A4A"/>
          </a:solidFill>
          <a:ln w="12700">
            <a:solidFill>
              <a:srgbClr val="1A7A4A"/>
            </a:solidFill>
            <a:prstDash val="solid"/>
          </a:ln>
        </p:spPr>
        <p:txBody>
          <a:bodyPr/>
          <a:lstStyle/>
          <a:p>
            <a:endParaRPr lang="tr-TR" noProof="0" dirty="0"/>
          </a:p>
        </p:txBody>
      </p:sp>
      <p:sp>
        <p:nvSpPr>
          <p:cNvPr id="10" name="Text 7"/>
          <p:cNvSpPr/>
          <p:nvPr/>
        </p:nvSpPr>
        <p:spPr>
          <a:xfrm>
            <a:off x="365760" y="1463040"/>
            <a:ext cx="1280160" cy="685800"/>
          </a:xfrm>
          <a:prstGeom prst="rect">
            <a:avLst/>
          </a:prstGeom>
          <a:noFill/>
          <a:ln/>
        </p:spPr>
        <p:txBody>
          <a:bodyPr wrap="square" rtlCol="0" anchor="ctr"/>
          <a:lstStyle/>
          <a:p>
            <a:pPr marL="0" indent="0" algn="ctr">
              <a:buNone/>
            </a:pPr>
            <a:r>
              <a:rPr lang="tr-TR" sz="900" b="1" kern="0" spc="100" noProof="0" dirty="0">
                <a:solidFill>
                  <a:srgbClr val="FFFFFF"/>
                </a:solidFill>
                <a:latin typeface="Calibri" pitchFamily="34" charset="0"/>
                <a:ea typeface="Calibri" pitchFamily="34" charset="-122"/>
                <a:cs typeface="Calibri" pitchFamily="34" charset="-120"/>
              </a:rPr>
              <a:t>YENİ DERS</a:t>
            </a:r>
            <a:endParaRPr lang="tr-TR" sz="900" noProof="0" dirty="0"/>
          </a:p>
        </p:txBody>
      </p:sp>
      <p:sp>
        <p:nvSpPr>
          <p:cNvPr id="11" name="Text 8"/>
          <p:cNvSpPr/>
          <p:nvPr/>
        </p:nvSpPr>
        <p:spPr>
          <a:xfrm>
            <a:off x="1783080" y="1554480"/>
            <a:ext cx="6858000" cy="502920"/>
          </a:xfrm>
          <a:prstGeom prst="rect">
            <a:avLst/>
          </a:prstGeom>
          <a:noFill/>
          <a:ln/>
        </p:spPr>
        <p:txBody>
          <a:bodyPr wrap="square" rtlCol="0" anchor="ctr"/>
          <a:lstStyle/>
          <a:p>
            <a:pPr marL="0" indent="0" algn="just">
              <a:buNone/>
            </a:pPr>
            <a:r>
              <a:rPr lang="tr-TR" sz="1000" dirty="0"/>
              <a:t>Dijital Sosyal Hizmet, Toplumsal Cinsiyet, Okul Sosyal Hizmeti, İnsan Hakları ve Sosyal Hizmet, Sosyal Politika, Göç ve Sosyal Hizmet, Engellilerle Sosyal Hizmet dersleri alan seçmeli; Sosyal Hizmet Kuramları ve Sosyal Politika dersleri zorunlu ders olarak önerilmektedir.</a:t>
            </a:r>
            <a:endParaRPr lang="tr-TR" sz="1000" noProof="0" dirty="0"/>
          </a:p>
        </p:txBody>
      </p:sp>
      <p:sp>
        <p:nvSpPr>
          <p:cNvPr id="12" name="Shape 9"/>
          <p:cNvSpPr/>
          <p:nvPr/>
        </p:nvSpPr>
        <p:spPr>
          <a:xfrm>
            <a:off x="1783080" y="2267712"/>
            <a:ext cx="6995160" cy="685800"/>
          </a:xfrm>
          <a:prstGeom prst="rect">
            <a:avLst/>
          </a:prstGeom>
          <a:solidFill>
            <a:srgbClr val="FFFFFF"/>
          </a:solidFill>
          <a:ln w="12700">
            <a:solidFill>
              <a:srgbClr val="C5D9EE"/>
            </a:solidFill>
            <a:prstDash val="solid"/>
          </a:ln>
        </p:spPr>
        <p:txBody>
          <a:bodyPr/>
          <a:lstStyle/>
          <a:p>
            <a:r>
              <a:rPr lang="tr-TR" sz="1000" dirty="0"/>
              <a:t>Sosyal Hizmet Kuramları ve Sosyal Politika dersleri zorunlu ders olarak önerilmektedir.</a:t>
            </a:r>
            <a:endParaRPr lang="tr-TR" sz="1000" noProof="0" dirty="0"/>
          </a:p>
        </p:txBody>
      </p:sp>
      <p:sp>
        <p:nvSpPr>
          <p:cNvPr id="13" name="Shape 10"/>
          <p:cNvSpPr/>
          <p:nvPr/>
        </p:nvSpPr>
        <p:spPr>
          <a:xfrm>
            <a:off x="365760" y="2267712"/>
            <a:ext cx="1280160" cy="685800"/>
          </a:xfrm>
          <a:prstGeom prst="rect">
            <a:avLst/>
          </a:prstGeom>
          <a:solidFill>
            <a:srgbClr val="2660A4"/>
          </a:solidFill>
          <a:ln w="12700">
            <a:solidFill>
              <a:srgbClr val="2660A4"/>
            </a:solidFill>
            <a:prstDash val="solid"/>
          </a:ln>
        </p:spPr>
        <p:txBody>
          <a:bodyPr/>
          <a:lstStyle/>
          <a:p>
            <a:endParaRPr lang="tr-TR" noProof="0" dirty="0"/>
          </a:p>
        </p:txBody>
      </p:sp>
      <p:sp>
        <p:nvSpPr>
          <p:cNvPr id="14" name="Text 11"/>
          <p:cNvSpPr/>
          <p:nvPr/>
        </p:nvSpPr>
        <p:spPr>
          <a:xfrm>
            <a:off x="365760" y="2267712"/>
            <a:ext cx="1280160" cy="685800"/>
          </a:xfrm>
          <a:prstGeom prst="rect">
            <a:avLst/>
          </a:prstGeom>
          <a:noFill/>
          <a:ln/>
        </p:spPr>
        <p:txBody>
          <a:bodyPr wrap="square" rtlCol="0" anchor="ctr"/>
          <a:lstStyle/>
          <a:p>
            <a:pPr marL="0" indent="0" algn="ctr">
              <a:buNone/>
            </a:pPr>
            <a:r>
              <a:rPr lang="tr-TR" sz="900" b="1" kern="0" spc="100" noProof="0" dirty="0">
                <a:solidFill>
                  <a:srgbClr val="FFFFFF"/>
                </a:solidFill>
                <a:latin typeface="Calibri" pitchFamily="34" charset="0"/>
                <a:ea typeface="Calibri" pitchFamily="34" charset="-122"/>
                <a:cs typeface="Calibri" pitchFamily="34" charset="-120"/>
              </a:rPr>
              <a:t>ZORUNLU</a:t>
            </a:r>
            <a:endParaRPr lang="tr-TR" sz="900" noProof="0" dirty="0"/>
          </a:p>
        </p:txBody>
      </p:sp>
      <p:sp>
        <p:nvSpPr>
          <p:cNvPr id="15" name="Text 12"/>
          <p:cNvSpPr/>
          <p:nvPr/>
        </p:nvSpPr>
        <p:spPr>
          <a:xfrm>
            <a:off x="1783080" y="2359152"/>
            <a:ext cx="6858000" cy="502920"/>
          </a:xfrm>
          <a:prstGeom prst="rect">
            <a:avLst/>
          </a:prstGeom>
          <a:noFill/>
          <a:ln/>
        </p:spPr>
        <p:txBody>
          <a:bodyPr wrap="square" rtlCol="0" anchor="ctr"/>
          <a:lstStyle/>
          <a:p>
            <a:endParaRPr lang="tr-TR" sz="1000" noProof="0" dirty="0"/>
          </a:p>
        </p:txBody>
      </p:sp>
      <p:sp>
        <p:nvSpPr>
          <p:cNvPr id="16" name="Shape 13"/>
          <p:cNvSpPr/>
          <p:nvPr/>
        </p:nvSpPr>
        <p:spPr>
          <a:xfrm>
            <a:off x="1783080" y="3072384"/>
            <a:ext cx="6995159" cy="685800"/>
          </a:xfrm>
          <a:prstGeom prst="rect">
            <a:avLst/>
          </a:prstGeom>
          <a:solidFill>
            <a:srgbClr val="FFFFFF"/>
          </a:solidFill>
          <a:ln w="12700">
            <a:solidFill>
              <a:srgbClr val="C5D9EE"/>
            </a:solidFill>
            <a:prstDash val="solid"/>
          </a:ln>
        </p:spPr>
        <p:txBody>
          <a:bodyPr/>
          <a:lstStyle/>
          <a:p>
            <a:r>
              <a:rPr lang="tr-TR" sz="900" dirty="0"/>
              <a:t>Dijital Sosyal</a:t>
            </a:r>
            <a:r>
              <a:rPr lang="tr-TR" sz="1800" dirty="0"/>
              <a:t> </a:t>
            </a:r>
            <a:r>
              <a:rPr lang="tr-TR" sz="900" dirty="0"/>
              <a:t>Hizmet, Toplumsal Cinsiyet, Okul Sosyal Hizmeti, İnsan Hakları ve Sosyal Hizmet, Göç ve Sosyal Hizmet, Engellilerle Sosyal Hizmet dersleri alan seçmeli ders önerileri olarak sunulmaktadır.</a:t>
            </a:r>
            <a:endParaRPr lang="tr-TR" sz="900" noProof="0" dirty="0"/>
          </a:p>
        </p:txBody>
      </p:sp>
      <p:sp>
        <p:nvSpPr>
          <p:cNvPr id="17" name="Shape 14"/>
          <p:cNvSpPr/>
          <p:nvPr/>
        </p:nvSpPr>
        <p:spPr>
          <a:xfrm>
            <a:off x="365760" y="3072384"/>
            <a:ext cx="1280160" cy="685800"/>
          </a:xfrm>
          <a:prstGeom prst="rect">
            <a:avLst/>
          </a:prstGeom>
          <a:solidFill>
            <a:srgbClr val="4A9FD4"/>
          </a:solidFill>
          <a:ln w="12700">
            <a:solidFill>
              <a:srgbClr val="4A9FD4"/>
            </a:solidFill>
            <a:prstDash val="solid"/>
          </a:ln>
        </p:spPr>
        <p:txBody>
          <a:bodyPr/>
          <a:lstStyle/>
          <a:p>
            <a:endParaRPr lang="tr-TR" noProof="0" dirty="0"/>
          </a:p>
        </p:txBody>
      </p:sp>
      <p:sp>
        <p:nvSpPr>
          <p:cNvPr id="18" name="Text 15"/>
          <p:cNvSpPr/>
          <p:nvPr/>
        </p:nvSpPr>
        <p:spPr>
          <a:xfrm>
            <a:off x="365760" y="3072384"/>
            <a:ext cx="1280160" cy="685800"/>
          </a:xfrm>
          <a:prstGeom prst="rect">
            <a:avLst/>
          </a:prstGeom>
          <a:noFill/>
          <a:ln/>
        </p:spPr>
        <p:txBody>
          <a:bodyPr wrap="square" rtlCol="0" anchor="ctr"/>
          <a:lstStyle/>
          <a:p>
            <a:pPr marL="0" indent="0" algn="ctr">
              <a:buNone/>
            </a:pPr>
            <a:r>
              <a:rPr lang="tr-TR" sz="900" b="1" kern="0" spc="100" noProof="0" dirty="0">
                <a:solidFill>
                  <a:srgbClr val="FFFFFF"/>
                </a:solidFill>
                <a:latin typeface="Calibri" pitchFamily="34" charset="0"/>
                <a:ea typeface="Calibri" pitchFamily="34" charset="-122"/>
                <a:cs typeface="Calibri" pitchFamily="34" charset="-120"/>
              </a:rPr>
              <a:t>SEÇİMLİK</a:t>
            </a:r>
            <a:endParaRPr lang="tr-TR" sz="900" noProof="0" dirty="0"/>
          </a:p>
        </p:txBody>
      </p:sp>
      <p:sp>
        <p:nvSpPr>
          <p:cNvPr id="19" name="Text 16"/>
          <p:cNvSpPr/>
          <p:nvPr/>
        </p:nvSpPr>
        <p:spPr>
          <a:xfrm>
            <a:off x="1783080" y="3163824"/>
            <a:ext cx="6858000" cy="502920"/>
          </a:xfrm>
          <a:prstGeom prst="rect">
            <a:avLst/>
          </a:prstGeom>
          <a:noFill/>
          <a:ln/>
        </p:spPr>
        <p:txBody>
          <a:bodyPr wrap="square" rtlCol="0" anchor="ctr"/>
          <a:lstStyle/>
          <a:p>
            <a:pPr marL="0" indent="0">
              <a:buNone/>
            </a:pPr>
            <a:endParaRPr lang="tr-TR" sz="1000" noProof="0" dirty="0"/>
          </a:p>
        </p:txBody>
      </p:sp>
      <p:sp>
        <p:nvSpPr>
          <p:cNvPr id="21" name="Shape 18"/>
          <p:cNvSpPr/>
          <p:nvPr/>
        </p:nvSpPr>
        <p:spPr>
          <a:xfrm>
            <a:off x="365760" y="3877056"/>
            <a:ext cx="1280160" cy="685800"/>
          </a:xfrm>
          <a:prstGeom prst="rect">
            <a:avLst/>
          </a:prstGeom>
          <a:solidFill>
            <a:srgbClr val="C0392B"/>
          </a:solidFill>
          <a:ln w="12700">
            <a:solidFill>
              <a:srgbClr val="C0392B"/>
            </a:solidFill>
            <a:prstDash val="solid"/>
          </a:ln>
        </p:spPr>
        <p:txBody>
          <a:bodyPr/>
          <a:lstStyle/>
          <a:p>
            <a:endParaRPr lang="tr-TR" noProof="0" dirty="0"/>
          </a:p>
        </p:txBody>
      </p:sp>
      <p:sp>
        <p:nvSpPr>
          <p:cNvPr id="22" name="Text 19"/>
          <p:cNvSpPr/>
          <p:nvPr/>
        </p:nvSpPr>
        <p:spPr>
          <a:xfrm>
            <a:off x="365760" y="3877056"/>
            <a:ext cx="1280160" cy="685800"/>
          </a:xfrm>
          <a:prstGeom prst="rect">
            <a:avLst/>
          </a:prstGeom>
          <a:noFill/>
          <a:ln/>
        </p:spPr>
        <p:txBody>
          <a:bodyPr wrap="square" rtlCol="0" anchor="ctr"/>
          <a:lstStyle/>
          <a:p>
            <a:pPr marL="0" indent="0" algn="ctr">
              <a:buNone/>
            </a:pPr>
            <a:r>
              <a:rPr lang="tr-TR" sz="900" b="1" kern="0" spc="100" noProof="0" dirty="0">
                <a:solidFill>
                  <a:srgbClr val="FFFFFF"/>
                </a:solidFill>
                <a:latin typeface="Calibri" pitchFamily="34" charset="0"/>
                <a:ea typeface="Calibri" pitchFamily="34" charset="-122"/>
                <a:cs typeface="Calibri" pitchFamily="34" charset="-120"/>
              </a:rPr>
              <a:t> Varsa Kaldırılan</a:t>
            </a:r>
            <a:endParaRPr lang="tr-TR" sz="900" noProof="0" dirty="0"/>
          </a:p>
        </p:txBody>
      </p:sp>
      <p:sp>
        <p:nvSpPr>
          <p:cNvPr id="23" name="Text 20"/>
          <p:cNvSpPr/>
          <p:nvPr/>
        </p:nvSpPr>
        <p:spPr>
          <a:xfrm>
            <a:off x="1783080" y="3968496"/>
            <a:ext cx="6858000" cy="502920"/>
          </a:xfrm>
          <a:prstGeom prst="rect">
            <a:avLst/>
          </a:prstGeom>
          <a:noFill/>
          <a:ln/>
        </p:spPr>
        <p:txBody>
          <a:bodyPr wrap="square" rtlCol="0" anchor="ctr"/>
          <a:lstStyle/>
          <a:p>
            <a:endParaRPr lang="tr-TR" sz="1000" dirty="0"/>
          </a:p>
        </p:txBody>
      </p:sp>
      <p:sp>
        <p:nvSpPr>
          <p:cNvPr id="24" name="Shape 21"/>
          <p:cNvSpPr/>
          <p:nvPr/>
        </p:nvSpPr>
        <p:spPr>
          <a:xfrm>
            <a:off x="0" y="4892040"/>
            <a:ext cx="9144000" cy="251460"/>
          </a:xfrm>
          <a:prstGeom prst="rect">
            <a:avLst/>
          </a:prstGeom>
          <a:solidFill>
            <a:srgbClr val="1B3A5C"/>
          </a:solidFill>
          <a:ln w="12700">
            <a:solidFill>
              <a:srgbClr val="1B3A5C"/>
            </a:solidFill>
            <a:prstDash val="solid"/>
          </a:ln>
        </p:spPr>
        <p:txBody>
          <a:bodyPr/>
          <a:lstStyle/>
          <a:p>
            <a:endParaRPr lang="tr-TR" noProof="0" dirty="0"/>
          </a:p>
        </p:txBody>
      </p:sp>
      <p:sp>
        <p:nvSpPr>
          <p:cNvPr id="25" name="Text 22"/>
          <p:cNvSpPr/>
          <p:nvPr/>
        </p:nvSpPr>
        <p:spPr>
          <a:xfrm>
            <a:off x="274320" y="4892040"/>
            <a:ext cx="8595360" cy="251460"/>
          </a:xfrm>
          <a:prstGeom prst="rect">
            <a:avLst/>
          </a:prstGeom>
          <a:noFill/>
          <a:ln/>
        </p:spPr>
        <p:txBody>
          <a:bodyPr wrap="square" rtlCol="0" anchor="ctr"/>
          <a:lstStyle/>
          <a:p>
            <a:pPr marL="0" indent="0" algn="ctr">
              <a:buNone/>
            </a:pPr>
            <a:r>
              <a:rPr lang="tr-TR" sz="850" noProof="0" dirty="0">
                <a:solidFill>
                  <a:srgbClr val="AACCEE"/>
                </a:solidFill>
                <a:latin typeface="Calibri" pitchFamily="34" charset="0"/>
                <a:ea typeface="Calibri" pitchFamily="34" charset="-122"/>
                <a:cs typeface="Calibri" pitchFamily="34" charset="-120"/>
              </a:rPr>
              <a:t>Çağ Üniversitesi  |  Ders Programları Değerlendirme ve Güncelleme Raporu</a:t>
            </a:r>
            <a:endParaRPr lang="tr-TR" sz="850" noProof="0" dirty="0"/>
          </a:p>
        </p:txBody>
      </p:sp>
      <p:pic>
        <p:nvPicPr>
          <p:cNvPr id="26" name="Resim 25">
            <a:extLst>
              <a:ext uri="{FF2B5EF4-FFF2-40B4-BE49-F238E27FC236}">
                <a16:creationId xmlns:a16="http://schemas.microsoft.com/office/drawing/2014/main" id="{F00DA8FE-8521-2DCC-2470-ED9BE55374A1}"/>
              </a:ext>
            </a:extLst>
          </p:cNvPr>
          <p:cNvPicPr>
            <a:picLocks noChangeAspect="1"/>
          </p:cNvPicPr>
          <p:nvPr/>
        </p:nvPicPr>
        <p:blipFill>
          <a:blip r:embed="rId3">
            <a:duotone>
              <a:prstClr val="black"/>
              <a:schemeClr val="tx2">
                <a:tint val="45000"/>
                <a:satMod val="400000"/>
              </a:schemeClr>
            </a:duotone>
          </a:blip>
          <a:stretch>
            <a:fillRect/>
          </a:stretch>
        </p:blipFill>
        <p:spPr>
          <a:xfrm>
            <a:off x="7007497" y="329287"/>
            <a:ext cx="1725023" cy="30154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1269</Words>
  <Application>Microsoft Office PowerPoint</Application>
  <PresentationFormat>Ekran Gösterisi (16:9)</PresentationFormat>
  <Paragraphs>130</Paragraphs>
  <Slides>12</Slides>
  <Notes>12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Programları Değerlendirme Şablonu</dc:title>
  <dc:subject>PptxGenJS Presentation</dc:subject>
  <dc:creator>Çağ Üniversitesi</dc:creator>
  <cp:lastModifiedBy>Elif GÜRHAN DURAN</cp:lastModifiedBy>
  <cp:revision>25</cp:revision>
  <dcterms:created xsi:type="dcterms:W3CDTF">2026-05-20T18:15:42Z</dcterms:created>
  <dcterms:modified xsi:type="dcterms:W3CDTF">2026-06-26T06:37:44Z</dcterms:modified>
</cp:coreProperties>
</file>