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Arimo" panose="020B0604020202020204" charset="0"/>
      <p:regular r:id="rId13"/>
    </p:embeddedFont>
    <p:embeddedFont>
      <p:font typeface="Arimo Bold" panose="020B0604020202020204" charset="0"/>
      <p:regular r:id="rId14"/>
    </p:embeddedFont>
    <p:embeddedFont>
      <p:font typeface="Calibri" panose="020F0502020204030204" pitchFamily="34" charset="0"/>
      <p:regular r:id="rId15"/>
      <p:bold r:id="rId16"/>
      <p:italic r:id="rId17"/>
      <p:boldItalic r:id="rId18"/>
    </p:embeddedFont>
    <p:embeddedFont>
      <p:font typeface="Outfit ExtraBold" panose="020B0604020202020204"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5" d="100"/>
          <a:sy n="105" d="100"/>
        </p:scale>
        <p:origin x="1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942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3.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jpeg"/><Relationship Id="rId7" Type="http://schemas.openxmlformats.org/officeDocument/2006/relationships/image" Target="../media/image-4-5.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3.svg"/><Relationship Id="rId4" Type="http://schemas.openxmlformats.org/officeDocument/2006/relationships/image" Target="../media/image8.png"/><Relationship Id="rId9" Type="http://schemas.openxmlformats.org/officeDocument/2006/relationships/image" Target="../media/image-4-7.sv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3.svg"/><Relationship Id="rId5" Type="http://schemas.openxmlformats.org/officeDocument/2006/relationships/image" Target="../media/image-9-3.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299418"/>
            <a:ext cx="4722763" cy="442987"/>
          </a:xfrm>
          <a:prstGeom prst="rect">
            <a:avLst/>
          </a:prstGeom>
          <a:noFill/>
          <a:ln/>
        </p:spPr>
        <p:txBody>
          <a:bodyPr wrap="none" lIns="0" tIns="0" rIns="0" bIns="0" rtlCol="0" anchor="t"/>
          <a:lstStyle/>
          <a:p>
            <a:pPr marL="0" indent="0" algn="l">
              <a:lnSpc>
                <a:spcPct val="104000"/>
              </a:lnSpc>
              <a:buNone/>
            </a:pPr>
            <a:endParaRPr lang="en-US" sz="2750" dirty="0"/>
          </a:p>
        </p:txBody>
      </p:sp>
      <p:sp>
        <p:nvSpPr>
          <p:cNvPr id="4" name="Text 1"/>
          <p:cNvSpPr/>
          <p:nvPr/>
        </p:nvSpPr>
        <p:spPr>
          <a:xfrm>
            <a:off x="496119" y="1955006"/>
            <a:ext cx="4722763" cy="1222772"/>
          </a:xfrm>
          <a:prstGeom prst="rect">
            <a:avLst/>
          </a:prstGeom>
          <a:noFill/>
          <a:ln/>
        </p:spPr>
        <p:txBody>
          <a:bodyPr wrap="square" lIns="0" tIns="0" rIns="0" bIns="0" rtlCol="0" anchor="t">
            <a:normAutofit/>
          </a:bodyPr>
          <a:lstStyle/>
          <a:p>
            <a:pPr marL="0" indent="0" algn="l">
              <a:lnSpc>
                <a:spcPct val="104000"/>
              </a:lnSpc>
              <a:buNone/>
            </a:pPr>
            <a:r>
              <a:rPr lang="en-US" sz="3850" dirty="0" err="1">
                <a:solidFill>
                  <a:srgbClr val="231971"/>
                </a:solidFill>
                <a:latin typeface="Outfit ExtraBold" pitchFamily="34" charset="0"/>
                <a:ea typeface="Outfit ExtraBold" pitchFamily="34" charset="-122"/>
                <a:cs typeface="Outfit ExtraBold" pitchFamily="34" charset="-120"/>
              </a:rPr>
              <a:t>Çin'in</a:t>
            </a:r>
            <a:r>
              <a:rPr lang="en-US" sz="3850" dirty="0">
                <a:solidFill>
                  <a:srgbClr val="231971"/>
                </a:solidFill>
                <a:latin typeface="Outfit ExtraBold" pitchFamily="34" charset="0"/>
                <a:ea typeface="Outfit ExtraBold" pitchFamily="34" charset="-122"/>
                <a:cs typeface="Outfit ExtraBold" pitchFamily="34" charset="-120"/>
              </a:rPr>
              <a:t> </a:t>
            </a:r>
            <a:r>
              <a:rPr lang="tr-TR" sz="3850" dirty="0" smtClean="0">
                <a:solidFill>
                  <a:srgbClr val="231971"/>
                </a:solidFill>
                <a:latin typeface="Outfit ExtraBold" pitchFamily="34" charset="0"/>
                <a:ea typeface="Outfit ExtraBold" pitchFamily="34" charset="-122"/>
                <a:cs typeface="Outfit ExtraBold" pitchFamily="34" charset="-120"/>
              </a:rPr>
              <a:t>Yükselişi</a:t>
            </a:r>
            <a:endParaRPr lang="en-US" sz="3850" dirty="0"/>
          </a:p>
        </p:txBody>
      </p:sp>
      <p:sp>
        <p:nvSpPr>
          <p:cNvPr id="5" name="Text 2"/>
          <p:cNvSpPr/>
          <p:nvPr/>
        </p:nvSpPr>
        <p:spPr>
          <a:xfrm>
            <a:off x="496119" y="3390379"/>
            <a:ext cx="4722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WTO'ya katılımdan küresel süper güce: 23 yılda yazılan benzersiz bir kalkınma hikayesi.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394692"/>
            <a:ext cx="4722763" cy="789087"/>
          </a:xfrm>
          <a:prstGeom prst="rect">
            <a:avLst/>
          </a:prstGeom>
          <a:noFill/>
          <a:ln/>
        </p:spPr>
        <p:txBody>
          <a:bodyPr wrap="square" lIns="0" tIns="0" rIns="0" bIns="0" rtlCol="0" anchor="t">
            <a:normAutofit/>
          </a:bodyPr>
          <a:lstStyle/>
          <a:p>
            <a:pPr marL="0" indent="0" algn="l">
              <a:lnSpc>
                <a:spcPct val="104000"/>
              </a:lnSpc>
              <a:buNone/>
            </a:pPr>
            <a:r>
              <a:rPr lang="en-US" sz="2450" dirty="0">
                <a:solidFill>
                  <a:srgbClr val="231971"/>
                </a:solidFill>
                <a:latin typeface="Outfit ExtraBold" pitchFamily="34" charset="0"/>
                <a:ea typeface="Outfit ExtraBold" pitchFamily="34" charset="-122"/>
                <a:cs typeface="Outfit ExtraBold" pitchFamily="34" charset="-120"/>
              </a:rPr>
              <a:t>Geleceğin Perspektifi: Süper Güçten Küresel Öncüye</a:t>
            </a:r>
            <a:endParaRPr lang="en-US" sz="2450" dirty="0"/>
          </a:p>
        </p:txBody>
      </p:sp>
      <p:sp>
        <p:nvSpPr>
          <p:cNvPr id="4" name="Text 1"/>
          <p:cNvSpPr/>
          <p:nvPr/>
        </p:nvSpPr>
        <p:spPr>
          <a:xfrm>
            <a:off x="3925119" y="1352401"/>
            <a:ext cx="4722763" cy="572839"/>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A2742"/>
                </a:solidFill>
                <a:latin typeface="Arimo" pitchFamily="34" charset="0"/>
                <a:ea typeface="Arimo" pitchFamily="34" charset="-122"/>
                <a:cs typeface="Arimo" pitchFamily="34" charset="-120"/>
              </a:rPr>
              <a:t>Çin, tarihsel olarak kaybettiği "dünyanın en büyük ekonomisi" konumunu geri kazandı. Artık yalnızca ekonomik büyüklük değil; </a:t>
            </a:r>
            <a:r>
              <a:rPr lang="en-US" sz="950" b="1" dirty="0">
                <a:solidFill>
                  <a:srgbClr val="5E4CE6"/>
                </a:solidFill>
                <a:latin typeface="Arimo Bold" pitchFamily="34" charset="0"/>
                <a:ea typeface="Arimo Bold" pitchFamily="34" charset="-122"/>
                <a:cs typeface="Arimo Bold" pitchFamily="34" charset="-120"/>
              </a:rPr>
              <a:t>teknolojik ve jeopolitik rekabette merkez ülke</a:t>
            </a:r>
            <a:r>
              <a:rPr lang="en-US" sz="950" dirty="0">
                <a:solidFill>
                  <a:srgbClr val="2A2742"/>
                </a:solidFill>
                <a:latin typeface="Arimo" pitchFamily="34" charset="0"/>
                <a:ea typeface="Arimo" pitchFamily="34" charset="-122"/>
                <a:cs typeface="Arimo" pitchFamily="34" charset="-120"/>
              </a:rPr>
              <a:t> rolü öne çıkıyor.</a:t>
            </a:r>
            <a:endParaRPr lang="en-US" sz="950" dirty="0"/>
          </a:p>
        </p:txBody>
      </p:sp>
      <p:pic>
        <p:nvPicPr>
          <p:cNvPr id="5" name="Image 1" descr="preencoded.png"/>
          <p:cNvPicPr>
            <a:picLocks noChangeAspect="1"/>
          </p:cNvPicPr>
          <p:nvPr/>
        </p:nvPicPr>
        <p:blipFill>
          <a:blip r:embed="rId4"/>
          <a:stretch>
            <a:fillRect/>
          </a:stretch>
        </p:blipFill>
        <p:spPr>
          <a:xfrm>
            <a:off x="3925119" y="2051745"/>
            <a:ext cx="631254" cy="898996"/>
          </a:xfrm>
          <a:prstGeom prst="rect">
            <a:avLst/>
          </a:prstGeom>
        </p:spPr>
      </p:pic>
      <p:sp>
        <p:nvSpPr>
          <p:cNvPr id="6" name="Text 2"/>
          <p:cNvSpPr/>
          <p:nvPr/>
        </p:nvSpPr>
        <p:spPr>
          <a:xfrm>
            <a:off x="4668813" y="2177951"/>
            <a:ext cx="3979069" cy="197272"/>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Teknoloji Liderliği</a:t>
            </a:r>
            <a:endParaRPr lang="en-US" sz="1200" dirty="0"/>
          </a:p>
        </p:txBody>
      </p:sp>
      <p:sp>
        <p:nvSpPr>
          <p:cNvPr id="7" name="Text 3"/>
          <p:cNvSpPr/>
          <p:nvPr/>
        </p:nvSpPr>
        <p:spPr>
          <a:xfrm>
            <a:off x="4668813" y="2442642"/>
            <a:ext cx="3979069" cy="381893"/>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A2742"/>
                </a:solidFill>
                <a:latin typeface="Arimo" pitchFamily="34" charset="0"/>
                <a:ea typeface="Arimo" pitchFamily="34" charset="-122"/>
                <a:cs typeface="Arimo" pitchFamily="34" charset="-120"/>
              </a:rPr>
              <a:t>Yapay zeka, kuantum bilişim ve uzay teknolojilerinde küresel öncülük hedefi.</a:t>
            </a:r>
            <a:endParaRPr lang="en-US" sz="950" dirty="0"/>
          </a:p>
        </p:txBody>
      </p:sp>
      <p:pic>
        <p:nvPicPr>
          <p:cNvPr id="8" name="Image 2" descr="preencoded.png"/>
          <p:cNvPicPr>
            <a:picLocks noChangeAspect="1"/>
          </p:cNvPicPr>
          <p:nvPr/>
        </p:nvPicPr>
        <p:blipFill>
          <a:blip r:embed="rId5"/>
          <a:stretch>
            <a:fillRect/>
          </a:stretch>
        </p:blipFill>
        <p:spPr>
          <a:xfrm>
            <a:off x="3925119" y="2950741"/>
            <a:ext cx="631254" cy="898996"/>
          </a:xfrm>
          <a:prstGeom prst="rect">
            <a:avLst/>
          </a:prstGeom>
        </p:spPr>
      </p:pic>
      <p:sp>
        <p:nvSpPr>
          <p:cNvPr id="9" name="Text 4"/>
          <p:cNvSpPr/>
          <p:nvPr/>
        </p:nvSpPr>
        <p:spPr>
          <a:xfrm>
            <a:off x="4668813" y="3076947"/>
            <a:ext cx="3979069" cy="197272"/>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Jeopolitik Etki</a:t>
            </a:r>
            <a:endParaRPr lang="en-US" sz="1200" dirty="0"/>
          </a:p>
        </p:txBody>
      </p:sp>
      <p:sp>
        <p:nvSpPr>
          <p:cNvPr id="10" name="Text 5"/>
          <p:cNvSpPr/>
          <p:nvPr/>
        </p:nvSpPr>
        <p:spPr>
          <a:xfrm>
            <a:off x="4668813" y="3341638"/>
            <a:ext cx="3979069" cy="381893"/>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A2742"/>
                </a:solidFill>
                <a:latin typeface="Arimo" pitchFamily="34" charset="0"/>
                <a:ea typeface="Arimo" pitchFamily="34" charset="-122"/>
                <a:cs typeface="Arimo" pitchFamily="34" charset="-120"/>
              </a:rPr>
              <a:t>Bir Kuşak Bir Yol ve çok taraflı diplomasiyle yeni bir küresel düzen inşası.</a:t>
            </a:r>
            <a:endParaRPr lang="en-US" sz="950" dirty="0"/>
          </a:p>
        </p:txBody>
      </p:sp>
      <p:pic>
        <p:nvPicPr>
          <p:cNvPr id="11" name="Image 3" descr="preencoded.png"/>
          <p:cNvPicPr>
            <a:picLocks noChangeAspect="1"/>
          </p:cNvPicPr>
          <p:nvPr/>
        </p:nvPicPr>
        <p:blipFill>
          <a:blip r:embed="rId6"/>
          <a:stretch>
            <a:fillRect/>
          </a:stretch>
        </p:blipFill>
        <p:spPr>
          <a:xfrm>
            <a:off x="3925119" y="3849737"/>
            <a:ext cx="631254" cy="898996"/>
          </a:xfrm>
          <a:prstGeom prst="rect">
            <a:avLst/>
          </a:prstGeom>
        </p:spPr>
      </p:pic>
      <p:sp>
        <p:nvSpPr>
          <p:cNvPr id="12" name="Text 6"/>
          <p:cNvSpPr/>
          <p:nvPr/>
        </p:nvSpPr>
        <p:spPr>
          <a:xfrm>
            <a:off x="4668813" y="3975943"/>
            <a:ext cx="3979069" cy="197272"/>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Sürdürülebilir Vizyon</a:t>
            </a:r>
            <a:endParaRPr lang="en-US" sz="1200" dirty="0"/>
          </a:p>
        </p:txBody>
      </p:sp>
      <p:sp>
        <p:nvSpPr>
          <p:cNvPr id="13" name="Text 7"/>
          <p:cNvSpPr/>
          <p:nvPr/>
        </p:nvSpPr>
        <p:spPr>
          <a:xfrm>
            <a:off x="4668813" y="4240634"/>
            <a:ext cx="3979069" cy="381893"/>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A2742"/>
                </a:solidFill>
                <a:latin typeface="Arimo" pitchFamily="34" charset="0"/>
                <a:ea typeface="Arimo" pitchFamily="34" charset="-122"/>
                <a:cs typeface="Arimo" pitchFamily="34" charset="-120"/>
              </a:rPr>
              <a:t>Yeşil kalkınma modeliyle dünyanın enerji ve iklim gündemini şekillendirme iddiası.</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25119" y="419919"/>
            <a:ext cx="382712" cy="195114"/>
          </a:xfrm>
          <a:prstGeom prst="roundRect">
            <a:avLst>
              <a:gd name="adj" fmla="val 22125"/>
            </a:avLst>
          </a:prstGeom>
          <a:solidFill>
            <a:srgbClr val="D7D2F9"/>
          </a:solidFill>
          <a:ln/>
        </p:spPr>
      </p:sp>
      <p:sp>
        <p:nvSpPr>
          <p:cNvPr id="4" name="Text 1"/>
          <p:cNvSpPr/>
          <p:nvPr/>
        </p:nvSpPr>
        <p:spPr>
          <a:xfrm>
            <a:off x="4002137" y="458391"/>
            <a:ext cx="685874" cy="118170"/>
          </a:xfrm>
          <a:prstGeom prst="rect">
            <a:avLst/>
          </a:prstGeom>
          <a:noFill/>
          <a:ln/>
        </p:spPr>
        <p:txBody>
          <a:bodyPr wrap="none" lIns="0" tIns="0" rIns="0" bIns="0" rtlCol="0" anchor="t"/>
          <a:lstStyle/>
          <a:p>
            <a:pPr marL="0" indent="0" algn="l">
              <a:lnSpc>
                <a:spcPct val="96000"/>
              </a:lnSpc>
              <a:buNone/>
            </a:pPr>
            <a:r>
              <a:rPr lang="en-US" sz="800" dirty="0">
                <a:solidFill>
                  <a:srgbClr val="2A2742"/>
                </a:solidFill>
                <a:latin typeface="Arimo" pitchFamily="34" charset="0"/>
                <a:ea typeface="Arimo" pitchFamily="34" charset="-122"/>
                <a:cs typeface="Arimo" pitchFamily="34" charset="-120"/>
              </a:rPr>
              <a:t>2001</a:t>
            </a:r>
            <a:endParaRPr lang="en-US" sz="800" dirty="0"/>
          </a:p>
        </p:txBody>
      </p:sp>
      <p:sp>
        <p:nvSpPr>
          <p:cNvPr id="5" name="Text 2"/>
          <p:cNvSpPr/>
          <p:nvPr/>
        </p:nvSpPr>
        <p:spPr>
          <a:xfrm>
            <a:off x="3925119" y="661541"/>
            <a:ext cx="4722763" cy="802928"/>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231971"/>
                </a:solidFill>
                <a:latin typeface="Outfit ExtraBold" pitchFamily="34" charset="0"/>
                <a:ea typeface="Outfit ExtraBold" pitchFamily="34" charset="-122"/>
                <a:cs typeface="Outfit ExtraBold" pitchFamily="34" charset="-120"/>
              </a:rPr>
              <a:t>Dönüm Noktası: WTO'ya Katılım</a:t>
            </a:r>
            <a:endParaRPr lang="en-US" sz="2500" dirty="0"/>
          </a:p>
        </p:txBody>
      </p:sp>
      <p:sp>
        <p:nvSpPr>
          <p:cNvPr id="6" name="Text 3"/>
          <p:cNvSpPr/>
          <p:nvPr/>
        </p:nvSpPr>
        <p:spPr>
          <a:xfrm>
            <a:off x="3925119" y="1639044"/>
            <a:ext cx="4722763" cy="783729"/>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2A2742"/>
                </a:solidFill>
                <a:latin typeface="Arimo" pitchFamily="34" charset="0"/>
                <a:ea typeface="Arimo" pitchFamily="34" charset="-122"/>
                <a:cs typeface="Arimo" pitchFamily="34" charset="-120"/>
              </a:rPr>
              <a:t>2001'de Dünya Ticaret Örgütü'ne katılım, Çin ekonomisi için kalıcı bir eşiği temsil etti. Küresel ticaretin kapıları ardına kadar açıldı ve düşük maliyetli üretim kapasitesiyle "Dünyanın Fabrikası" unvanı kazanıldı. Çin, kısa sürede küresel tedarik zincirlerinin merkezi haline geldi.</a:t>
            </a:r>
            <a:endParaRPr lang="en-US" sz="1000" dirty="0"/>
          </a:p>
        </p:txBody>
      </p:sp>
      <p:sp>
        <p:nvSpPr>
          <p:cNvPr id="7" name="Shape 4"/>
          <p:cNvSpPr/>
          <p:nvPr/>
        </p:nvSpPr>
        <p:spPr>
          <a:xfrm>
            <a:off x="3925119" y="2553742"/>
            <a:ext cx="2303190" cy="1124694"/>
          </a:xfrm>
          <a:prstGeom prst="roundRect">
            <a:avLst>
              <a:gd name="adj" fmla="val 4798"/>
            </a:avLst>
          </a:prstGeom>
          <a:solidFill>
            <a:srgbClr val="E9E6FA"/>
          </a:solidFill>
          <a:ln w="4763">
            <a:solidFill>
              <a:srgbClr val="BDB8DF"/>
            </a:solidFill>
            <a:prstDash val="solid"/>
          </a:ln>
        </p:spPr>
      </p:sp>
      <p:sp>
        <p:nvSpPr>
          <p:cNvPr id="8" name="Text 5"/>
          <p:cNvSpPr/>
          <p:nvPr/>
        </p:nvSpPr>
        <p:spPr>
          <a:xfrm>
            <a:off x="4058320" y="2686943"/>
            <a:ext cx="2036787" cy="200695"/>
          </a:xfrm>
          <a:prstGeom prst="rect">
            <a:avLst/>
          </a:prstGeom>
          <a:noFill/>
          <a:ln/>
        </p:spPr>
        <p:txBody>
          <a:bodyPr wrap="none" lIns="0" tIns="0" rIns="0" bIns="0" rtlCol="0" anchor="t"/>
          <a:lstStyle/>
          <a:p>
            <a:pPr marL="0" indent="0" algn="l">
              <a:lnSpc>
                <a:spcPct val="104000"/>
              </a:lnSpc>
              <a:buNone/>
            </a:pPr>
            <a:r>
              <a:rPr lang="en-US" sz="1250" dirty="0">
                <a:solidFill>
                  <a:srgbClr val="2A2742"/>
                </a:solidFill>
                <a:latin typeface="Outfit ExtraBold" pitchFamily="34" charset="0"/>
                <a:ea typeface="Outfit ExtraBold" pitchFamily="34" charset="-122"/>
                <a:cs typeface="Outfit ExtraBold" pitchFamily="34" charset="-120"/>
              </a:rPr>
              <a:t>Ticaret Serbestisi</a:t>
            </a:r>
            <a:endParaRPr lang="en-US" sz="1250" dirty="0"/>
          </a:p>
        </p:txBody>
      </p:sp>
      <p:sp>
        <p:nvSpPr>
          <p:cNvPr id="9" name="Text 6"/>
          <p:cNvSpPr/>
          <p:nvPr/>
        </p:nvSpPr>
        <p:spPr>
          <a:xfrm>
            <a:off x="4058320" y="2957438"/>
            <a:ext cx="2036787" cy="587797"/>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2A2742"/>
                </a:solidFill>
                <a:latin typeface="Arimo" pitchFamily="34" charset="0"/>
                <a:ea typeface="Arimo" pitchFamily="34" charset="-122"/>
                <a:cs typeface="Arimo" pitchFamily="34" charset="-120"/>
              </a:rPr>
              <a:t>Tarifeler düşürüldü, ihracat patladı ve küresel pazarlara erişim hızla genişledi.</a:t>
            </a:r>
            <a:endParaRPr lang="en-US" sz="1000" dirty="0"/>
          </a:p>
        </p:txBody>
      </p:sp>
      <p:sp>
        <p:nvSpPr>
          <p:cNvPr id="10" name="Shape 7"/>
          <p:cNvSpPr/>
          <p:nvPr/>
        </p:nvSpPr>
        <p:spPr>
          <a:xfrm>
            <a:off x="6344692" y="2553742"/>
            <a:ext cx="2303190" cy="1124694"/>
          </a:xfrm>
          <a:prstGeom prst="roundRect">
            <a:avLst>
              <a:gd name="adj" fmla="val 4798"/>
            </a:avLst>
          </a:prstGeom>
          <a:solidFill>
            <a:srgbClr val="E9E6FA"/>
          </a:solidFill>
          <a:ln w="4763">
            <a:solidFill>
              <a:srgbClr val="BDB8DF"/>
            </a:solidFill>
            <a:prstDash val="solid"/>
          </a:ln>
        </p:spPr>
      </p:sp>
      <p:sp>
        <p:nvSpPr>
          <p:cNvPr id="11" name="Text 8"/>
          <p:cNvSpPr/>
          <p:nvPr/>
        </p:nvSpPr>
        <p:spPr>
          <a:xfrm>
            <a:off x="6477893" y="2686943"/>
            <a:ext cx="2036787" cy="200695"/>
          </a:xfrm>
          <a:prstGeom prst="rect">
            <a:avLst/>
          </a:prstGeom>
          <a:noFill/>
          <a:ln/>
        </p:spPr>
        <p:txBody>
          <a:bodyPr wrap="none" lIns="0" tIns="0" rIns="0" bIns="0" rtlCol="0" anchor="t"/>
          <a:lstStyle/>
          <a:p>
            <a:pPr marL="0" indent="0" algn="l">
              <a:lnSpc>
                <a:spcPct val="104000"/>
              </a:lnSpc>
              <a:buNone/>
            </a:pPr>
            <a:r>
              <a:rPr lang="en-US" sz="1250" dirty="0">
                <a:solidFill>
                  <a:srgbClr val="2A2742"/>
                </a:solidFill>
                <a:latin typeface="Outfit ExtraBold" pitchFamily="34" charset="0"/>
                <a:ea typeface="Outfit ExtraBold" pitchFamily="34" charset="-122"/>
                <a:cs typeface="Outfit ExtraBold" pitchFamily="34" charset="-120"/>
              </a:rPr>
              <a:t>Üretim Üssü</a:t>
            </a:r>
            <a:endParaRPr lang="en-US" sz="1250" dirty="0"/>
          </a:p>
        </p:txBody>
      </p:sp>
      <p:sp>
        <p:nvSpPr>
          <p:cNvPr id="12" name="Text 9"/>
          <p:cNvSpPr/>
          <p:nvPr/>
        </p:nvSpPr>
        <p:spPr>
          <a:xfrm>
            <a:off x="6477893" y="2957438"/>
            <a:ext cx="2036787" cy="587797"/>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2A2742"/>
                </a:solidFill>
                <a:latin typeface="Arimo" pitchFamily="34" charset="0"/>
                <a:ea typeface="Arimo" pitchFamily="34" charset="-122"/>
                <a:cs typeface="Arimo" pitchFamily="34" charset="-120"/>
              </a:rPr>
              <a:t>Düşük işçilik maliyeti ve dev kapasiteyle Çin, küresel üretimin kalbi oldu.</a:t>
            </a:r>
            <a:endParaRPr lang="en-US" sz="1000" dirty="0"/>
          </a:p>
        </p:txBody>
      </p:sp>
      <p:sp>
        <p:nvSpPr>
          <p:cNvPr id="13" name="Shape 10"/>
          <p:cNvSpPr/>
          <p:nvPr/>
        </p:nvSpPr>
        <p:spPr>
          <a:xfrm>
            <a:off x="3925119" y="3794820"/>
            <a:ext cx="4722763" cy="928762"/>
          </a:xfrm>
          <a:prstGeom prst="roundRect">
            <a:avLst>
              <a:gd name="adj" fmla="val 5810"/>
            </a:avLst>
          </a:prstGeom>
          <a:solidFill>
            <a:srgbClr val="E9E6FA"/>
          </a:solidFill>
          <a:ln w="4763">
            <a:solidFill>
              <a:srgbClr val="BDB8DF"/>
            </a:solidFill>
            <a:prstDash val="solid"/>
          </a:ln>
        </p:spPr>
      </p:sp>
      <p:sp>
        <p:nvSpPr>
          <p:cNvPr id="14" name="Text 11"/>
          <p:cNvSpPr/>
          <p:nvPr/>
        </p:nvSpPr>
        <p:spPr>
          <a:xfrm>
            <a:off x="4058320" y="3928021"/>
            <a:ext cx="4456361" cy="200695"/>
          </a:xfrm>
          <a:prstGeom prst="rect">
            <a:avLst/>
          </a:prstGeom>
          <a:noFill/>
          <a:ln/>
        </p:spPr>
        <p:txBody>
          <a:bodyPr wrap="none" lIns="0" tIns="0" rIns="0" bIns="0" rtlCol="0" anchor="t"/>
          <a:lstStyle/>
          <a:p>
            <a:pPr marL="0" indent="0" algn="l">
              <a:lnSpc>
                <a:spcPct val="104000"/>
              </a:lnSpc>
              <a:buNone/>
            </a:pPr>
            <a:r>
              <a:rPr lang="en-US" sz="1250" dirty="0">
                <a:solidFill>
                  <a:srgbClr val="2A2742"/>
                </a:solidFill>
                <a:latin typeface="Outfit ExtraBold" pitchFamily="34" charset="0"/>
                <a:ea typeface="Outfit ExtraBold" pitchFamily="34" charset="-122"/>
                <a:cs typeface="Outfit ExtraBold" pitchFamily="34" charset="-120"/>
              </a:rPr>
              <a:t>Tedarik Zinciri Merkezi</a:t>
            </a:r>
            <a:endParaRPr lang="en-US" sz="1250" dirty="0"/>
          </a:p>
        </p:txBody>
      </p:sp>
      <p:sp>
        <p:nvSpPr>
          <p:cNvPr id="15" name="Text 12"/>
          <p:cNvSpPr/>
          <p:nvPr/>
        </p:nvSpPr>
        <p:spPr>
          <a:xfrm>
            <a:off x="4058320" y="4198516"/>
            <a:ext cx="4456361" cy="391864"/>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2A2742"/>
                </a:solidFill>
                <a:latin typeface="Arimo" pitchFamily="34" charset="0"/>
                <a:ea typeface="Arimo" pitchFamily="34" charset="-122"/>
                <a:cs typeface="Arimo" pitchFamily="34" charset="-120"/>
              </a:rPr>
              <a:t>Global şirketler üretimlerini Çin'e taşıdı, ülke tedarik zincirlerinin vazgeçilmez düğüm noktasına dönüştü.</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394618"/>
            <a:ext cx="8151763" cy="339179"/>
          </a:xfrm>
          <a:prstGeom prst="rect">
            <a:avLst/>
          </a:prstGeom>
          <a:noFill/>
          <a:ln/>
        </p:spPr>
        <p:txBody>
          <a:bodyPr wrap="none" lIns="0" tIns="0" rIns="0" bIns="0" rtlCol="0" anchor="t"/>
          <a:lstStyle/>
          <a:p>
            <a:pPr marL="0" indent="0" algn="l">
              <a:lnSpc>
                <a:spcPct val="104000"/>
              </a:lnSpc>
              <a:buNone/>
            </a:pPr>
            <a:r>
              <a:rPr lang="en-US" sz="2100" dirty="0">
                <a:solidFill>
                  <a:srgbClr val="231971"/>
                </a:solidFill>
                <a:latin typeface="Outfit ExtraBold" pitchFamily="34" charset="0"/>
                <a:ea typeface="Outfit ExtraBold" pitchFamily="34" charset="-122"/>
                <a:cs typeface="Outfit ExtraBold" pitchFamily="34" charset="-120"/>
              </a:rPr>
              <a:t>35 Yıllık Kesintisiz Büyüme</a:t>
            </a:r>
            <a:endParaRPr lang="en-US" sz="2100" dirty="0"/>
          </a:p>
        </p:txBody>
      </p:sp>
      <p:pic>
        <p:nvPicPr>
          <p:cNvPr id="3" name="Image 0" descr="preencoded.png"/>
          <p:cNvPicPr>
            <a:picLocks noChangeAspect="1"/>
          </p:cNvPicPr>
          <p:nvPr/>
        </p:nvPicPr>
        <p:blipFill>
          <a:blip r:embed="rId3"/>
          <a:stretch>
            <a:fillRect/>
          </a:stretch>
        </p:blipFill>
        <p:spPr>
          <a:xfrm>
            <a:off x="496119" y="951905"/>
            <a:ext cx="3943499" cy="2838524"/>
          </a:xfrm>
          <a:prstGeom prst="rect">
            <a:avLst/>
          </a:prstGeom>
        </p:spPr>
      </p:pic>
      <p:sp>
        <p:nvSpPr>
          <p:cNvPr id="4" name="Text 1"/>
          <p:cNvSpPr/>
          <p:nvPr/>
        </p:nvSpPr>
        <p:spPr>
          <a:xfrm>
            <a:off x="4709145" y="941487"/>
            <a:ext cx="3943499" cy="169515"/>
          </a:xfrm>
          <a:prstGeom prst="rect">
            <a:avLst/>
          </a:prstGeom>
          <a:noFill/>
          <a:ln/>
        </p:spPr>
        <p:txBody>
          <a:bodyPr wrap="none" lIns="0" tIns="0" rIns="0" bIns="0" rtlCol="0" anchor="t"/>
          <a:lstStyle/>
          <a:p>
            <a:pPr marL="0" indent="0" algn="l">
              <a:lnSpc>
                <a:spcPct val="104000"/>
              </a:lnSpc>
              <a:buNone/>
            </a:pPr>
            <a:r>
              <a:rPr lang="en-US" sz="1050" dirty="0">
                <a:solidFill>
                  <a:srgbClr val="231971"/>
                </a:solidFill>
                <a:latin typeface="Outfit ExtraBold" pitchFamily="34" charset="0"/>
                <a:ea typeface="Outfit ExtraBold" pitchFamily="34" charset="-122"/>
                <a:cs typeface="Outfit ExtraBold" pitchFamily="34" charset="-120"/>
              </a:rPr>
              <a:t>Büyümenin Boyutları</a:t>
            </a:r>
            <a:endParaRPr lang="en-US" sz="1050" dirty="0"/>
          </a:p>
        </p:txBody>
      </p:sp>
      <p:sp>
        <p:nvSpPr>
          <p:cNvPr id="5" name="Text 2"/>
          <p:cNvSpPr/>
          <p:nvPr/>
        </p:nvSpPr>
        <p:spPr>
          <a:xfrm>
            <a:off x="4709145" y="1194048"/>
            <a:ext cx="3943499" cy="306586"/>
          </a:xfrm>
          <a:prstGeom prst="rect">
            <a:avLst/>
          </a:prstGeom>
          <a:noFill/>
          <a:ln/>
        </p:spPr>
        <p:txBody>
          <a:bodyPr wrap="square" lIns="0" tIns="0" rIns="0" bIns="0" rtlCol="0" anchor="t">
            <a:normAutofit/>
          </a:bodyPr>
          <a:lstStyle/>
          <a:p>
            <a:pPr marL="0" indent="0" algn="l">
              <a:lnSpc>
                <a:spcPct val="118000"/>
              </a:lnSpc>
              <a:buNone/>
            </a:pPr>
            <a:r>
              <a:rPr lang="en-US" sz="850" dirty="0">
                <a:solidFill>
                  <a:srgbClr val="2A2742"/>
                </a:solidFill>
                <a:latin typeface="Arimo" pitchFamily="34" charset="0"/>
                <a:ea typeface="Arimo" pitchFamily="34" charset="-122"/>
                <a:cs typeface="Arimo" pitchFamily="34" charset="-120"/>
              </a:rPr>
              <a:t>1978-2013 yılları arasında ortalama </a:t>
            </a:r>
            <a:r>
              <a:rPr lang="en-US" sz="850" b="1" dirty="0">
                <a:solidFill>
                  <a:srgbClr val="2A2742"/>
                </a:solidFill>
                <a:latin typeface="Arimo Bold" pitchFamily="34" charset="0"/>
                <a:ea typeface="Arimo Bold" pitchFamily="34" charset="-122"/>
                <a:cs typeface="Arimo Bold" pitchFamily="34" charset="-120"/>
              </a:rPr>
              <a:t>%10 yıllık büyüme</a:t>
            </a:r>
            <a:r>
              <a:rPr lang="en-US" sz="850" dirty="0">
                <a:solidFill>
                  <a:srgbClr val="2A2742"/>
                </a:solidFill>
                <a:latin typeface="Arimo" pitchFamily="34" charset="0"/>
                <a:ea typeface="Arimo" pitchFamily="34" charset="-122"/>
                <a:cs typeface="Arimo" pitchFamily="34" charset="-120"/>
              </a:rPr>
              <a:t> hızıyla Çin, modern ekonomik tarihin en hızlı kalkınma örneğini sergiledi.</a:t>
            </a:r>
            <a:endParaRPr lang="en-US" sz="850" dirty="0"/>
          </a:p>
        </p:txBody>
      </p:sp>
      <p:pic>
        <p:nvPicPr>
          <p:cNvPr id="6"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96119" y="3977357"/>
            <a:ext cx="4034358" cy="771525"/>
          </a:xfrm>
          <a:prstGeom prst="rect">
            <a:avLst/>
          </a:prstGeom>
        </p:spPr>
      </p:pic>
      <p:sp>
        <p:nvSpPr>
          <p:cNvPr id="7" name="Text 3"/>
          <p:cNvSpPr/>
          <p:nvPr/>
        </p:nvSpPr>
        <p:spPr>
          <a:xfrm>
            <a:off x="676052" y="4100140"/>
            <a:ext cx="3731642" cy="169515"/>
          </a:xfrm>
          <a:prstGeom prst="rect">
            <a:avLst/>
          </a:prstGeom>
          <a:noFill/>
          <a:ln/>
        </p:spPr>
        <p:txBody>
          <a:bodyPr wrap="none" lIns="0" tIns="0" rIns="0" bIns="0" rtlCol="0" anchor="t"/>
          <a:lstStyle/>
          <a:p>
            <a:pPr marL="0" indent="0" algn="l">
              <a:lnSpc>
                <a:spcPct val="104000"/>
              </a:lnSpc>
              <a:buNone/>
            </a:pPr>
            <a:r>
              <a:rPr lang="en-US" sz="1050" dirty="0">
                <a:solidFill>
                  <a:srgbClr val="2A2742"/>
                </a:solidFill>
                <a:latin typeface="Outfit ExtraBold" pitchFamily="34" charset="0"/>
                <a:ea typeface="Outfit ExtraBold" pitchFamily="34" charset="-122"/>
                <a:cs typeface="Outfit ExtraBold" pitchFamily="34" charset="-120"/>
              </a:rPr>
              <a:t>51 Kat Artış</a:t>
            </a:r>
            <a:endParaRPr lang="en-US" sz="1050" dirty="0"/>
          </a:p>
        </p:txBody>
      </p:sp>
      <p:sp>
        <p:nvSpPr>
          <p:cNvPr id="8" name="Text 4"/>
          <p:cNvSpPr/>
          <p:nvPr/>
        </p:nvSpPr>
        <p:spPr>
          <a:xfrm>
            <a:off x="676052" y="4319513"/>
            <a:ext cx="3731642" cy="153293"/>
          </a:xfrm>
          <a:prstGeom prst="rect">
            <a:avLst/>
          </a:prstGeom>
          <a:noFill/>
          <a:ln/>
        </p:spPr>
        <p:txBody>
          <a:bodyPr wrap="none" lIns="0" tIns="0" rIns="0" bIns="0" rtlCol="0" anchor="t"/>
          <a:lstStyle/>
          <a:p>
            <a:pPr marL="0" indent="0" algn="l">
              <a:lnSpc>
                <a:spcPct val="118000"/>
              </a:lnSpc>
              <a:buNone/>
            </a:pPr>
            <a:r>
              <a:rPr lang="en-US" sz="850" dirty="0">
                <a:solidFill>
                  <a:srgbClr val="2A2742"/>
                </a:solidFill>
                <a:latin typeface="Arimo" pitchFamily="34" charset="0"/>
                <a:ea typeface="Arimo" pitchFamily="34" charset="-122"/>
                <a:cs typeface="Arimo" pitchFamily="34" charset="-120"/>
              </a:rPr>
              <a:t>GSYİH 1980'de 305 milyar dolardan 2020'de 15,4 trilyon dolara yükseldi.</a:t>
            </a:r>
            <a:endParaRPr lang="en-US" sz="850" dirty="0"/>
          </a:p>
        </p:txBody>
      </p:sp>
      <p:pic>
        <p:nvPicPr>
          <p:cNvPr id="9" name="Image 2" descr="preencoded.png"/>
          <p:cNvPicPr>
            <a:picLocks noChangeAspect="1"/>
          </p:cNvPicPr>
          <p:nvPr/>
        </p:nvPicPr>
        <p:blipFill>
          <a:blip r:embed="rId4">
            <a:extLst>
              <a:ext uri="{96DAC541-7B7A-43D3-8B79-37D633B846F1}">
                <asvg:svgBlip xmlns="" xmlns:asvg="http://schemas.microsoft.com/office/drawing/2016/SVG/main" r:embed="rId6"/>
              </a:ext>
            </a:extLst>
          </a:blip>
          <a:stretch>
            <a:fillRect/>
          </a:stretch>
        </p:blipFill>
        <p:spPr>
          <a:xfrm>
            <a:off x="4613523" y="3977357"/>
            <a:ext cx="4034358" cy="771525"/>
          </a:xfrm>
          <a:prstGeom prst="rect">
            <a:avLst/>
          </a:prstGeom>
        </p:spPr>
      </p:pic>
      <p:sp>
        <p:nvSpPr>
          <p:cNvPr id="10" name="Text 5"/>
          <p:cNvSpPr/>
          <p:nvPr/>
        </p:nvSpPr>
        <p:spPr>
          <a:xfrm>
            <a:off x="4793456" y="4100140"/>
            <a:ext cx="3731642" cy="169515"/>
          </a:xfrm>
          <a:prstGeom prst="rect">
            <a:avLst/>
          </a:prstGeom>
          <a:noFill/>
          <a:ln/>
        </p:spPr>
        <p:txBody>
          <a:bodyPr wrap="none" lIns="0" tIns="0" rIns="0" bIns="0" rtlCol="0" anchor="t"/>
          <a:lstStyle/>
          <a:p>
            <a:pPr marL="0" indent="0" algn="l">
              <a:lnSpc>
                <a:spcPct val="104000"/>
              </a:lnSpc>
              <a:buNone/>
            </a:pPr>
            <a:r>
              <a:rPr lang="en-US" sz="1050" dirty="0">
                <a:solidFill>
                  <a:srgbClr val="2A2742"/>
                </a:solidFill>
                <a:latin typeface="Outfit ExtraBold" pitchFamily="34" charset="0"/>
                <a:ea typeface="Outfit ExtraBold" pitchFamily="34" charset="-122"/>
                <a:cs typeface="Outfit ExtraBold" pitchFamily="34" charset="-120"/>
              </a:rPr>
              <a:t>SPP'de Bir Numara</a:t>
            </a:r>
            <a:endParaRPr lang="en-US" sz="1050" dirty="0"/>
          </a:p>
        </p:txBody>
      </p:sp>
      <p:sp>
        <p:nvSpPr>
          <p:cNvPr id="11" name="Text 6"/>
          <p:cNvSpPr/>
          <p:nvPr/>
        </p:nvSpPr>
        <p:spPr>
          <a:xfrm>
            <a:off x="4793456" y="4319513"/>
            <a:ext cx="3731642" cy="306586"/>
          </a:xfrm>
          <a:prstGeom prst="rect">
            <a:avLst/>
          </a:prstGeom>
          <a:noFill/>
          <a:ln/>
        </p:spPr>
        <p:txBody>
          <a:bodyPr wrap="square" lIns="0" tIns="0" rIns="0" bIns="0" rtlCol="0" anchor="t">
            <a:normAutofit/>
          </a:bodyPr>
          <a:lstStyle/>
          <a:p>
            <a:pPr marL="0" indent="0" algn="l">
              <a:lnSpc>
                <a:spcPct val="118000"/>
              </a:lnSpc>
              <a:buNone/>
            </a:pPr>
            <a:r>
              <a:rPr lang="en-US" sz="850" dirty="0">
                <a:solidFill>
                  <a:srgbClr val="2A2742"/>
                </a:solidFill>
                <a:latin typeface="Arimo" pitchFamily="34" charset="0"/>
                <a:ea typeface="Arimo" pitchFamily="34" charset="-122"/>
                <a:cs typeface="Arimo" pitchFamily="34" charset="-120"/>
              </a:rPr>
              <a:t>2014 itibarıyla Satın Alma Gücü Paritesine göre dünyanın en büyük ekonomisi unvanını kazandı.</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391790"/>
            <a:ext cx="4722763" cy="422300"/>
          </a:xfrm>
          <a:prstGeom prst="rect">
            <a:avLst/>
          </a:prstGeom>
          <a:noFill/>
          <a:ln/>
        </p:spPr>
        <p:txBody>
          <a:bodyPr wrap="none" lIns="0" tIns="0" rIns="0" bIns="0" rtlCol="0" anchor="t"/>
          <a:lstStyle/>
          <a:p>
            <a:pPr marL="0" indent="0" algn="l">
              <a:lnSpc>
                <a:spcPct val="104000"/>
              </a:lnSpc>
              <a:buNone/>
            </a:pPr>
            <a:r>
              <a:rPr lang="en-US" sz="2650" dirty="0">
                <a:solidFill>
                  <a:srgbClr val="231971"/>
                </a:solidFill>
                <a:latin typeface="Outfit ExtraBold" pitchFamily="34" charset="0"/>
                <a:ea typeface="Outfit ExtraBold" pitchFamily="34" charset="-122"/>
                <a:cs typeface="Outfit ExtraBold" pitchFamily="34" charset="-120"/>
              </a:rPr>
              <a:t>Küresel Ticaretin Mimarı</a:t>
            </a:r>
            <a:endParaRPr lang="en-US" sz="2650" dirty="0"/>
          </a:p>
        </p:txBody>
      </p:sp>
      <p:sp>
        <p:nvSpPr>
          <p:cNvPr id="4" name="Text 1"/>
          <p:cNvSpPr/>
          <p:nvPr/>
        </p:nvSpPr>
        <p:spPr>
          <a:xfrm>
            <a:off x="3925119" y="1007269"/>
            <a:ext cx="4722763" cy="633338"/>
          </a:xfrm>
          <a:prstGeom prst="rect">
            <a:avLst/>
          </a:prstGeom>
          <a:noFill/>
          <a:ln/>
        </p:spPr>
        <p:txBody>
          <a:bodyPr wrap="square" lIns="0" tIns="0" rIns="0" bIns="0" rtlCol="0" anchor="t">
            <a:normAutofit/>
          </a:bodyPr>
          <a:lstStyle/>
          <a:p>
            <a:pPr marL="0" indent="0" algn="l">
              <a:lnSpc>
                <a:spcPct val="130000"/>
              </a:lnSpc>
              <a:buNone/>
            </a:pPr>
            <a:r>
              <a:rPr lang="en-US" sz="1050" dirty="0">
                <a:solidFill>
                  <a:srgbClr val="2A2742"/>
                </a:solidFill>
                <a:latin typeface="Arimo" pitchFamily="34" charset="0"/>
                <a:ea typeface="Arimo" pitchFamily="34" charset="-122"/>
                <a:cs typeface="Arimo" pitchFamily="34" charset="-120"/>
              </a:rPr>
              <a:t>Çin, yalnızca bir üretici değil; küresel ticaretin stratejik mimarına dönüştü. </a:t>
            </a:r>
            <a:r>
              <a:rPr lang="en-US" sz="1050" b="1" dirty="0">
                <a:solidFill>
                  <a:srgbClr val="2A2742"/>
                </a:solidFill>
                <a:latin typeface="Arimo Bold" pitchFamily="34" charset="0"/>
                <a:ea typeface="Arimo Bold" pitchFamily="34" charset="-122"/>
                <a:cs typeface="Arimo Bold" pitchFamily="34" charset="-120"/>
              </a:rPr>
              <a:t>Bir Kuşak Bir Yol Girişimi</a:t>
            </a:r>
            <a:r>
              <a:rPr lang="en-US" sz="1050" dirty="0">
                <a:solidFill>
                  <a:srgbClr val="2A2742"/>
                </a:solidFill>
                <a:latin typeface="Arimo" pitchFamily="34" charset="0"/>
                <a:ea typeface="Arimo" pitchFamily="34" charset="-122"/>
                <a:cs typeface="Arimo" pitchFamily="34" charset="-120"/>
              </a:rPr>
              <a:t> ile Asya, Avrupa ve Afrika'yı birbirine bağlayan dev bir ticaret ağı inşa edildi.</a:t>
            </a:r>
            <a:endParaRPr lang="en-US" sz="1050" dirty="0"/>
          </a:p>
        </p:txBody>
      </p:sp>
      <p:sp>
        <p:nvSpPr>
          <p:cNvPr id="5" name="Shape 2"/>
          <p:cNvSpPr/>
          <p:nvPr/>
        </p:nvSpPr>
        <p:spPr>
          <a:xfrm>
            <a:off x="3925119" y="1785491"/>
            <a:ext cx="2297013" cy="1524298"/>
          </a:xfrm>
          <a:prstGeom prst="roundRect">
            <a:avLst>
              <a:gd name="adj" fmla="val 3723"/>
            </a:avLst>
          </a:prstGeom>
          <a:solidFill>
            <a:srgbClr val="E9E6FA"/>
          </a:solidFill>
          <a:ln w="4763">
            <a:solidFill>
              <a:srgbClr val="BDB8DF"/>
            </a:solidFill>
            <a:prstDash val="solid"/>
          </a:ln>
        </p:spPr>
      </p:sp>
      <p:sp>
        <p:nvSpPr>
          <p:cNvPr id="6" name="Shape 3"/>
          <p:cNvSpPr/>
          <p:nvPr/>
        </p:nvSpPr>
        <p:spPr>
          <a:xfrm>
            <a:off x="4064943" y="1925315"/>
            <a:ext cx="405333" cy="405333"/>
          </a:xfrm>
          <a:prstGeom prst="ellipse">
            <a:avLst/>
          </a:prstGeom>
          <a:solidFill>
            <a:srgbClr val="5E4CE6"/>
          </a:solidFill>
          <a:ln/>
        </p:spPr>
      </p:sp>
      <p:pic>
        <p:nvPicPr>
          <p:cNvPr id="7"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176415" y="2036713"/>
            <a:ext cx="182389" cy="182389"/>
          </a:xfrm>
          <a:prstGeom prst="rect">
            <a:avLst/>
          </a:prstGeom>
        </p:spPr>
      </p:pic>
      <p:sp>
        <p:nvSpPr>
          <p:cNvPr id="8" name="Text 4"/>
          <p:cNvSpPr/>
          <p:nvPr/>
        </p:nvSpPr>
        <p:spPr>
          <a:xfrm>
            <a:off x="4064943" y="2459385"/>
            <a:ext cx="2017365" cy="211113"/>
          </a:xfrm>
          <a:prstGeom prst="rect">
            <a:avLst/>
          </a:prstGeom>
          <a:noFill/>
          <a:ln/>
        </p:spPr>
        <p:txBody>
          <a:bodyPr wrap="none" lIns="0" tIns="0" rIns="0" bIns="0" rtlCol="0" anchor="t"/>
          <a:lstStyle/>
          <a:p>
            <a:pPr marL="0" indent="0" algn="l">
              <a:lnSpc>
                <a:spcPct val="104000"/>
              </a:lnSpc>
              <a:buNone/>
            </a:pPr>
            <a:r>
              <a:rPr lang="en-US" sz="1300" dirty="0">
                <a:solidFill>
                  <a:srgbClr val="2A2742"/>
                </a:solidFill>
                <a:latin typeface="Outfit ExtraBold" pitchFamily="34" charset="0"/>
                <a:ea typeface="Outfit ExtraBold" pitchFamily="34" charset="-122"/>
                <a:cs typeface="Outfit ExtraBold" pitchFamily="34" charset="-120"/>
              </a:rPr>
              <a:t>3,6 Trilyon $ İhracat</a:t>
            </a:r>
            <a:endParaRPr lang="en-US" sz="1300" dirty="0"/>
          </a:p>
        </p:txBody>
      </p:sp>
      <p:sp>
        <p:nvSpPr>
          <p:cNvPr id="9" name="Text 5"/>
          <p:cNvSpPr/>
          <p:nvPr/>
        </p:nvSpPr>
        <p:spPr>
          <a:xfrm>
            <a:off x="4064943" y="2747739"/>
            <a:ext cx="2017365" cy="422225"/>
          </a:xfrm>
          <a:prstGeom prst="rect">
            <a:avLst/>
          </a:prstGeom>
          <a:noFill/>
          <a:ln/>
        </p:spPr>
        <p:txBody>
          <a:bodyPr wrap="square" lIns="0" tIns="0" rIns="0" bIns="0" rtlCol="0" anchor="t">
            <a:normAutofit/>
          </a:bodyPr>
          <a:lstStyle/>
          <a:p>
            <a:pPr marL="0" indent="0" algn="l">
              <a:lnSpc>
                <a:spcPct val="130000"/>
              </a:lnSpc>
              <a:buNone/>
            </a:pPr>
            <a:r>
              <a:rPr lang="en-US" sz="1050" dirty="0">
                <a:solidFill>
                  <a:srgbClr val="2A2742"/>
                </a:solidFill>
                <a:latin typeface="Arimo" pitchFamily="34" charset="0"/>
                <a:ea typeface="Arimo" pitchFamily="34" charset="-122"/>
                <a:cs typeface="Arimo" pitchFamily="34" charset="-120"/>
              </a:rPr>
              <a:t>2024 itibarıyla dünyanın en büyük ihracatçısı konumunda.</a:t>
            </a:r>
            <a:endParaRPr lang="en-US" sz="1050" dirty="0"/>
          </a:p>
        </p:txBody>
      </p:sp>
      <p:sp>
        <p:nvSpPr>
          <p:cNvPr id="10" name="Shape 6"/>
          <p:cNvSpPr/>
          <p:nvPr/>
        </p:nvSpPr>
        <p:spPr>
          <a:xfrm>
            <a:off x="6350868" y="1785491"/>
            <a:ext cx="2297013" cy="1524298"/>
          </a:xfrm>
          <a:prstGeom prst="roundRect">
            <a:avLst>
              <a:gd name="adj" fmla="val 3723"/>
            </a:avLst>
          </a:prstGeom>
          <a:solidFill>
            <a:srgbClr val="E9E6FA"/>
          </a:solidFill>
          <a:ln w="4763">
            <a:solidFill>
              <a:srgbClr val="BDB8DF"/>
            </a:solidFill>
            <a:prstDash val="solid"/>
          </a:ln>
        </p:spPr>
      </p:sp>
      <p:sp>
        <p:nvSpPr>
          <p:cNvPr id="11" name="Shape 7"/>
          <p:cNvSpPr/>
          <p:nvPr/>
        </p:nvSpPr>
        <p:spPr>
          <a:xfrm>
            <a:off x="6490692" y="1925315"/>
            <a:ext cx="405333" cy="405333"/>
          </a:xfrm>
          <a:prstGeom prst="ellipse">
            <a:avLst/>
          </a:prstGeom>
          <a:solidFill>
            <a:srgbClr val="5E4CE6"/>
          </a:solidFill>
          <a:ln/>
        </p:spPr>
      </p:sp>
      <p:pic>
        <p:nvPicPr>
          <p:cNvPr id="12" name="Image 2" descr="preencoded.png"/>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602164" y="2036713"/>
            <a:ext cx="182389" cy="182389"/>
          </a:xfrm>
          <a:prstGeom prst="rect">
            <a:avLst/>
          </a:prstGeom>
        </p:spPr>
      </p:pic>
      <p:sp>
        <p:nvSpPr>
          <p:cNvPr id="13" name="Text 8"/>
          <p:cNvSpPr/>
          <p:nvPr/>
        </p:nvSpPr>
        <p:spPr>
          <a:xfrm>
            <a:off x="6490692" y="2459385"/>
            <a:ext cx="2017365" cy="211113"/>
          </a:xfrm>
          <a:prstGeom prst="rect">
            <a:avLst/>
          </a:prstGeom>
          <a:noFill/>
          <a:ln/>
        </p:spPr>
        <p:txBody>
          <a:bodyPr wrap="none" lIns="0" tIns="0" rIns="0" bIns="0" rtlCol="0" anchor="t"/>
          <a:lstStyle/>
          <a:p>
            <a:pPr marL="0" indent="0" algn="l">
              <a:lnSpc>
                <a:spcPct val="104000"/>
              </a:lnSpc>
              <a:buNone/>
            </a:pPr>
            <a:r>
              <a:rPr lang="en-US" sz="1300" dirty="0">
                <a:solidFill>
                  <a:srgbClr val="2A2742"/>
                </a:solidFill>
                <a:latin typeface="Outfit ExtraBold" pitchFamily="34" charset="0"/>
                <a:ea typeface="Outfit ExtraBold" pitchFamily="34" charset="-122"/>
                <a:cs typeface="Outfit ExtraBold" pitchFamily="34" charset="-120"/>
              </a:rPr>
              <a:t>Bir Kuşak Bir Yol</a:t>
            </a:r>
            <a:endParaRPr lang="en-US" sz="1300" dirty="0"/>
          </a:p>
        </p:txBody>
      </p:sp>
      <p:sp>
        <p:nvSpPr>
          <p:cNvPr id="14" name="Text 9"/>
          <p:cNvSpPr/>
          <p:nvPr/>
        </p:nvSpPr>
        <p:spPr>
          <a:xfrm>
            <a:off x="6490692" y="2747739"/>
            <a:ext cx="2017365" cy="422225"/>
          </a:xfrm>
          <a:prstGeom prst="rect">
            <a:avLst/>
          </a:prstGeom>
          <a:noFill/>
          <a:ln/>
        </p:spPr>
        <p:txBody>
          <a:bodyPr wrap="square" lIns="0" tIns="0" rIns="0" bIns="0" rtlCol="0" anchor="t">
            <a:normAutofit/>
          </a:bodyPr>
          <a:lstStyle/>
          <a:p>
            <a:pPr marL="0" indent="0" algn="l">
              <a:lnSpc>
                <a:spcPct val="130000"/>
              </a:lnSpc>
              <a:buNone/>
            </a:pPr>
            <a:r>
              <a:rPr lang="en-US" sz="1050" dirty="0">
                <a:solidFill>
                  <a:srgbClr val="2A2742"/>
                </a:solidFill>
                <a:latin typeface="Arimo" pitchFamily="34" charset="0"/>
                <a:ea typeface="Arimo" pitchFamily="34" charset="-122"/>
                <a:cs typeface="Arimo" pitchFamily="34" charset="-120"/>
              </a:rPr>
              <a:t>150'den fazla ülkeyi kapsayan altyapı ve ticaret koridoru.</a:t>
            </a:r>
            <a:endParaRPr lang="en-US" sz="1050" dirty="0"/>
          </a:p>
        </p:txBody>
      </p:sp>
      <p:sp>
        <p:nvSpPr>
          <p:cNvPr id="15" name="Shape 10"/>
          <p:cNvSpPr/>
          <p:nvPr/>
        </p:nvSpPr>
        <p:spPr>
          <a:xfrm>
            <a:off x="3925119" y="3438525"/>
            <a:ext cx="4722763" cy="1313185"/>
          </a:xfrm>
          <a:prstGeom prst="roundRect">
            <a:avLst>
              <a:gd name="adj" fmla="val 4322"/>
            </a:avLst>
          </a:prstGeom>
          <a:solidFill>
            <a:srgbClr val="E9E6FA"/>
          </a:solidFill>
          <a:ln w="4763">
            <a:solidFill>
              <a:srgbClr val="BDB8DF"/>
            </a:solidFill>
            <a:prstDash val="solid"/>
          </a:ln>
        </p:spPr>
      </p:sp>
      <p:sp>
        <p:nvSpPr>
          <p:cNvPr id="16" name="Shape 11"/>
          <p:cNvSpPr/>
          <p:nvPr/>
        </p:nvSpPr>
        <p:spPr>
          <a:xfrm>
            <a:off x="4064943" y="3578349"/>
            <a:ext cx="405333" cy="405333"/>
          </a:xfrm>
          <a:prstGeom prst="ellipse">
            <a:avLst/>
          </a:prstGeom>
          <a:solidFill>
            <a:srgbClr val="5E4CE6"/>
          </a:solidFill>
          <a:ln/>
        </p:spPr>
      </p:sp>
      <p:pic>
        <p:nvPicPr>
          <p:cNvPr id="17" name="Image 3" descr="preencoded.png"/>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176415" y="3689747"/>
            <a:ext cx="182389" cy="182389"/>
          </a:xfrm>
          <a:prstGeom prst="rect">
            <a:avLst/>
          </a:prstGeom>
        </p:spPr>
      </p:pic>
      <p:sp>
        <p:nvSpPr>
          <p:cNvPr id="18" name="Text 12"/>
          <p:cNvSpPr/>
          <p:nvPr/>
        </p:nvSpPr>
        <p:spPr>
          <a:xfrm>
            <a:off x="4064943" y="4112419"/>
            <a:ext cx="4443115" cy="211113"/>
          </a:xfrm>
          <a:prstGeom prst="rect">
            <a:avLst/>
          </a:prstGeom>
          <a:noFill/>
          <a:ln/>
        </p:spPr>
        <p:txBody>
          <a:bodyPr wrap="none" lIns="0" tIns="0" rIns="0" bIns="0" rtlCol="0" anchor="t"/>
          <a:lstStyle/>
          <a:p>
            <a:pPr marL="0" indent="0" algn="l">
              <a:lnSpc>
                <a:spcPct val="104000"/>
              </a:lnSpc>
              <a:buNone/>
            </a:pPr>
            <a:r>
              <a:rPr lang="en-US" sz="1300" dirty="0">
                <a:solidFill>
                  <a:srgbClr val="2A2742"/>
                </a:solidFill>
                <a:latin typeface="Outfit ExtraBold" pitchFamily="34" charset="0"/>
                <a:ea typeface="Outfit ExtraBold" pitchFamily="34" charset="-122"/>
                <a:cs typeface="Outfit ExtraBold" pitchFamily="34" charset="-120"/>
              </a:rPr>
              <a:t>En Büyük İmalat Pazarı</a:t>
            </a:r>
            <a:endParaRPr lang="en-US" sz="1300" dirty="0"/>
          </a:p>
        </p:txBody>
      </p:sp>
      <p:sp>
        <p:nvSpPr>
          <p:cNvPr id="19" name="Text 13"/>
          <p:cNvSpPr/>
          <p:nvPr/>
        </p:nvSpPr>
        <p:spPr>
          <a:xfrm>
            <a:off x="4064943" y="4400773"/>
            <a:ext cx="4443115" cy="211113"/>
          </a:xfrm>
          <a:prstGeom prst="rect">
            <a:avLst/>
          </a:prstGeom>
          <a:noFill/>
          <a:ln/>
        </p:spPr>
        <p:txBody>
          <a:bodyPr wrap="none" lIns="0" tIns="0" rIns="0" bIns="0" rtlCol="0" anchor="t"/>
          <a:lstStyle/>
          <a:p>
            <a:pPr marL="0" indent="0" algn="l">
              <a:lnSpc>
                <a:spcPct val="130000"/>
              </a:lnSpc>
              <a:buNone/>
            </a:pPr>
            <a:r>
              <a:rPr lang="en-US" sz="1050" dirty="0">
                <a:solidFill>
                  <a:srgbClr val="2A2742"/>
                </a:solidFill>
                <a:latin typeface="Arimo" pitchFamily="34" charset="0"/>
                <a:ea typeface="Arimo" pitchFamily="34" charset="-122"/>
                <a:cs typeface="Arimo" pitchFamily="34" charset="-120"/>
              </a:rPr>
              <a:t>Dünyanın hem en büyük üreticisi hem de en büyük tüketici pazarı.</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405036"/>
            <a:ext cx="8151763" cy="352946"/>
          </a:xfrm>
          <a:prstGeom prst="rect">
            <a:avLst/>
          </a:prstGeom>
          <a:noFill/>
          <a:ln/>
        </p:spPr>
        <p:txBody>
          <a:bodyPr wrap="none" lIns="0" tIns="0" rIns="0" bIns="0" rtlCol="0" anchor="t"/>
          <a:lstStyle/>
          <a:p>
            <a:pPr marL="0" indent="0" algn="l">
              <a:lnSpc>
                <a:spcPct val="104000"/>
              </a:lnSpc>
              <a:buNone/>
            </a:pPr>
            <a:r>
              <a:rPr lang="en-US" sz="2200" dirty="0">
                <a:solidFill>
                  <a:srgbClr val="231971"/>
                </a:solidFill>
                <a:latin typeface="Outfit ExtraBold" pitchFamily="34" charset="0"/>
                <a:ea typeface="Outfit ExtraBold" pitchFamily="34" charset="-122"/>
                <a:cs typeface="Outfit ExtraBold" pitchFamily="34" charset="-120"/>
              </a:rPr>
              <a:t>Devlet Kapitalizmi ve Stratejik Planlama</a:t>
            </a:r>
            <a:endParaRPr lang="en-US" sz="2200" dirty="0"/>
          </a:p>
        </p:txBody>
      </p:sp>
      <p:pic>
        <p:nvPicPr>
          <p:cNvPr id="3" name="Image 0" descr="preencoded.png"/>
          <p:cNvPicPr>
            <a:picLocks noChangeAspect="1"/>
          </p:cNvPicPr>
          <p:nvPr/>
        </p:nvPicPr>
        <p:blipFill>
          <a:blip r:embed="rId3"/>
          <a:stretch>
            <a:fillRect/>
          </a:stretch>
        </p:blipFill>
        <p:spPr>
          <a:xfrm>
            <a:off x="496119" y="994172"/>
            <a:ext cx="5202138" cy="2947839"/>
          </a:xfrm>
          <a:prstGeom prst="rect">
            <a:avLst/>
          </a:prstGeom>
        </p:spPr>
      </p:pic>
      <p:sp>
        <p:nvSpPr>
          <p:cNvPr id="4" name="Text 1"/>
          <p:cNvSpPr/>
          <p:nvPr/>
        </p:nvSpPr>
        <p:spPr>
          <a:xfrm>
            <a:off x="5978649" y="2095798"/>
            <a:ext cx="2673921" cy="176510"/>
          </a:xfrm>
          <a:prstGeom prst="rect">
            <a:avLst/>
          </a:prstGeom>
          <a:noFill/>
          <a:ln/>
        </p:spPr>
        <p:txBody>
          <a:bodyPr wrap="none" lIns="0" tIns="0" rIns="0" bIns="0" rtlCol="0" anchor="t"/>
          <a:lstStyle/>
          <a:p>
            <a:pPr marL="0" indent="0" algn="l">
              <a:lnSpc>
                <a:spcPct val="104000"/>
              </a:lnSpc>
              <a:buNone/>
            </a:pPr>
            <a:r>
              <a:rPr lang="en-US" sz="1100" dirty="0">
                <a:solidFill>
                  <a:srgbClr val="231971"/>
                </a:solidFill>
                <a:latin typeface="Outfit ExtraBold" pitchFamily="34" charset="0"/>
                <a:ea typeface="Outfit ExtraBold" pitchFamily="34" charset="-122"/>
                <a:cs typeface="Outfit ExtraBold" pitchFamily="34" charset="-120"/>
              </a:rPr>
              <a:t>Hibrit Başarı Modeli</a:t>
            </a:r>
            <a:endParaRPr lang="en-US" sz="1100" dirty="0"/>
          </a:p>
        </p:txBody>
      </p:sp>
      <p:sp>
        <p:nvSpPr>
          <p:cNvPr id="5" name="Text 2"/>
          <p:cNvSpPr/>
          <p:nvPr/>
        </p:nvSpPr>
        <p:spPr>
          <a:xfrm>
            <a:off x="5978649" y="2362274"/>
            <a:ext cx="2673921" cy="487114"/>
          </a:xfrm>
          <a:prstGeom prst="rect">
            <a:avLst/>
          </a:prstGeom>
          <a:noFill/>
          <a:ln/>
        </p:spPr>
        <p:txBody>
          <a:bodyPr wrap="square" lIns="0" tIns="0" rIns="0" bIns="0" rtlCol="0" anchor="t">
            <a:normAutofit/>
          </a:bodyPr>
          <a:lstStyle/>
          <a:p>
            <a:pPr marL="0" indent="0" algn="l">
              <a:lnSpc>
                <a:spcPct val="120000"/>
              </a:lnSpc>
              <a:buNone/>
            </a:pPr>
            <a:r>
              <a:rPr lang="en-US" sz="850" dirty="0">
                <a:solidFill>
                  <a:srgbClr val="2A2742"/>
                </a:solidFill>
                <a:latin typeface="Arimo" pitchFamily="34" charset="0"/>
                <a:ea typeface="Arimo" pitchFamily="34" charset="-122"/>
                <a:cs typeface="Arimo" pitchFamily="34" charset="-120"/>
              </a:rPr>
              <a:t>Çin modeli, piyasa ekonomisinin dinamizmi ile devlet otoritesinin uzun vadeli planlama gücünü benzersiz biçimde birleştiriyor.</a:t>
            </a:r>
            <a:endParaRPr lang="en-US" sz="850" dirty="0"/>
          </a:p>
        </p:txBody>
      </p:sp>
      <p:sp>
        <p:nvSpPr>
          <p:cNvPr id="6" name="Shape 3"/>
          <p:cNvSpPr/>
          <p:nvPr/>
        </p:nvSpPr>
        <p:spPr>
          <a:xfrm>
            <a:off x="496119" y="4144417"/>
            <a:ext cx="254124" cy="254124"/>
          </a:xfrm>
          <a:prstGeom prst="roundRect">
            <a:avLst>
              <a:gd name="adj" fmla="val 18671"/>
            </a:avLst>
          </a:prstGeom>
          <a:solidFill>
            <a:srgbClr val="E9E6FA"/>
          </a:solidFill>
          <a:ln w="4763">
            <a:solidFill>
              <a:srgbClr val="BDB8DF"/>
            </a:solidFill>
            <a:prstDash val="solid"/>
          </a:ln>
        </p:spPr>
      </p:sp>
      <p:sp>
        <p:nvSpPr>
          <p:cNvPr id="7" name="Text 4"/>
          <p:cNvSpPr/>
          <p:nvPr/>
        </p:nvSpPr>
        <p:spPr>
          <a:xfrm>
            <a:off x="538423" y="4165550"/>
            <a:ext cx="169441" cy="211782"/>
          </a:xfrm>
          <a:prstGeom prst="rect">
            <a:avLst/>
          </a:prstGeom>
          <a:noFill/>
          <a:ln/>
        </p:spPr>
        <p:txBody>
          <a:bodyPr wrap="none" lIns="0" tIns="0" rIns="0" bIns="0" rtlCol="0" anchor="ctr"/>
          <a:lstStyle/>
          <a:p>
            <a:pPr marL="0" indent="0" algn="ctr">
              <a:lnSpc>
                <a:spcPct val="100000"/>
              </a:lnSpc>
              <a:buNone/>
            </a:pPr>
            <a:r>
              <a:rPr lang="en-US" sz="1300" dirty="0">
                <a:solidFill>
                  <a:srgbClr val="2A2742"/>
                </a:solidFill>
                <a:latin typeface="Outfit ExtraBold" pitchFamily="34" charset="0"/>
                <a:ea typeface="Outfit ExtraBold" pitchFamily="34" charset="-122"/>
                <a:cs typeface="Outfit ExtraBold" pitchFamily="34" charset="-120"/>
              </a:rPr>
              <a:t>1</a:t>
            </a:r>
            <a:endParaRPr lang="en-US" sz="1300" dirty="0"/>
          </a:p>
        </p:txBody>
      </p:sp>
      <p:sp>
        <p:nvSpPr>
          <p:cNvPr id="8" name="Text 5"/>
          <p:cNvSpPr/>
          <p:nvPr/>
        </p:nvSpPr>
        <p:spPr>
          <a:xfrm>
            <a:off x="840209" y="4183187"/>
            <a:ext cx="2298129" cy="176510"/>
          </a:xfrm>
          <a:prstGeom prst="rect">
            <a:avLst/>
          </a:prstGeom>
          <a:noFill/>
          <a:ln/>
        </p:spPr>
        <p:txBody>
          <a:bodyPr wrap="none" lIns="0" tIns="0" rIns="0" bIns="0" rtlCol="0" anchor="t"/>
          <a:lstStyle/>
          <a:p>
            <a:pPr marL="0" indent="0" algn="l">
              <a:lnSpc>
                <a:spcPct val="104000"/>
              </a:lnSpc>
              <a:buNone/>
            </a:pPr>
            <a:r>
              <a:rPr lang="en-US" sz="1100" dirty="0">
                <a:solidFill>
                  <a:srgbClr val="2A2742"/>
                </a:solidFill>
                <a:latin typeface="Outfit ExtraBold" pitchFamily="34" charset="0"/>
                <a:ea typeface="Outfit ExtraBold" pitchFamily="34" charset="-122"/>
                <a:cs typeface="Outfit ExtraBold" pitchFamily="34" charset="-120"/>
              </a:rPr>
              <a:t>Beş Yıllık Planlar</a:t>
            </a:r>
            <a:endParaRPr lang="en-US" sz="1100" dirty="0"/>
          </a:p>
        </p:txBody>
      </p:sp>
      <p:sp>
        <p:nvSpPr>
          <p:cNvPr id="9" name="Text 6"/>
          <p:cNvSpPr/>
          <p:nvPr/>
        </p:nvSpPr>
        <p:spPr>
          <a:xfrm>
            <a:off x="840209" y="4413647"/>
            <a:ext cx="2298129" cy="324743"/>
          </a:xfrm>
          <a:prstGeom prst="rect">
            <a:avLst/>
          </a:prstGeom>
          <a:noFill/>
          <a:ln/>
        </p:spPr>
        <p:txBody>
          <a:bodyPr wrap="square" lIns="0" tIns="0" rIns="0" bIns="0" rtlCol="0" anchor="t">
            <a:normAutofit/>
          </a:bodyPr>
          <a:lstStyle/>
          <a:p>
            <a:pPr marL="0" indent="0" algn="l">
              <a:lnSpc>
                <a:spcPct val="120000"/>
              </a:lnSpc>
              <a:buNone/>
            </a:pPr>
            <a:r>
              <a:rPr lang="en-US" sz="850" dirty="0">
                <a:solidFill>
                  <a:srgbClr val="2A2742"/>
                </a:solidFill>
                <a:latin typeface="Arimo" pitchFamily="34" charset="0"/>
                <a:ea typeface="Arimo" pitchFamily="34" charset="-122"/>
                <a:cs typeface="Arimo" pitchFamily="34" charset="-120"/>
              </a:rPr>
              <a:t>Her dönem belirlenen sektör öncelikleri ve büyüme hedefleri ekonomiye yön veriyor.</a:t>
            </a:r>
            <a:endParaRPr lang="en-US" sz="850" dirty="0"/>
          </a:p>
        </p:txBody>
      </p:sp>
      <p:sp>
        <p:nvSpPr>
          <p:cNvPr id="10" name="Shape 7"/>
          <p:cNvSpPr/>
          <p:nvPr/>
        </p:nvSpPr>
        <p:spPr>
          <a:xfrm>
            <a:off x="3250853" y="4144417"/>
            <a:ext cx="254124" cy="254124"/>
          </a:xfrm>
          <a:prstGeom prst="roundRect">
            <a:avLst>
              <a:gd name="adj" fmla="val 18671"/>
            </a:avLst>
          </a:prstGeom>
          <a:solidFill>
            <a:srgbClr val="E9E6FA"/>
          </a:solidFill>
          <a:ln w="4763">
            <a:solidFill>
              <a:srgbClr val="BDB8DF"/>
            </a:solidFill>
            <a:prstDash val="solid"/>
          </a:ln>
        </p:spPr>
      </p:sp>
      <p:sp>
        <p:nvSpPr>
          <p:cNvPr id="11" name="Text 8"/>
          <p:cNvSpPr/>
          <p:nvPr/>
        </p:nvSpPr>
        <p:spPr>
          <a:xfrm>
            <a:off x="3293157" y="4165550"/>
            <a:ext cx="169441" cy="211782"/>
          </a:xfrm>
          <a:prstGeom prst="rect">
            <a:avLst/>
          </a:prstGeom>
          <a:noFill/>
          <a:ln/>
        </p:spPr>
        <p:txBody>
          <a:bodyPr wrap="none" lIns="0" tIns="0" rIns="0" bIns="0" rtlCol="0" anchor="ctr"/>
          <a:lstStyle/>
          <a:p>
            <a:pPr marL="0" indent="0" algn="ctr">
              <a:lnSpc>
                <a:spcPct val="100000"/>
              </a:lnSpc>
              <a:buNone/>
            </a:pPr>
            <a:r>
              <a:rPr lang="en-US" sz="1300" dirty="0">
                <a:solidFill>
                  <a:srgbClr val="2A2742"/>
                </a:solidFill>
                <a:latin typeface="Outfit ExtraBold" pitchFamily="34" charset="0"/>
                <a:ea typeface="Outfit ExtraBold" pitchFamily="34" charset="-122"/>
                <a:cs typeface="Outfit ExtraBold" pitchFamily="34" charset="-120"/>
              </a:rPr>
              <a:t>2</a:t>
            </a:r>
            <a:endParaRPr lang="en-US" sz="1300" dirty="0"/>
          </a:p>
        </p:txBody>
      </p:sp>
      <p:sp>
        <p:nvSpPr>
          <p:cNvPr id="12" name="Text 9"/>
          <p:cNvSpPr/>
          <p:nvPr/>
        </p:nvSpPr>
        <p:spPr>
          <a:xfrm>
            <a:off x="3594943" y="4183187"/>
            <a:ext cx="2298129" cy="176510"/>
          </a:xfrm>
          <a:prstGeom prst="rect">
            <a:avLst/>
          </a:prstGeom>
          <a:noFill/>
          <a:ln/>
        </p:spPr>
        <p:txBody>
          <a:bodyPr wrap="none" lIns="0" tIns="0" rIns="0" bIns="0" rtlCol="0" anchor="t"/>
          <a:lstStyle/>
          <a:p>
            <a:pPr marL="0" indent="0" algn="l">
              <a:lnSpc>
                <a:spcPct val="104000"/>
              </a:lnSpc>
              <a:buNone/>
            </a:pPr>
            <a:r>
              <a:rPr lang="en-US" sz="1100" dirty="0">
                <a:solidFill>
                  <a:srgbClr val="2A2742"/>
                </a:solidFill>
                <a:latin typeface="Outfit ExtraBold" pitchFamily="34" charset="0"/>
                <a:ea typeface="Outfit ExtraBold" pitchFamily="34" charset="-122"/>
                <a:cs typeface="Outfit ExtraBold" pitchFamily="34" charset="-120"/>
              </a:rPr>
              <a:t>Stratejik Devlet Kontrolü</a:t>
            </a:r>
            <a:endParaRPr lang="en-US" sz="1100" dirty="0"/>
          </a:p>
        </p:txBody>
      </p:sp>
      <p:sp>
        <p:nvSpPr>
          <p:cNvPr id="13" name="Text 10"/>
          <p:cNvSpPr/>
          <p:nvPr/>
        </p:nvSpPr>
        <p:spPr>
          <a:xfrm>
            <a:off x="3594943" y="4413647"/>
            <a:ext cx="2298129" cy="324743"/>
          </a:xfrm>
          <a:prstGeom prst="rect">
            <a:avLst/>
          </a:prstGeom>
          <a:noFill/>
          <a:ln/>
        </p:spPr>
        <p:txBody>
          <a:bodyPr wrap="square" lIns="0" tIns="0" rIns="0" bIns="0" rtlCol="0" anchor="t">
            <a:normAutofit/>
          </a:bodyPr>
          <a:lstStyle/>
          <a:p>
            <a:pPr marL="0" indent="0" algn="l">
              <a:lnSpc>
                <a:spcPct val="120000"/>
              </a:lnSpc>
              <a:buNone/>
            </a:pPr>
            <a:r>
              <a:rPr lang="en-US" sz="850" dirty="0">
                <a:solidFill>
                  <a:srgbClr val="2A2742"/>
                </a:solidFill>
                <a:latin typeface="Arimo" pitchFamily="34" charset="0"/>
                <a:ea typeface="Arimo" pitchFamily="34" charset="-122"/>
                <a:cs typeface="Arimo" pitchFamily="34" charset="-120"/>
              </a:rPr>
              <a:t>Finans, enerji ve teknoloji gibi kritik sektörlerde devlet ağırlığı korunuyor.</a:t>
            </a:r>
            <a:endParaRPr lang="en-US" sz="850" dirty="0"/>
          </a:p>
        </p:txBody>
      </p:sp>
      <p:sp>
        <p:nvSpPr>
          <p:cNvPr id="14" name="Shape 11"/>
          <p:cNvSpPr/>
          <p:nvPr/>
        </p:nvSpPr>
        <p:spPr>
          <a:xfrm>
            <a:off x="6005587" y="4144417"/>
            <a:ext cx="254124" cy="254124"/>
          </a:xfrm>
          <a:prstGeom prst="roundRect">
            <a:avLst>
              <a:gd name="adj" fmla="val 18671"/>
            </a:avLst>
          </a:prstGeom>
          <a:solidFill>
            <a:srgbClr val="E9E6FA"/>
          </a:solidFill>
          <a:ln w="4763">
            <a:solidFill>
              <a:srgbClr val="BDB8DF"/>
            </a:solidFill>
            <a:prstDash val="solid"/>
          </a:ln>
        </p:spPr>
      </p:sp>
      <p:sp>
        <p:nvSpPr>
          <p:cNvPr id="15" name="Text 12"/>
          <p:cNvSpPr/>
          <p:nvPr/>
        </p:nvSpPr>
        <p:spPr>
          <a:xfrm>
            <a:off x="6047891" y="4165550"/>
            <a:ext cx="169441" cy="211782"/>
          </a:xfrm>
          <a:prstGeom prst="rect">
            <a:avLst/>
          </a:prstGeom>
          <a:noFill/>
          <a:ln/>
        </p:spPr>
        <p:txBody>
          <a:bodyPr wrap="none" lIns="0" tIns="0" rIns="0" bIns="0" rtlCol="0" anchor="ctr"/>
          <a:lstStyle/>
          <a:p>
            <a:pPr marL="0" indent="0" algn="ctr">
              <a:lnSpc>
                <a:spcPct val="100000"/>
              </a:lnSpc>
              <a:buNone/>
            </a:pPr>
            <a:r>
              <a:rPr lang="en-US" sz="1300" dirty="0">
                <a:solidFill>
                  <a:srgbClr val="2A2742"/>
                </a:solidFill>
                <a:latin typeface="Outfit ExtraBold" pitchFamily="34" charset="0"/>
                <a:ea typeface="Outfit ExtraBold" pitchFamily="34" charset="-122"/>
                <a:cs typeface="Outfit ExtraBold" pitchFamily="34" charset="-120"/>
              </a:rPr>
              <a:t>3</a:t>
            </a:r>
            <a:endParaRPr lang="en-US" sz="1300" dirty="0"/>
          </a:p>
        </p:txBody>
      </p:sp>
      <p:sp>
        <p:nvSpPr>
          <p:cNvPr id="16" name="Text 13"/>
          <p:cNvSpPr/>
          <p:nvPr/>
        </p:nvSpPr>
        <p:spPr>
          <a:xfrm>
            <a:off x="6349678" y="4183187"/>
            <a:ext cx="2298129" cy="176510"/>
          </a:xfrm>
          <a:prstGeom prst="rect">
            <a:avLst/>
          </a:prstGeom>
          <a:noFill/>
          <a:ln/>
        </p:spPr>
        <p:txBody>
          <a:bodyPr wrap="none" lIns="0" tIns="0" rIns="0" bIns="0" rtlCol="0" anchor="t"/>
          <a:lstStyle/>
          <a:p>
            <a:pPr marL="0" indent="0" algn="l">
              <a:lnSpc>
                <a:spcPct val="104000"/>
              </a:lnSpc>
              <a:buNone/>
            </a:pPr>
            <a:r>
              <a:rPr lang="en-US" sz="1100" dirty="0">
                <a:solidFill>
                  <a:srgbClr val="2A2742"/>
                </a:solidFill>
                <a:latin typeface="Outfit ExtraBold" pitchFamily="34" charset="0"/>
                <a:ea typeface="Outfit ExtraBold" pitchFamily="34" charset="-122"/>
                <a:cs typeface="Outfit ExtraBold" pitchFamily="34" charset="-120"/>
              </a:rPr>
              <a:t>Küresel Şampiyonlar</a:t>
            </a:r>
            <a:endParaRPr lang="en-US" sz="1100" dirty="0"/>
          </a:p>
        </p:txBody>
      </p:sp>
      <p:sp>
        <p:nvSpPr>
          <p:cNvPr id="17" name="Text 14"/>
          <p:cNvSpPr/>
          <p:nvPr/>
        </p:nvSpPr>
        <p:spPr>
          <a:xfrm>
            <a:off x="6349678" y="4413647"/>
            <a:ext cx="2298129" cy="324743"/>
          </a:xfrm>
          <a:prstGeom prst="rect">
            <a:avLst/>
          </a:prstGeom>
          <a:noFill/>
          <a:ln/>
        </p:spPr>
        <p:txBody>
          <a:bodyPr wrap="square" lIns="0" tIns="0" rIns="0" bIns="0" rtlCol="0" anchor="t">
            <a:normAutofit/>
          </a:bodyPr>
          <a:lstStyle/>
          <a:p>
            <a:pPr marL="0" indent="0" algn="l">
              <a:lnSpc>
                <a:spcPct val="120000"/>
              </a:lnSpc>
              <a:buNone/>
            </a:pPr>
            <a:r>
              <a:rPr lang="en-US" sz="850" dirty="0">
                <a:solidFill>
                  <a:srgbClr val="2A2742"/>
                </a:solidFill>
                <a:latin typeface="Arimo" pitchFamily="34" charset="0"/>
                <a:ea typeface="Arimo" pitchFamily="34" charset="-122"/>
                <a:cs typeface="Arimo" pitchFamily="34" charset="-120"/>
              </a:rPr>
              <a:t>Huawei, Alibaba ve BYD gibi devler, devlet desteğiyle küresel liderliğe yükseldi.</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1050578"/>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İşgücünden İnovasyona Dönüşüm</a:t>
            </a:r>
            <a:endParaRPr lang="en-US" sz="2750" dirty="0"/>
          </a:p>
        </p:txBody>
      </p:sp>
      <p:sp>
        <p:nvSpPr>
          <p:cNvPr id="3" name="Text 1"/>
          <p:cNvSpPr/>
          <p:nvPr/>
        </p:nvSpPr>
        <p:spPr>
          <a:xfrm>
            <a:off x="496119" y="1777082"/>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Çin, ucuz işgücü modelinden teknoloji liderliğine doğru stratejik bir dönüşüm geçirdi. Şehirleşme ve Ar-Ge yatırımları bu dönüşümün temel taşlarını oluşturdu.</a:t>
            </a:r>
            <a:endParaRPr lang="en-US" sz="1100" dirty="0"/>
          </a:p>
        </p:txBody>
      </p:sp>
      <p:sp>
        <p:nvSpPr>
          <p:cNvPr id="4" name="Text 2"/>
          <p:cNvSpPr/>
          <p:nvPr/>
        </p:nvSpPr>
        <p:spPr>
          <a:xfrm>
            <a:off x="496119" y="2461022"/>
            <a:ext cx="2599134" cy="467841"/>
          </a:xfrm>
          <a:prstGeom prst="rect">
            <a:avLst/>
          </a:prstGeom>
          <a:noFill/>
          <a:ln/>
        </p:spPr>
        <p:txBody>
          <a:bodyPr wrap="none" lIns="0" tIns="0" rIns="0" bIns="0" rtlCol="0" anchor="t"/>
          <a:lstStyle/>
          <a:p>
            <a:pPr marL="0" indent="0" algn="ctr">
              <a:lnSpc>
                <a:spcPct val="83000"/>
              </a:lnSpc>
              <a:buNone/>
            </a:pPr>
            <a:r>
              <a:rPr lang="en-US" sz="3650" dirty="0">
                <a:solidFill>
                  <a:srgbClr val="2A2742"/>
                </a:solidFill>
                <a:latin typeface="Outfit ExtraBold" pitchFamily="34" charset="0"/>
                <a:ea typeface="Outfit ExtraBold" pitchFamily="34" charset="-122"/>
                <a:cs typeface="Outfit ExtraBold" pitchFamily="34" charset="-120"/>
              </a:rPr>
              <a:t>%65</a:t>
            </a:r>
            <a:endParaRPr lang="en-US" sz="3650" dirty="0"/>
          </a:p>
        </p:txBody>
      </p:sp>
      <p:sp>
        <p:nvSpPr>
          <p:cNvPr id="5" name="Text 3"/>
          <p:cNvSpPr/>
          <p:nvPr/>
        </p:nvSpPr>
        <p:spPr>
          <a:xfrm>
            <a:off x="496119" y="3105969"/>
            <a:ext cx="2599134"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Şehirleşme Oranı</a:t>
            </a:r>
            <a:endParaRPr lang="en-US" sz="1350" dirty="0"/>
          </a:p>
        </p:txBody>
      </p:sp>
      <p:sp>
        <p:nvSpPr>
          <p:cNvPr id="6" name="Text 4"/>
          <p:cNvSpPr/>
          <p:nvPr/>
        </p:nvSpPr>
        <p:spPr>
          <a:xfrm>
            <a:off x="496119" y="3412480"/>
            <a:ext cx="2599134" cy="453628"/>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2000'de %40 olan oran 2023'te %65'e yükseldi; yüz milyonlar kentlere göç etti.</a:t>
            </a:r>
            <a:endParaRPr lang="en-US" sz="1100" dirty="0"/>
          </a:p>
        </p:txBody>
      </p:sp>
      <p:sp>
        <p:nvSpPr>
          <p:cNvPr id="7" name="Text 5"/>
          <p:cNvSpPr/>
          <p:nvPr/>
        </p:nvSpPr>
        <p:spPr>
          <a:xfrm>
            <a:off x="3272433" y="2461022"/>
            <a:ext cx="2599134" cy="467841"/>
          </a:xfrm>
          <a:prstGeom prst="rect">
            <a:avLst/>
          </a:prstGeom>
          <a:noFill/>
          <a:ln/>
        </p:spPr>
        <p:txBody>
          <a:bodyPr wrap="none" lIns="0" tIns="0" rIns="0" bIns="0" rtlCol="0" anchor="t"/>
          <a:lstStyle/>
          <a:p>
            <a:pPr marL="0" indent="0" algn="ctr">
              <a:lnSpc>
                <a:spcPct val="83000"/>
              </a:lnSpc>
              <a:buNone/>
            </a:pPr>
            <a:r>
              <a:rPr lang="en-US" sz="3650" dirty="0">
                <a:solidFill>
                  <a:srgbClr val="2A2742"/>
                </a:solidFill>
                <a:latin typeface="Outfit ExtraBold" pitchFamily="34" charset="0"/>
                <a:ea typeface="Outfit ExtraBold" pitchFamily="34" charset="-122"/>
                <a:cs typeface="Outfit ExtraBold" pitchFamily="34" charset="-120"/>
              </a:rPr>
              <a:t>%2,5</a:t>
            </a:r>
            <a:endParaRPr lang="en-US" sz="3650" dirty="0"/>
          </a:p>
        </p:txBody>
      </p:sp>
      <p:sp>
        <p:nvSpPr>
          <p:cNvPr id="8" name="Text 6"/>
          <p:cNvSpPr/>
          <p:nvPr/>
        </p:nvSpPr>
        <p:spPr>
          <a:xfrm>
            <a:off x="3272433" y="3105969"/>
            <a:ext cx="2599134"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Ar-Ge Harcaması</a:t>
            </a:r>
            <a:endParaRPr lang="en-US" sz="1350" dirty="0"/>
          </a:p>
        </p:txBody>
      </p:sp>
      <p:sp>
        <p:nvSpPr>
          <p:cNvPr id="9" name="Text 7"/>
          <p:cNvSpPr/>
          <p:nvPr/>
        </p:nvSpPr>
        <p:spPr>
          <a:xfrm>
            <a:off x="3272433" y="3412480"/>
            <a:ext cx="2599134" cy="453628"/>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GSYİH içindeki Ar-Ge payı 2000'deki %0,9'dan 2023'te %2,5'in üzerine çıktı.</a:t>
            </a:r>
            <a:endParaRPr lang="en-US" sz="1100" dirty="0"/>
          </a:p>
        </p:txBody>
      </p:sp>
      <p:sp>
        <p:nvSpPr>
          <p:cNvPr id="10" name="Text 8"/>
          <p:cNvSpPr/>
          <p:nvPr/>
        </p:nvSpPr>
        <p:spPr>
          <a:xfrm>
            <a:off x="6048747" y="2461022"/>
            <a:ext cx="2599134" cy="467841"/>
          </a:xfrm>
          <a:prstGeom prst="rect">
            <a:avLst/>
          </a:prstGeom>
          <a:noFill/>
          <a:ln/>
        </p:spPr>
        <p:txBody>
          <a:bodyPr wrap="none" lIns="0" tIns="0" rIns="0" bIns="0" rtlCol="0" anchor="t"/>
          <a:lstStyle/>
          <a:p>
            <a:pPr marL="0" indent="0" algn="ctr">
              <a:lnSpc>
                <a:spcPct val="83000"/>
              </a:lnSpc>
              <a:buNone/>
            </a:pPr>
            <a:r>
              <a:rPr lang="en-US" sz="3650" dirty="0">
                <a:solidFill>
                  <a:srgbClr val="2A2742"/>
                </a:solidFill>
                <a:latin typeface="Outfit ExtraBold" pitchFamily="34" charset="0"/>
                <a:ea typeface="Outfit ExtraBold" pitchFamily="34" charset="-122"/>
                <a:cs typeface="Outfit ExtraBold" pitchFamily="34" charset="-120"/>
              </a:rPr>
              <a:t>5G</a:t>
            </a:r>
            <a:endParaRPr lang="en-US" sz="3650" dirty="0"/>
          </a:p>
        </p:txBody>
      </p:sp>
      <p:sp>
        <p:nvSpPr>
          <p:cNvPr id="11" name="Text 9"/>
          <p:cNvSpPr/>
          <p:nvPr/>
        </p:nvSpPr>
        <p:spPr>
          <a:xfrm>
            <a:off x="6048747" y="3105969"/>
            <a:ext cx="2599134"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Teknoloji Liderliği</a:t>
            </a:r>
            <a:endParaRPr lang="en-US" sz="1350" dirty="0"/>
          </a:p>
        </p:txBody>
      </p:sp>
      <p:sp>
        <p:nvSpPr>
          <p:cNvPr id="12" name="Text 10"/>
          <p:cNvSpPr/>
          <p:nvPr/>
        </p:nvSpPr>
        <p:spPr>
          <a:xfrm>
            <a:off x="6048747" y="3412480"/>
            <a:ext cx="2599134" cy="680442"/>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Taklit ürün döneminden 5G, yapay zeka ve uzay teknolojilerinde küresel öncülüğe geçiş.</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389855"/>
            <a:ext cx="8151763" cy="221456"/>
          </a:xfrm>
          <a:prstGeom prst="rect">
            <a:avLst/>
          </a:prstGeom>
          <a:noFill/>
          <a:ln/>
        </p:spPr>
        <p:txBody>
          <a:bodyPr wrap="none" lIns="0" tIns="0" rIns="0" bIns="0" rtlCol="0" anchor="t"/>
          <a:lstStyle/>
          <a:p>
            <a:pPr marL="0" indent="0" algn="l">
              <a:lnSpc>
                <a:spcPct val="104000"/>
              </a:lnSpc>
              <a:buNone/>
            </a:pPr>
            <a:r>
              <a:rPr lang="en-US" sz="1350" dirty="0">
                <a:solidFill>
                  <a:srgbClr val="231971"/>
                </a:solidFill>
                <a:latin typeface="Outfit ExtraBold" pitchFamily="34" charset="0"/>
                <a:ea typeface="Outfit ExtraBold" pitchFamily="34" charset="-122"/>
                <a:cs typeface="Outfit ExtraBold" pitchFamily="34" charset="-120"/>
              </a:rPr>
              <a:t>Doğrudan Yabancı Yatırımlar (FDI)</a:t>
            </a:r>
            <a:endParaRPr lang="en-US" sz="1350" dirty="0"/>
          </a:p>
        </p:txBody>
      </p:sp>
      <p:sp>
        <p:nvSpPr>
          <p:cNvPr id="3" name="Text 1"/>
          <p:cNvSpPr/>
          <p:nvPr/>
        </p:nvSpPr>
        <p:spPr>
          <a:xfrm>
            <a:off x="496119" y="2542580"/>
            <a:ext cx="3989412" cy="110728"/>
          </a:xfrm>
          <a:prstGeom prst="rect">
            <a:avLst/>
          </a:prstGeom>
          <a:noFill/>
          <a:ln/>
        </p:spPr>
        <p:txBody>
          <a:bodyPr wrap="none" lIns="0" tIns="0" rIns="0" bIns="0" rtlCol="0" anchor="t"/>
          <a:lstStyle/>
          <a:p>
            <a:pPr marL="0" indent="0" algn="l">
              <a:lnSpc>
                <a:spcPct val="104000"/>
              </a:lnSpc>
              <a:buNone/>
            </a:pPr>
            <a:r>
              <a:rPr lang="en-US" sz="650" dirty="0">
                <a:solidFill>
                  <a:srgbClr val="231971"/>
                </a:solidFill>
                <a:latin typeface="Outfit ExtraBold" pitchFamily="34" charset="0"/>
                <a:ea typeface="Outfit ExtraBold" pitchFamily="34" charset="-122"/>
                <a:cs typeface="Outfit ExtraBold" pitchFamily="34" charset="-120"/>
              </a:rPr>
              <a:t>Küresel Sermayenin Ana Merkezi</a:t>
            </a:r>
            <a:endParaRPr lang="en-US" sz="650" dirty="0"/>
          </a:p>
        </p:txBody>
      </p:sp>
      <p:sp>
        <p:nvSpPr>
          <p:cNvPr id="4" name="Text 2"/>
          <p:cNvSpPr/>
          <p:nvPr/>
        </p:nvSpPr>
        <p:spPr>
          <a:xfrm>
            <a:off x="496119" y="2688729"/>
            <a:ext cx="3989412" cy="170111"/>
          </a:xfrm>
          <a:prstGeom prst="rect">
            <a:avLst/>
          </a:prstGeom>
          <a:noFill/>
          <a:ln/>
        </p:spPr>
        <p:txBody>
          <a:bodyPr wrap="square" lIns="0" tIns="0" rIns="0" bIns="0" rtlCol="0" anchor="t">
            <a:normAutofit/>
          </a:bodyPr>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Çin, onlarca yıl boyunca gelişmekte olan ülkeler arasında en fazla FDI çeken ülke oldu. Yabancı yatırımcılar, Çin'in üretim kapasitesini ve iç pazar potansiyelini değerlendirmek için akın etti.</a:t>
            </a:r>
            <a:endParaRPr lang="en-US" sz="550" dirty="0"/>
          </a:p>
        </p:txBody>
      </p:sp>
      <p:pic>
        <p:nvPicPr>
          <p:cNvPr id="5" name="Image 0" descr="preencoded.png"/>
          <p:cNvPicPr>
            <a:picLocks noChangeAspect="1"/>
          </p:cNvPicPr>
          <p:nvPr/>
        </p:nvPicPr>
        <p:blipFill>
          <a:blip r:embed="rId3"/>
          <a:stretch>
            <a:fillRect/>
          </a:stretch>
        </p:blipFill>
        <p:spPr>
          <a:xfrm>
            <a:off x="4663232" y="704255"/>
            <a:ext cx="3989412" cy="3989412"/>
          </a:xfrm>
          <a:prstGeom prst="rect">
            <a:avLst/>
          </a:prstGeom>
        </p:spPr>
      </p:pic>
      <p:sp>
        <p:nvSpPr>
          <p:cNvPr id="6" name="Shape 3"/>
          <p:cNvSpPr/>
          <p:nvPr/>
        </p:nvSpPr>
        <p:spPr>
          <a:xfrm>
            <a:off x="496119" y="4773290"/>
            <a:ext cx="4058171" cy="377726"/>
          </a:xfrm>
          <a:prstGeom prst="roundRect">
            <a:avLst>
              <a:gd name="adj" fmla="val 7882"/>
            </a:avLst>
          </a:prstGeom>
          <a:solidFill>
            <a:srgbClr val="FAFAFA">
              <a:alpha val="95000"/>
            </a:srgbClr>
          </a:solidFill>
          <a:ln w="9525">
            <a:solidFill>
              <a:srgbClr val="BDB8DF"/>
            </a:solidFill>
            <a:prstDash val="solid"/>
          </a:ln>
        </p:spPr>
      </p:sp>
      <p:sp>
        <p:nvSpPr>
          <p:cNvPr id="7" name="Text 4"/>
          <p:cNvSpPr/>
          <p:nvPr/>
        </p:nvSpPr>
        <p:spPr>
          <a:xfrm>
            <a:off x="576486" y="4853657"/>
            <a:ext cx="3897437" cy="110728"/>
          </a:xfrm>
          <a:prstGeom prst="rect">
            <a:avLst/>
          </a:prstGeom>
          <a:noFill/>
          <a:ln/>
        </p:spPr>
        <p:txBody>
          <a:bodyPr wrap="none" lIns="0" tIns="0" rIns="0" bIns="0" rtlCol="0" anchor="t"/>
          <a:lstStyle/>
          <a:p>
            <a:pPr marL="0" indent="0" algn="l">
              <a:lnSpc>
                <a:spcPct val="104000"/>
              </a:lnSpc>
              <a:buNone/>
            </a:pPr>
            <a:r>
              <a:rPr lang="en-US" sz="650" dirty="0">
                <a:solidFill>
                  <a:srgbClr val="2A2742"/>
                </a:solidFill>
                <a:latin typeface="Outfit ExtraBold" pitchFamily="34" charset="0"/>
                <a:ea typeface="Outfit ExtraBold" pitchFamily="34" charset="-122"/>
                <a:cs typeface="Outfit ExtraBold" pitchFamily="34" charset="-120"/>
              </a:rPr>
              <a:t>İmalat Güçlendirme</a:t>
            </a:r>
            <a:endParaRPr lang="en-US" sz="650" dirty="0"/>
          </a:p>
        </p:txBody>
      </p:sp>
      <p:sp>
        <p:nvSpPr>
          <p:cNvPr id="8" name="Text 5"/>
          <p:cNvSpPr/>
          <p:nvPr/>
        </p:nvSpPr>
        <p:spPr>
          <a:xfrm>
            <a:off x="576486" y="4985593"/>
            <a:ext cx="3897437" cy="85055"/>
          </a:xfrm>
          <a:prstGeom prst="rect">
            <a:avLst/>
          </a:prstGeom>
          <a:noFill/>
          <a:ln/>
        </p:spPr>
        <p:txBody>
          <a:bodyPr wrap="none" lIns="0" tIns="0" rIns="0" bIns="0" rtlCol="0" anchor="t"/>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Stratejik dış ortaklıklar üretim kapasitesini ve teknoloji transferini hızlandırdı.</a:t>
            </a:r>
            <a:endParaRPr lang="en-US" sz="550" dirty="0"/>
          </a:p>
        </p:txBody>
      </p:sp>
      <p:sp>
        <p:nvSpPr>
          <p:cNvPr id="9" name="Shape 6"/>
          <p:cNvSpPr/>
          <p:nvPr/>
        </p:nvSpPr>
        <p:spPr>
          <a:xfrm>
            <a:off x="4589711" y="4773290"/>
            <a:ext cx="4058171" cy="377726"/>
          </a:xfrm>
          <a:prstGeom prst="roundRect">
            <a:avLst>
              <a:gd name="adj" fmla="val 7882"/>
            </a:avLst>
          </a:prstGeom>
          <a:solidFill>
            <a:srgbClr val="FAFAFA">
              <a:alpha val="95000"/>
            </a:srgbClr>
          </a:solidFill>
          <a:ln w="9525">
            <a:solidFill>
              <a:srgbClr val="BDB8DF"/>
            </a:solidFill>
            <a:prstDash val="solid"/>
          </a:ln>
        </p:spPr>
      </p:sp>
      <p:sp>
        <p:nvSpPr>
          <p:cNvPr id="10" name="Text 7"/>
          <p:cNvSpPr/>
          <p:nvPr/>
        </p:nvSpPr>
        <p:spPr>
          <a:xfrm>
            <a:off x="4670078" y="4853657"/>
            <a:ext cx="3897437" cy="110728"/>
          </a:xfrm>
          <a:prstGeom prst="rect">
            <a:avLst/>
          </a:prstGeom>
          <a:noFill/>
          <a:ln/>
        </p:spPr>
        <p:txBody>
          <a:bodyPr wrap="none" lIns="0" tIns="0" rIns="0" bIns="0" rtlCol="0" anchor="t"/>
          <a:lstStyle/>
          <a:p>
            <a:pPr marL="0" indent="0" algn="l">
              <a:lnSpc>
                <a:spcPct val="104000"/>
              </a:lnSpc>
              <a:buNone/>
            </a:pPr>
            <a:r>
              <a:rPr lang="en-US" sz="650" dirty="0">
                <a:solidFill>
                  <a:srgbClr val="2A2742"/>
                </a:solidFill>
                <a:latin typeface="Outfit ExtraBold" pitchFamily="34" charset="0"/>
                <a:ea typeface="Outfit ExtraBold" pitchFamily="34" charset="-122"/>
                <a:cs typeface="Outfit ExtraBold" pitchFamily="34" charset="-120"/>
              </a:rPr>
              <a:t>Yüksek Teknoloji Teşvikleri</a:t>
            </a:r>
            <a:endParaRPr lang="en-US" sz="650" dirty="0"/>
          </a:p>
        </p:txBody>
      </p:sp>
      <p:sp>
        <p:nvSpPr>
          <p:cNvPr id="11" name="Text 8"/>
          <p:cNvSpPr/>
          <p:nvPr/>
        </p:nvSpPr>
        <p:spPr>
          <a:xfrm>
            <a:off x="4670078" y="4985593"/>
            <a:ext cx="3897437" cy="85055"/>
          </a:xfrm>
          <a:prstGeom prst="rect">
            <a:avLst/>
          </a:prstGeom>
          <a:noFill/>
          <a:ln/>
        </p:spPr>
        <p:txBody>
          <a:bodyPr wrap="none" lIns="0" tIns="0" rIns="0" bIns="0" rtlCol="0" anchor="t"/>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Güncel politikalar, geleneksel imalattan yapay zeka ve yarı iletken gibi alanlara kaydı.</a:t>
            </a:r>
            <a:endParaRPr lang="en-US" sz="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25119" y="418430"/>
            <a:ext cx="903610" cy="201885"/>
          </a:xfrm>
          <a:prstGeom prst="roundRect">
            <a:avLst>
              <a:gd name="adj" fmla="val 22120"/>
            </a:avLst>
          </a:prstGeom>
          <a:noFill/>
          <a:ln w="4763">
            <a:solidFill>
              <a:srgbClr val="5E4CE6"/>
            </a:solidFill>
            <a:prstDash val="solid"/>
          </a:ln>
        </p:spPr>
      </p:sp>
      <p:sp>
        <p:nvSpPr>
          <p:cNvPr id="4" name="Text 1"/>
          <p:cNvSpPr/>
          <p:nvPr/>
        </p:nvSpPr>
        <p:spPr>
          <a:xfrm>
            <a:off x="4004816" y="458242"/>
            <a:ext cx="1201415" cy="122262"/>
          </a:xfrm>
          <a:prstGeom prst="rect">
            <a:avLst/>
          </a:prstGeom>
          <a:noFill/>
          <a:ln/>
        </p:spPr>
        <p:txBody>
          <a:bodyPr wrap="none" lIns="0" tIns="0" rIns="0" bIns="0" rtlCol="0" anchor="t"/>
          <a:lstStyle/>
          <a:p>
            <a:pPr marL="0" indent="0" algn="l">
              <a:lnSpc>
                <a:spcPct val="96000"/>
              </a:lnSpc>
              <a:buNone/>
            </a:pPr>
            <a:r>
              <a:rPr lang="en-US" sz="800" dirty="0">
                <a:solidFill>
                  <a:srgbClr val="5E4CE6"/>
                </a:solidFill>
                <a:latin typeface="Arimo" pitchFamily="34" charset="0"/>
                <a:ea typeface="Arimo" pitchFamily="34" charset="-122"/>
                <a:cs typeface="Arimo" pitchFamily="34" charset="-120"/>
              </a:rPr>
              <a:t>2014 SONRASI</a:t>
            </a:r>
            <a:endParaRPr lang="en-US" sz="800" dirty="0"/>
          </a:p>
        </p:txBody>
      </p:sp>
      <p:sp>
        <p:nvSpPr>
          <p:cNvPr id="5" name="Text 2"/>
          <p:cNvSpPr/>
          <p:nvPr/>
        </p:nvSpPr>
        <p:spPr>
          <a:xfrm>
            <a:off x="3925119" y="670099"/>
            <a:ext cx="4722763" cy="830610"/>
          </a:xfrm>
          <a:prstGeom prst="rect">
            <a:avLst/>
          </a:prstGeom>
          <a:noFill/>
          <a:ln/>
        </p:spPr>
        <p:txBody>
          <a:bodyPr wrap="square" lIns="0" tIns="0" rIns="0" bIns="0" rtlCol="0" anchor="t">
            <a:normAutofit/>
          </a:bodyPr>
          <a:lstStyle/>
          <a:p>
            <a:pPr marL="0" indent="0" algn="l">
              <a:lnSpc>
                <a:spcPct val="104000"/>
              </a:lnSpc>
              <a:buNone/>
            </a:pPr>
            <a:r>
              <a:rPr lang="en-US" sz="2600" dirty="0">
                <a:solidFill>
                  <a:srgbClr val="231971"/>
                </a:solidFill>
                <a:latin typeface="Outfit ExtraBold" pitchFamily="34" charset="0"/>
                <a:ea typeface="Outfit ExtraBold" pitchFamily="34" charset="-122"/>
                <a:cs typeface="Outfit ExtraBold" pitchFamily="34" charset="-120"/>
              </a:rPr>
              <a:t>Yeni Normal: Sürdürülebilirlik ve Kalite</a:t>
            </a:r>
            <a:endParaRPr lang="en-US" sz="2600" dirty="0"/>
          </a:p>
        </p:txBody>
      </p:sp>
      <p:sp>
        <p:nvSpPr>
          <p:cNvPr id="6" name="Text 3"/>
          <p:cNvSpPr/>
          <p:nvPr/>
        </p:nvSpPr>
        <p:spPr>
          <a:xfrm>
            <a:off x="3925119" y="1687562"/>
            <a:ext cx="4722763" cy="411956"/>
          </a:xfrm>
          <a:prstGeom prst="rect">
            <a:avLst/>
          </a:prstGeom>
          <a:noFill/>
          <a:ln/>
        </p:spPr>
        <p:txBody>
          <a:bodyPr wrap="square" lIns="0" tIns="0" rIns="0" bIns="0" rtlCol="0" anchor="t">
            <a:normAutofit/>
          </a:bodyPr>
          <a:lstStyle/>
          <a:p>
            <a:pPr marL="0" indent="0" algn="l">
              <a:lnSpc>
                <a:spcPct val="129000"/>
              </a:lnSpc>
              <a:buNone/>
            </a:pPr>
            <a:r>
              <a:rPr lang="en-US" sz="1000" dirty="0">
                <a:solidFill>
                  <a:srgbClr val="2A2742"/>
                </a:solidFill>
                <a:latin typeface="Arimo" pitchFamily="34" charset="0"/>
                <a:ea typeface="Arimo" pitchFamily="34" charset="-122"/>
                <a:cs typeface="Arimo" pitchFamily="34" charset="-120"/>
              </a:rPr>
              <a:t>2014'te ilan edilen </a:t>
            </a:r>
            <a:r>
              <a:rPr lang="en-US" sz="1000" b="1" dirty="0">
                <a:solidFill>
                  <a:srgbClr val="2A2742"/>
                </a:solidFill>
                <a:latin typeface="Arimo Bold" pitchFamily="34" charset="0"/>
                <a:ea typeface="Arimo Bold" pitchFamily="34" charset="-122"/>
                <a:cs typeface="Arimo Bold" pitchFamily="34" charset="-120"/>
              </a:rPr>
              <a:t>"Yeni Normal"</a:t>
            </a:r>
            <a:r>
              <a:rPr lang="en-US" sz="1000" dirty="0">
                <a:solidFill>
                  <a:srgbClr val="2A2742"/>
                </a:solidFill>
                <a:latin typeface="Arimo" pitchFamily="34" charset="0"/>
                <a:ea typeface="Arimo" pitchFamily="34" charset="-122"/>
                <a:cs typeface="Arimo" pitchFamily="34" charset="-120"/>
              </a:rPr>
              <a:t> kavramıyla Çin, yüksek hızlı büyümeden sürdürülebilir ve kaliteli büyümeye geçiş sinyali verdi.</a:t>
            </a:r>
            <a:endParaRPr lang="en-US" sz="1000" dirty="0"/>
          </a:p>
        </p:txBody>
      </p:sp>
      <p:sp>
        <p:nvSpPr>
          <p:cNvPr id="7" name="Shape 4"/>
          <p:cNvSpPr/>
          <p:nvPr/>
        </p:nvSpPr>
        <p:spPr>
          <a:xfrm>
            <a:off x="3925119" y="2239640"/>
            <a:ext cx="2299097" cy="1592387"/>
          </a:xfrm>
          <a:prstGeom prst="roundRect">
            <a:avLst>
              <a:gd name="adj" fmla="val 3505"/>
            </a:avLst>
          </a:prstGeom>
          <a:solidFill>
            <a:srgbClr val="E9E6FA"/>
          </a:solidFill>
          <a:ln w="4763">
            <a:solidFill>
              <a:srgbClr val="BDB8DF"/>
            </a:solidFill>
            <a:prstDash val="solid"/>
          </a:ln>
        </p:spPr>
      </p:sp>
      <p:sp>
        <p:nvSpPr>
          <p:cNvPr id="8" name="Text 5"/>
          <p:cNvSpPr/>
          <p:nvPr/>
        </p:nvSpPr>
        <p:spPr>
          <a:xfrm>
            <a:off x="4062785" y="2377306"/>
            <a:ext cx="2023765" cy="212452"/>
          </a:xfrm>
          <a:prstGeom prst="rect">
            <a:avLst/>
          </a:prstGeom>
          <a:noFill/>
          <a:ln/>
        </p:spPr>
        <p:txBody>
          <a:bodyPr wrap="none" lIns="0" tIns="0" rIns="0" bIns="0" rtlCol="0" anchor="t"/>
          <a:lstStyle/>
          <a:p>
            <a:pPr marL="0" indent="0" algn="l">
              <a:lnSpc>
                <a:spcPct val="104000"/>
              </a:lnSpc>
              <a:buNone/>
            </a:pPr>
            <a:r>
              <a:rPr lang="en-US" sz="1300" dirty="0">
                <a:solidFill>
                  <a:srgbClr val="000000"/>
                </a:solidFill>
                <a:latin typeface="Twemoji Mozilla" pitchFamily="34" charset="0"/>
                <a:ea typeface="Twemoji Mozilla" pitchFamily="34" charset="-122"/>
                <a:cs typeface="Twemoji Mozilla" pitchFamily="34" charset="-120"/>
              </a:rPr>
              <a:t>🌱</a:t>
            </a:r>
            <a:r>
              <a:rPr lang="en-US" sz="1300" dirty="0">
                <a:solidFill>
                  <a:srgbClr val="2A2742"/>
                </a:solidFill>
                <a:latin typeface="Outfit ExtraBold" pitchFamily="34" charset="0"/>
                <a:ea typeface="Outfit ExtraBold" pitchFamily="34" charset="-122"/>
                <a:cs typeface="Outfit ExtraBold" pitchFamily="34" charset="-120"/>
              </a:rPr>
              <a:t> Karbon Hedefi</a:t>
            </a:r>
            <a:endParaRPr lang="en-US" sz="1300" dirty="0"/>
          </a:p>
        </p:txBody>
      </p:sp>
      <p:sp>
        <p:nvSpPr>
          <p:cNvPr id="9" name="Text 6"/>
          <p:cNvSpPr/>
          <p:nvPr/>
        </p:nvSpPr>
        <p:spPr>
          <a:xfrm>
            <a:off x="4062785" y="2664470"/>
            <a:ext cx="2023765" cy="617934"/>
          </a:xfrm>
          <a:prstGeom prst="rect">
            <a:avLst/>
          </a:prstGeom>
          <a:noFill/>
          <a:ln/>
        </p:spPr>
        <p:txBody>
          <a:bodyPr wrap="square" lIns="0" tIns="0" rIns="0" bIns="0" rtlCol="0" anchor="t">
            <a:normAutofit/>
          </a:bodyPr>
          <a:lstStyle/>
          <a:p>
            <a:pPr marL="0" indent="0" algn="l">
              <a:lnSpc>
                <a:spcPct val="129000"/>
              </a:lnSpc>
              <a:buNone/>
            </a:pPr>
            <a:r>
              <a:rPr lang="en-US" sz="1000" dirty="0">
                <a:solidFill>
                  <a:srgbClr val="2A2742"/>
                </a:solidFill>
                <a:latin typeface="Arimo" pitchFamily="34" charset="0"/>
                <a:ea typeface="Arimo" pitchFamily="34" charset="-122"/>
                <a:cs typeface="Arimo" pitchFamily="34" charset="-120"/>
              </a:rPr>
              <a:t>2030'a kadar karbon emisyonunu zirve noktasına taşıma ve 2060'ta nötr olma taahhüdü.</a:t>
            </a:r>
            <a:endParaRPr lang="en-US" sz="1000" dirty="0"/>
          </a:p>
        </p:txBody>
      </p:sp>
      <p:sp>
        <p:nvSpPr>
          <p:cNvPr id="10" name="Shape 7"/>
          <p:cNvSpPr/>
          <p:nvPr/>
        </p:nvSpPr>
        <p:spPr>
          <a:xfrm>
            <a:off x="6348785" y="2239640"/>
            <a:ext cx="2299097" cy="1592387"/>
          </a:xfrm>
          <a:prstGeom prst="roundRect">
            <a:avLst>
              <a:gd name="adj" fmla="val 3505"/>
            </a:avLst>
          </a:prstGeom>
          <a:solidFill>
            <a:srgbClr val="E9E6FA"/>
          </a:solidFill>
          <a:ln w="4763">
            <a:solidFill>
              <a:srgbClr val="BDB8DF"/>
            </a:solidFill>
            <a:prstDash val="solid"/>
          </a:ln>
        </p:spPr>
      </p:sp>
      <p:sp>
        <p:nvSpPr>
          <p:cNvPr id="11" name="Text 8"/>
          <p:cNvSpPr/>
          <p:nvPr/>
        </p:nvSpPr>
        <p:spPr>
          <a:xfrm>
            <a:off x="6486451" y="2377306"/>
            <a:ext cx="2023765" cy="212452"/>
          </a:xfrm>
          <a:prstGeom prst="rect">
            <a:avLst/>
          </a:prstGeom>
          <a:noFill/>
          <a:ln/>
        </p:spPr>
        <p:txBody>
          <a:bodyPr wrap="none" lIns="0" tIns="0" rIns="0" bIns="0" rtlCol="0" anchor="t"/>
          <a:lstStyle/>
          <a:p>
            <a:pPr marL="0" indent="0" algn="l">
              <a:lnSpc>
                <a:spcPct val="104000"/>
              </a:lnSpc>
              <a:buNone/>
            </a:pPr>
            <a:r>
              <a:rPr lang="en-US" sz="1300" dirty="0">
                <a:solidFill>
                  <a:srgbClr val="000000"/>
                </a:solidFill>
                <a:latin typeface="Twemoji Mozilla" pitchFamily="34" charset="0"/>
                <a:ea typeface="Twemoji Mozilla" pitchFamily="34" charset="-122"/>
                <a:cs typeface="Twemoji Mozilla" pitchFamily="34" charset="-120"/>
              </a:rPr>
              <a:t>⚡</a:t>
            </a:r>
            <a:r>
              <a:rPr lang="en-US" sz="1300" dirty="0">
                <a:solidFill>
                  <a:srgbClr val="2A2742"/>
                </a:solidFill>
                <a:latin typeface="Outfit ExtraBold" pitchFamily="34" charset="0"/>
                <a:ea typeface="Outfit ExtraBold" pitchFamily="34" charset="-122"/>
                <a:cs typeface="Outfit ExtraBold" pitchFamily="34" charset="-120"/>
              </a:rPr>
              <a:t> Yeşil Enerji</a:t>
            </a:r>
            <a:endParaRPr lang="en-US" sz="1300" dirty="0"/>
          </a:p>
        </p:txBody>
      </p:sp>
      <p:sp>
        <p:nvSpPr>
          <p:cNvPr id="12" name="Text 9"/>
          <p:cNvSpPr/>
          <p:nvPr/>
        </p:nvSpPr>
        <p:spPr>
          <a:xfrm>
            <a:off x="6486451" y="2664470"/>
            <a:ext cx="2023765" cy="1029891"/>
          </a:xfrm>
          <a:prstGeom prst="rect">
            <a:avLst/>
          </a:prstGeom>
          <a:noFill/>
          <a:ln/>
        </p:spPr>
        <p:txBody>
          <a:bodyPr wrap="square" lIns="0" tIns="0" rIns="0" bIns="0" rtlCol="0" anchor="t">
            <a:normAutofit/>
          </a:bodyPr>
          <a:lstStyle/>
          <a:p>
            <a:pPr marL="0" indent="0" algn="l">
              <a:lnSpc>
                <a:spcPct val="129000"/>
              </a:lnSpc>
              <a:buNone/>
            </a:pPr>
            <a:r>
              <a:rPr lang="en-US" sz="1000" dirty="0">
                <a:solidFill>
                  <a:srgbClr val="2A2742"/>
                </a:solidFill>
                <a:latin typeface="Arimo" pitchFamily="34" charset="0"/>
                <a:ea typeface="Arimo" pitchFamily="34" charset="-122"/>
                <a:cs typeface="Arimo" pitchFamily="34" charset="-120"/>
              </a:rPr>
              <a:t>Güneş, rüzgâr ve elektrikli araçlarda dünya liderliğine oynuyor; küresel üretim kapasitesinin yarısından fazlası Çin'de.</a:t>
            </a:r>
            <a:endParaRPr lang="en-US" sz="1000" dirty="0"/>
          </a:p>
        </p:txBody>
      </p:sp>
      <p:sp>
        <p:nvSpPr>
          <p:cNvPr id="13" name="Shape 10"/>
          <p:cNvSpPr/>
          <p:nvPr/>
        </p:nvSpPr>
        <p:spPr>
          <a:xfrm>
            <a:off x="3925119" y="3956596"/>
            <a:ext cx="4722763" cy="768474"/>
          </a:xfrm>
          <a:prstGeom prst="roundRect">
            <a:avLst>
              <a:gd name="adj" fmla="val 7264"/>
            </a:avLst>
          </a:prstGeom>
          <a:solidFill>
            <a:srgbClr val="E9E6FA"/>
          </a:solidFill>
          <a:ln w="4763">
            <a:solidFill>
              <a:srgbClr val="BDB8DF"/>
            </a:solidFill>
            <a:prstDash val="solid"/>
          </a:ln>
        </p:spPr>
      </p:sp>
      <p:sp>
        <p:nvSpPr>
          <p:cNvPr id="14" name="Text 11"/>
          <p:cNvSpPr/>
          <p:nvPr/>
        </p:nvSpPr>
        <p:spPr>
          <a:xfrm>
            <a:off x="4062785" y="4094262"/>
            <a:ext cx="4447431" cy="212452"/>
          </a:xfrm>
          <a:prstGeom prst="rect">
            <a:avLst/>
          </a:prstGeom>
          <a:noFill/>
          <a:ln/>
        </p:spPr>
        <p:txBody>
          <a:bodyPr wrap="none" lIns="0" tIns="0" rIns="0" bIns="0" rtlCol="0" anchor="t"/>
          <a:lstStyle/>
          <a:p>
            <a:pPr marL="0" indent="0" algn="l">
              <a:lnSpc>
                <a:spcPct val="104000"/>
              </a:lnSpc>
              <a:buNone/>
            </a:pPr>
            <a:r>
              <a:rPr lang="en-US" sz="1300" dirty="0">
                <a:solidFill>
                  <a:srgbClr val="000000"/>
                </a:solidFill>
                <a:latin typeface="Twemoji Mozilla" pitchFamily="34" charset="0"/>
                <a:ea typeface="Twemoji Mozilla" pitchFamily="34" charset="-122"/>
                <a:cs typeface="Twemoji Mozilla" pitchFamily="34" charset="-120"/>
              </a:rPr>
              <a:t>💎</a:t>
            </a:r>
            <a:r>
              <a:rPr lang="en-US" sz="1300" dirty="0">
                <a:solidFill>
                  <a:srgbClr val="2A2742"/>
                </a:solidFill>
                <a:latin typeface="Outfit ExtraBold" pitchFamily="34" charset="0"/>
                <a:ea typeface="Outfit ExtraBold" pitchFamily="34" charset="-122"/>
                <a:cs typeface="Outfit ExtraBold" pitchFamily="34" charset="-120"/>
              </a:rPr>
              <a:t> Yüksek Katma Değer</a:t>
            </a:r>
            <a:endParaRPr lang="en-US" sz="1300" dirty="0"/>
          </a:p>
        </p:txBody>
      </p:sp>
      <p:sp>
        <p:nvSpPr>
          <p:cNvPr id="15" name="Text 12"/>
          <p:cNvSpPr/>
          <p:nvPr/>
        </p:nvSpPr>
        <p:spPr>
          <a:xfrm>
            <a:off x="4062785" y="4381426"/>
            <a:ext cx="4447431" cy="205978"/>
          </a:xfrm>
          <a:prstGeom prst="rect">
            <a:avLst/>
          </a:prstGeom>
          <a:noFill/>
          <a:ln/>
        </p:spPr>
        <p:txBody>
          <a:bodyPr wrap="none" lIns="0" tIns="0" rIns="0" bIns="0" rtlCol="0" anchor="t"/>
          <a:lstStyle/>
          <a:p>
            <a:pPr marL="0" indent="0" algn="l">
              <a:lnSpc>
                <a:spcPct val="129000"/>
              </a:lnSpc>
              <a:buNone/>
            </a:pPr>
            <a:r>
              <a:rPr lang="en-US" sz="1000" dirty="0">
                <a:solidFill>
                  <a:srgbClr val="2A2742"/>
                </a:solidFill>
                <a:latin typeface="Arimo" pitchFamily="34" charset="0"/>
                <a:ea typeface="Arimo" pitchFamily="34" charset="-122"/>
                <a:cs typeface="Arimo" pitchFamily="34" charset="-120"/>
              </a:rPr>
              <a:t>Nitelikli üretim, dijital ekonomi ve hizmet sektörüne stratejik odaklanma.</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405110"/>
            <a:ext cx="8151763" cy="380702"/>
          </a:xfrm>
          <a:prstGeom prst="rect">
            <a:avLst/>
          </a:prstGeom>
          <a:noFill/>
          <a:ln/>
        </p:spPr>
        <p:txBody>
          <a:bodyPr wrap="none" lIns="0" tIns="0" rIns="0" bIns="0" rtlCol="0" anchor="t"/>
          <a:lstStyle/>
          <a:p>
            <a:pPr marL="0" indent="0" algn="l">
              <a:lnSpc>
                <a:spcPct val="104000"/>
              </a:lnSpc>
              <a:buNone/>
            </a:pPr>
            <a:r>
              <a:rPr lang="en-US" sz="2350" dirty="0">
                <a:solidFill>
                  <a:srgbClr val="231971"/>
                </a:solidFill>
                <a:latin typeface="Outfit ExtraBold" pitchFamily="34" charset="0"/>
                <a:ea typeface="Outfit ExtraBold" pitchFamily="34" charset="-122"/>
                <a:cs typeface="Outfit ExtraBold" pitchFamily="34" charset="-120"/>
              </a:rPr>
              <a:t>Bugünün Çin'i: Dünya Ekonomisinin Kalbi</a:t>
            </a:r>
            <a:endParaRPr lang="en-US" sz="2350" dirty="0"/>
          </a:p>
        </p:txBody>
      </p:sp>
      <p:pic>
        <p:nvPicPr>
          <p:cNvPr id="3" name="Image 0" descr="preencoded.png"/>
          <p:cNvPicPr>
            <a:picLocks noChangeAspect="1"/>
          </p:cNvPicPr>
          <p:nvPr/>
        </p:nvPicPr>
        <p:blipFill>
          <a:blip r:embed="rId3"/>
          <a:stretch>
            <a:fillRect/>
          </a:stretch>
        </p:blipFill>
        <p:spPr>
          <a:xfrm>
            <a:off x="496119" y="1060549"/>
            <a:ext cx="3927277" cy="2826841"/>
          </a:xfrm>
          <a:prstGeom prst="rect">
            <a:avLst/>
          </a:prstGeom>
        </p:spPr>
      </p:pic>
      <p:sp>
        <p:nvSpPr>
          <p:cNvPr id="4" name="Text 1"/>
          <p:cNvSpPr/>
          <p:nvPr/>
        </p:nvSpPr>
        <p:spPr>
          <a:xfrm>
            <a:off x="4725367" y="1047452"/>
            <a:ext cx="3927277" cy="190351"/>
          </a:xfrm>
          <a:prstGeom prst="rect">
            <a:avLst/>
          </a:prstGeom>
          <a:noFill/>
          <a:ln/>
        </p:spPr>
        <p:txBody>
          <a:bodyPr wrap="none" lIns="0" tIns="0" rIns="0" bIns="0" rtlCol="0" anchor="t"/>
          <a:lstStyle/>
          <a:p>
            <a:pPr marL="0" indent="0" algn="l">
              <a:lnSpc>
                <a:spcPct val="104000"/>
              </a:lnSpc>
              <a:buNone/>
            </a:pPr>
            <a:r>
              <a:rPr lang="en-US" sz="1150" dirty="0">
                <a:solidFill>
                  <a:srgbClr val="231971"/>
                </a:solidFill>
                <a:latin typeface="Outfit ExtraBold" pitchFamily="34" charset="0"/>
                <a:ea typeface="Outfit ExtraBold" pitchFamily="34" charset="-122"/>
                <a:cs typeface="Outfit ExtraBold" pitchFamily="34" charset="-120"/>
              </a:rPr>
              <a:t>Modern Ekonomik Yapı</a:t>
            </a:r>
            <a:endParaRPr lang="en-US" sz="1150" dirty="0"/>
          </a:p>
        </p:txBody>
      </p:sp>
      <p:sp>
        <p:nvSpPr>
          <p:cNvPr id="5" name="Text 2"/>
          <p:cNvSpPr/>
          <p:nvPr/>
        </p:nvSpPr>
        <p:spPr>
          <a:xfrm>
            <a:off x="4725367" y="1342430"/>
            <a:ext cx="3927277" cy="543595"/>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2A2742"/>
                </a:solidFill>
                <a:latin typeface="Arimo" pitchFamily="34" charset="0"/>
                <a:ea typeface="Arimo" pitchFamily="34" charset="-122"/>
                <a:cs typeface="Arimo" pitchFamily="34" charset="-120"/>
              </a:rPr>
              <a:t>2024 tahminlerine göre Çin, </a:t>
            </a:r>
            <a:r>
              <a:rPr lang="en-US" sz="950" b="1" dirty="0">
                <a:solidFill>
                  <a:srgbClr val="2A2742"/>
                </a:solidFill>
                <a:latin typeface="Arimo Bold" pitchFamily="34" charset="0"/>
                <a:ea typeface="Arimo Bold" pitchFamily="34" charset="-122"/>
                <a:cs typeface="Arimo Bold" pitchFamily="34" charset="-120"/>
              </a:rPr>
              <a:t>18,3 trilyon dolar GSYİH</a:t>
            </a:r>
            <a:r>
              <a:rPr lang="en-US" sz="950" dirty="0">
                <a:solidFill>
                  <a:srgbClr val="2A2742"/>
                </a:solidFill>
                <a:latin typeface="Arimo" pitchFamily="34" charset="0"/>
                <a:ea typeface="Arimo" pitchFamily="34" charset="-122"/>
                <a:cs typeface="Arimo" pitchFamily="34" charset="-120"/>
              </a:rPr>
              <a:t> ile dünyanın ikinci büyük ekonomisi konumunda. Ekonomik yapı köklü biçimde dönüştü: tarımın payı küçülürken sanayi ve hizmetler öne çıktı.</a:t>
            </a:r>
            <a:endParaRPr lang="en-US" sz="950" dirty="0"/>
          </a:p>
        </p:txBody>
      </p:sp>
      <p:pic>
        <p:nvPicPr>
          <p:cNvPr id="6"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81831" y="4108549"/>
            <a:ext cx="4024759" cy="644128"/>
          </a:xfrm>
          <a:prstGeom prst="rect">
            <a:avLst/>
          </a:prstGeom>
        </p:spPr>
      </p:pic>
      <p:sp>
        <p:nvSpPr>
          <p:cNvPr id="7" name="Text 3"/>
          <p:cNvSpPr/>
          <p:nvPr/>
        </p:nvSpPr>
        <p:spPr>
          <a:xfrm>
            <a:off x="646509" y="4122837"/>
            <a:ext cx="3860081" cy="190351"/>
          </a:xfrm>
          <a:prstGeom prst="rect">
            <a:avLst/>
          </a:prstGeom>
          <a:noFill/>
          <a:ln/>
        </p:spPr>
        <p:txBody>
          <a:bodyPr wrap="none" lIns="0" tIns="0" rIns="0" bIns="0" rtlCol="0" anchor="t"/>
          <a:lstStyle/>
          <a:p>
            <a:pPr marL="0" indent="0" algn="l">
              <a:lnSpc>
                <a:spcPct val="104000"/>
              </a:lnSpc>
              <a:buNone/>
            </a:pPr>
            <a:r>
              <a:rPr lang="en-US" sz="1150" dirty="0">
                <a:solidFill>
                  <a:srgbClr val="2A2742"/>
                </a:solidFill>
                <a:latin typeface="Outfit ExtraBold" pitchFamily="34" charset="0"/>
                <a:ea typeface="Outfit ExtraBold" pitchFamily="34" charset="-122"/>
                <a:cs typeface="Outfit ExtraBold" pitchFamily="34" charset="-120"/>
              </a:rPr>
              <a:t>Yuan'ın Yükselişi</a:t>
            </a:r>
            <a:endParaRPr lang="en-US" sz="1150" dirty="0"/>
          </a:p>
        </p:txBody>
      </p:sp>
      <p:sp>
        <p:nvSpPr>
          <p:cNvPr id="8" name="Text 4"/>
          <p:cNvSpPr/>
          <p:nvPr/>
        </p:nvSpPr>
        <p:spPr>
          <a:xfrm>
            <a:off x="646509" y="4375993"/>
            <a:ext cx="3860081" cy="362396"/>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2A2742"/>
                </a:solidFill>
                <a:latin typeface="Arimo" pitchFamily="34" charset="0"/>
                <a:ea typeface="Arimo" pitchFamily="34" charset="-122"/>
                <a:cs typeface="Arimo" pitchFamily="34" charset="-120"/>
              </a:rPr>
              <a:t>Küresel finansal piyasalarda Çin yuanının rezerv para birimi olarak ağırlığı artıyor.</a:t>
            </a:r>
            <a:endParaRPr lang="en-US" sz="950" dirty="0"/>
          </a:p>
        </p:txBody>
      </p:sp>
      <p:pic>
        <p:nvPicPr>
          <p:cNvPr id="9" name="Image 2" descr="preencoded.png"/>
          <p:cNvPicPr>
            <a:picLocks noChangeAspect="1"/>
          </p:cNvPicPr>
          <p:nvPr/>
        </p:nvPicPr>
        <p:blipFill>
          <a:blip r:embed="rId4">
            <a:extLst>
              <a:ext uri="{96DAC541-7B7A-43D3-8B79-37D633B846F1}">
                <asvg:svgBlip xmlns="" xmlns:asvg="http://schemas.microsoft.com/office/drawing/2016/SVG/main" r:embed="rId6"/>
              </a:ext>
            </a:extLst>
          </a:blip>
          <a:stretch>
            <a:fillRect/>
          </a:stretch>
        </p:blipFill>
        <p:spPr>
          <a:xfrm>
            <a:off x="4623122" y="4108549"/>
            <a:ext cx="4024759" cy="644128"/>
          </a:xfrm>
          <a:prstGeom prst="rect">
            <a:avLst/>
          </a:prstGeom>
        </p:spPr>
      </p:pic>
      <p:sp>
        <p:nvSpPr>
          <p:cNvPr id="10" name="Text 5"/>
          <p:cNvSpPr/>
          <p:nvPr/>
        </p:nvSpPr>
        <p:spPr>
          <a:xfrm>
            <a:off x="4787801" y="4122837"/>
            <a:ext cx="3860081" cy="190351"/>
          </a:xfrm>
          <a:prstGeom prst="rect">
            <a:avLst/>
          </a:prstGeom>
          <a:noFill/>
          <a:ln/>
        </p:spPr>
        <p:txBody>
          <a:bodyPr wrap="none" lIns="0" tIns="0" rIns="0" bIns="0" rtlCol="0" anchor="t"/>
          <a:lstStyle/>
          <a:p>
            <a:pPr marL="0" indent="0" algn="l">
              <a:lnSpc>
                <a:spcPct val="104000"/>
              </a:lnSpc>
              <a:buNone/>
            </a:pPr>
            <a:r>
              <a:rPr lang="en-US" sz="1150" dirty="0">
                <a:solidFill>
                  <a:srgbClr val="2A2742"/>
                </a:solidFill>
                <a:latin typeface="Outfit ExtraBold" pitchFamily="34" charset="0"/>
                <a:ea typeface="Outfit ExtraBold" pitchFamily="34" charset="-122"/>
                <a:cs typeface="Outfit ExtraBold" pitchFamily="34" charset="-120"/>
              </a:rPr>
              <a:t>Hizmet Ekonomisi</a:t>
            </a:r>
            <a:endParaRPr lang="en-US" sz="1150" dirty="0"/>
          </a:p>
        </p:txBody>
      </p:sp>
      <p:sp>
        <p:nvSpPr>
          <p:cNvPr id="11" name="Text 6"/>
          <p:cNvSpPr/>
          <p:nvPr/>
        </p:nvSpPr>
        <p:spPr>
          <a:xfrm>
            <a:off x="4787801" y="4375993"/>
            <a:ext cx="3860081" cy="362396"/>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2A2742"/>
                </a:solidFill>
                <a:latin typeface="Arimo" pitchFamily="34" charset="0"/>
                <a:ea typeface="Arimo" pitchFamily="34" charset="-122"/>
                <a:cs typeface="Arimo" pitchFamily="34" charset="-120"/>
              </a:rPr>
              <a:t>GSYİH'nın %54,6'sını oluşturan hizmet sektörü, modern ekonominin omurgası haline geldi.</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710</Words>
  <Application>Microsoft Office PowerPoint</Application>
  <PresentationFormat>Ekran Gösterisi (16:9)</PresentationFormat>
  <Paragraphs>90</Paragraphs>
  <Slides>10</Slides>
  <Notes>10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Arimo</vt:lpstr>
      <vt:lpstr>Arimo Bold</vt:lpstr>
      <vt:lpstr>Calibri</vt:lpstr>
      <vt:lpstr>Outfit ExtraBold</vt:lpstr>
      <vt:lpstr>Twemoji Mozilla</vt:lpstr>
      <vt:lpstr>Arial</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subject/>
  <dc:creator>DEREN</dc:creator>
  <cp:lastModifiedBy>DEREN</cp:lastModifiedBy>
  <cp:revision>3</cp:revision>
  <dcterms:created xsi:type="dcterms:W3CDTF">2026-07-13T15:53:35Z</dcterms:created>
  <dcterms:modified xsi:type="dcterms:W3CDTF">2026-07-13T15:56:25Z</dcterms:modified>
</cp:coreProperties>
</file>