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68" r:id="rId5"/>
    <p:sldId id="265" r:id="rId6"/>
    <p:sldId id="262" r:id="rId7"/>
    <p:sldId id="263" r:id="rId8"/>
    <p:sldId id="264" r:id="rId9"/>
    <p:sldId id="261" r:id="rId10"/>
    <p:sldId id="285" r:id="rId11"/>
    <p:sldId id="287" r:id="rId12"/>
    <p:sldId id="288" r:id="rId13"/>
    <p:sldId id="289" r:id="rId14"/>
    <p:sldId id="286" r:id="rId15"/>
    <p:sldId id="276" r:id="rId16"/>
    <p:sldId id="290" r:id="rId17"/>
    <p:sldId id="291" r:id="rId18"/>
    <p:sldId id="277" r:id="rId19"/>
    <p:sldId id="278" r:id="rId20"/>
    <p:sldId id="259" r:id="rId21"/>
    <p:sldId id="267" r:id="rId22"/>
    <p:sldId id="269" r:id="rId23"/>
    <p:sldId id="270" r:id="rId24"/>
    <p:sldId id="274" r:id="rId25"/>
    <p:sldId id="279" r:id="rId26"/>
    <p:sldId id="271" r:id="rId27"/>
    <p:sldId id="272" r:id="rId28"/>
    <p:sldId id="273" r:id="rId29"/>
    <p:sldId id="280" r:id="rId30"/>
    <p:sldId id="284" r:id="rId31"/>
    <p:sldId id="281" r:id="rId32"/>
    <p:sldId id="282" r:id="rId33"/>
    <p:sldId id="28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The Post-War International Economic Order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7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effect of the Cold War on the IMF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Harry White </a:t>
            </a:r>
            <a:r>
              <a:rPr lang="tr-TR" dirty="0" err="1" smtClean="0"/>
              <a:t>tried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persuade the Soviet Union to join the IMF, </a:t>
            </a:r>
            <a:r>
              <a:rPr lang="tr-TR" dirty="0" err="1" smtClean="0"/>
              <a:t>believing</a:t>
            </a:r>
            <a:r>
              <a:rPr lang="en-US" dirty="0" smtClean="0"/>
              <a:t> </a:t>
            </a:r>
            <a:r>
              <a:rPr lang="en-US" dirty="0"/>
              <a:t>that economic cooperation between the Soviet Union and the United States </a:t>
            </a:r>
            <a:r>
              <a:rPr lang="en-US" dirty="0" smtClean="0"/>
              <a:t>would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the key to postwar peace and prosperity. </a:t>
            </a:r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Soviet delegation to Bretton Woods did </a:t>
            </a:r>
            <a:r>
              <a:rPr lang="en-US" dirty="0" smtClean="0"/>
              <a:t>sign</a:t>
            </a:r>
            <a:r>
              <a:rPr lang="tr-TR" dirty="0" smtClean="0"/>
              <a:t> </a:t>
            </a:r>
            <a:r>
              <a:rPr lang="en-US" dirty="0" smtClean="0"/>
              <a:t>the Articles, </a:t>
            </a:r>
            <a:r>
              <a:rPr lang="en-US" dirty="0"/>
              <a:t>but Joseph Stalin eventually refused to ratify the </a:t>
            </a:r>
            <a:r>
              <a:rPr lang="en-US" dirty="0" smtClean="0"/>
              <a:t>agreement,</a:t>
            </a:r>
            <a:r>
              <a:rPr lang="tr-TR" dirty="0" smtClean="0"/>
              <a:t> </a:t>
            </a:r>
            <a:r>
              <a:rPr lang="en-US" dirty="0" smtClean="0"/>
              <a:t>apparently </a:t>
            </a:r>
            <a:r>
              <a:rPr lang="en-US" dirty="0"/>
              <a:t>because he </a:t>
            </a:r>
            <a:r>
              <a:rPr lang="en-US" dirty="0" smtClean="0"/>
              <a:t>feared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</a:t>
            </a:r>
            <a:r>
              <a:rPr lang="en-US" dirty="0" smtClean="0"/>
              <a:t>e </a:t>
            </a:r>
            <a:r>
              <a:rPr lang="en-US" dirty="0"/>
              <a:t>West would largely control Fund </a:t>
            </a:r>
            <a:r>
              <a:rPr lang="en-US" dirty="0" smtClean="0"/>
              <a:t>policies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626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African</a:t>
            </a:r>
            <a:r>
              <a:rPr lang="tr-TR" b="1" dirty="0"/>
              <a:t> </a:t>
            </a:r>
            <a:r>
              <a:rPr lang="tr-TR" b="1" dirty="0" err="1"/>
              <a:t>Independence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Only three of the IMF’s 40 original members were in Africa: Egypt, Ethiopia, and </a:t>
            </a:r>
            <a:r>
              <a:rPr lang="en-US" dirty="0" smtClean="0"/>
              <a:t>South</a:t>
            </a:r>
            <a:r>
              <a:rPr lang="tr-TR" dirty="0" smtClean="0"/>
              <a:t> </a:t>
            </a:r>
            <a:r>
              <a:rPr lang="tr-TR" dirty="0" err="1" smtClean="0"/>
              <a:t>Africa</a:t>
            </a:r>
            <a:r>
              <a:rPr lang="tr-TR" dirty="0" smtClean="0"/>
              <a:t>.</a:t>
            </a:r>
            <a:r>
              <a:rPr lang="en-US" dirty="0"/>
              <a:t> </a:t>
            </a:r>
            <a:endParaRPr lang="tr-TR" dirty="0" smtClean="0"/>
          </a:p>
          <a:p>
            <a:pPr algn="just"/>
            <a:r>
              <a:rPr lang="en-US" dirty="0" smtClean="0"/>
              <a:t>Most </a:t>
            </a:r>
            <a:r>
              <a:rPr lang="en-US" dirty="0"/>
              <a:t>of the continent was still </a:t>
            </a:r>
            <a:r>
              <a:rPr lang="en-US" dirty="0" smtClean="0"/>
              <a:t>under</a:t>
            </a:r>
            <a:r>
              <a:rPr lang="tr-TR" dirty="0" smtClean="0"/>
              <a:t> </a:t>
            </a:r>
            <a:r>
              <a:rPr lang="en-US" dirty="0" smtClean="0"/>
              <a:t>colonial </a:t>
            </a:r>
            <a:r>
              <a:rPr lang="en-US" dirty="0"/>
              <a:t>rule. That situation began to evolve in 1957, when the newly independent </a:t>
            </a:r>
            <a:r>
              <a:rPr lang="en-US" dirty="0" smtClean="0"/>
              <a:t>countries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Ghana and Sudan became members. </a:t>
            </a:r>
            <a:endParaRPr lang="tr-TR" dirty="0" smtClean="0"/>
          </a:p>
          <a:p>
            <a:r>
              <a:rPr lang="en-US" dirty="0" smtClean="0"/>
              <a:t>Applications </a:t>
            </a:r>
            <a:r>
              <a:rPr lang="en-US" dirty="0"/>
              <a:t>then flooded in, and by 1969 the </a:t>
            </a:r>
            <a:r>
              <a:rPr lang="en-US" dirty="0" smtClean="0"/>
              <a:t>IMF</a:t>
            </a:r>
            <a:r>
              <a:rPr lang="tr-TR" dirty="0" smtClean="0"/>
              <a:t> </a:t>
            </a:r>
            <a:r>
              <a:rPr lang="en-US" dirty="0" smtClean="0"/>
              <a:t>had </a:t>
            </a:r>
            <a:r>
              <a:rPr lang="en-US" dirty="0"/>
              <a:t>44 members (out of 115) from Africa</a:t>
            </a:r>
            <a:r>
              <a:rPr lang="en-US" dirty="0" smtClean="0"/>
              <a:t>.</a:t>
            </a:r>
            <a:r>
              <a:rPr lang="en-US" dirty="0"/>
              <a:t> By 1990, all of Africa’s 53 countries were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IMF.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932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African</a:t>
            </a:r>
            <a:r>
              <a:rPr lang="tr-TR" b="1" dirty="0"/>
              <a:t> </a:t>
            </a:r>
            <a:r>
              <a:rPr lang="tr-TR" b="1" dirty="0" err="1"/>
              <a:t>Independence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They comprised nearly a third of the member countries, though their average </a:t>
            </a:r>
            <a:r>
              <a:rPr lang="en-US" dirty="0" smtClean="0"/>
              <a:t>small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and mostly low incomes meant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controlled </a:t>
            </a:r>
            <a:r>
              <a:rPr lang="en-US" dirty="0"/>
              <a:t>less than 9 percent of the </a:t>
            </a:r>
            <a:r>
              <a:rPr lang="en-US" dirty="0" smtClean="0"/>
              <a:t>voting</a:t>
            </a:r>
            <a:r>
              <a:rPr lang="tr-TR" dirty="0" smtClean="0"/>
              <a:t> </a:t>
            </a:r>
            <a:r>
              <a:rPr lang="en-US" dirty="0" smtClean="0"/>
              <a:t>power </a:t>
            </a:r>
            <a:r>
              <a:rPr lang="en-US" dirty="0"/>
              <a:t>and held only three of the 22 seats on the Executive </a:t>
            </a:r>
            <a:r>
              <a:rPr lang="en-US" dirty="0" smtClean="0"/>
              <a:t>Board</a:t>
            </a:r>
            <a:r>
              <a:rPr lang="tr-TR" dirty="0" smtClean="0"/>
              <a:t>.</a:t>
            </a:r>
          </a:p>
          <a:p>
            <a:pPr algn="just"/>
            <a:r>
              <a:rPr lang="en-US" dirty="0"/>
              <a:t>The emergence of Africa as a continent of independent nations had a major effect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and diversity of the IMF, and it required a substantial intensification of the </a:t>
            </a:r>
            <a:r>
              <a:rPr lang="en-US" dirty="0" smtClean="0"/>
              <a:t>Fund’s</a:t>
            </a:r>
            <a:r>
              <a:rPr lang="tr-TR" dirty="0" smtClean="0"/>
              <a:t> </a:t>
            </a:r>
            <a:r>
              <a:rPr lang="en-US" dirty="0" smtClean="0"/>
              <a:t>involvement </a:t>
            </a:r>
            <a:r>
              <a:rPr lang="en-US" dirty="0"/>
              <a:t>with and oversight of its borrowers. </a:t>
            </a:r>
            <a:endParaRPr lang="tr-TR" dirty="0" smtClean="0"/>
          </a:p>
          <a:p>
            <a:pPr algn="just"/>
            <a:r>
              <a:rPr lang="en-US" dirty="0" smtClean="0"/>
              <a:t>Most </a:t>
            </a:r>
            <a:r>
              <a:rPr lang="en-US" dirty="0"/>
              <a:t>of these countries, especially in </a:t>
            </a:r>
            <a:r>
              <a:rPr lang="en-US" dirty="0" smtClean="0"/>
              <a:t>sub-</a:t>
            </a:r>
            <a:r>
              <a:rPr lang="tr-TR" dirty="0" smtClean="0"/>
              <a:t> </a:t>
            </a:r>
            <a:r>
              <a:rPr lang="en-US" dirty="0" smtClean="0"/>
              <a:t>Saharan </a:t>
            </a:r>
            <a:r>
              <a:rPr lang="en-US" dirty="0"/>
              <a:t>Africa, had and still have very low per capita incomes and are among the </a:t>
            </a:r>
            <a:r>
              <a:rPr lang="en-US" dirty="0" smtClean="0"/>
              <a:t>least</a:t>
            </a:r>
            <a:r>
              <a:rPr lang="tr-TR" dirty="0" smtClean="0"/>
              <a:t> </a:t>
            </a:r>
            <a:r>
              <a:rPr lang="en-US" dirty="0" smtClean="0"/>
              <a:t>economically </a:t>
            </a:r>
            <a:r>
              <a:rPr lang="en-US" dirty="0"/>
              <a:t>developed countries in the world. Their economic problems tend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structural </a:t>
            </a:r>
            <a:r>
              <a:rPr lang="en-US" dirty="0"/>
              <a:t>even more than macroeconomic; rooted in the need for improvements in </a:t>
            </a:r>
            <a:r>
              <a:rPr lang="en-US" dirty="0" smtClean="0"/>
              <a:t>education,</a:t>
            </a:r>
            <a:r>
              <a:rPr lang="tr-TR" dirty="0" smtClean="0"/>
              <a:t> </a:t>
            </a:r>
            <a:r>
              <a:rPr lang="en-US" dirty="0" smtClean="0"/>
              <a:t>health</a:t>
            </a:r>
            <a:r>
              <a:rPr lang="en-US" dirty="0"/>
              <a:t>, infrastructure, and governance rather than finance; and more deeply ingrained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persistent </a:t>
            </a:r>
            <a:r>
              <a:rPr lang="en-US" dirty="0"/>
              <a:t>than in other regions.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2421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African</a:t>
            </a:r>
            <a:r>
              <a:rPr lang="tr-TR" b="1" dirty="0"/>
              <a:t> </a:t>
            </a:r>
            <a:r>
              <a:rPr lang="tr-TR" b="1" dirty="0" err="1"/>
              <a:t>Independence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When the Fund began providing financial assistance to </a:t>
            </a:r>
            <a:r>
              <a:rPr lang="en-US" dirty="0" smtClean="0"/>
              <a:t>large</a:t>
            </a:r>
            <a:r>
              <a:rPr lang="tr-TR" dirty="0" smtClean="0"/>
              <a:t> </a:t>
            </a:r>
            <a:r>
              <a:rPr lang="en-US" dirty="0" smtClean="0"/>
              <a:t>numbers </a:t>
            </a:r>
            <a:r>
              <a:rPr lang="en-US" dirty="0"/>
              <a:t>of low-income countries in the 1970s, it had to find ways to subsidize its </a:t>
            </a:r>
            <a:r>
              <a:rPr lang="en-US" dirty="0" smtClean="0"/>
              <a:t>lending,</a:t>
            </a:r>
            <a:r>
              <a:rPr lang="tr-TR" dirty="0" smtClean="0"/>
              <a:t> </a:t>
            </a:r>
            <a:r>
              <a:rPr lang="en-US" dirty="0" smtClean="0"/>
              <a:t>coordinate </a:t>
            </a:r>
            <a:r>
              <a:rPr lang="en-US" dirty="0"/>
              <a:t>its assistance with other official agencies, and develop more extensive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structural </a:t>
            </a:r>
            <a:r>
              <a:rPr lang="en-US" dirty="0"/>
              <a:t>policy-reform conditions on its lending. In addition, the Fund sharply increased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broadened </a:t>
            </a:r>
            <a:r>
              <a:rPr lang="en-US" dirty="0"/>
              <a:t>its provision of technical assistance to member countries, thereby expanding </a:t>
            </a:r>
            <a:r>
              <a:rPr lang="en-US" dirty="0" smtClean="0"/>
              <a:t>its</a:t>
            </a:r>
            <a:r>
              <a:rPr lang="tr-TR" dirty="0" smtClean="0"/>
              <a:t> </a:t>
            </a:r>
            <a:r>
              <a:rPr lang="en-US" dirty="0" smtClean="0"/>
              <a:t>work </a:t>
            </a:r>
            <a:r>
              <a:rPr lang="en-US" dirty="0"/>
              <a:t>further beyond its original boundaries.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9891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effect </a:t>
            </a:r>
            <a:r>
              <a:rPr lang="en-US" dirty="0"/>
              <a:t>of the Cold War on the IMF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Poland </a:t>
            </a:r>
            <a:r>
              <a:rPr lang="tr-TR" dirty="0" err="1"/>
              <a:t>withdrew</a:t>
            </a:r>
            <a:r>
              <a:rPr lang="tr-TR" dirty="0"/>
              <a:t> </a:t>
            </a:r>
            <a:r>
              <a:rPr lang="tr-TR" dirty="0" err="1" smtClean="0"/>
              <a:t>from</a:t>
            </a:r>
            <a:r>
              <a:rPr lang="tr-TR" dirty="0"/>
              <a:t> </a:t>
            </a:r>
            <a:r>
              <a:rPr lang="en-US" dirty="0" smtClean="0"/>
              <a:t>membership </a:t>
            </a:r>
            <a:r>
              <a:rPr lang="en-US" dirty="0"/>
              <a:t>in 1950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Czechoslovakia </a:t>
            </a:r>
            <a:r>
              <a:rPr lang="en-US" dirty="0"/>
              <a:t>was forced to </a:t>
            </a:r>
            <a:r>
              <a:rPr lang="en-US" dirty="0" smtClean="0"/>
              <a:t>withdraw</a:t>
            </a:r>
            <a:r>
              <a:rPr lang="tr-TR" dirty="0" smtClean="0"/>
              <a:t> in 1954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en-US" dirty="0" smtClean="0"/>
              <a:t>Shortly after</a:t>
            </a:r>
            <a:r>
              <a:rPr lang="tr-TR" dirty="0" smtClean="0"/>
              <a:t> </a:t>
            </a:r>
            <a:r>
              <a:rPr lang="en-US" dirty="0" smtClean="0"/>
              <a:t>taking </a:t>
            </a:r>
            <a:r>
              <a:rPr lang="en-US" dirty="0"/>
              <a:t>power in 1959, Fidel Castro pulled Cuba out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As of </a:t>
            </a:r>
            <a:r>
              <a:rPr lang="tr-TR" dirty="0" err="1" smtClean="0"/>
              <a:t>the</a:t>
            </a:r>
            <a:r>
              <a:rPr lang="tr-TR" dirty="0" smtClean="0"/>
              <a:t> 1980s, </a:t>
            </a:r>
            <a:r>
              <a:rPr lang="tr-TR" dirty="0" err="1" smtClean="0"/>
              <a:t>this</a:t>
            </a:r>
            <a:r>
              <a:rPr lang="tr-TR" dirty="0"/>
              <a:t> </a:t>
            </a:r>
            <a:r>
              <a:rPr lang="en-US" dirty="0" smtClean="0"/>
              <a:t>trend </a:t>
            </a:r>
            <a:r>
              <a:rPr lang="tr-TR" dirty="0" err="1" smtClean="0"/>
              <a:t>got</a:t>
            </a:r>
            <a:r>
              <a:rPr lang="en-US" dirty="0" smtClean="0"/>
              <a:t> </a:t>
            </a:r>
            <a:r>
              <a:rPr lang="en-US" dirty="0"/>
              <a:t>reversed with the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membership</a:t>
            </a:r>
            <a:r>
              <a:rPr lang="en-US" dirty="0" smtClean="0"/>
              <a:t> </a:t>
            </a:r>
            <a:r>
              <a:rPr lang="en-US" dirty="0"/>
              <a:t>of China and </a:t>
            </a:r>
            <a:r>
              <a:rPr lang="en-US" dirty="0" smtClean="0"/>
              <a:t>Poland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6757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The US and Europe after the Second World War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000" dirty="0"/>
              <a:t>From 1945 to 1950, the U.S. was running an average </a:t>
            </a:r>
            <a:r>
              <a:rPr lang="tr-TR" sz="2000" b="1" dirty="0"/>
              <a:t>annual trade surplus of $3.5 billion</a:t>
            </a:r>
            <a:r>
              <a:rPr lang="tr-TR" sz="2000" dirty="0"/>
              <a:t>. In contrast, </a:t>
            </a:r>
            <a:r>
              <a:rPr lang="tr-TR" sz="2000" b="1" dirty="0" smtClean="0"/>
              <a:t>European </a:t>
            </a:r>
            <a:r>
              <a:rPr lang="tr-TR" sz="2000" b="1" dirty="0"/>
              <a:t>nations were suffering chronic balance-of-payments deficits</a:t>
            </a:r>
            <a:r>
              <a:rPr lang="tr-TR" sz="2000" dirty="0"/>
              <a:t>, resulting in rapid depletions of their dollar and gold reserves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dirty="0" smtClean="0"/>
              <a:t>The </a:t>
            </a:r>
            <a:r>
              <a:rPr lang="tr-TR" sz="2000" dirty="0"/>
              <a:t>U.S. government realized it seriously </a:t>
            </a:r>
            <a:r>
              <a:rPr lang="tr-TR" sz="2000" b="1" dirty="0"/>
              <a:t>threatened Europe’s ability to be a continuing and vital market for American </a:t>
            </a:r>
            <a:r>
              <a:rPr lang="tr-TR" sz="2000" b="1" dirty="0" smtClean="0"/>
              <a:t>exports.</a:t>
            </a:r>
          </a:p>
          <a:p>
            <a:pPr algn="just"/>
            <a:r>
              <a:rPr lang="tr-TR" sz="2000" dirty="0"/>
              <a:t>T</a:t>
            </a:r>
            <a:r>
              <a:rPr lang="tr-TR" sz="2000" dirty="0" smtClean="0"/>
              <a:t>he </a:t>
            </a:r>
            <a:r>
              <a:rPr lang="tr-TR" sz="2000" b="1" dirty="0"/>
              <a:t>U.S. </a:t>
            </a:r>
            <a:r>
              <a:rPr lang="tr-TR" sz="2000" b="1" dirty="0" smtClean="0"/>
              <a:t>provided </a:t>
            </a:r>
            <a:r>
              <a:rPr lang="tr-TR" sz="2000" b="1" dirty="0"/>
              <a:t>$13 billion </a:t>
            </a:r>
            <a:r>
              <a:rPr lang="tr-TR" sz="2000" b="1" dirty="0" smtClean="0"/>
              <a:t>to </a:t>
            </a:r>
            <a:r>
              <a:rPr lang="tr-TR" sz="2000" b="1" dirty="0"/>
              <a:t>Europe through the Marshall Plan in </a:t>
            </a:r>
            <a:r>
              <a:rPr lang="tr-TR" sz="2000" b="1" dirty="0" smtClean="0"/>
              <a:t>1948</a:t>
            </a:r>
            <a:r>
              <a:rPr lang="tr-TR" sz="2000" dirty="0" smtClean="0"/>
              <a:t>. </a:t>
            </a:r>
          </a:p>
          <a:p>
            <a:pPr algn="just"/>
            <a:r>
              <a:rPr lang="tr-TR" sz="2000" dirty="0" smtClean="0"/>
              <a:t>Many countries were </a:t>
            </a:r>
            <a:r>
              <a:rPr lang="tr-TR" sz="2000" b="1" dirty="0" smtClean="0"/>
              <a:t>permitted to devalue their currencies against the dollar in 1949.</a:t>
            </a:r>
          </a:p>
          <a:p>
            <a:pPr algn="just"/>
            <a:r>
              <a:rPr lang="tr-TR" sz="2000" dirty="0" smtClean="0"/>
              <a:t>These measures helped </a:t>
            </a:r>
            <a:r>
              <a:rPr lang="tr-TR" sz="2000" b="1" dirty="0" smtClean="0"/>
              <a:t>Europeans to </a:t>
            </a:r>
            <a:r>
              <a:rPr lang="tr-TR" sz="2000" b="1" dirty="0"/>
              <a:t>revive their war-torn economies</a:t>
            </a:r>
            <a:r>
              <a:rPr lang="tr-TR" sz="2000" dirty="0"/>
              <a:t>, </a:t>
            </a:r>
            <a:r>
              <a:rPr lang="tr-TR" sz="2000" dirty="0" smtClean="0"/>
              <a:t>and to </a:t>
            </a:r>
            <a:r>
              <a:rPr lang="tr-TR" sz="2000" dirty="0"/>
              <a:t>experience </a:t>
            </a:r>
            <a:r>
              <a:rPr lang="tr-TR" sz="2000" b="1" dirty="0"/>
              <a:t>rapid growth and restore their competitiveness vis-à-vis the </a:t>
            </a:r>
            <a:r>
              <a:rPr lang="tr-TR" sz="2000" b="1" dirty="0" smtClean="0"/>
              <a:t>U.S</a:t>
            </a:r>
            <a:r>
              <a:rPr lang="tr-TR" sz="2000" b="1" dirty="0"/>
              <a:t>.</a:t>
            </a:r>
            <a:endParaRPr lang="tr-TR" sz="2000" b="1" dirty="0" smtClean="0"/>
          </a:p>
          <a:p>
            <a:pPr marL="0" indent="0" algn="just">
              <a:buNone/>
            </a:pP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19309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Collapse</a:t>
            </a:r>
            <a:r>
              <a:rPr lang="tr-TR" b="1" dirty="0"/>
              <a:t> of </a:t>
            </a:r>
            <a:r>
              <a:rPr lang="tr-TR" b="1" dirty="0" err="1"/>
              <a:t>Communism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The fall of the Berlin wall in 1989 and the dissolution of the Soviet Union in </a:t>
            </a:r>
            <a:r>
              <a:rPr lang="en-US" dirty="0" smtClean="0"/>
              <a:t>1991</a:t>
            </a:r>
            <a:r>
              <a:rPr lang="tr-TR" dirty="0" smtClean="0"/>
              <a:t> </a:t>
            </a:r>
            <a:r>
              <a:rPr lang="en-US" dirty="0" smtClean="0"/>
              <a:t>enabled </a:t>
            </a:r>
            <a:r>
              <a:rPr lang="en-US" dirty="0"/>
              <a:t>the IMF at last to become a (nearly) universal institution. </a:t>
            </a:r>
            <a:endParaRPr lang="tr-TR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three years, </a:t>
            </a:r>
            <a:r>
              <a:rPr lang="en-US" dirty="0" smtClean="0"/>
              <a:t>membership</a:t>
            </a:r>
            <a:r>
              <a:rPr lang="tr-TR" dirty="0" smtClean="0"/>
              <a:t> </a:t>
            </a:r>
            <a:r>
              <a:rPr lang="en-US" dirty="0" smtClean="0"/>
              <a:t>increased </a:t>
            </a:r>
            <a:r>
              <a:rPr lang="en-US" dirty="0"/>
              <a:t>from 152 countries to 172, the most rapid increase since the influx of </a:t>
            </a:r>
            <a:r>
              <a:rPr lang="en-US" dirty="0" smtClean="0"/>
              <a:t>African</a:t>
            </a:r>
            <a:r>
              <a:rPr lang="tr-TR" dirty="0" smtClean="0"/>
              <a:t> </a:t>
            </a:r>
            <a:r>
              <a:rPr lang="en-US" dirty="0" smtClean="0"/>
              <a:t>members </a:t>
            </a:r>
            <a:r>
              <a:rPr lang="en-US" dirty="0"/>
              <a:t>in the 1960s. Many of the new members needed to borrow from the Fund, and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them needed technical assistance and regular consultations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Consequently, the size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IMF </a:t>
            </a:r>
            <a:r>
              <a:rPr lang="en-US" dirty="0"/>
              <a:t>staff increased by nearly 30 percent in six years, with 15 new countries represented. </a:t>
            </a: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Executive </a:t>
            </a:r>
            <a:r>
              <a:rPr lang="en-US" dirty="0"/>
              <a:t>Board expanded from 22 seats to 24 to accommodate Directors from Russia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Switzerland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5291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Collapse</a:t>
            </a:r>
            <a:r>
              <a:rPr lang="tr-TR" b="1" dirty="0"/>
              <a:t> of </a:t>
            </a:r>
            <a:r>
              <a:rPr lang="tr-TR" b="1" dirty="0" err="1"/>
              <a:t>Communism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How could formerly centrally planned economies best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transformed </a:t>
            </a:r>
            <a:r>
              <a:rPr lang="en-US" dirty="0"/>
              <a:t>and integrated into the world market economy? </a:t>
            </a:r>
            <a:endParaRPr lang="tr-TR" dirty="0" smtClean="0"/>
          </a:p>
          <a:p>
            <a:pPr algn="just"/>
            <a:r>
              <a:rPr lang="en-US" dirty="0" smtClean="0"/>
              <a:t>What </a:t>
            </a:r>
            <a:r>
              <a:rPr lang="en-US" dirty="0"/>
              <a:t>structural reforms </a:t>
            </a:r>
            <a:r>
              <a:rPr lang="en-US" dirty="0" smtClean="0"/>
              <a:t>were</a:t>
            </a:r>
            <a:r>
              <a:rPr lang="tr-TR" dirty="0" smtClean="0"/>
              <a:t> </a:t>
            </a:r>
            <a:r>
              <a:rPr lang="en-US" dirty="0" smtClean="0"/>
              <a:t>needed</a:t>
            </a:r>
            <a:r>
              <a:rPr lang="en-US" dirty="0"/>
              <a:t>, and in what sequence?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7992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Economic Problems in the 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 smtClean="0"/>
              <a:t>Due to the </a:t>
            </a:r>
            <a:r>
              <a:rPr lang="tr-TR" sz="2400" b="1" dirty="0" smtClean="0"/>
              <a:t>increased </a:t>
            </a:r>
            <a:r>
              <a:rPr lang="tr-TR" sz="2400" b="1" dirty="0"/>
              <a:t>competitiveness </a:t>
            </a:r>
            <a:r>
              <a:rPr lang="tr-TR" sz="2400" dirty="0"/>
              <a:t>from other </a:t>
            </a:r>
            <a:r>
              <a:rPr lang="tr-TR" sz="2400" dirty="0" smtClean="0"/>
              <a:t>countries the </a:t>
            </a:r>
            <a:r>
              <a:rPr lang="tr-TR" sz="2400" b="1" dirty="0" smtClean="0"/>
              <a:t>U.S. was</a:t>
            </a:r>
            <a:r>
              <a:rPr lang="tr-TR" sz="2400" b="1" dirty="0"/>
              <a:t> running balance-of-payments deficits </a:t>
            </a:r>
            <a:r>
              <a:rPr lang="tr-TR" sz="2400" dirty="0"/>
              <a:t>in the 1950s and had a </a:t>
            </a:r>
            <a:r>
              <a:rPr lang="tr-TR" sz="2400" b="1" dirty="0"/>
              <a:t>current account deficit in 1959</a:t>
            </a:r>
            <a:r>
              <a:rPr lang="tr-TR" sz="2400" b="1" dirty="0" smtClean="0"/>
              <a:t>.</a:t>
            </a:r>
          </a:p>
          <a:p>
            <a:pPr algn="just"/>
            <a:r>
              <a:rPr lang="tr-TR" sz="2400" dirty="0" smtClean="0"/>
              <a:t>The </a:t>
            </a:r>
            <a:r>
              <a:rPr lang="tr-TR" sz="2400" b="1" dirty="0" smtClean="0"/>
              <a:t>demand for gold began to exceed </a:t>
            </a:r>
            <a:r>
              <a:rPr lang="tr-TR" sz="2400" b="1" dirty="0"/>
              <a:t>the actual supply of </a:t>
            </a:r>
            <a:r>
              <a:rPr lang="tr-TR" sz="2400" b="1" dirty="0" smtClean="0"/>
              <a:t>gold. </a:t>
            </a:r>
            <a:r>
              <a:rPr lang="tr-TR" sz="2400" dirty="0"/>
              <a:t>T</a:t>
            </a:r>
            <a:r>
              <a:rPr lang="tr-TR" sz="2400" dirty="0" smtClean="0"/>
              <a:t>here </a:t>
            </a:r>
            <a:r>
              <a:rPr lang="tr-TR" sz="2400" dirty="0"/>
              <a:t>were concerns that the official gold parity rate of $35 an ounce now overvalued the dollar. The U.S. feared that the situation could create an </a:t>
            </a:r>
            <a:r>
              <a:rPr lang="tr-TR" sz="2400" b="1" dirty="0"/>
              <a:t>arbitrage opportunity whereby member nations would cash in their dollar assets for gold at the official parity rate and then sell gold on the London market at a higher </a:t>
            </a:r>
            <a:r>
              <a:rPr lang="tr-TR" sz="2400" b="1" dirty="0" smtClean="0"/>
              <a:t>rate.</a:t>
            </a:r>
          </a:p>
          <a:p>
            <a:pPr algn="just"/>
            <a:r>
              <a:rPr lang="tr-TR" sz="2400" dirty="0" smtClean="0"/>
              <a:t>This would </a:t>
            </a:r>
            <a:r>
              <a:rPr lang="tr-TR" sz="2400" dirty="0"/>
              <a:t>consequently </a:t>
            </a:r>
            <a:r>
              <a:rPr lang="tr-TR" sz="2400" b="1" dirty="0" smtClean="0"/>
              <a:t>deplete </a:t>
            </a:r>
            <a:r>
              <a:rPr lang="tr-TR" sz="2400" b="1" dirty="0"/>
              <a:t>U.S. gold reserves and </a:t>
            </a:r>
            <a:r>
              <a:rPr lang="tr-TR" sz="2400" b="1" dirty="0" smtClean="0"/>
              <a:t>threaten </a:t>
            </a:r>
            <a:r>
              <a:rPr lang="tr-TR" sz="2400" b="1" dirty="0"/>
              <a:t>one of the hallmarks of the Bretton Woods system</a:t>
            </a:r>
            <a:r>
              <a:rPr lang="tr-TR" sz="2400" dirty="0" smtClean="0"/>
              <a:t>.</a:t>
            </a:r>
          </a:p>
          <a:p>
            <a:pPr marL="0" indent="0" algn="just">
              <a:buNone/>
            </a:pP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594900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 of the Bretton Woods System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sz="3800" dirty="0" smtClean="0"/>
              <a:t>The </a:t>
            </a:r>
            <a:r>
              <a:rPr lang="tr-TR" sz="3800" b="1" dirty="0" smtClean="0"/>
              <a:t>U.S</a:t>
            </a:r>
            <a:r>
              <a:rPr lang="tr-TR" sz="3800" b="1" dirty="0"/>
              <a:t>. </a:t>
            </a:r>
            <a:r>
              <a:rPr lang="tr-TR" sz="3800" b="1" dirty="0" smtClean="0"/>
              <a:t>asked Europeans to </a:t>
            </a:r>
            <a:r>
              <a:rPr lang="tr-TR" sz="3800" b="1" dirty="0"/>
              <a:t>revalue their own </a:t>
            </a:r>
            <a:r>
              <a:rPr lang="tr-TR" sz="3800" b="1" dirty="0" smtClean="0"/>
              <a:t>currencies </a:t>
            </a:r>
            <a:r>
              <a:rPr lang="tr-TR" sz="3800" dirty="0" smtClean="0"/>
              <a:t>to </a:t>
            </a:r>
            <a:r>
              <a:rPr lang="tr-TR" sz="3800" dirty="0"/>
              <a:t>restore balance to the system, </a:t>
            </a:r>
            <a:r>
              <a:rPr lang="tr-TR" sz="3800" dirty="0" smtClean="0"/>
              <a:t>but they were </a:t>
            </a:r>
            <a:r>
              <a:rPr lang="tr-TR" sz="3800" dirty="0"/>
              <a:t>reluctant to revalue, </a:t>
            </a:r>
            <a:r>
              <a:rPr lang="tr-TR" sz="3800" dirty="0" smtClean="0"/>
              <a:t>they did </a:t>
            </a:r>
            <a:r>
              <a:rPr lang="tr-TR" sz="3800" b="1" dirty="0" smtClean="0"/>
              <a:t>not want </a:t>
            </a:r>
            <a:r>
              <a:rPr lang="tr-TR" sz="3800" b="1" dirty="0"/>
              <a:t>to lose their own competitive edge</a:t>
            </a:r>
            <a:r>
              <a:rPr lang="tr-TR" sz="3800" b="1" dirty="0" smtClean="0"/>
              <a:t>.</a:t>
            </a:r>
          </a:p>
          <a:p>
            <a:pPr algn="just"/>
            <a:r>
              <a:rPr lang="tr-TR" sz="3800" b="1" dirty="0" smtClean="0"/>
              <a:t>Britain requested </a:t>
            </a:r>
            <a:r>
              <a:rPr lang="tr-TR" sz="3800" b="1" dirty="0"/>
              <a:t>to exchange $750 million for gold in the summer of </a:t>
            </a:r>
            <a:r>
              <a:rPr lang="tr-TR" sz="3800" b="1" dirty="0" smtClean="0"/>
              <a:t>1971</a:t>
            </a:r>
            <a:r>
              <a:rPr lang="tr-TR" sz="3800" dirty="0" smtClean="0"/>
              <a:t>. </a:t>
            </a:r>
            <a:r>
              <a:rPr lang="tr-TR" sz="3800" b="1" dirty="0" smtClean="0"/>
              <a:t>France </a:t>
            </a:r>
            <a:r>
              <a:rPr lang="tr-TR" sz="3800" dirty="0"/>
              <a:t>leaking its </a:t>
            </a:r>
            <a:r>
              <a:rPr lang="tr-TR" sz="3800" b="1" dirty="0"/>
              <a:t>intentions to cash in its dollar assets for </a:t>
            </a:r>
            <a:r>
              <a:rPr lang="tr-TR" sz="3800" b="1" dirty="0" smtClean="0"/>
              <a:t>gold</a:t>
            </a:r>
            <a:r>
              <a:rPr lang="tr-TR" sz="3800" dirty="0" smtClean="0"/>
              <a:t>. </a:t>
            </a:r>
          </a:p>
          <a:p>
            <a:pPr algn="just"/>
            <a:r>
              <a:rPr lang="tr-TR" sz="3800" dirty="0" smtClean="0"/>
              <a:t>Thus, the US </a:t>
            </a:r>
            <a:r>
              <a:rPr lang="tr-TR" sz="3800" dirty="0"/>
              <a:t>President Richard </a:t>
            </a:r>
            <a:r>
              <a:rPr lang="tr-TR" sz="3800" b="1" dirty="0"/>
              <a:t>Nixon closed the gold </a:t>
            </a:r>
            <a:r>
              <a:rPr lang="tr-TR" sz="3800" b="1" dirty="0" smtClean="0"/>
              <a:t>windowin 1971 and the Bretton Woods system collapsed in 1973.</a:t>
            </a:r>
          </a:p>
          <a:p>
            <a:pPr marL="0" indent="0" algn="just">
              <a:buNone/>
            </a:pPr>
            <a:r>
              <a:rPr lang="tr-TR" sz="3800" b="1" dirty="0"/>
              <a:t/>
            </a:r>
            <a:br>
              <a:rPr lang="tr-TR" sz="3800" b="1" dirty="0"/>
            </a:br>
            <a:r>
              <a:rPr lang="tr-TR" sz="3800" b="1" dirty="0"/>
              <a:t/>
            </a:r>
            <a:br>
              <a:rPr lang="tr-TR" sz="3800" b="1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67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The Effects of the Great Depression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After the </a:t>
            </a:r>
            <a:r>
              <a:rPr lang="tr-TR" b="1" dirty="0"/>
              <a:t>Great Depression of the 1930s</a:t>
            </a:r>
            <a:r>
              <a:rPr lang="tr-TR" dirty="0"/>
              <a:t> and the Second World War,</a:t>
            </a:r>
            <a:r>
              <a:rPr lang="en-US" dirty="0"/>
              <a:t> people</a:t>
            </a:r>
            <a:r>
              <a:rPr lang="tr-TR" dirty="0"/>
              <a:t> </a:t>
            </a:r>
            <a:r>
              <a:rPr lang="en-US" dirty="0"/>
              <a:t>demanded </a:t>
            </a:r>
            <a:r>
              <a:rPr lang="en-US" b="1" dirty="0"/>
              <a:t>new economic arrangements</a:t>
            </a:r>
            <a:r>
              <a:rPr lang="tr-TR" b="1" dirty="0"/>
              <a:t>.</a:t>
            </a:r>
          </a:p>
          <a:p>
            <a:pPr algn="just"/>
            <a:r>
              <a:rPr lang="tr-TR" dirty="0"/>
              <a:t>To ensure </a:t>
            </a:r>
            <a:r>
              <a:rPr lang="tr-TR" b="1" dirty="0"/>
              <a:t>domestic peace </a:t>
            </a:r>
            <a:r>
              <a:rPr lang="tr-TR" dirty="0"/>
              <a:t>and tranquillity, some sort of class </a:t>
            </a:r>
            <a:r>
              <a:rPr lang="tr-TR" b="1" dirty="0"/>
              <a:t>compromise between capital and labour </a:t>
            </a:r>
            <a:r>
              <a:rPr lang="tr-TR" dirty="0"/>
              <a:t>had to be constructed.</a:t>
            </a:r>
          </a:p>
          <a:p>
            <a:pPr algn="just"/>
            <a:r>
              <a:rPr lang="en-US" dirty="0"/>
              <a:t>Many believed that the </a:t>
            </a:r>
            <a:r>
              <a:rPr lang="en-US" b="1" dirty="0"/>
              <a:t>experience of the Great Depression should not be repeated. </a:t>
            </a:r>
            <a:endParaRPr lang="tr-TR" b="1" dirty="0"/>
          </a:p>
          <a:p>
            <a:pPr algn="just"/>
            <a:r>
              <a:rPr lang="tr-TR" b="1" dirty="0"/>
              <a:t>Trust on markets </a:t>
            </a:r>
            <a:r>
              <a:rPr lang="tr-TR" dirty="0"/>
              <a:t>for regulating the economy was </a:t>
            </a:r>
            <a:r>
              <a:rPr lang="tr-TR" b="1" dirty="0"/>
              <a:t>over.</a:t>
            </a:r>
            <a:r>
              <a:rPr lang="tr-TR" dirty="0"/>
              <a:t> </a:t>
            </a:r>
          </a:p>
          <a:p>
            <a:pPr algn="just"/>
            <a:r>
              <a:rPr lang="tr-TR" dirty="0"/>
              <a:t>People expected </a:t>
            </a:r>
            <a:r>
              <a:rPr lang="tr-TR" b="1" dirty="0"/>
              <a:t>g</a:t>
            </a:r>
            <a:r>
              <a:rPr lang="en-US" b="1" dirty="0"/>
              <a:t>overnments </a:t>
            </a:r>
            <a:r>
              <a:rPr lang="tr-TR" b="1" dirty="0"/>
              <a:t>to be </a:t>
            </a:r>
            <a:r>
              <a:rPr lang="en-US" b="1" dirty="0"/>
              <a:t>responsible for the smooth functioning of the economy </a:t>
            </a:r>
            <a:r>
              <a:rPr lang="en-US" dirty="0"/>
              <a:t>and the economic </a:t>
            </a:r>
            <a:r>
              <a:rPr lang="en-US" b="1" dirty="0"/>
              <a:t>well being of their citizens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7839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Stagflation, 1970s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b="1" dirty="0"/>
              <a:t>Unemployment and inﬂation </a:t>
            </a:r>
            <a:r>
              <a:rPr lang="tr-TR" dirty="0"/>
              <a:t>were </a:t>
            </a:r>
            <a:r>
              <a:rPr lang="tr-TR" dirty="0" smtClean="0"/>
              <a:t>both i</a:t>
            </a:r>
            <a:r>
              <a:rPr lang="tr-TR" b="1" dirty="0" smtClean="0"/>
              <a:t>ncreasing</a:t>
            </a:r>
            <a:r>
              <a:rPr lang="tr-TR" dirty="0" smtClean="0"/>
              <a:t>: stagﬂation’ (economic stagnation and rising inflation). </a:t>
            </a:r>
          </a:p>
          <a:p>
            <a:pPr algn="just"/>
            <a:r>
              <a:rPr lang="tr-TR" dirty="0" smtClean="0"/>
              <a:t>the </a:t>
            </a:r>
            <a:r>
              <a:rPr lang="tr-TR" b="1" dirty="0"/>
              <a:t>serious crisis of capital accumulation </a:t>
            </a:r>
            <a:r>
              <a:rPr lang="tr-TR" dirty="0"/>
              <a:t>during the 1970s. </a:t>
            </a:r>
            <a:endParaRPr lang="tr-TR" dirty="0" smtClean="0"/>
          </a:p>
          <a:p>
            <a:pPr algn="just"/>
            <a:r>
              <a:rPr lang="tr-TR" b="1" dirty="0" smtClean="0"/>
              <a:t>Keynesian </a:t>
            </a:r>
            <a:r>
              <a:rPr lang="tr-TR" b="1" dirty="0"/>
              <a:t>policies were no longer working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smtClean="0"/>
              <a:t>1975</a:t>
            </a:r>
            <a:r>
              <a:rPr lang="tr-TR" dirty="0"/>
              <a:t>, </a:t>
            </a:r>
            <a:r>
              <a:rPr lang="tr-TR" b="1" dirty="0" smtClean="0"/>
              <a:t>Britain suffered from a fiscal crisis</a:t>
            </a:r>
            <a:r>
              <a:rPr lang="tr-TR" dirty="0" smtClean="0"/>
              <a:t>: </a:t>
            </a:r>
            <a:r>
              <a:rPr lang="tr-TR" b="1" dirty="0" smtClean="0"/>
              <a:t>tax </a:t>
            </a:r>
            <a:r>
              <a:rPr lang="tr-TR" b="1" dirty="0"/>
              <a:t>revenues plunged and social expenditures </a:t>
            </a:r>
            <a:r>
              <a:rPr lang="tr-TR" b="1" dirty="0" smtClean="0"/>
              <a:t>soared</a:t>
            </a:r>
            <a:r>
              <a:rPr lang="tr-TR" dirty="0" smtClean="0"/>
              <a:t>. </a:t>
            </a:r>
            <a:r>
              <a:rPr lang="tr-TR" b="1" dirty="0" smtClean="0"/>
              <a:t>Inﬂation</a:t>
            </a:r>
            <a:r>
              <a:rPr lang="tr-TR" dirty="0" smtClean="0"/>
              <a:t> </a:t>
            </a:r>
            <a:r>
              <a:rPr lang="tr-TR" dirty="0"/>
              <a:t>surged to </a:t>
            </a:r>
            <a:r>
              <a:rPr lang="tr-TR" b="1" dirty="0"/>
              <a:t>26 per cent and unemployment topped one </a:t>
            </a:r>
            <a:r>
              <a:rPr lang="tr-TR" b="1" dirty="0" smtClean="0"/>
              <a:t>million. </a:t>
            </a:r>
            <a:r>
              <a:rPr lang="tr-TR" dirty="0" smtClean="0"/>
              <a:t>A </a:t>
            </a:r>
            <a:r>
              <a:rPr lang="tr-TR" b="1" dirty="0"/>
              <a:t>balance of payments crisis </a:t>
            </a:r>
            <a:r>
              <a:rPr lang="tr-TR" dirty="0"/>
              <a:t>paralleled huge </a:t>
            </a:r>
            <a:r>
              <a:rPr lang="tr-TR" b="1" dirty="0"/>
              <a:t>budget deﬁcits</a:t>
            </a:r>
            <a:r>
              <a:rPr lang="tr-TR" dirty="0"/>
              <a:t>. </a:t>
            </a:r>
            <a:r>
              <a:rPr lang="tr-TR" b="1" dirty="0" smtClean="0"/>
              <a:t>Britain appealed to the to </a:t>
            </a:r>
            <a:r>
              <a:rPr lang="tr-TR" b="1" dirty="0"/>
              <a:t>the IMF in </a:t>
            </a:r>
            <a:r>
              <a:rPr lang="tr-TR" b="1" dirty="0" smtClean="0"/>
              <a:t>1975–6. </a:t>
            </a:r>
            <a:endParaRPr lang="tr-TR" b="1" dirty="0"/>
          </a:p>
          <a:p>
            <a:pPr algn="just"/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4347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The Rise of Neoliberal Theory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A group of economists</a:t>
            </a:r>
            <a:r>
              <a:rPr lang="tr-TR" dirty="0"/>
              <a:t>, historians, and </a:t>
            </a:r>
            <a:r>
              <a:rPr lang="tr-TR" dirty="0" smtClean="0"/>
              <a:t>philosophers, including</a:t>
            </a:r>
            <a:r>
              <a:rPr lang="tr-TR" dirty="0"/>
              <a:t> </a:t>
            </a:r>
            <a:r>
              <a:rPr lang="tr-TR" b="1" dirty="0"/>
              <a:t>Ludvig von </a:t>
            </a:r>
            <a:r>
              <a:rPr lang="tr-TR" b="1" dirty="0" smtClean="0"/>
              <a:t>Mises and Milton Friedman, and Friedrich </a:t>
            </a:r>
            <a:r>
              <a:rPr lang="tr-TR" b="1" dirty="0"/>
              <a:t>von Hayek</a:t>
            </a:r>
            <a:r>
              <a:rPr lang="tr-TR" dirty="0"/>
              <a:t> </a:t>
            </a:r>
            <a:r>
              <a:rPr lang="tr-TR" dirty="0" smtClean="0"/>
              <a:t>created </a:t>
            </a:r>
            <a:r>
              <a:rPr lang="tr-TR" dirty="0"/>
              <a:t>the </a:t>
            </a:r>
            <a:r>
              <a:rPr lang="tr-TR" b="1" dirty="0"/>
              <a:t>Mont Pelerin Society</a:t>
            </a:r>
            <a:r>
              <a:rPr lang="tr-TR" dirty="0"/>
              <a:t> </a:t>
            </a:r>
            <a:r>
              <a:rPr lang="tr-TR" dirty="0" smtClean="0"/>
              <a:t>in 1947. </a:t>
            </a:r>
          </a:p>
          <a:p>
            <a:pPr algn="just"/>
            <a:r>
              <a:rPr lang="tr-TR" dirty="0"/>
              <a:t>Neoliberal doctrine was </a:t>
            </a:r>
            <a:r>
              <a:rPr lang="tr-TR" b="1" dirty="0" smtClean="0"/>
              <a:t>opposed </a:t>
            </a:r>
            <a:r>
              <a:rPr lang="tr-TR" b="1" dirty="0"/>
              <a:t>to state </a:t>
            </a:r>
            <a:r>
              <a:rPr lang="tr-TR" b="1" dirty="0" smtClean="0"/>
              <a:t>intervention to the economy.</a:t>
            </a:r>
            <a:r>
              <a:rPr lang="tr-TR" dirty="0" smtClean="0"/>
              <a:t> So they were </a:t>
            </a:r>
            <a:r>
              <a:rPr lang="tr-TR" b="1" dirty="0" smtClean="0"/>
              <a:t>against Keynesian </a:t>
            </a:r>
            <a:r>
              <a:rPr lang="tr-TR" b="1" dirty="0"/>
              <a:t>theory </a:t>
            </a:r>
            <a:r>
              <a:rPr lang="tr-TR" b="1" dirty="0" smtClean="0"/>
              <a:t>that claimed that demand management of the economy</a:t>
            </a:r>
            <a:r>
              <a:rPr lang="tr-TR" dirty="0" smtClean="0"/>
              <a:t> kept </a:t>
            </a:r>
            <a:r>
              <a:rPr lang="tr-TR" dirty="0"/>
              <a:t>the business cycle and recessions under control</a:t>
            </a:r>
            <a:r>
              <a:rPr lang="tr-TR" dirty="0" smtClean="0"/>
              <a:t>.</a:t>
            </a:r>
          </a:p>
          <a:p>
            <a:pPr algn="just"/>
            <a:r>
              <a:rPr lang="tr-TR" altLang="tr-TR" dirty="0" smtClean="0"/>
              <a:t>Neoliberal ideology argues </a:t>
            </a:r>
            <a:r>
              <a:rPr lang="tr-TR" altLang="tr-TR" dirty="0"/>
              <a:t>that </a:t>
            </a:r>
            <a:r>
              <a:rPr lang="tr-TR" altLang="tr-TR" b="1" dirty="0"/>
              <a:t>markets are efficient</a:t>
            </a:r>
            <a:r>
              <a:rPr lang="tr-TR" altLang="tr-TR" dirty="0"/>
              <a:t> and</a:t>
            </a:r>
            <a:r>
              <a:rPr lang="it-IT" altLang="tr-TR" dirty="0"/>
              <a:t> </a:t>
            </a:r>
            <a:r>
              <a:rPr lang="tr-TR" altLang="tr-TR" b="1" dirty="0"/>
              <a:t>government intervention </a:t>
            </a:r>
            <a:r>
              <a:rPr lang="tr-TR" altLang="tr-TR" dirty="0"/>
              <a:t>in the markets is almost always unwanted and has </a:t>
            </a:r>
            <a:r>
              <a:rPr lang="tr-TR" altLang="tr-TR" b="1" dirty="0"/>
              <a:t>negative</a:t>
            </a:r>
            <a:r>
              <a:rPr lang="it-IT" altLang="tr-TR" b="1" dirty="0"/>
              <a:t> </a:t>
            </a:r>
            <a:r>
              <a:rPr lang="tr-TR" altLang="tr-TR" b="1" dirty="0"/>
              <a:t>consequences</a:t>
            </a:r>
            <a:r>
              <a:rPr lang="tr-TR" altLang="tr-TR" dirty="0"/>
              <a:t>. </a:t>
            </a:r>
            <a:r>
              <a:rPr lang="tr-TR" dirty="0" smtClean="0"/>
              <a:t>Yet </a:t>
            </a:r>
            <a:r>
              <a:rPr lang="tr-TR" dirty="0"/>
              <a:t>this movement remained </a:t>
            </a:r>
            <a:r>
              <a:rPr lang="tr-TR" b="1" dirty="0"/>
              <a:t>on the margins of both policy and academic inﬂuence until the troubled years of the 1970s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689083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The Rise of Neoliberal Theory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It began to </a:t>
            </a:r>
            <a:r>
              <a:rPr lang="tr-TR" b="1" dirty="0"/>
              <a:t>move centre-stage, particularly in the US and Britain</a:t>
            </a:r>
            <a:r>
              <a:rPr lang="tr-TR" dirty="0"/>
              <a:t>, supported by various well-ﬁnanced </a:t>
            </a:r>
            <a:r>
              <a:rPr lang="tr-TR" b="1" dirty="0"/>
              <a:t>think-tanks </a:t>
            </a:r>
            <a:r>
              <a:rPr lang="tr-TR" dirty="0"/>
              <a:t>such as the </a:t>
            </a:r>
            <a:r>
              <a:rPr lang="tr-TR" b="1" dirty="0"/>
              <a:t>Institute of Economic Aﬀairs in London </a:t>
            </a:r>
            <a:r>
              <a:rPr lang="tr-TR" dirty="0"/>
              <a:t>and the </a:t>
            </a:r>
            <a:r>
              <a:rPr lang="tr-TR" b="1" dirty="0"/>
              <a:t>Heritage Foundation in Washington</a:t>
            </a:r>
            <a:r>
              <a:rPr lang="tr-TR" dirty="0"/>
              <a:t>, as well as through its growing inﬂuence within the academy, particularly at the </a:t>
            </a:r>
            <a:r>
              <a:rPr lang="tr-TR" b="1" dirty="0"/>
              <a:t>University of Chicago, where Milton Friedman dominated</a:t>
            </a:r>
            <a:r>
              <a:rPr lang="tr-TR" b="1" dirty="0" smtClean="0"/>
              <a:t>.</a:t>
            </a:r>
            <a:endParaRPr lang="tr-TR" dirty="0"/>
          </a:p>
          <a:p>
            <a:pPr algn="just"/>
            <a:r>
              <a:rPr lang="tr-TR" dirty="0" smtClean="0"/>
              <a:t>Neoliberal </a:t>
            </a:r>
            <a:r>
              <a:rPr lang="tr-TR" dirty="0"/>
              <a:t>theory gained in academic </a:t>
            </a:r>
            <a:r>
              <a:rPr lang="tr-TR" b="1" dirty="0"/>
              <a:t>respectability by the award of the Nobel Prize in economics to Hayek in 1974 and Friedman in 1976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/>
              <a:t>D</a:t>
            </a:r>
            <a:r>
              <a:rPr lang="tr-TR" dirty="0" smtClean="0"/>
              <a:t>ramatic </a:t>
            </a:r>
            <a:r>
              <a:rPr lang="tr-TR" b="1" dirty="0"/>
              <a:t>consolidation of neoliberalism </a:t>
            </a:r>
            <a:r>
              <a:rPr lang="tr-TR" dirty="0"/>
              <a:t>as a new economic orthodoxy regulating public policy </a:t>
            </a:r>
            <a:r>
              <a:rPr lang="tr-TR" b="1" dirty="0"/>
              <a:t>at the state level</a:t>
            </a:r>
            <a:r>
              <a:rPr lang="tr-TR" dirty="0"/>
              <a:t> in the advanced capitalist world occurred in the </a:t>
            </a:r>
            <a:r>
              <a:rPr lang="tr-TR" b="1" dirty="0"/>
              <a:t>United States and Britain in </a:t>
            </a:r>
            <a:r>
              <a:rPr lang="tr-TR" b="1" dirty="0" smtClean="0"/>
              <a:t>1979 (With rise of the Raegan and Thatcher to power) 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172959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Margaret Thatcher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pPr algn="just"/>
            <a:r>
              <a:rPr lang="tr-TR" dirty="0" smtClean="0"/>
              <a:t>Margaret </a:t>
            </a:r>
            <a:r>
              <a:rPr lang="tr-TR" dirty="0"/>
              <a:t>Thatcher was elected in Britain with a strong mandate to reform the </a:t>
            </a:r>
            <a:r>
              <a:rPr lang="tr-TR" dirty="0" smtClean="0"/>
              <a:t>economy. She </a:t>
            </a:r>
            <a:r>
              <a:rPr lang="tr-TR" dirty="0"/>
              <a:t>accepted that </a:t>
            </a:r>
            <a:r>
              <a:rPr lang="tr-TR" b="1" dirty="0"/>
              <a:t>Keynesianism had to be abandoned</a:t>
            </a:r>
            <a:r>
              <a:rPr lang="tr-TR" dirty="0"/>
              <a:t> and that </a:t>
            </a:r>
            <a:r>
              <a:rPr lang="tr-TR" b="1" dirty="0"/>
              <a:t>monetarist </a:t>
            </a:r>
            <a:r>
              <a:rPr lang="tr-TR" b="1" dirty="0" smtClean="0"/>
              <a:t>and ‘supply-side</a:t>
            </a:r>
            <a:r>
              <a:rPr lang="tr-TR" b="1" dirty="0"/>
              <a:t>’ solutions were essential to cure the stagﬂation </a:t>
            </a:r>
            <a:r>
              <a:rPr lang="tr-TR" dirty="0"/>
              <a:t>that had characterized the British economy during the 1970s.</a:t>
            </a:r>
          </a:p>
          <a:p>
            <a:pPr algn="just"/>
            <a:r>
              <a:rPr lang="tr-TR" dirty="0" smtClean="0"/>
              <a:t>She implemented neoliberal policies such as:</a:t>
            </a:r>
          </a:p>
          <a:p>
            <a:pPr algn="just"/>
            <a:r>
              <a:rPr lang="tr-TR" b="1" dirty="0" smtClean="0"/>
              <a:t>confronting </a:t>
            </a:r>
            <a:r>
              <a:rPr lang="tr-TR" b="1" dirty="0"/>
              <a:t>trade union power</a:t>
            </a:r>
            <a:r>
              <a:rPr lang="tr-TR" dirty="0"/>
              <a:t>, </a:t>
            </a:r>
            <a:endParaRPr lang="tr-TR" dirty="0" smtClean="0"/>
          </a:p>
          <a:p>
            <a:pPr algn="just"/>
            <a:r>
              <a:rPr lang="tr-TR" b="1" dirty="0" smtClean="0"/>
              <a:t>dismantling </a:t>
            </a:r>
            <a:r>
              <a:rPr lang="tr-TR" b="1" dirty="0"/>
              <a:t>or rolling back the commitments of the welfare state</a:t>
            </a:r>
            <a:r>
              <a:rPr lang="tr-TR" dirty="0" smtClean="0"/>
              <a:t>,</a:t>
            </a:r>
          </a:p>
          <a:p>
            <a:pPr algn="just"/>
            <a:r>
              <a:rPr lang="tr-TR" b="1" dirty="0"/>
              <a:t> reducing taxes</a:t>
            </a:r>
            <a:r>
              <a:rPr lang="tr-TR" dirty="0"/>
              <a:t>, </a:t>
            </a:r>
            <a:endParaRPr lang="tr-TR" dirty="0" smtClean="0"/>
          </a:p>
          <a:p>
            <a:pPr algn="just"/>
            <a:r>
              <a:rPr lang="tr-TR" b="1" dirty="0" smtClean="0"/>
              <a:t>encouraging </a:t>
            </a:r>
            <a:r>
              <a:rPr lang="tr-TR" b="1" dirty="0"/>
              <a:t>entrepreneurial initiative</a:t>
            </a:r>
            <a:r>
              <a:rPr lang="tr-TR" dirty="0"/>
              <a:t>, and </a:t>
            </a:r>
            <a:endParaRPr lang="tr-TR" dirty="0" smtClean="0"/>
          </a:p>
          <a:p>
            <a:pPr algn="just"/>
            <a:r>
              <a:rPr lang="tr-TR" dirty="0" smtClean="0"/>
              <a:t>creating </a:t>
            </a:r>
            <a:r>
              <a:rPr lang="tr-TR" dirty="0"/>
              <a:t>a </a:t>
            </a:r>
            <a:r>
              <a:rPr lang="tr-TR" b="1" dirty="0"/>
              <a:t>favourable business climate</a:t>
            </a:r>
            <a:r>
              <a:rPr lang="tr-TR" dirty="0"/>
              <a:t> to induce a strong inﬂow of </a:t>
            </a:r>
            <a:r>
              <a:rPr lang="tr-TR" b="1" dirty="0"/>
              <a:t>foreign investment </a:t>
            </a:r>
            <a:r>
              <a:rPr lang="tr-TR" dirty="0"/>
              <a:t>(particularly from Japan).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45895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Margaret Thatcher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the </a:t>
            </a:r>
            <a:r>
              <a:rPr lang="tr-TR" b="1" dirty="0"/>
              <a:t>privatization of public enterprises </a:t>
            </a:r>
            <a:r>
              <a:rPr lang="tr-TR" dirty="0"/>
              <a:t>(including social housing</a:t>
            </a:r>
            <a:r>
              <a:rPr lang="tr-TR" dirty="0" smtClean="0"/>
              <a:t>): </a:t>
            </a:r>
            <a:r>
              <a:rPr lang="tr-TR" dirty="0"/>
              <a:t>sales would boost the public treasury and rid the government of burdensome future obligations towards losing enterprises. </a:t>
            </a:r>
            <a:endParaRPr lang="tr-TR" dirty="0" smtClean="0"/>
          </a:p>
          <a:p>
            <a:pPr algn="just"/>
            <a:r>
              <a:rPr lang="tr-TR" b="1" dirty="0" smtClean="0"/>
              <a:t>British </a:t>
            </a:r>
            <a:r>
              <a:rPr lang="tr-TR" b="1" dirty="0"/>
              <a:t>Aerospace, British Telecom, British Airways, steel, electricity and gas, oil, coal, water, bus services, railways</a:t>
            </a:r>
            <a:r>
              <a:rPr lang="tr-TR" dirty="0"/>
              <a:t>, and a host of smaller state enterprises were sold oﬀ in a </a:t>
            </a:r>
            <a:r>
              <a:rPr lang="tr-TR" b="1" dirty="0"/>
              <a:t>massive wave of privatizations.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0905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Ronald </a:t>
            </a:r>
            <a:r>
              <a:rPr lang="en-US" dirty="0" smtClean="0"/>
              <a:t>Raegan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Raegan </a:t>
            </a:r>
            <a:r>
              <a:rPr lang="en-US" dirty="0" smtClean="0"/>
              <a:t>similarly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en-US" b="1" dirty="0" smtClean="0"/>
              <a:t>attacked </a:t>
            </a:r>
            <a:r>
              <a:rPr lang="en-US" b="1" dirty="0"/>
              <a:t>organized labour </a:t>
            </a:r>
            <a:r>
              <a:rPr lang="en-US" dirty="0"/>
              <a:t>to roll back its privileges and its power. </a:t>
            </a:r>
            <a:endParaRPr lang="tr-TR" dirty="0" smtClean="0"/>
          </a:p>
          <a:p>
            <a:pPr algn="just"/>
            <a:r>
              <a:rPr lang="en-US" dirty="0" smtClean="0"/>
              <a:t>favoured </a:t>
            </a:r>
            <a:r>
              <a:rPr lang="en-US" b="1" dirty="0"/>
              <a:t>price stability </a:t>
            </a:r>
            <a:r>
              <a:rPr lang="en-US" dirty="0" smtClean="0"/>
              <a:t>regardless </a:t>
            </a:r>
            <a:r>
              <a:rPr lang="en-US" dirty="0"/>
              <a:t>of its consequences for employment, </a:t>
            </a:r>
            <a:endParaRPr lang="tr-TR" dirty="0" smtClean="0"/>
          </a:p>
          <a:p>
            <a:pPr algn="just"/>
            <a:r>
              <a:rPr lang="en-US" b="1" dirty="0" smtClean="0"/>
              <a:t>deregulated </a:t>
            </a:r>
            <a:r>
              <a:rPr lang="en-US" b="1" dirty="0"/>
              <a:t>sectors such as telecommunications and airlines</a:t>
            </a:r>
            <a:r>
              <a:rPr lang="en-US" dirty="0"/>
              <a:t>, </a:t>
            </a:r>
            <a:endParaRPr lang="tr-TR" dirty="0" smtClean="0"/>
          </a:p>
          <a:p>
            <a:pPr algn="just"/>
            <a:r>
              <a:rPr lang="en-US" b="1" dirty="0" smtClean="0"/>
              <a:t>raised </a:t>
            </a:r>
            <a:r>
              <a:rPr lang="en-US" b="1" dirty="0"/>
              <a:t>interest rates</a:t>
            </a:r>
            <a:r>
              <a:rPr lang="en-US" dirty="0"/>
              <a:t>, </a:t>
            </a:r>
            <a:endParaRPr lang="tr-TR" dirty="0" smtClean="0"/>
          </a:p>
          <a:p>
            <a:pPr algn="just"/>
            <a:r>
              <a:rPr lang="en-US" dirty="0" smtClean="0"/>
              <a:t>undertook </a:t>
            </a:r>
            <a:r>
              <a:rPr lang="en-US" b="1" dirty="0"/>
              <a:t>tax cuts</a:t>
            </a:r>
            <a:r>
              <a:rPr lang="en-US" dirty="0"/>
              <a:t>, and </a:t>
            </a:r>
            <a:endParaRPr lang="tr-TR" dirty="0" smtClean="0"/>
          </a:p>
          <a:p>
            <a:pPr algn="just"/>
            <a:r>
              <a:rPr lang="en-US" b="1" dirty="0" smtClean="0"/>
              <a:t>reduced </a:t>
            </a:r>
            <a:r>
              <a:rPr lang="en-US" b="1" dirty="0"/>
              <a:t>welfare </a:t>
            </a:r>
            <a:r>
              <a:rPr lang="en-US" b="1" dirty="0" smtClean="0"/>
              <a:t>spending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The </a:t>
            </a:r>
            <a:r>
              <a:rPr lang="tr-TR" dirty="0"/>
              <a:t>Federal </a:t>
            </a:r>
            <a:r>
              <a:rPr lang="tr-TR" b="1" dirty="0"/>
              <a:t>minimum wage</a:t>
            </a:r>
            <a:r>
              <a:rPr lang="tr-TR" dirty="0"/>
              <a:t>, which stood on a par with the poverty level in 1980, had fallen to </a:t>
            </a:r>
            <a:r>
              <a:rPr lang="tr-TR" b="1" dirty="0"/>
              <a:t>30 per cent below that level by 1990</a:t>
            </a:r>
            <a:r>
              <a:rPr lang="tr-TR" dirty="0"/>
              <a:t>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3871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The end of the Keynesian policies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dirty="0"/>
              <a:t>Keynesian </a:t>
            </a:r>
            <a:r>
              <a:rPr lang="tr-TR" sz="2800" b="1" dirty="0"/>
              <a:t>ﬁscal and monetary policies with full employment </a:t>
            </a:r>
            <a:r>
              <a:rPr lang="tr-TR" sz="2800" dirty="0"/>
              <a:t>as the key </a:t>
            </a:r>
            <a:r>
              <a:rPr lang="tr-TR" sz="2800" dirty="0" smtClean="0"/>
              <a:t>objective </a:t>
            </a:r>
            <a:r>
              <a:rPr lang="tr-TR" sz="2800" dirty="0"/>
              <a:t>was </a:t>
            </a:r>
            <a:r>
              <a:rPr lang="tr-TR" sz="2800" b="1" dirty="0"/>
              <a:t>abandoned</a:t>
            </a:r>
            <a:r>
              <a:rPr lang="tr-TR" sz="2800" dirty="0"/>
              <a:t> in favour of a policy designed to </a:t>
            </a:r>
            <a:r>
              <a:rPr lang="tr-TR" sz="2800" b="1" dirty="0" smtClean="0"/>
              <a:t>control inﬂation </a:t>
            </a:r>
            <a:r>
              <a:rPr lang="tr-TR" sz="2800" b="1" dirty="0"/>
              <a:t>no matter what the consequences might be for employment</a:t>
            </a:r>
            <a:r>
              <a:rPr lang="tr-TR" sz="2800" b="1" dirty="0" smtClean="0"/>
              <a:t>.</a:t>
            </a:r>
          </a:p>
          <a:p>
            <a:pPr algn="just"/>
            <a:r>
              <a:rPr lang="tr-TR" sz="2800" dirty="0" smtClean="0"/>
              <a:t>The </a:t>
            </a:r>
            <a:r>
              <a:rPr lang="tr-TR" sz="2800" dirty="0"/>
              <a:t>deregulation </a:t>
            </a:r>
            <a:r>
              <a:rPr lang="tr-TR" sz="2800" dirty="0" smtClean="0"/>
              <a:t>and privatization from </a:t>
            </a:r>
            <a:r>
              <a:rPr lang="tr-TR" sz="2800" dirty="0"/>
              <a:t>airlines and telecommunications to ﬁnance opened up new </a:t>
            </a:r>
            <a:r>
              <a:rPr lang="tr-TR" sz="2800" dirty="0" smtClean="0"/>
              <a:t>market </a:t>
            </a:r>
            <a:r>
              <a:rPr lang="tr-TR" sz="2800" dirty="0"/>
              <a:t>freedoms </a:t>
            </a:r>
            <a:r>
              <a:rPr lang="tr-TR" sz="2800" b="1" dirty="0"/>
              <a:t>for powerful corporate interests.</a:t>
            </a:r>
          </a:p>
        </p:txBody>
      </p:sp>
    </p:spTree>
    <p:extLst>
      <p:ext uri="{BB962C8B-B14F-4D97-AF65-F5344CB8AC3E}">
        <p14:creationId xmlns:p14="http://schemas.microsoft.com/office/powerpoint/2010/main" val="21500174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Recycling of Petrodollars and crises in Developing Countries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The </a:t>
            </a:r>
            <a:r>
              <a:rPr lang="tr-TR" b="1" dirty="0"/>
              <a:t>OPEC oil price </a:t>
            </a:r>
            <a:r>
              <a:rPr lang="tr-TR" b="1" dirty="0" smtClean="0"/>
              <a:t>rises </a:t>
            </a:r>
            <a:r>
              <a:rPr lang="tr-TR" dirty="0"/>
              <a:t>that came with the oil embargo of 1973 placed </a:t>
            </a:r>
            <a:r>
              <a:rPr lang="tr-TR" b="1" dirty="0"/>
              <a:t>vast amounts of ﬁnancial power</a:t>
            </a:r>
            <a:r>
              <a:rPr lang="tr-TR" dirty="0"/>
              <a:t> at the disposal of the </a:t>
            </a:r>
            <a:r>
              <a:rPr lang="tr-TR" b="1" dirty="0"/>
              <a:t>oil-producing </a:t>
            </a:r>
            <a:r>
              <a:rPr lang="tr-TR" b="1" dirty="0" smtClean="0"/>
              <a:t>states</a:t>
            </a:r>
            <a:r>
              <a:rPr lang="tr-TR" dirty="0" smtClean="0"/>
              <a:t>. These states  </a:t>
            </a:r>
            <a:r>
              <a:rPr lang="tr-TR" b="1" dirty="0" smtClean="0"/>
              <a:t>recycle </a:t>
            </a:r>
            <a:r>
              <a:rPr lang="tr-TR" b="1" dirty="0"/>
              <a:t>all of their petrodollars through the New York investment banks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/>
              <a:t>T</a:t>
            </a:r>
            <a:r>
              <a:rPr lang="tr-TR" dirty="0" smtClean="0"/>
              <a:t>he </a:t>
            </a:r>
            <a:r>
              <a:rPr lang="tr-TR" b="1" dirty="0"/>
              <a:t>surplus funds </a:t>
            </a:r>
            <a:r>
              <a:rPr lang="tr-TR" dirty="0"/>
              <a:t>being recycled through the New York investment banks were </a:t>
            </a:r>
            <a:r>
              <a:rPr lang="tr-TR" b="1" dirty="0"/>
              <a:t>dispersed throughout the world.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02253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Recycling of Petrodollars and </a:t>
            </a:r>
            <a:r>
              <a:rPr lang="tr-TR" dirty="0" smtClean="0"/>
              <a:t>Crises </a:t>
            </a:r>
            <a:r>
              <a:rPr lang="tr-TR" dirty="0"/>
              <a:t>in Developing Countries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b="1" dirty="0" smtClean="0"/>
              <a:t>Developing </a:t>
            </a:r>
            <a:r>
              <a:rPr lang="tr-TR" sz="2400" b="1" dirty="0"/>
              <a:t>countries </a:t>
            </a:r>
            <a:r>
              <a:rPr lang="tr-TR" sz="2400" dirty="0"/>
              <a:t>were </a:t>
            </a:r>
            <a:r>
              <a:rPr lang="tr-TR" sz="2400" b="1" dirty="0"/>
              <a:t>encouraged to borrow heavily</a:t>
            </a:r>
            <a:r>
              <a:rPr lang="tr-TR" sz="2400" dirty="0"/>
              <a:t>, though at rates that were advantageous to the New York </a:t>
            </a:r>
            <a:r>
              <a:rPr lang="tr-TR" sz="2400" dirty="0" smtClean="0"/>
              <a:t>bankers. </a:t>
            </a:r>
          </a:p>
          <a:p>
            <a:pPr algn="just"/>
            <a:r>
              <a:rPr lang="tr-TR" sz="2400" dirty="0" smtClean="0"/>
              <a:t>Since </a:t>
            </a:r>
            <a:r>
              <a:rPr lang="tr-TR" sz="2400" dirty="0"/>
              <a:t>the </a:t>
            </a:r>
            <a:r>
              <a:rPr lang="tr-TR" sz="2400" b="1" dirty="0"/>
              <a:t>loans were designated in US dollars</a:t>
            </a:r>
            <a:r>
              <a:rPr lang="tr-TR" sz="2400" dirty="0"/>
              <a:t>, however, any </a:t>
            </a:r>
            <a:r>
              <a:rPr lang="tr-TR" sz="2400" dirty="0" smtClean="0"/>
              <a:t>modest </a:t>
            </a:r>
            <a:r>
              <a:rPr lang="tr-TR" sz="2400" b="1" dirty="0" smtClean="0"/>
              <a:t>rise </a:t>
            </a:r>
            <a:r>
              <a:rPr lang="tr-TR" sz="2400" b="1" dirty="0"/>
              <a:t>in US interest rates </a:t>
            </a:r>
            <a:r>
              <a:rPr lang="tr-TR" sz="2400" dirty="0"/>
              <a:t>could </a:t>
            </a:r>
            <a:r>
              <a:rPr lang="tr-TR" sz="2400" b="1" dirty="0"/>
              <a:t>easily push vulnerable countries into default. </a:t>
            </a:r>
            <a:endParaRPr lang="tr-TR" sz="2400" b="1" dirty="0" smtClean="0"/>
          </a:p>
          <a:p>
            <a:pPr algn="just"/>
            <a:r>
              <a:rPr lang="tr-TR" sz="2400" dirty="0" smtClean="0"/>
              <a:t>When the </a:t>
            </a:r>
            <a:r>
              <a:rPr lang="tr-TR" sz="2400" b="1" dirty="0" smtClean="0"/>
              <a:t>US rose interest rates in 1979,</a:t>
            </a:r>
            <a:r>
              <a:rPr lang="tr-TR" sz="2400" dirty="0" smtClean="0"/>
              <a:t> this shock </a:t>
            </a:r>
            <a:r>
              <a:rPr lang="tr-TR" sz="2400" dirty="0"/>
              <a:t>drove </a:t>
            </a:r>
            <a:r>
              <a:rPr lang="tr-TR" sz="2400" b="1" dirty="0"/>
              <a:t>Mexico into default in 1982–4</a:t>
            </a:r>
            <a:r>
              <a:rPr lang="tr-TR" sz="2400" dirty="0"/>
              <a:t>. </a:t>
            </a:r>
            <a:r>
              <a:rPr lang="tr-TR" sz="2400" dirty="0" smtClean="0"/>
              <a:t>The </a:t>
            </a:r>
            <a:r>
              <a:rPr lang="tr-TR" sz="2400" b="1" dirty="0"/>
              <a:t>US Treasury and the IMF </a:t>
            </a:r>
            <a:r>
              <a:rPr lang="tr-TR" sz="2400" b="1" dirty="0" smtClean="0"/>
              <a:t>tried to </a:t>
            </a:r>
            <a:r>
              <a:rPr lang="tr-TR" sz="2400" b="1" dirty="0"/>
              <a:t>resolve the diﬃculty by rolling over the debt</a:t>
            </a:r>
            <a:r>
              <a:rPr lang="tr-TR" sz="2400" dirty="0"/>
              <a:t>, but did so </a:t>
            </a:r>
            <a:r>
              <a:rPr lang="tr-TR" sz="2400" b="1" dirty="0"/>
              <a:t>in return for neoliberal </a:t>
            </a:r>
            <a:r>
              <a:rPr lang="tr-TR" sz="2400" b="1" dirty="0" smtClean="0"/>
              <a:t>reforms </a:t>
            </a:r>
            <a:r>
              <a:rPr lang="tr-TR" sz="2400" dirty="0" smtClean="0"/>
              <a:t>such </a:t>
            </a:r>
            <a:r>
              <a:rPr lang="tr-TR" sz="2400" dirty="0"/>
              <a:t>as </a:t>
            </a:r>
            <a:r>
              <a:rPr lang="tr-TR" sz="2400" b="1" dirty="0"/>
              <a:t>cuts in welfare expenditures, more ﬂexible labour market laws, and privatization.</a:t>
            </a:r>
          </a:p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450644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Conditionalities of the IMF and World Bank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By attaching conditions to their loans, the IMF and the World Bank imposed </a:t>
            </a:r>
            <a:r>
              <a:rPr lang="en-US" b="1" dirty="0"/>
              <a:t>structural adjustment policies</a:t>
            </a:r>
            <a:r>
              <a:rPr lang="en-US" dirty="0"/>
              <a:t> that restructured national economies in accordance with neoliberal policies. </a:t>
            </a:r>
            <a:endParaRPr lang="tr-TR" dirty="0" smtClean="0"/>
          </a:p>
          <a:p>
            <a:pPr algn="just"/>
            <a:r>
              <a:rPr lang="tr-TR" altLang="tr-TR" dirty="0" smtClean="0"/>
              <a:t>The IMF, </a:t>
            </a:r>
            <a:r>
              <a:rPr lang="tr-TR" altLang="tr-TR" dirty="0"/>
              <a:t>the World </a:t>
            </a:r>
            <a:r>
              <a:rPr lang="tr-TR" altLang="tr-TR" dirty="0" smtClean="0"/>
              <a:t>Bank, and </a:t>
            </a:r>
            <a:r>
              <a:rPr lang="tr-TR" altLang="tr-TR" dirty="0"/>
              <a:t>similar multilateral institutions have developed far greater powers and have used them to</a:t>
            </a:r>
            <a:r>
              <a:rPr lang="it-IT" altLang="tr-TR" dirty="0"/>
              <a:t> a</a:t>
            </a:r>
            <a:r>
              <a:rPr lang="tr-TR" altLang="tr-TR" dirty="0"/>
              <a:t>ccelerate</a:t>
            </a:r>
            <a:r>
              <a:rPr lang="it-IT" altLang="tr-TR" dirty="0"/>
              <a:t> </a:t>
            </a:r>
            <a:r>
              <a:rPr lang="tr-TR" altLang="tr-TR" dirty="0"/>
              <a:t>the globalization process.</a:t>
            </a:r>
            <a:endParaRPr lang="it-IT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196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Bretton Woods Conference of 1944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T</a:t>
            </a:r>
            <a:r>
              <a:rPr lang="en-US" dirty="0" smtClean="0"/>
              <a:t>he post</a:t>
            </a:r>
            <a:r>
              <a:rPr lang="tr-TR" dirty="0" smtClean="0"/>
              <a:t>-</a:t>
            </a:r>
            <a:r>
              <a:rPr lang="en-US" dirty="0" smtClean="0"/>
              <a:t>war </a:t>
            </a:r>
            <a:r>
              <a:rPr lang="en-US" dirty="0"/>
              <a:t>economic environment had started as early as 1942 in the United </a:t>
            </a:r>
            <a:r>
              <a:rPr lang="en-US" b="1" dirty="0"/>
              <a:t>States and England. In both countries the planners—Harry Dexter White</a:t>
            </a:r>
            <a:r>
              <a:rPr lang="en-US" dirty="0"/>
              <a:t> in the United States and </a:t>
            </a:r>
            <a:r>
              <a:rPr lang="en-US" b="1" dirty="0"/>
              <a:t>John Maynard Keynes</a:t>
            </a:r>
            <a:r>
              <a:rPr lang="en-US" dirty="0"/>
              <a:t> in </a:t>
            </a:r>
            <a:r>
              <a:rPr lang="en-US" dirty="0" smtClean="0"/>
              <a:t>England—</a:t>
            </a:r>
            <a:r>
              <a:rPr lang="tr-TR" dirty="0" smtClean="0"/>
              <a:t> prepared economic proposals </a:t>
            </a:r>
            <a:r>
              <a:rPr lang="en-US" dirty="0" smtClean="0"/>
              <a:t>that </a:t>
            </a:r>
            <a:r>
              <a:rPr lang="en-US" dirty="0"/>
              <a:t>would prevent a repeat of the 1930s. </a:t>
            </a:r>
            <a:endParaRPr lang="tr-TR" dirty="0" smtClean="0"/>
          </a:p>
          <a:p>
            <a:pPr algn="just"/>
            <a:r>
              <a:rPr lang="en-US" dirty="0" smtClean="0"/>
              <a:t>Their </a:t>
            </a:r>
            <a:r>
              <a:rPr lang="en-US" dirty="0"/>
              <a:t>efforts culminated in the Bretton Woods Conference of 1944, and both can be considered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b="1" dirty="0" smtClean="0"/>
              <a:t>architects </a:t>
            </a:r>
            <a:r>
              <a:rPr lang="en-US" b="1" dirty="0"/>
              <a:t>of the post-War international economic order.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816240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Washington Consensus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/>
              <a:t>The term Washington Consensus usually refers </a:t>
            </a:r>
            <a:r>
              <a:rPr lang="tr-TR" dirty="0" smtClean="0"/>
              <a:t>to a </a:t>
            </a:r>
            <a:r>
              <a:rPr lang="tr-TR" dirty="0"/>
              <a:t>set of economic policy recommendations for developing </a:t>
            </a:r>
            <a:r>
              <a:rPr lang="tr-TR" dirty="0" smtClean="0"/>
              <a:t>countries (particularly Latin America)</a:t>
            </a:r>
            <a:r>
              <a:rPr lang="tr-TR" dirty="0"/>
              <a:t> </a:t>
            </a:r>
            <a:r>
              <a:rPr lang="tr-TR" dirty="0" smtClean="0"/>
              <a:t> </a:t>
            </a:r>
            <a:r>
              <a:rPr lang="tr-TR" dirty="0"/>
              <a:t>that became popular during the </a:t>
            </a:r>
            <a:r>
              <a:rPr lang="tr-TR" dirty="0" smtClean="0"/>
              <a:t>1980s: </a:t>
            </a:r>
            <a:r>
              <a:rPr lang="tr-TR" b="1" dirty="0" smtClean="0"/>
              <a:t>controlling</a:t>
            </a:r>
            <a:r>
              <a:rPr lang="tr-TR" b="1" dirty="0"/>
              <a:t> inflation, raising interest rates,  reducing government spending and budget deficits, liberalization of trade, liberalization of financial markets, privatization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 smtClean="0"/>
              <a:t> It reflects the </a:t>
            </a:r>
            <a:r>
              <a:rPr lang="tr-TR" dirty="0"/>
              <a:t>level of agreement between the </a:t>
            </a:r>
            <a:r>
              <a:rPr lang="tr-TR" dirty="0" smtClean="0"/>
              <a:t>IMF,</a:t>
            </a:r>
            <a:r>
              <a:rPr lang="tr-TR" dirty="0"/>
              <a:t> World Bank, and U.S. Department of the Treasury on those policy recommendations. </a:t>
            </a:r>
            <a:endParaRPr lang="tr-TR" dirty="0" smtClean="0"/>
          </a:p>
          <a:p>
            <a:pPr algn="just"/>
            <a:r>
              <a:rPr lang="tr-TR" dirty="0" smtClean="0"/>
              <a:t>These institutions believed that </a:t>
            </a:r>
            <a:r>
              <a:rPr lang="tr-TR" dirty="0"/>
              <a:t>the </a:t>
            </a:r>
            <a:r>
              <a:rPr lang="tr-TR" b="1" dirty="0"/>
              <a:t>operation of the free market and the reduction of state involvement were crucial to </a:t>
            </a:r>
            <a:r>
              <a:rPr lang="tr-TR" b="1" dirty="0" smtClean="0"/>
              <a:t>development in developing countries.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81055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Structural Changes in the World Economy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80000"/>
              </a:lnSpc>
            </a:pPr>
            <a:r>
              <a:rPr lang="it-IT" altLang="tr-TR" b="1" dirty="0"/>
              <a:t>Transnationalization of </a:t>
            </a:r>
            <a:r>
              <a:rPr lang="tr-TR" altLang="tr-TR" b="1" dirty="0"/>
              <a:t>Production: </a:t>
            </a:r>
            <a:r>
              <a:rPr lang="tr-TR" altLang="tr-TR" dirty="0"/>
              <a:t>During the 1970s,  transnational corporations have started to build</a:t>
            </a:r>
            <a:r>
              <a:rPr lang="it-IT" altLang="tr-TR" dirty="0"/>
              <a:t> </a:t>
            </a:r>
            <a:r>
              <a:rPr lang="tr-TR" altLang="tr-TR" dirty="0"/>
              <a:t>factories in low-wage countries of the third world,</a:t>
            </a:r>
            <a:r>
              <a:rPr lang="it-IT" altLang="tr-TR" dirty="0"/>
              <a:t> </a:t>
            </a:r>
            <a:r>
              <a:rPr lang="tr-TR" altLang="tr-TR" dirty="0"/>
              <a:t>and this process has been continuing with growing intensity. </a:t>
            </a:r>
            <a:endParaRPr lang="it-IT" altLang="tr-TR" dirty="0"/>
          </a:p>
          <a:p>
            <a:pPr algn="just">
              <a:lnSpc>
                <a:spcPct val="80000"/>
              </a:lnSpc>
            </a:pPr>
            <a:r>
              <a:rPr lang="tr-TR" altLang="tr-TR" dirty="0"/>
              <a:t>Due to the globalization of production, the components of an ordinary trouser or a car may be made and assembled in</a:t>
            </a:r>
            <a:r>
              <a:rPr lang="it-IT" altLang="tr-TR" dirty="0"/>
              <a:t> </a:t>
            </a:r>
            <a:r>
              <a:rPr lang="tr-TR" altLang="tr-TR" dirty="0"/>
              <a:t>a number of different countries.</a:t>
            </a:r>
            <a:endParaRPr lang="it-IT" altLang="tr-TR" dirty="0"/>
          </a:p>
          <a:p>
            <a:pPr algn="just">
              <a:lnSpc>
                <a:spcPct val="80000"/>
              </a:lnSpc>
            </a:pPr>
            <a:r>
              <a:rPr lang="it-IT" altLang="tr-TR" b="1" dirty="0"/>
              <a:t>Transnationalization of </a:t>
            </a:r>
            <a:r>
              <a:rPr lang="tr-TR" altLang="tr-TR" b="1" dirty="0"/>
              <a:t>Finance: </a:t>
            </a:r>
            <a:r>
              <a:rPr lang="tr-TR" altLang="tr-TR" dirty="0"/>
              <a:t>International capital markets have globalized at an accelerated rate. The capital has become rapidly mobile, which brought about financial speculative markets able to destroy a</a:t>
            </a:r>
            <a:r>
              <a:rPr lang="it-IT" altLang="tr-TR" dirty="0"/>
              <a:t> </a:t>
            </a:r>
            <a:r>
              <a:rPr lang="tr-TR" altLang="tr-TR" dirty="0"/>
              <a:t>nation’s economy in incredibly short </a:t>
            </a:r>
            <a:r>
              <a:rPr lang="tr-TR" altLang="tr-TR" dirty="0" smtClean="0"/>
              <a:t>times and </a:t>
            </a:r>
            <a:r>
              <a:rPr lang="tr-TR" altLang="tr-TR" dirty="0"/>
              <a:t>leave long-term negative effects behind.</a:t>
            </a:r>
            <a:endParaRPr lang="it-IT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30510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Structural Changes in the World Economy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altLang="tr-TR" b="1" dirty="0"/>
              <a:t>Corporate restructuring: </a:t>
            </a:r>
            <a:r>
              <a:rPr lang="tr-TR" altLang="tr-TR" dirty="0"/>
              <a:t>While corporations have always operated on an</a:t>
            </a:r>
            <a:r>
              <a:rPr lang="it-IT" altLang="tr-TR" dirty="0"/>
              <a:t> </a:t>
            </a:r>
            <a:r>
              <a:rPr lang="tr-TR" altLang="tr-TR" dirty="0"/>
              <a:t>international level, during the 1980s they have started to restructure in order to adapt</a:t>
            </a:r>
            <a:r>
              <a:rPr lang="it-IT" altLang="tr-TR" dirty="0"/>
              <a:t> </a:t>
            </a:r>
            <a:r>
              <a:rPr lang="tr-TR" altLang="tr-TR" dirty="0"/>
              <a:t>to the operations in a global economy. They started to develop new corporate forms</a:t>
            </a:r>
            <a:r>
              <a:rPr lang="it-IT" altLang="tr-TR" dirty="0"/>
              <a:t> </a:t>
            </a:r>
            <a:r>
              <a:rPr lang="tr-TR" altLang="tr-TR" dirty="0"/>
              <a:t>by strategic alliances, </a:t>
            </a:r>
            <a:r>
              <a:rPr lang="tr-TR" altLang="tr-TR" b="1" dirty="0"/>
              <a:t>global outsourcing, </a:t>
            </a:r>
            <a:r>
              <a:rPr lang="it-IT" altLang="tr-TR" b="1" dirty="0"/>
              <a:t>and </a:t>
            </a:r>
            <a:r>
              <a:rPr lang="tr-TR" altLang="tr-TR" b="1" dirty="0"/>
              <a:t>transnational mergers</a:t>
            </a:r>
            <a:r>
              <a:rPr lang="tr-TR" altLang="tr-TR" dirty="0"/>
              <a:t>, which allowed for what some economists called the “</a:t>
            </a:r>
            <a:r>
              <a:rPr lang="tr-TR" altLang="tr-TR" b="1" dirty="0"/>
              <a:t>concentration of control with the decentralization of </a:t>
            </a:r>
            <a:r>
              <a:rPr lang="it-IT" altLang="tr-TR" b="1" dirty="0"/>
              <a:t>p</a:t>
            </a:r>
            <a:r>
              <a:rPr lang="tr-TR" altLang="tr-TR" b="1" dirty="0"/>
              <a:t>roduction</a:t>
            </a:r>
            <a:r>
              <a:rPr lang="it-IT" altLang="tr-TR" b="1" dirty="0"/>
              <a:t>”.</a:t>
            </a:r>
            <a:endParaRPr lang="tr-TR" alt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7216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Structural Changes in the World Economy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r>
              <a:rPr lang="tr-TR" altLang="tr-TR" b="1" dirty="0"/>
              <a:t>Changing structure of work: </a:t>
            </a:r>
            <a:r>
              <a:rPr lang="tr-TR" altLang="tr-TR" dirty="0"/>
              <a:t>Globalization processes </a:t>
            </a:r>
            <a:r>
              <a:rPr lang="tr-TR" altLang="tr-TR" dirty="0" smtClean="0"/>
              <a:t>favored “</a:t>
            </a:r>
            <a:r>
              <a:rPr lang="tr-TR" altLang="tr-TR" b="1" dirty="0" smtClean="0"/>
              <a:t>flexible</a:t>
            </a:r>
            <a:r>
              <a:rPr lang="tr-TR" altLang="tr-TR" b="1" dirty="0"/>
              <a:t>” workers</a:t>
            </a:r>
            <a:r>
              <a:rPr lang="tr-TR" altLang="tr-TR" dirty="0"/>
              <a:t>. To facilitate </a:t>
            </a:r>
            <a:r>
              <a:rPr lang="tr-TR" altLang="tr-TR" b="1" dirty="0"/>
              <a:t>labor mobility </a:t>
            </a:r>
            <a:r>
              <a:rPr lang="tr-TR" altLang="tr-TR" dirty="0"/>
              <a:t>most of the</a:t>
            </a:r>
            <a:r>
              <a:rPr lang="it-IT" altLang="tr-TR" dirty="0"/>
              <a:t> </a:t>
            </a:r>
            <a:r>
              <a:rPr lang="tr-TR" altLang="tr-TR" dirty="0"/>
              <a:t>OECD countries have loosened labor laws on hiring and firing. 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Flexible </a:t>
            </a:r>
            <a:r>
              <a:rPr lang="tr-TR" altLang="tr-TR" dirty="0"/>
              <a:t>workers are also expected to be “flexible” in working hours, wages,</a:t>
            </a:r>
            <a:r>
              <a:rPr lang="it-IT" altLang="tr-TR" dirty="0"/>
              <a:t> </a:t>
            </a:r>
            <a:r>
              <a:rPr lang="tr-TR" altLang="tr-TR" dirty="0"/>
              <a:t>benefits, and health and safety standards. 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/>
              <a:t>Flexible </a:t>
            </a:r>
            <a:r>
              <a:rPr lang="tr-TR" altLang="tr-TR" dirty="0"/>
              <a:t>jobs are often casual,</a:t>
            </a:r>
            <a:r>
              <a:rPr lang="it-IT" altLang="tr-TR" dirty="0"/>
              <a:t> </a:t>
            </a:r>
            <a:r>
              <a:rPr lang="tr-TR" altLang="tr-TR" dirty="0"/>
              <a:t>part-time and temporary, with few if any benefits beyond the wages offered.</a:t>
            </a:r>
          </a:p>
          <a:p>
            <a:pPr algn="just">
              <a:lnSpc>
                <a:spcPct val="80000"/>
              </a:lnSpc>
            </a:pPr>
            <a:r>
              <a:rPr lang="tr-TR" altLang="tr-TR" dirty="0"/>
              <a:t>“Flexibilization” showed itself with the deterioration of the working conditions,</a:t>
            </a:r>
            <a:r>
              <a:rPr lang="it-IT" altLang="tr-TR" dirty="0"/>
              <a:t> </a:t>
            </a:r>
            <a:r>
              <a:rPr lang="tr-TR" altLang="tr-TR" dirty="0"/>
              <a:t>especially for less skilled </a:t>
            </a:r>
            <a:r>
              <a:rPr lang="tr-TR" altLang="tr-TR" dirty="0" smtClean="0"/>
              <a:t>labor </a:t>
            </a:r>
            <a:r>
              <a:rPr lang="tr-TR" altLang="tr-TR" dirty="0"/>
              <a:t>and increased </a:t>
            </a:r>
            <a:r>
              <a:rPr lang="tr-TR" altLang="tr-TR" b="1" dirty="0"/>
              <a:t>insecurity in the </a:t>
            </a:r>
            <a:r>
              <a:rPr lang="tr-TR" altLang="tr-TR" b="1" dirty="0" smtClean="0"/>
              <a:t>workplace</a:t>
            </a:r>
            <a:r>
              <a:rPr lang="tr-TR" altLang="tr-TR" dirty="0" smtClean="0"/>
              <a:t>.</a:t>
            </a:r>
            <a:endParaRPr lang="tr-TR" alt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26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John Maynard Keynes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John Maynard </a:t>
            </a:r>
            <a:r>
              <a:rPr lang="tr-TR" dirty="0" smtClean="0"/>
              <a:t>Keynes rose </a:t>
            </a:r>
            <a:r>
              <a:rPr lang="tr-TR" dirty="0"/>
              <a:t>to prominence in the 1930s in </a:t>
            </a:r>
            <a:r>
              <a:rPr lang="tr-TR" b="1" dirty="0"/>
              <a:t>response to the Great Depression. </a:t>
            </a:r>
            <a:endParaRPr lang="tr-TR" b="1" dirty="0" smtClean="0"/>
          </a:p>
          <a:p>
            <a:pPr algn="just"/>
            <a:r>
              <a:rPr lang="tr-TR" dirty="0" smtClean="0"/>
              <a:t>Many </a:t>
            </a:r>
            <a:r>
              <a:rPr lang="tr-TR" dirty="0"/>
              <a:t>policy-makers after the Second World War looked to </a:t>
            </a:r>
            <a:r>
              <a:rPr lang="tr-TR" b="1" dirty="0"/>
              <a:t>Keynesian theory </a:t>
            </a:r>
            <a:r>
              <a:rPr lang="tr-TR" dirty="0"/>
              <a:t>to guide them as </a:t>
            </a:r>
            <a:r>
              <a:rPr lang="tr-TR" b="1" dirty="0"/>
              <a:t>they sought to keep the business cycle and recessions under control.</a:t>
            </a:r>
          </a:p>
        </p:txBody>
      </p:sp>
    </p:spTree>
    <p:extLst>
      <p:ext uri="{BB962C8B-B14F-4D97-AF65-F5344CB8AC3E}">
        <p14:creationId xmlns:p14="http://schemas.microsoft.com/office/powerpoint/2010/main" val="380367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John Maynard Keynes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John Maynard Keynes had shown the </a:t>
            </a:r>
            <a:r>
              <a:rPr lang="en-US" b="1" dirty="0"/>
              <a:t>way for avoiding another depression. </a:t>
            </a:r>
            <a:endParaRPr lang="tr-TR" b="1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cause of depression was a lack of effective demand </a:t>
            </a:r>
            <a:r>
              <a:rPr lang="en-US" dirty="0"/>
              <a:t>compared to the amount of aggregate supply that would be available with the full employment. The government could and should step in and by </a:t>
            </a:r>
            <a:r>
              <a:rPr lang="en-US" b="1" dirty="0"/>
              <a:t>managing the aggregate demand prevent wild fluctuations in output and </a:t>
            </a:r>
            <a:r>
              <a:rPr lang="en-US" b="1" dirty="0" smtClean="0"/>
              <a:t>employment</a:t>
            </a:r>
            <a:r>
              <a:rPr lang="tr-TR" dirty="0" smtClean="0"/>
              <a:t>:</a:t>
            </a:r>
            <a:endParaRPr lang="tr-TR" dirty="0"/>
          </a:p>
          <a:p>
            <a:pPr algn="just"/>
            <a:r>
              <a:rPr lang="tr-TR" dirty="0" smtClean="0"/>
              <a:t>active </a:t>
            </a:r>
            <a:r>
              <a:rPr lang="tr-TR" b="1" dirty="0"/>
              <a:t>state interventions in the </a:t>
            </a:r>
            <a:r>
              <a:rPr lang="tr-TR" b="1" dirty="0" smtClean="0"/>
              <a:t>economy</a:t>
            </a:r>
          </a:p>
          <a:p>
            <a:pPr algn="just"/>
            <a:r>
              <a:rPr lang="tr-TR" b="1" dirty="0"/>
              <a:t>controls over the free mobility of capital</a:t>
            </a:r>
            <a:r>
              <a:rPr lang="tr-TR" dirty="0" smtClean="0"/>
              <a:t>,</a:t>
            </a:r>
          </a:p>
          <a:p>
            <a:pPr algn="just"/>
            <a:r>
              <a:rPr lang="tr-TR" dirty="0" smtClean="0"/>
              <a:t> </a:t>
            </a:r>
            <a:r>
              <a:rPr lang="tr-TR" b="1" dirty="0"/>
              <a:t>expanded public expenditures </a:t>
            </a:r>
            <a:r>
              <a:rPr lang="tr-TR" dirty="0"/>
              <a:t>and </a:t>
            </a:r>
            <a:endParaRPr lang="tr-TR" dirty="0" smtClean="0"/>
          </a:p>
          <a:p>
            <a:pPr algn="just"/>
            <a:r>
              <a:rPr lang="tr-TR" b="1" dirty="0" smtClean="0"/>
              <a:t>welfare state-building</a:t>
            </a:r>
            <a:r>
              <a:rPr lang="tr-TR" dirty="0" smtClean="0"/>
              <a:t>: </a:t>
            </a:r>
            <a:r>
              <a:rPr lang="en-US" dirty="0" smtClean="0"/>
              <a:t>the </a:t>
            </a:r>
            <a:r>
              <a:rPr lang="en-US" dirty="0"/>
              <a:t>establishment of </a:t>
            </a:r>
            <a:r>
              <a:rPr lang="en-US" b="1" dirty="0"/>
              <a:t>social security and unemployment insurance.</a:t>
            </a:r>
            <a:endParaRPr lang="tr-TR" b="1" dirty="0"/>
          </a:p>
          <a:p>
            <a:pPr algn="just"/>
            <a:endParaRPr lang="tr-TR" dirty="0"/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306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The Bretton Woods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On the international front, the most urgent issue was the </a:t>
            </a:r>
            <a:r>
              <a:rPr lang="en-US" b="1" dirty="0"/>
              <a:t>restoration of a credible monetary system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en-US" dirty="0" smtClean="0"/>
              <a:t>Such </a:t>
            </a:r>
            <a:r>
              <a:rPr lang="en-US" dirty="0"/>
              <a:t>a system was a </a:t>
            </a:r>
            <a:r>
              <a:rPr lang="en-US" b="1" dirty="0"/>
              <a:t>prerequisite for the expansion of trade.</a:t>
            </a:r>
            <a:r>
              <a:rPr lang="en-US" dirty="0"/>
              <a:t> </a:t>
            </a:r>
            <a:endParaRPr lang="tr-TR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restrictive </a:t>
            </a:r>
            <a:r>
              <a:rPr lang="tr-TR" b="1" dirty="0" smtClean="0"/>
              <a:t>and protectionist </a:t>
            </a:r>
            <a:r>
              <a:rPr lang="en-US" b="1" dirty="0" smtClean="0"/>
              <a:t>inter-war </a:t>
            </a:r>
            <a:r>
              <a:rPr lang="en-US" b="1" dirty="0"/>
              <a:t>policies </a:t>
            </a:r>
            <a:r>
              <a:rPr lang="en-US" b="1" dirty="0" smtClean="0"/>
              <a:t>had </a:t>
            </a:r>
            <a:r>
              <a:rPr lang="en-US" b="1" dirty="0"/>
              <a:t>brought losses to everyone </a:t>
            </a:r>
            <a:r>
              <a:rPr lang="en-US" dirty="0"/>
              <a:t>and had to be avoided. </a:t>
            </a:r>
            <a:endParaRPr lang="tr-TR" dirty="0" smtClean="0"/>
          </a:p>
          <a:p>
            <a:pPr algn="just"/>
            <a:r>
              <a:rPr lang="en-US" dirty="0" smtClean="0"/>
              <a:t>In </a:t>
            </a:r>
            <a:r>
              <a:rPr lang="en-US" dirty="0"/>
              <a:t>July 1944, representatives of 44 countries gathered in </a:t>
            </a:r>
            <a:r>
              <a:rPr lang="en-US" dirty="0" smtClean="0"/>
              <a:t>Bretton </a:t>
            </a:r>
            <a:r>
              <a:rPr lang="en-US" dirty="0"/>
              <a:t>Woods, </a:t>
            </a:r>
            <a:r>
              <a:rPr lang="en-US" dirty="0" smtClean="0"/>
              <a:t>USA </a:t>
            </a:r>
            <a:r>
              <a:rPr lang="en-US" dirty="0"/>
              <a:t>to </a:t>
            </a:r>
            <a:r>
              <a:rPr lang="tr-TR" b="1" dirty="0" smtClean="0"/>
              <a:t>create</a:t>
            </a:r>
            <a:r>
              <a:rPr lang="en-US" b="1" dirty="0" smtClean="0"/>
              <a:t> </a:t>
            </a:r>
            <a:r>
              <a:rPr lang="en-US" b="1" dirty="0"/>
              <a:t>the post-war international monetary order and exchange rates regime.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03612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The Bretton Woods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The </a:t>
            </a:r>
            <a:r>
              <a:rPr lang="en-US" b="1" dirty="0"/>
              <a:t>value of the dollar was fixed in terms of gold at $35 per ounce</a:t>
            </a:r>
            <a:r>
              <a:rPr lang="en-US" dirty="0"/>
              <a:t>. </a:t>
            </a: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dollar became the international </a:t>
            </a:r>
            <a:r>
              <a:rPr lang="tr-TR" dirty="0" smtClean="0"/>
              <a:t>reserve </a:t>
            </a:r>
            <a:r>
              <a:rPr lang="en-US" dirty="0" smtClean="0"/>
              <a:t>currency </a:t>
            </a:r>
            <a:r>
              <a:rPr lang="en-US" dirty="0"/>
              <a:t>and the United States the financial center. </a:t>
            </a:r>
            <a:endParaRPr lang="tr-TR" dirty="0" smtClean="0"/>
          </a:p>
          <a:p>
            <a:pPr algn="just"/>
            <a:r>
              <a:rPr lang="tr-TR" dirty="0" smtClean="0"/>
              <a:t>The IMF was created to </a:t>
            </a:r>
            <a:r>
              <a:rPr lang="en-US" b="1" dirty="0" smtClean="0"/>
              <a:t>coordinat</a:t>
            </a:r>
            <a:r>
              <a:rPr lang="tr-TR" b="1" dirty="0" smtClean="0"/>
              <a:t>e the new monetary policy. 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members were entitled to </a:t>
            </a:r>
            <a:r>
              <a:rPr lang="en-US" b="1" dirty="0"/>
              <a:t>borrow from the </a:t>
            </a:r>
            <a:r>
              <a:rPr lang="tr-TR" b="1" dirty="0" smtClean="0"/>
              <a:t>IMF</a:t>
            </a:r>
            <a:r>
              <a:rPr lang="en-US" b="1" dirty="0" smtClean="0"/>
              <a:t> </a:t>
            </a:r>
            <a:r>
              <a:rPr lang="en-US" b="1" dirty="0"/>
              <a:t>to cover temporary imbalances in their international transactions. </a:t>
            </a:r>
            <a:endParaRPr lang="tr-TR" b="1" dirty="0" smtClean="0"/>
          </a:p>
          <a:p>
            <a:pPr algn="just"/>
            <a:r>
              <a:rPr lang="en-US" dirty="0" smtClean="0"/>
              <a:t>But </a:t>
            </a:r>
            <a:r>
              <a:rPr lang="en-US" dirty="0"/>
              <a:t>if a </a:t>
            </a:r>
            <a:r>
              <a:rPr lang="en-US" b="1" dirty="0"/>
              <a:t>fundamental disequilibrium </a:t>
            </a:r>
            <a:r>
              <a:rPr lang="en-US" dirty="0"/>
              <a:t>developed, the country, </a:t>
            </a:r>
            <a:r>
              <a:rPr lang="en-US" b="1" dirty="0"/>
              <a:t>with the agreement of the IMF, could devalue its currency.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66417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The Bretton Woods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The Bretton Woods Agreement also envisioned the </a:t>
            </a:r>
            <a:r>
              <a:rPr lang="en-US" b="1" dirty="0"/>
              <a:t>establishment of a bank for Reconstruction and </a:t>
            </a:r>
            <a:r>
              <a:rPr lang="en-US" b="1" dirty="0" smtClean="0"/>
              <a:t>Development</a:t>
            </a:r>
            <a:r>
              <a:rPr lang="tr-TR" b="1" dirty="0" smtClean="0"/>
              <a:t> (World Bank)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/>
              <a:t>I</a:t>
            </a:r>
            <a:r>
              <a:rPr lang="en-US" dirty="0" smtClean="0"/>
              <a:t>n </a:t>
            </a:r>
            <a:r>
              <a:rPr lang="en-US" dirty="0"/>
              <a:t>the </a:t>
            </a:r>
            <a:r>
              <a:rPr lang="en-US" b="1" dirty="0"/>
              <a:t>early years the </a:t>
            </a:r>
            <a:r>
              <a:rPr lang="tr-TR" b="1" dirty="0" smtClean="0"/>
              <a:t>B</a:t>
            </a:r>
            <a:r>
              <a:rPr lang="en-US" b="1" dirty="0" smtClean="0"/>
              <a:t>ank’s </a:t>
            </a:r>
            <a:r>
              <a:rPr lang="en-US" b="1" dirty="0"/>
              <a:t>loans were extended to Europe </a:t>
            </a:r>
            <a:r>
              <a:rPr lang="en-US" dirty="0"/>
              <a:t>and to a lesser extent Latin America, while Africa, Asia, and the Middle East received none. </a:t>
            </a:r>
            <a:endParaRPr lang="tr-TR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b="1" dirty="0"/>
              <a:t>after 1950 that the </a:t>
            </a:r>
            <a:r>
              <a:rPr lang="tr-TR" b="1" dirty="0" smtClean="0"/>
              <a:t>World Bank</a:t>
            </a:r>
            <a:r>
              <a:rPr lang="en-US" b="1" dirty="0" smtClean="0"/>
              <a:t> </a:t>
            </a:r>
            <a:r>
              <a:rPr lang="en-US" b="1" dirty="0"/>
              <a:t>paid attention to developing countries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4670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General Agreement on Tariffs and Trade (GATT)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In </a:t>
            </a:r>
            <a:r>
              <a:rPr lang="en-US" dirty="0" smtClean="0"/>
              <a:t>1947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group of </a:t>
            </a:r>
            <a:r>
              <a:rPr lang="en-US" dirty="0" smtClean="0"/>
              <a:t>countries</a:t>
            </a:r>
            <a:r>
              <a:rPr lang="tr-TR" dirty="0" smtClean="0"/>
              <a:t> </a:t>
            </a:r>
            <a:r>
              <a:rPr lang="en-US" dirty="0"/>
              <a:t>signed </a:t>
            </a:r>
            <a:r>
              <a:rPr lang="tr-TR" dirty="0" smtClean="0"/>
              <a:t>the </a:t>
            </a:r>
            <a:r>
              <a:rPr lang="en-US" dirty="0" smtClean="0"/>
              <a:t>General </a:t>
            </a:r>
            <a:r>
              <a:rPr lang="en-US" dirty="0"/>
              <a:t>Agreement on Tariffs and Trade (GATT) to </a:t>
            </a:r>
            <a:r>
              <a:rPr lang="en-US" b="1" dirty="0"/>
              <a:t>promote free trade by cutting tariffs and removing barriers to international trade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It came </a:t>
            </a:r>
            <a:r>
              <a:rPr lang="en-US" dirty="0" smtClean="0"/>
              <a:t>into </a:t>
            </a:r>
            <a:r>
              <a:rPr lang="en-US" dirty="0"/>
              <a:t>effect </a:t>
            </a:r>
            <a:r>
              <a:rPr lang="tr-TR" dirty="0" smtClean="0"/>
              <a:t>in </a:t>
            </a:r>
            <a:r>
              <a:rPr lang="en-US" dirty="0" smtClean="0"/>
              <a:t>1948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4295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2268</TotalTime>
  <Words>2502</Words>
  <Application>Microsoft Office PowerPoint</Application>
  <PresentationFormat>Ekran Gösterisi (4:3)</PresentationFormat>
  <Paragraphs>143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The Post-War International Economic Order</vt:lpstr>
      <vt:lpstr>The Effects of the Great Depression</vt:lpstr>
      <vt:lpstr>Bretton Woods Conference of 1944</vt:lpstr>
      <vt:lpstr>John Maynard Keynes</vt:lpstr>
      <vt:lpstr>John Maynard Keynes</vt:lpstr>
      <vt:lpstr>The Bretton Woods Agreement</vt:lpstr>
      <vt:lpstr>The Bretton Woods Agreement</vt:lpstr>
      <vt:lpstr>The Bretton Woods Agreement</vt:lpstr>
      <vt:lpstr>General Agreement on Tariffs and Trade (GATT)</vt:lpstr>
      <vt:lpstr>The effect of the Cold War on the IMF</vt:lpstr>
      <vt:lpstr>African Independence</vt:lpstr>
      <vt:lpstr>African Independence</vt:lpstr>
      <vt:lpstr>African Independence</vt:lpstr>
      <vt:lpstr>The effect of the Cold War on the IMF</vt:lpstr>
      <vt:lpstr> The US and Europe after the Second World War </vt:lpstr>
      <vt:lpstr>Collapse of Communism</vt:lpstr>
      <vt:lpstr>Collapse of Communism</vt:lpstr>
      <vt:lpstr>Economic Problems in the US</vt:lpstr>
      <vt:lpstr>End of the Bretton Woods System</vt:lpstr>
      <vt:lpstr>Stagflation, 1970s</vt:lpstr>
      <vt:lpstr>The Rise of Neoliberal Theory </vt:lpstr>
      <vt:lpstr>The Rise of Neoliberal Theory </vt:lpstr>
      <vt:lpstr>Margaret Thatcher</vt:lpstr>
      <vt:lpstr>Margaret Thatcher</vt:lpstr>
      <vt:lpstr>Ronald Raegan</vt:lpstr>
      <vt:lpstr>The end of the Keynesian policies</vt:lpstr>
      <vt:lpstr>Recycling of Petrodollars and crises in Developing Countries</vt:lpstr>
      <vt:lpstr>Recycling of Petrodollars and Crises in Developing Countries</vt:lpstr>
      <vt:lpstr>Conditionalities of the IMF and World Bank</vt:lpstr>
      <vt:lpstr>Washington Consensus</vt:lpstr>
      <vt:lpstr>Structural Changes in the World Economy </vt:lpstr>
      <vt:lpstr>Structural Changes in the World Economy </vt:lpstr>
      <vt:lpstr>Structural Changes in the World Economy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Sevgi BALKAN</dc:creator>
  <cp:lastModifiedBy>DEREN</cp:lastModifiedBy>
  <cp:revision>92</cp:revision>
  <dcterms:created xsi:type="dcterms:W3CDTF">2006-08-16T00:00:00Z</dcterms:created>
  <dcterms:modified xsi:type="dcterms:W3CDTF">2024-08-07T08:51:39Z</dcterms:modified>
</cp:coreProperties>
</file>