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73" r:id="rId2"/>
  </p:sldMasterIdLst>
  <p:notesMasterIdLst>
    <p:notesMasterId r:id="rId13"/>
  </p:notesMasterIdLst>
  <p:handoutMasterIdLst>
    <p:handoutMasterId r:id="rId14"/>
  </p:handoutMasterIdLst>
  <p:sldIdLst>
    <p:sldId id="353" r:id="rId3"/>
    <p:sldId id="434" r:id="rId4"/>
    <p:sldId id="443" r:id="rId5"/>
    <p:sldId id="445" r:id="rId6"/>
    <p:sldId id="446" r:id="rId7"/>
    <p:sldId id="447" r:id="rId8"/>
    <p:sldId id="455" r:id="rId9"/>
    <p:sldId id="456" r:id="rId10"/>
    <p:sldId id="451" r:id="rId11"/>
    <p:sldId id="43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2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920D"/>
    <a:srgbClr val="F2B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90" autoAdjust="0"/>
    <p:restoredTop sz="99261" autoAdjust="0"/>
  </p:normalViewPr>
  <p:slideViewPr>
    <p:cSldViewPr snapToGrid="0" showGuides="1">
      <p:cViewPr varScale="1">
        <p:scale>
          <a:sx n="113" d="100"/>
          <a:sy n="113" d="100"/>
        </p:scale>
        <p:origin x="1350" y="102"/>
      </p:cViewPr>
      <p:guideLst>
        <p:guide orient="horz" pos="242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4E1D14-E9AE-409B-A6B5-28C88E526931}" type="datetimeFigureOut">
              <a:rPr lang="tr-TR" smtClean="0"/>
              <a:t>13.03.2025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0F6EFB-6A06-4F35-B6D2-828E606BBC8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3511811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C387A53-5F07-4AC5-8610-AEAC1847BC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2E2EC8DB-58DA-4222-A19E-9D5D1F273A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EDF76F9-432D-4109-9CEC-825FCFE356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D6D3B3-9E7E-4CAC-B116-E92AF22439A3}" type="datetime1">
              <a:rPr lang="tr-TR" smtClean="0"/>
              <a:t>13.03.2025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7CD131E-2E64-4137-88CC-EF615DDD3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tr-TR" smtClean="0"/>
              <a:t>Çağ Üniversitesi 2021 - 2022</a:t>
            </a: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F31DD39-7C08-4925-A5E4-BFF31371E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952EEF-FA5D-47A2-A60C-F3DF87C23B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8387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6725E0BD-61A5-4FFA-865C-940D100A09A4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0" y="3959525"/>
            <a:ext cx="2812211" cy="289847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118FFEBA-0F02-4AE7-9B68-4CBE6F986B78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2938732" y="3959525"/>
            <a:ext cx="2812211" cy="289847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EBD3096E-D895-4651-A641-CDD403904CEC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5877464" y="3959525"/>
            <a:ext cx="2812211" cy="289847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A1BAEE0-A4ED-444D-A1A7-ACD7E81AD045}"/>
              </a:ext>
            </a:extLst>
          </p:cNvPr>
          <p:cNvGrpSpPr/>
          <p:nvPr userDrawn="1"/>
        </p:nvGrpSpPr>
        <p:grpSpPr>
          <a:xfrm>
            <a:off x="580088" y="2536288"/>
            <a:ext cx="5265908" cy="2893260"/>
            <a:chOff x="-548507" y="477868"/>
            <a:chExt cx="11570449" cy="6357177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79062AFE-B9CB-431B-BC38-A289DB772C07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C99FED08-9F34-4CEB-9CD9-D808346EC0B6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9F4BD188-CC50-4158-98A4-AAC9609C12D1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2A15DB1C-FF77-4E6F-9E3C-7F5B13BD5B95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7AD2396-1849-4318-A0B4-40A89BBF45F5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B8764B3D-37D2-41EC-900D-8AF407CA4284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0A3753AC-05A2-4A25-8665-2221B1F761D4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2088FA50-6991-4AF6-8E7E-FD83F9467231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2CC9944-EDE5-48AE-980F-7BBBF97BD087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123EFC7A-B461-4CF2-9489-0E5ACD82B618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55E4FF21-96D3-4707-98F7-6753D8EAD399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536C619-4F62-438C-B42D-16EF24F9E307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5" name="그림 개체 틀 2">
            <a:extLst>
              <a:ext uri="{FF2B5EF4-FFF2-40B4-BE49-F238E27FC236}">
                <a16:creationId xmlns:a16="http://schemas.microsoft.com/office/drawing/2014/main" id="{0E489B28-E610-4693-A003-DD91CC0488A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87579" y="2692223"/>
            <a:ext cx="3879644" cy="235170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2F09EACF-7301-4216-9D42-E5392B36C1C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2CF1678-ABE6-4DF1-92C9-331A124F5CC7}"/>
              </a:ext>
            </a:extLst>
          </p:cNvPr>
          <p:cNvSpPr/>
          <p:nvPr userDrawn="1"/>
        </p:nvSpPr>
        <p:spPr>
          <a:xfrm>
            <a:off x="1" y="0"/>
            <a:ext cx="388402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grpSp>
        <p:nvGrpSpPr>
          <p:cNvPr id="3" name="Group 5">
            <a:extLst>
              <a:ext uri="{FF2B5EF4-FFF2-40B4-BE49-F238E27FC236}">
                <a16:creationId xmlns:a16="http://schemas.microsoft.com/office/drawing/2014/main" id="{B97310DF-B6B0-4C3C-BA3E-489420A32181}"/>
              </a:ext>
            </a:extLst>
          </p:cNvPr>
          <p:cNvGrpSpPr/>
          <p:nvPr userDrawn="1"/>
        </p:nvGrpSpPr>
        <p:grpSpPr>
          <a:xfrm>
            <a:off x="4484680" y="2739753"/>
            <a:ext cx="2029599" cy="3505672"/>
            <a:chOff x="1438761" y="2033015"/>
            <a:chExt cx="1980000" cy="3420000"/>
          </a:xfrm>
        </p:grpSpPr>
        <p:sp>
          <p:nvSpPr>
            <p:cNvPr id="4" name="Rounded Rectangle 41">
              <a:extLst>
                <a:ext uri="{FF2B5EF4-FFF2-40B4-BE49-F238E27FC236}">
                  <a16:creationId xmlns:a16="http://schemas.microsoft.com/office/drawing/2014/main" id="{B61CE415-73B8-4D2A-A1AB-DABC4F7BB2AD}"/>
                </a:ext>
              </a:extLst>
            </p:cNvPr>
            <p:cNvSpPr/>
            <p:nvPr userDrawn="1"/>
          </p:nvSpPr>
          <p:spPr>
            <a:xfrm>
              <a:off x="1438761" y="2033015"/>
              <a:ext cx="1980000" cy="342000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Rectangle 42">
              <a:extLst>
                <a:ext uri="{FF2B5EF4-FFF2-40B4-BE49-F238E27FC236}">
                  <a16:creationId xmlns:a16="http://schemas.microsoft.com/office/drawing/2014/main" id="{EDF8955B-0866-490C-9582-2B8E2224663D}"/>
                </a:ext>
              </a:extLst>
            </p:cNvPr>
            <p:cNvSpPr/>
            <p:nvPr userDrawn="1"/>
          </p:nvSpPr>
          <p:spPr>
            <a:xfrm>
              <a:off x="2310398" y="2205587"/>
              <a:ext cx="236725" cy="45719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id="{E0A25EC8-F7AE-4ED5-9EB2-E3252715F40B}"/>
                </a:ext>
              </a:extLst>
            </p:cNvPr>
            <p:cNvGrpSpPr/>
            <p:nvPr userDrawn="1"/>
          </p:nvGrpSpPr>
          <p:grpSpPr>
            <a:xfrm>
              <a:off x="2332851" y="5138854"/>
              <a:ext cx="191820" cy="211002"/>
              <a:chOff x="2453209" y="5151638"/>
              <a:chExt cx="191820" cy="211002"/>
            </a:xfrm>
          </p:grpSpPr>
          <p:sp>
            <p:nvSpPr>
              <p:cNvPr id="7" name="Oval 44">
                <a:extLst>
                  <a:ext uri="{FF2B5EF4-FFF2-40B4-BE49-F238E27FC236}">
                    <a16:creationId xmlns:a16="http://schemas.microsoft.com/office/drawing/2014/main" id="{10A58890-DAC1-4D69-85FC-B98A820AC9E0}"/>
                  </a:ext>
                </a:extLst>
              </p:cNvPr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8" name="Rounded Rectangle 45">
                <a:extLst>
                  <a:ext uri="{FF2B5EF4-FFF2-40B4-BE49-F238E27FC236}">
                    <a16:creationId xmlns:a16="http://schemas.microsoft.com/office/drawing/2014/main" id="{71D5B425-6479-4E5A-8B5B-DF3F830F719D}"/>
                  </a:ext>
                </a:extLst>
              </p:cNvPr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grpSp>
        <p:nvGrpSpPr>
          <p:cNvPr id="9" name="Group 5">
            <a:extLst>
              <a:ext uri="{FF2B5EF4-FFF2-40B4-BE49-F238E27FC236}">
                <a16:creationId xmlns:a16="http://schemas.microsoft.com/office/drawing/2014/main" id="{F22F0D01-3528-4D20-92A5-9D0EBA7F8C2E}"/>
              </a:ext>
            </a:extLst>
          </p:cNvPr>
          <p:cNvGrpSpPr/>
          <p:nvPr userDrawn="1"/>
        </p:nvGrpSpPr>
        <p:grpSpPr>
          <a:xfrm>
            <a:off x="6976148" y="2739753"/>
            <a:ext cx="2029599" cy="3505672"/>
            <a:chOff x="1438761" y="2033015"/>
            <a:chExt cx="1980000" cy="3420000"/>
          </a:xfrm>
        </p:grpSpPr>
        <p:sp>
          <p:nvSpPr>
            <p:cNvPr id="10" name="Rounded Rectangle 41">
              <a:extLst>
                <a:ext uri="{FF2B5EF4-FFF2-40B4-BE49-F238E27FC236}">
                  <a16:creationId xmlns:a16="http://schemas.microsoft.com/office/drawing/2014/main" id="{21AFB044-FD6E-4AF8-96AB-745B59DDD5A4}"/>
                </a:ext>
              </a:extLst>
            </p:cNvPr>
            <p:cNvSpPr/>
            <p:nvPr userDrawn="1"/>
          </p:nvSpPr>
          <p:spPr>
            <a:xfrm>
              <a:off x="1438761" y="2033015"/>
              <a:ext cx="1980000" cy="342000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" name="Rectangle 42">
              <a:extLst>
                <a:ext uri="{FF2B5EF4-FFF2-40B4-BE49-F238E27FC236}">
                  <a16:creationId xmlns:a16="http://schemas.microsoft.com/office/drawing/2014/main" id="{6409FE8E-D06A-4B35-BFD3-DD184A079BB7}"/>
                </a:ext>
              </a:extLst>
            </p:cNvPr>
            <p:cNvSpPr/>
            <p:nvPr userDrawn="1"/>
          </p:nvSpPr>
          <p:spPr>
            <a:xfrm>
              <a:off x="2310398" y="2205587"/>
              <a:ext cx="236725" cy="45719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12" name="Group 6">
              <a:extLst>
                <a:ext uri="{FF2B5EF4-FFF2-40B4-BE49-F238E27FC236}">
                  <a16:creationId xmlns:a16="http://schemas.microsoft.com/office/drawing/2014/main" id="{5CA207E7-E95E-46F5-A8A1-AD533B809BE8}"/>
                </a:ext>
              </a:extLst>
            </p:cNvPr>
            <p:cNvGrpSpPr/>
            <p:nvPr userDrawn="1"/>
          </p:nvGrpSpPr>
          <p:grpSpPr>
            <a:xfrm>
              <a:off x="2332851" y="5138854"/>
              <a:ext cx="191820" cy="211002"/>
              <a:chOff x="2453209" y="5151638"/>
              <a:chExt cx="191820" cy="211002"/>
            </a:xfrm>
          </p:grpSpPr>
          <p:sp>
            <p:nvSpPr>
              <p:cNvPr id="13" name="Oval 44">
                <a:extLst>
                  <a:ext uri="{FF2B5EF4-FFF2-40B4-BE49-F238E27FC236}">
                    <a16:creationId xmlns:a16="http://schemas.microsoft.com/office/drawing/2014/main" id="{D196795B-533F-443E-A9FD-AEB2894BFF76}"/>
                  </a:ext>
                </a:extLst>
              </p:cNvPr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4" name="Rounded Rectangle 45">
                <a:extLst>
                  <a:ext uri="{FF2B5EF4-FFF2-40B4-BE49-F238E27FC236}">
                    <a16:creationId xmlns:a16="http://schemas.microsoft.com/office/drawing/2014/main" id="{7FC5C28D-04C0-4401-B217-13CA4F8A91D1}"/>
                  </a:ext>
                </a:extLst>
              </p:cNvPr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grpSp>
        <p:nvGrpSpPr>
          <p:cNvPr id="15" name="Group 5">
            <a:extLst>
              <a:ext uri="{FF2B5EF4-FFF2-40B4-BE49-F238E27FC236}">
                <a16:creationId xmlns:a16="http://schemas.microsoft.com/office/drawing/2014/main" id="{820ACAAC-DC01-4142-B3A4-08464EFC2E95}"/>
              </a:ext>
            </a:extLst>
          </p:cNvPr>
          <p:cNvGrpSpPr/>
          <p:nvPr userDrawn="1"/>
        </p:nvGrpSpPr>
        <p:grpSpPr>
          <a:xfrm>
            <a:off x="9467615" y="2739753"/>
            <a:ext cx="2029599" cy="3505672"/>
            <a:chOff x="1438761" y="2033015"/>
            <a:chExt cx="1980000" cy="3420000"/>
          </a:xfrm>
        </p:grpSpPr>
        <p:sp>
          <p:nvSpPr>
            <p:cNvPr id="16" name="Rounded Rectangle 41">
              <a:extLst>
                <a:ext uri="{FF2B5EF4-FFF2-40B4-BE49-F238E27FC236}">
                  <a16:creationId xmlns:a16="http://schemas.microsoft.com/office/drawing/2014/main" id="{F4A599C3-B53A-47D9-B643-0693601665B7}"/>
                </a:ext>
              </a:extLst>
            </p:cNvPr>
            <p:cNvSpPr/>
            <p:nvPr userDrawn="1"/>
          </p:nvSpPr>
          <p:spPr>
            <a:xfrm>
              <a:off x="1438761" y="2033015"/>
              <a:ext cx="1980000" cy="342000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7" name="Rectangle 42">
              <a:extLst>
                <a:ext uri="{FF2B5EF4-FFF2-40B4-BE49-F238E27FC236}">
                  <a16:creationId xmlns:a16="http://schemas.microsoft.com/office/drawing/2014/main" id="{C8297C35-1867-4E31-A4CB-1E056B27E393}"/>
                </a:ext>
              </a:extLst>
            </p:cNvPr>
            <p:cNvSpPr/>
            <p:nvPr userDrawn="1"/>
          </p:nvSpPr>
          <p:spPr>
            <a:xfrm>
              <a:off x="2310398" y="2205587"/>
              <a:ext cx="236725" cy="45719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18" name="Group 6">
              <a:extLst>
                <a:ext uri="{FF2B5EF4-FFF2-40B4-BE49-F238E27FC236}">
                  <a16:creationId xmlns:a16="http://schemas.microsoft.com/office/drawing/2014/main" id="{981654CC-984C-4EB6-8C63-81F1A125D1F1}"/>
                </a:ext>
              </a:extLst>
            </p:cNvPr>
            <p:cNvGrpSpPr/>
            <p:nvPr userDrawn="1"/>
          </p:nvGrpSpPr>
          <p:grpSpPr>
            <a:xfrm>
              <a:off x="2332851" y="5138854"/>
              <a:ext cx="191820" cy="211002"/>
              <a:chOff x="2453209" y="5151638"/>
              <a:chExt cx="191820" cy="211002"/>
            </a:xfrm>
          </p:grpSpPr>
          <p:sp>
            <p:nvSpPr>
              <p:cNvPr id="19" name="Oval 44">
                <a:extLst>
                  <a:ext uri="{FF2B5EF4-FFF2-40B4-BE49-F238E27FC236}">
                    <a16:creationId xmlns:a16="http://schemas.microsoft.com/office/drawing/2014/main" id="{6F17D607-F1C4-4364-874B-335B32EAE676}"/>
                  </a:ext>
                </a:extLst>
              </p:cNvPr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0" name="Rounded Rectangle 45">
                <a:extLst>
                  <a:ext uri="{FF2B5EF4-FFF2-40B4-BE49-F238E27FC236}">
                    <a16:creationId xmlns:a16="http://schemas.microsoft.com/office/drawing/2014/main" id="{44F5E29D-F731-4A5B-986D-4229461BC256}"/>
                  </a:ext>
                </a:extLst>
              </p:cNvPr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9A1695C9-85F6-4760-8539-3631CCA00268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4583669" y="3080025"/>
            <a:ext cx="1834384" cy="27376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0" name="Picture Placeholder 2">
            <a:extLst>
              <a:ext uri="{FF2B5EF4-FFF2-40B4-BE49-F238E27FC236}">
                <a16:creationId xmlns:a16="http://schemas.microsoft.com/office/drawing/2014/main" id="{ACBD4965-6F82-47DB-8F4B-43A1E51F48A5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7074446" y="3080025"/>
            <a:ext cx="1834384" cy="27376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1" name="Picture Placeholder 2">
            <a:extLst>
              <a:ext uri="{FF2B5EF4-FFF2-40B4-BE49-F238E27FC236}">
                <a16:creationId xmlns:a16="http://schemas.microsoft.com/office/drawing/2014/main" id="{60E75232-41AF-4527-9D75-F5DCBC0B6766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9565222" y="3080025"/>
            <a:ext cx="1834384" cy="27376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pct5">
          <a:fgClr>
            <a:srgbClr val="00B0F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76" r:id="rId4"/>
    <p:sldLayoutId id="2147483678" r:id="rId5"/>
    <p:sldLayoutId id="2147483679" r:id="rId6"/>
    <p:sldLayoutId id="2147483680" r:id="rId7"/>
    <p:sldLayoutId id="2147483682" r:id="rId8"/>
    <p:sldLayoutId id="2147483683" r:id="rId9"/>
    <p:sldLayoutId id="2147483684" r:id="rId10"/>
    <p:sldLayoutId id="2147483686" r:id="rId11"/>
    <p:sldLayoutId id="2147483687" r:id="rId12"/>
    <p:sldLayoutId id="2147483688" r:id="rId13"/>
    <p:sldLayoutId id="2147483671" r:id="rId14"/>
    <p:sldLayoutId id="2147483672" r:id="rId15"/>
    <p:sldLayoutId id="2147483691" r:id="rId16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pct5">
          <a:fgClr>
            <a:srgbClr val="00B0F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0" name="Rectangle 169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rgbClr val="0070C0"/>
          </a:solidFill>
        </p:grpSpPr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5" name="Rectangle 17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77" name="Rectangle 176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9" name="Rectangle 17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6">
            <a:extLst>
              <a:ext uri="{FF2B5EF4-FFF2-40B4-BE49-F238E27FC236}">
                <a16:creationId xmlns:a16="http://schemas.microsoft.com/office/drawing/2014/main" id="{EF0EEBAF-3BD3-4E13-96AA-6288671CEBF1}"/>
              </a:ext>
            </a:extLst>
          </p:cNvPr>
          <p:cNvSpPr txBox="1"/>
          <p:nvPr/>
        </p:nvSpPr>
        <p:spPr>
          <a:xfrm>
            <a:off x="1252729" y="3791638"/>
            <a:ext cx="4112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altLang="ko-KR" sz="2400" dirty="0" smtClean="0">
                <a:latin typeface="Calibri" panose="020F0502020204030204" pitchFamily="34" charset="0"/>
                <a:cs typeface="Arial" pitchFamily="34" charset="0"/>
              </a:rPr>
              <a:t>Dr. </a:t>
            </a:r>
            <a:r>
              <a:rPr lang="tr-TR" altLang="ko-KR" sz="2400" dirty="0" err="1" smtClean="0">
                <a:latin typeface="Calibri" panose="020F0502020204030204" pitchFamily="34" charset="0"/>
                <a:cs typeface="Arial" pitchFamily="34" charset="0"/>
              </a:rPr>
              <a:t>Öğr</a:t>
            </a:r>
            <a:r>
              <a:rPr lang="tr-TR" altLang="ko-KR" sz="2400" dirty="0" smtClean="0">
                <a:latin typeface="Calibri" panose="020F0502020204030204" pitchFamily="34" charset="0"/>
                <a:cs typeface="Arial" pitchFamily="34" charset="0"/>
              </a:rPr>
              <a:t>. Üyesi Taylan Tutkunca</a:t>
            </a:r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809" y="730504"/>
            <a:ext cx="6016707" cy="135113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904" y="2409934"/>
            <a:ext cx="6005595" cy="33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887972" y="2288400"/>
            <a:ext cx="48691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latin typeface="Calibri" panose="020F0502020204030204" pitchFamily="34" charset="0"/>
              </a:rPr>
              <a:t>SOSYAL SORUMLULUK</a:t>
            </a:r>
          </a:p>
          <a:p>
            <a:pPr algn="ctr"/>
            <a:r>
              <a:rPr lang="tr-TR" sz="3200" b="1" dirty="0" smtClean="0">
                <a:latin typeface="Calibri" panose="020F0502020204030204" pitchFamily="34" charset="0"/>
              </a:rPr>
              <a:t>VE</a:t>
            </a:r>
          </a:p>
          <a:p>
            <a:pPr algn="ctr"/>
            <a:r>
              <a:rPr lang="tr-TR" sz="3200" b="1" dirty="0" smtClean="0">
                <a:latin typeface="Calibri" panose="020F0502020204030204" pitchFamily="34" charset="0"/>
              </a:rPr>
              <a:t>İŞ ETİĞİ</a:t>
            </a:r>
            <a:endParaRPr lang="tr-TR" sz="3200" b="1" dirty="0">
              <a:latin typeface="Calibri" panose="020F0502020204030204" pitchFamily="34" charset="0"/>
            </a:endParaRPr>
          </a:p>
        </p:txBody>
      </p:sp>
      <p:sp>
        <p:nvSpPr>
          <p:cNvPr id="15" name="椭圆 141"/>
          <p:cNvSpPr/>
          <p:nvPr/>
        </p:nvSpPr>
        <p:spPr>
          <a:xfrm>
            <a:off x="-2813378" y="-2453986"/>
            <a:ext cx="5328592" cy="5328592"/>
          </a:xfrm>
          <a:prstGeom prst="ellipse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8" name="椭圆 137"/>
          <p:cNvSpPr/>
          <p:nvPr/>
        </p:nvSpPr>
        <p:spPr>
          <a:xfrm>
            <a:off x="-1487832" y="3906095"/>
            <a:ext cx="4046996" cy="3982759"/>
          </a:xfrm>
          <a:prstGeom prst="ellipse">
            <a:avLst/>
          </a:prstGeom>
          <a:solidFill>
            <a:srgbClr val="00B050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 txBox="1">
            <a:spLocks/>
          </p:cNvSpPr>
          <p:nvPr/>
        </p:nvSpPr>
        <p:spPr>
          <a:xfrm>
            <a:off x="5684905" y="-634"/>
            <a:ext cx="5012766" cy="391886"/>
          </a:xfrm>
          <a:prstGeom prst="rect">
            <a:avLst/>
          </a:prstGeom>
          <a:solidFill>
            <a:srgbClr val="00B050"/>
          </a:soli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000" b="1" dirty="0" smtClean="0">
                <a:solidFill>
                  <a:schemeClr val="bg1"/>
                </a:solidFill>
                <a:latin typeface="Calibri"/>
              </a:rPr>
              <a:t>2024-2025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 txBox="1">
            <a:spLocks/>
          </p:cNvSpPr>
          <p:nvPr/>
        </p:nvSpPr>
        <p:spPr>
          <a:xfrm>
            <a:off x="5684905" y="6408964"/>
            <a:ext cx="5012764" cy="448401"/>
          </a:xfrm>
          <a:prstGeom prst="rect">
            <a:avLst/>
          </a:prstGeom>
          <a:solidFill>
            <a:srgbClr val="00B0F0"/>
          </a:soli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000" dirty="0" smtClean="0">
                <a:solidFill>
                  <a:schemeClr val="bg1"/>
                </a:solidFill>
              </a:rPr>
              <a:t>MESLEK YÜKSEKOKULU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237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50"/>
                            </p:stCondLst>
                            <p:childTnLst>
                              <p:par>
                                <p:cTn id="21" presetID="3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/>
      <p:bldP spid="15" grpId="0" animBg="1"/>
      <p:bldP spid="18" grpId="0" animBg="1"/>
      <p:bldP spid="16" grpId="0" animBg="1"/>
      <p:bldP spid="1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0" name="Rectangle 169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rgbClr val="0070C0"/>
          </a:solidFill>
        </p:grpSpPr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5" name="Rectangle 17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77" name="Rectangle 176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9" name="Rectangle 17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6">
            <a:extLst>
              <a:ext uri="{FF2B5EF4-FFF2-40B4-BE49-F238E27FC236}">
                <a16:creationId xmlns:a16="http://schemas.microsoft.com/office/drawing/2014/main" id="{EF0EEBAF-3BD3-4E13-96AA-6288671CEBF1}"/>
              </a:ext>
            </a:extLst>
          </p:cNvPr>
          <p:cNvSpPr txBox="1"/>
          <p:nvPr/>
        </p:nvSpPr>
        <p:spPr>
          <a:xfrm>
            <a:off x="1186911" y="3828554"/>
            <a:ext cx="4112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altLang="ko-KR" sz="2400" dirty="0" smtClean="0">
                <a:latin typeface="Calibri" panose="020F0502020204030204" pitchFamily="34" charset="0"/>
                <a:cs typeface="Arial" pitchFamily="34" charset="0"/>
              </a:rPr>
              <a:t>Dr. </a:t>
            </a:r>
            <a:r>
              <a:rPr lang="tr-TR" altLang="ko-KR" sz="2400" dirty="0" err="1" smtClean="0">
                <a:latin typeface="Calibri" panose="020F0502020204030204" pitchFamily="34" charset="0"/>
                <a:cs typeface="Arial" pitchFamily="34" charset="0"/>
              </a:rPr>
              <a:t>Öğr</a:t>
            </a:r>
            <a:r>
              <a:rPr lang="tr-TR" altLang="ko-KR" sz="2400" dirty="0" smtClean="0">
                <a:latin typeface="Calibri" panose="020F0502020204030204" pitchFamily="34" charset="0"/>
                <a:cs typeface="Arial" pitchFamily="34" charset="0"/>
              </a:rPr>
              <a:t>. Üyesi Taylan Tutkunca</a:t>
            </a:r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809" y="730504"/>
            <a:ext cx="6016707" cy="135113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904" y="2409934"/>
            <a:ext cx="6005595" cy="33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808384" y="2783113"/>
            <a:ext cx="48691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latin typeface="Calibri" panose="020F0502020204030204" pitchFamily="34" charset="0"/>
              </a:rPr>
              <a:t>Teşekkürler</a:t>
            </a:r>
          </a:p>
          <a:p>
            <a:pPr algn="ctr"/>
            <a:r>
              <a:rPr lang="tr-TR" sz="3200" b="1" dirty="0" smtClean="0">
                <a:latin typeface="Calibri" panose="020F0502020204030204" pitchFamily="34" charset="0"/>
              </a:rPr>
              <a:t>Soru - Cevap</a:t>
            </a:r>
            <a:endParaRPr lang="tr-TR" sz="3200" b="1" dirty="0">
              <a:latin typeface="Calibri" panose="020F0502020204030204" pitchFamily="34" charset="0"/>
            </a:endParaRPr>
          </a:p>
        </p:txBody>
      </p:sp>
      <p:sp>
        <p:nvSpPr>
          <p:cNvPr id="15" name="椭圆 141"/>
          <p:cNvSpPr/>
          <p:nvPr/>
        </p:nvSpPr>
        <p:spPr>
          <a:xfrm>
            <a:off x="-2813378" y="-2453986"/>
            <a:ext cx="5328592" cy="5328592"/>
          </a:xfrm>
          <a:prstGeom prst="ellipse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8" name="椭圆 137"/>
          <p:cNvSpPr/>
          <p:nvPr/>
        </p:nvSpPr>
        <p:spPr>
          <a:xfrm>
            <a:off x="-1487832" y="3906095"/>
            <a:ext cx="4046996" cy="3982759"/>
          </a:xfrm>
          <a:prstGeom prst="ellipse">
            <a:avLst/>
          </a:prstGeom>
          <a:solidFill>
            <a:srgbClr val="00B050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 txBox="1">
            <a:spLocks/>
          </p:cNvSpPr>
          <p:nvPr/>
        </p:nvSpPr>
        <p:spPr>
          <a:xfrm>
            <a:off x="5684905" y="-634"/>
            <a:ext cx="5012766" cy="391886"/>
          </a:xfrm>
          <a:prstGeom prst="rect">
            <a:avLst/>
          </a:prstGeom>
          <a:solidFill>
            <a:srgbClr val="00B050"/>
          </a:soli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000" b="1" dirty="0" smtClean="0">
                <a:solidFill>
                  <a:schemeClr val="bg1"/>
                </a:solidFill>
                <a:latin typeface="Calibri"/>
              </a:rPr>
              <a:t>2024-2025 EĞİTİM DÖNEMİ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 txBox="1">
            <a:spLocks/>
          </p:cNvSpPr>
          <p:nvPr/>
        </p:nvSpPr>
        <p:spPr>
          <a:xfrm>
            <a:off x="5684905" y="6408964"/>
            <a:ext cx="5012764" cy="448401"/>
          </a:xfrm>
          <a:prstGeom prst="rect">
            <a:avLst/>
          </a:prstGeom>
          <a:solidFill>
            <a:srgbClr val="00B0F0"/>
          </a:soli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000" smtClean="0">
                <a:solidFill>
                  <a:schemeClr val="bg1"/>
                </a:solidFill>
              </a:rPr>
              <a:t>MESLEK YÜKSEKOKULU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913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50"/>
                            </p:stCondLst>
                            <p:childTnLst>
                              <p:par>
                                <p:cTn id="21" presetID="3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/>
      <p:bldP spid="15" grpId="0" animBg="1"/>
      <p:bldP spid="18" grpId="0" animBg="1"/>
      <p:bldP spid="16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8640" y="0"/>
            <a:ext cx="9076722" cy="579169"/>
          </a:xfrm>
          <a:solidFill>
            <a:srgbClr val="FFC000"/>
          </a:solidFill>
        </p:spPr>
        <p:txBody>
          <a:bodyPr/>
          <a:lstStyle/>
          <a:p>
            <a:pPr algn="l"/>
            <a:r>
              <a:rPr lang="tr-TR" sz="24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SOSYAL SORUMLULUK VE İŞ ETİĞİ</a:t>
            </a:r>
            <a:endParaRPr lang="en-US" sz="24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5362" y="0"/>
            <a:ext cx="2566638" cy="579170"/>
          </a:xfrm>
          <a:prstGeom prst="rect">
            <a:avLst/>
          </a:prstGeom>
        </p:spPr>
      </p:pic>
      <p:sp>
        <p:nvSpPr>
          <p:cNvPr id="29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 txBox="1">
            <a:spLocks/>
          </p:cNvSpPr>
          <p:nvPr/>
        </p:nvSpPr>
        <p:spPr>
          <a:xfrm>
            <a:off x="0" y="579169"/>
            <a:ext cx="12191999" cy="434984"/>
          </a:xfrm>
          <a:prstGeom prst="rect">
            <a:avLst/>
          </a:prstGeom>
          <a:solidFill>
            <a:srgbClr val="00B0F0"/>
          </a:soli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err="1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İşletmelerde</a:t>
            </a:r>
            <a:r>
              <a:rPr lang="tr-TR" sz="24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Etik</a:t>
            </a:r>
            <a:r>
              <a:rPr lang="tr-TR" sz="240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tr-TR" sz="240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Sosyal </a:t>
            </a:r>
            <a:r>
              <a:rPr lang="en-US" sz="24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Sorumluluk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İlkeleri</a:t>
            </a: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548640" cy="579169"/>
          </a:xfrm>
          <a:prstGeom prst="rect">
            <a:avLst/>
          </a:prstGeom>
          <a:solidFill>
            <a:srgbClr val="00B050"/>
          </a:soli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000" b="1" dirty="0" smtClean="0">
                <a:solidFill>
                  <a:schemeClr val="bg1"/>
                </a:solidFill>
                <a:latin typeface="Calibri"/>
              </a:rPr>
              <a:t>03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548640" y="4672094"/>
            <a:ext cx="92235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>
                <a:solidFill>
                  <a:srgbClr val="FF0000"/>
                </a:solidFill>
              </a:rPr>
              <a:t>🎯</a:t>
            </a:r>
            <a:r>
              <a:rPr lang="tr-TR" sz="2400" dirty="0"/>
              <a:t> </a:t>
            </a:r>
            <a:r>
              <a:rPr lang="tr-TR" sz="2400" b="1" dirty="0"/>
              <a:t>Dersin Hedefleri:</a:t>
            </a:r>
            <a:r>
              <a:rPr lang="tr-TR" sz="2400" dirty="0"/>
              <a:t/>
            </a:r>
            <a:br>
              <a:rPr lang="tr-TR" sz="2400" dirty="0"/>
            </a:br>
            <a:r>
              <a:rPr lang="tr-TR" sz="2400" b="1" dirty="0">
                <a:solidFill>
                  <a:srgbClr val="00B050"/>
                </a:solidFill>
              </a:rPr>
              <a:t>✅</a:t>
            </a:r>
            <a:r>
              <a:rPr lang="tr-TR" sz="2400" dirty="0"/>
              <a:t> İşletmelerde etik kuralların nasıl uygulandığını anlamak</a:t>
            </a:r>
            <a:br>
              <a:rPr lang="tr-TR" sz="2400" dirty="0"/>
            </a:br>
            <a:r>
              <a:rPr lang="tr-TR" sz="2400" b="1" dirty="0">
                <a:solidFill>
                  <a:srgbClr val="00B050"/>
                </a:solidFill>
              </a:rPr>
              <a:t>✅</a:t>
            </a:r>
            <a:r>
              <a:rPr lang="tr-TR" sz="2400" dirty="0"/>
              <a:t> İş dünyasında sosyal sorumluluk projelerinin önemini kavramak</a:t>
            </a:r>
            <a:br>
              <a:rPr lang="tr-TR" sz="2400" dirty="0"/>
            </a:br>
            <a:r>
              <a:rPr lang="tr-TR" sz="2400" b="1" dirty="0">
                <a:solidFill>
                  <a:srgbClr val="00B050"/>
                </a:solidFill>
              </a:rPr>
              <a:t>✅</a:t>
            </a:r>
            <a:r>
              <a:rPr lang="tr-TR" sz="2400" dirty="0"/>
              <a:t> Şirketlerin etik karar alma süreçlerini değerlendirmek</a:t>
            </a:r>
            <a:endParaRPr lang="tr-T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8358" y="1179562"/>
            <a:ext cx="5824286" cy="33271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5260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29" grpId="0" animBg="1"/>
      <p:bldP spid="3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8640" y="0"/>
            <a:ext cx="9076722" cy="579169"/>
          </a:xfrm>
          <a:solidFill>
            <a:srgbClr val="FFC000"/>
          </a:solidFill>
        </p:spPr>
        <p:txBody>
          <a:bodyPr/>
          <a:lstStyle/>
          <a:p>
            <a:pPr algn="l"/>
            <a:r>
              <a:rPr lang="tr-TR" sz="24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SOSYAL SORUMLULUK VE İŞ ETİĞİ</a:t>
            </a:r>
            <a:endParaRPr lang="en-US" sz="24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5362" y="0"/>
            <a:ext cx="2566638" cy="579170"/>
          </a:xfrm>
          <a:prstGeom prst="rect">
            <a:avLst/>
          </a:prstGeom>
        </p:spPr>
      </p:pic>
      <p:sp>
        <p:nvSpPr>
          <p:cNvPr id="29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 txBox="1">
            <a:spLocks/>
          </p:cNvSpPr>
          <p:nvPr/>
        </p:nvSpPr>
        <p:spPr>
          <a:xfrm>
            <a:off x="0" y="579169"/>
            <a:ext cx="12191999" cy="434984"/>
          </a:xfrm>
          <a:prstGeom prst="rect">
            <a:avLst/>
          </a:prstGeom>
          <a:solidFill>
            <a:srgbClr val="00B0F0"/>
          </a:soli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İşletmelerde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Etik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Kurallar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Standartlar</a:t>
            </a: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548640" cy="579169"/>
          </a:xfrm>
          <a:prstGeom prst="rect">
            <a:avLst/>
          </a:prstGeom>
          <a:solidFill>
            <a:srgbClr val="00B050"/>
          </a:soli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000" b="1" dirty="0" smtClean="0">
                <a:solidFill>
                  <a:schemeClr val="bg1"/>
                </a:solidFill>
                <a:latin typeface="Calibri"/>
              </a:rPr>
              <a:t>03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160712" y="1158337"/>
            <a:ext cx="837368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000" dirty="0"/>
              <a:t>İşletmelerin etik davranış sergilemesi, yalnızca yasal gereklilikleri yerine getirmekle kalmaz, aynı zamanda toplumda güvenilirliklerini artırır ve uzun vadede sürdürülebilir başarıya katkıda bulunur.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4399" y="1158337"/>
            <a:ext cx="3510150" cy="168007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001" y="2521849"/>
            <a:ext cx="6096000" cy="390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588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29" grpId="0" animBg="1"/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8640" y="0"/>
            <a:ext cx="9076722" cy="579169"/>
          </a:xfrm>
          <a:solidFill>
            <a:srgbClr val="FFC000"/>
          </a:solidFill>
        </p:spPr>
        <p:txBody>
          <a:bodyPr/>
          <a:lstStyle/>
          <a:p>
            <a:pPr algn="l"/>
            <a:r>
              <a:rPr lang="tr-TR" sz="24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SOSYAL SORUMLULUK VE İŞ ETİĞİ</a:t>
            </a:r>
            <a:endParaRPr lang="en-US" sz="24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5362" y="0"/>
            <a:ext cx="2566638" cy="579170"/>
          </a:xfrm>
          <a:prstGeom prst="rect">
            <a:avLst/>
          </a:prstGeom>
        </p:spPr>
      </p:pic>
      <p:sp>
        <p:nvSpPr>
          <p:cNvPr id="29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 txBox="1">
            <a:spLocks/>
          </p:cNvSpPr>
          <p:nvPr/>
        </p:nvSpPr>
        <p:spPr>
          <a:xfrm>
            <a:off x="0" y="579169"/>
            <a:ext cx="12191999" cy="434984"/>
          </a:xfrm>
          <a:prstGeom prst="rect">
            <a:avLst/>
          </a:prstGeom>
          <a:solidFill>
            <a:srgbClr val="00B0F0"/>
          </a:soli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İşletmelerde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Etik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Kurallar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Standartlar</a:t>
            </a: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548640" cy="579169"/>
          </a:xfrm>
          <a:prstGeom prst="rect">
            <a:avLst/>
          </a:prstGeom>
          <a:solidFill>
            <a:srgbClr val="00B050"/>
          </a:soli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000" b="1" dirty="0" smtClean="0">
                <a:solidFill>
                  <a:schemeClr val="bg1"/>
                </a:solidFill>
                <a:latin typeface="Calibri"/>
              </a:rPr>
              <a:t>03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548640" y="1582341"/>
            <a:ext cx="1122772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b="1" dirty="0">
                <a:solidFill>
                  <a:schemeClr val="accent5"/>
                </a:solidFill>
              </a:rPr>
              <a:t>İş Etiği Kodları: Şirketler için Etik Kuralların Oluşturulması</a:t>
            </a:r>
          </a:p>
          <a:p>
            <a:r>
              <a:rPr lang="tr-TR" sz="2000" dirty="0"/>
              <a:t>İş etiği kodları, bir işletmenin çalışanlarının, yöneticilerinin ve diğer paydaşlarının uyması gereken etik standartları tanımlar</a:t>
            </a:r>
            <a:r>
              <a:rPr lang="tr-TR" sz="2000" dirty="0" smtClean="0"/>
              <a:t>.</a:t>
            </a:r>
          </a:p>
          <a:p>
            <a:endParaRPr lang="tr-TR" sz="2000" b="1" dirty="0" smtClean="0"/>
          </a:p>
          <a:p>
            <a:r>
              <a:rPr lang="tr-TR" sz="2000" b="1" dirty="0" smtClean="0">
                <a:solidFill>
                  <a:schemeClr val="accent5"/>
                </a:solidFill>
              </a:rPr>
              <a:t>İş </a:t>
            </a:r>
            <a:r>
              <a:rPr lang="tr-TR" sz="2000" b="1" dirty="0">
                <a:solidFill>
                  <a:schemeClr val="accent5"/>
                </a:solidFill>
              </a:rPr>
              <a:t>Etiği Kodlarının Önemi</a:t>
            </a:r>
          </a:p>
          <a:p>
            <a:r>
              <a:rPr lang="tr-TR" sz="2000" dirty="0">
                <a:solidFill>
                  <a:srgbClr val="00B0F0"/>
                </a:solidFill>
              </a:rPr>
              <a:t>🔹</a:t>
            </a:r>
            <a:r>
              <a:rPr lang="tr-TR" sz="2000" dirty="0"/>
              <a:t> Çalışanlara rehberlik eder ve yönlendirir.</a:t>
            </a:r>
            <a:br>
              <a:rPr lang="tr-TR" sz="2000" dirty="0"/>
            </a:br>
            <a:r>
              <a:rPr lang="tr-TR" sz="2000" dirty="0">
                <a:solidFill>
                  <a:srgbClr val="00B0F0"/>
                </a:solidFill>
              </a:rPr>
              <a:t>🔹</a:t>
            </a:r>
            <a:r>
              <a:rPr lang="tr-TR" sz="2000" dirty="0"/>
              <a:t> İşletmenin toplum içindeki itibarını korur.</a:t>
            </a:r>
            <a:br>
              <a:rPr lang="tr-TR" sz="2000" dirty="0"/>
            </a:br>
            <a:r>
              <a:rPr lang="tr-TR" sz="2000" dirty="0">
                <a:solidFill>
                  <a:srgbClr val="00B0F0"/>
                </a:solidFill>
              </a:rPr>
              <a:t>🔹</a:t>
            </a:r>
            <a:r>
              <a:rPr lang="tr-TR" sz="2000" dirty="0"/>
              <a:t> Çalışanlar arasında etik farkındalığı artırır.</a:t>
            </a:r>
            <a:br>
              <a:rPr lang="tr-TR" sz="2000" dirty="0"/>
            </a:br>
            <a:r>
              <a:rPr lang="tr-TR" sz="2000" dirty="0">
                <a:solidFill>
                  <a:srgbClr val="00B0F0"/>
                </a:solidFill>
              </a:rPr>
              <a:t>🔹</a:t>
            </a:r>
            <a:r>
              <a:rPr lang="tr-TR" sz="2000" dirty="0"/>
              <a:t> Müşteri güvenini sağlar ve marka değerini artırır.</a:t>
            </a:r>
            <a:br>
              <a:rPr lang="tr-TR" sz="2000" dirty="0"/>
            </a:br>
            <a:r>
              <a:rPr lang="tr-TR" sz="2000" dirty="0">
                <a:solidFill>
                  <a:srgbClr val="00B0F0"/>
                </a:solidFill>
              </a:rPr>
              <a:t>🔹</a:t>
            </a:r>
            <a:r>
              <a:rPr lang="tr-TR" sz="2000" dirty="0"/>
              <a:t> Yasal sorumlulukları destekler ve ihlalleri önler.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7109" y="2538845"/>
            <a:ext cx="5119254" cy="2559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16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29" grpId="0" animBg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8640" y="0"/>
            <a:ext cx="9076722" cy="579169"/>
          </a:xfrm>
          <a:solidFill>
            <a:srgbClr val="FFC000"/>
          </a:solidFill>
        </p:spPr>
        <p:txBody>
          <a:bodyPr/>
          <a:lstStyle/>
          <a:p>
            <a:pPr algn="l"/>
            <a:r>
              <a:rPr lang="tr-TR" sz="24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SOSYAL SORUMLULUK VE İŞ ETİĞİ</a:t>
            </a:r>
            <a:endParaRPr lang="en-US" sz="24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5362" y="0"/>
            <a:ext cx="2566638" cy="579170"/>
          </a:xfrm>
          <a:prstGeom prst="rect">
            <a:avLst/>
          </a:prstGeom>
        </p:spPr>
      </p:pic>
      <p:sp>
        <p:nvSpPr>
          <p:cNvPr id="29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 txBox="1">
            <a:spLocks/>
          </p:cNvSpPr>
          <p:nvPr/>
        </p:nvSpPr>
        <p:spPr>
          <a:xfrm>
            <a:off x="0" y="579169"/>
            <a:ext cx="12191999" cy="434984"/>
          </a:xfrm>
          <a:prstGeom prst="rect">
            <a:avLst/>
          </a:prstGeom>
          <a:solidFill>
            <a:srgbClr val="00B0F0"/>
          </a:soli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İşletmelerde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Etik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Kurallar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Standartlar</a:t>
            </a: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548640" cy="579169"/>
          </a:xfrm>
          <a:prstGeom prst="rect">
            <a:avLst/>
          </a:prstGeom>
          <a:solidFill>
            <a:srgbClr val="00B050"/>
          </a:soli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000" b="1" dirty="0" smtClean="0">
                <a:solidFill>
                  <a:schemeClr val="bg1"/>
                </a:solidFill>
                <a:latin typeface="Calibri"/>
              </a:rPr>
              <a:t>03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207818" y="1443841"/>
            <a:ext cx="1180407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b="1" dirty="0">
                <a:solidFill>
                  <a:schemeClr val="accent5"/>
                </a:solidFill>
              </a:rPr>
              <a:t>İş Etiği Kodlarının Temel Unsurları</a:t>
            </a:r>
          </a:p>
          <a:p>
            <a:r>
              <a:rPr lang="tr-TR" sz="2000" dirty="0"/>
              <a:t>Bir şirketin etik kodu genellikle şu bileşenleri içerir:</a:t>
            </a:r>
          </a:p>
          <a:p>
            <a:pPr>
              <a:buFont typeface="+mj-lt"/>
              <a:buAutoNum type="arabicPeriod"/>
            </a:pPr>
            <a:r>
              <a:rPr lang="tr-TR" sz="2000" b="1" dirty="0"/>
              <a:t>Dürüstlük ve Şeffaflık</a:t>
            </a:r>
            <a:r>
              <a:rPr lang="tr-TR" sz="2000" dirty="0"/>
              <a:t> – İşletmenin doğru bilgileri paylaşması ve müşterileri yanıltmaması.</a:t>
            </a:r>
          </a:p>
          <a:p>
            <a:pPr>
              <a:buFont typeface="+mj-lt"/>
              <a:buAutoNum type="arabicPeriod"/>
            </a:pPr>
            <a:r>
              <a:rPr lang="tr-TR" sz="2000" b="1" dirty="0"/>
              <a:t>Çıkar Çatışmaları</a:t>
            </a:r>
            <a:r>
              <a:rPr lang="tr-TR" sz="2000" dirty="0"/>
              <a:t> – Kişisel çıkarların şirket çıkarlarıyla çelişmesini önleyen politikalar.</a:t>
            </a:r>
          </a:p>
          <a:p>
            <a:pPr>
              <a:buFont typeface="+mj-lt"/>
              <a:buAutoNum type="arabicPeriod"/>
            </a:pPr>
            <a:r>
              <a:rPr lang="tr-TR" sz="2000" b="1" dirty="0"/>
              <a:t>Gizlilik ve Veri Koruma</a:t>
            </a:r>
            <a:r>
              <a:rPr lang="tr-TR" sz="2000" dirty="0"/>
              <a:t> – Müşteri ve çalışan bilgilerinin korunması.</a:t>
            </a:r>
          </a:p>
          <a:p>
            <a:pPr>
              <a:buFont typeface="+mj-lt"/>
              <a:buAutoNum type="arabicPeriod"/>
            </a:pPr>
            <a:r>
              <a:rPr lang="tr-TR" sz="2000" b="1" dirty="0"/>
              <a:t>İnsan Haklarına Saygı</a:t>
            </a:r>
            <a:r>
              <a:rPr lang="tr-TR" sz="2000" dirty="0"/>
              <a:t> – Çalışanlara adil ve eşit muamele edilmesi.</a:t>
            </a:r>
          </a:p>
          <a:p>
            <a:pPr>
              <a:buFont typeface="+mj-lt"/>
              <a:buAutoNum type="arabicPeriod"/>
            </a:pPr>
            <a:r>
              <a:rPr lang="tr-TR" sz="2000" b="1" dirty="0"/>
              <a:t>Çevresel Sorumluluk</a:t>
            </a:r>
            <a:r>
              <a:rPr lang="tr-TR" sz="2000" dirty="0"/>
              <a:t> – Sürdürülebilir iş uygulamalarının benimsenmesi.</a:t>
            </a:r>
          </a:p>
          <a:p>
            <a:pPr>
              <a:buFont typeface="+mj-lt"/>
              <a:buAutoNum type="arabicPeriod"/>
            </a:pPr>
            <a:r>
              <a:rPr lang="tr-TR" sz="2000" b="1" dirty="0"/>
              <a:t>Adil Rekabet</a:t>
            </a:r>
            <a:r>
              <a:rPr lang="tr-TR" sz="2000" dirty="0"/>
              <a:t> – Piyasa koşullarında dürüstlük ve adalet ilkelerine uyum.</a:t>
            </a:r>
          </a:p>
        </p:txBody>
      </p:sp>
    </p:spTree>
    <p:extLst>
      <p:ext uri="{BB962C8B-B14F-4D97-AF65-F5344CB8AC3E}">
        <p14:creationId xmlns:p14="http://schemas.microsoft.com/office/powerpoint/2010/main" val="2139927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29" grpId="0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8640" y="0"/>
            <a:ext cx="9076722" cy="579169"/>
          </a:xfrm>
          <a:solidFill>
            <a:srgbClr val="FFC000"/>
          </a:solidFill>
        </p:spPr>
        <p:txBody>
          <a:bodyPr/>
          <a:lstStyle/>
          <a:p>
            <a:pPr algn="l"/>
            <a:r>
              <a:rPr lang="tr-TR" sz="24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SOSYAL SORUMLULUK VE İŞ ETİĞİ</a:t>
            </a:r>
            <a:endParaRPr lang="en-US" sz="24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5362" y="0"/>
            <a:ext cx="2566638" cy="579170"/>
          </a:xfrm>
          <a:prstGeom prst="rect">
            <a:avLst/>
          </a:prstGeom>
        </p:spPr>
      </p:pic>
      <p:sp>
        <p:nvSpPr>
          <p:cNvPr id="29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 txBox="1">
            <a:spLocks/>
          </p:cNvSpPr>
          <p:nvPr/>
        </p:nvSpPr>
        <p:spPr>
          <a:xfrm>
            <a:off x="0" y="579169"/>
            <a:ext cx="12191999" cy="434984"/>
          </a:xfrm>
          <a:prstGeom prst="rect">
            <a:avLst/>
          </a:prstGeom>
          <a:solidFill>
            <a:srgbClr val="00B0F0"/>
          </a:soli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İşletmelerde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Etik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Kurallar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Standartlar</a:t>
            </a: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548640" cy="579169"/>
          </a:xfrm>
          <a:prstGeom prst="rect">
            <a:avLst/>
          </a:prstGeom>
          <a:solidFill>
            <a:srgbClr val="00B050"/>
          </a:soli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000" b="1" dirty="0" smtClean="0">
                <a:solidFill>
                  <a:schemeClr val="bg1"/>
                </a:solidFill>
                <a:latin typeface="Calibri"/>
              </a:rPr>
              <a:t>03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360218" y="2136339"/>
            <a:ext cx="1163781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b="1" dirty="0">
                <a:solidFill>
                  <a:schemeClr val="accent5"/>
                </a:solidFill>
              </a:rPr>
              <a:t>İş Etiği Kodlarının Uygulanması</a:t>
            </a:r>
          </a:p>
          <a:p>
            <a:r>
              <a:rPr lang="tr-TR" sz="2000" dirty="0">
                <a:solidFill>
                  <a:srgbClr val="00B0F0"/>
                </a:solidFill>
              </a:rPr>
              <a:t>🔹</a:t>
            </a:r>
            <a:r>
              <a:rPr lang="tr-TR" sz="2000" dirty="0"/>
              <a:t> </a:t>
            </a:r>
            <a:r>
              <a:rPr lang="tr-TR" sz="2000" b="1" dirty="0"/>
              <a:t>Yazılı Belge Olarak Yayınlama:</a:t>
            </a:r>
            <a:r>
              <a:rPr lang="tr-TR" sz="2000" dirty="0"/>
              <a:t> Çalışan el kitaplarında açıkça belirtilir.</a:t>
            </a:r>
            <a:br>
              <a:rPr lang="tr-TR" sz="2000" dirty="0"/>
            </a:br>
            <a:r>
              <a:rPr lang="tr-TR" sz="2000" dirty="0">
                <a:solidFill>
                  <a:srgbClr val="00B0F0"/>
                </a:solidFill>
              </a:rPr>
              <a:t>🔹</a:t>
            </a:r>
            <a:r>
              <a:rPr lang="tr-TR" sz="2000" dirty="0"/>
              <a:t> </a:t>
            </a:r>
            <a:r>
              <a:rPr lang="tr-TR" sz="2000" b="1" dirty="0"/>
              <a:t>Eğitim ve Seminerler:</a:t>
            </a:r>
            <a:r>
              <a:rPr lang="tr-TR" sz="2000" dirty="0"/>
              <a:t> Çalışanlara düzenli etik eğitimleri verilir.</a:t>
            </a:r>
            <a:br>
              <a:rPr lang="tr-TR" sz="2000" dirty="0"/>
            </a:br>
            <a:r>
              <a:rPr lang="tr-TR" sz="2000" dirty="0">
                <a:solidFill>
                  <a:srgbClr val="00B0F0"/>
                </a:solidFill>
              </a:rPr>
              <a:t>🔹</a:t>
            </a:r>
            <a:r>
              <a:rPr lang="tr-TR" sz="2000" dirty="0"/>
              <a:t> </a:t>
            </a:r>
            <a:r>
              <a:rPr lang="tr-TR" sz="2000" b="1" dirty="0"/>
              <a:t>Etik Kurulu Kurulması:</a:t>
            </a:r>
            <a:r>
              <a:rPr lang="tr-TR" sz="2000" dirty="0"/>
              <a:t> Çalışanların etik sorunları bildirebileceği bir mekanizma oluşturulur.</a:t>
            </a:r>
            <a:br>
              <a:rPr lang="tr-TR" sz="2000" dirty="0"/>
            </a:br>
            <a:r>
              <a:rPr lang="tr-TR" sz="2000" dirty="0">
                <a:solidFill>
                  <a:srgbClr val="00B0F0"/>
                </a:solidFill>
              </a:rPr>
              <a:t>🔹</a:t>
            </a:r>
            <a:r>
              <a:rPr lang="tr-TR" sz="2000" dirty="0"/>
              <a:t> </a:t>
            </a:r>
            <a:r>
              <a:rPr lang="tr-TR" sz="2000" b="1" dirty="0"/>
              <a:t>Denetim ve Kontroller:</a:t>
            </a:r>
            <a:r>
              <a:rPr lang="tr-TR" sz="2000" dirty="0"/>
              <a:t> Etik kuralların uygulanıp uygulanmadığı düzenli olarak incelenir.</a:t>
            </a:r>
          </a:p>
        </p:txBody>
      </p:sp>
    </p:spTree>
    <p:extLst>
      <p:ext uri="{BB962C8B-B14F-4D97-AF65-F5344CB8AC3E}">
        <p14:creationId xmlns:p14="http://schemas.microsoft.com/office/powerpoint/2010/main" val="4161228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29" grpId="0" animBg="1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8640" y="0"/>
            <a:ext cx="9076722" cy="579169"/>
          </a:xfrm>
          <a:solidFill>
            <a:srgbClr val="FFC000"/>
          </a:solidFill>
        </p:spPr>
        <p:txBody>
          <a:bodyPr/>
          <a:lstStyle/>
          <a:p>
            <a:pPr algn="l"/>
            <a:r>
              <a:rPr lang="tr-TR" sz="24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SOSYAL SORUMLULUK VE İŞ ETİĞİ</a:t>
            </a:r>
            <a:endParaRPr lang="en-US" sz="24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5362" y="0"/>
            <a:ext cx="2566638" cy="579170"/>
          </a:xfrm>
          <a:prstGeom prst="rect">
            <a:avLst/>
          </a:prstGeom>
        </p:spPr>
      </p:pic>
      <p:sp>
        <p:nvSpPr>
          <p:cNvPr id="29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 txBox="1">
            <a:spLocks/>
          </p:cNvSpPr>
          <p:nvPr/>
        </p:nvSpPr>
        <p:spPr>
          <a:xfrm>
            <a:off x="0" y="579169"/>
            <a:ext cx="12191999" cy="434984"/>
          </a:xfrm>
          <a:prstGeom prst="rect">
            <a:avLst/>
          </a:prstGeom>
          <a:solidFill>
            <a:srgbClr val="00B0F0"/>
          </a:soli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İşletmelerde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Etik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Kurallar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Standartlar</a:t>
            </a: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548640" cy="579169"/>
          </a:xfrm>
          <a:prstGeom prst="rect">
            <a:avLst/>
          </a:prstGeom>
          <a:solidFill>
            <a:srgbClr val="00B050"/>
          </a:soli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000" b="1" dirty="0" smtClean="0">
                <a:solidFill>
                  <a:schemeClr val="bg1"/>
                </a:solidFill>
                <a:latin typeface="Calibri"/>
              </a:rPr>
              <a:t>03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110835" y="1237574"/>
            <a:ext cx="73013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>
                <a:solidFill>
                  <a:schemeClr val="accent5"/>
                </a:solidFill>
              </a:rPr>
              <a:t>Mesleki Etik İlkeleri: </a:t>
            </a:r>
            <a:r>
              <a:rPr lang="tr-TR" sz="2400" b="1" dirty="0" smtClean="0">
                <a:solidFill>
                  <a:schemeClr val="accent5"/>
                </a:solidFill>
              </a:rPr>
              <a:t>Sektörlerde </a:t>
            </a:r>
            <a:r>
              <a:rPr lang="tr-TR" sz="2400" b="1" dirty="0">
                <a:solidFill>
                  <a:schemeClr val="accent5"/>
                </a:solidFill>
              </a:rPr>
              <a:t>Etik Kurallar</a:t>
            </a:r>
          </a:p>
        </p:txBody>
      </p:sp>
      <p:sp>
        <p:nvSpPr>
          <p:cNvPr id="4" name="Dikdörtgen 3"/>
          <p:cNvSpPr/>
          <p:nvPr/>
        </p:nvSpPr>
        <p:spPr>
          <a:xfrm>
            <a:off x="110835" y="2672454"/>
            <a:ext cx="351074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000" dirty="0"/>
              <a:t>Farklı meslek gruplarında etik kurallar, o sektörün özel koşullarına göre şekillenir. Çalışanların mesleklerini yürütürken karşılaşabilecekleri etik ikilemleri çözmek için belirli standartlara ihtiyaç vardır.</a:t>
            </a: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0255" y="1922660"/>
            <a:ext cx="5971502" cy="4834351"/>
          </a:xfrm>
          <a:prstGeom prst="rect">
            <a:avLst/>
          </a:prstGeom>
        </p:spPr>
      </p:pic>
      <p:sp>
        <p:nvSpPr>
          <p:cNvPr id="9" name="Dikdörtgen 8"/>
          <p:cNvSpPr/>
          <p:nvPr/>
        </p:nvSpPr>
        <p:spPr>
          <a:xfrm>
            <a:off x="5611091" y="6216684"/>
            <a:ext cx="5763491" cy="5403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96478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29" grpId="0" animBg="1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8640" y="0"/>
            <a:ext cx="9076722" cy="579169"/>
          </a:xfrm>
          <a:solidFill>
            <a:srgbClr val="FFC000"/>
          </a:solidFill>
        </p:spPr>
        <p:txBody>
          <a:bodyPr/>
          <a:lstStyle/>
          <a:p>
            <a:pPr algn="l"/>
            <a:r>
              <a:rPr lang="tr-TR" sz="24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SOSYAL SORUMLULUK VE İŞ ETİĞİ</a:t>
            </a:r>
            <a:endParaRPr lang="en-US" sz="24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5362" y="0"/>
            <a:ext cx="2566638" cy="579170"/>
          </a:xfrm>
          <a:prstGeom prst="rect">
            <a:avLst/>
          </a:prstGeom>
        </p:spPr>
      </p:pic>
      <p:sp>
        <p:nvSpPr>
          <p:cNvPr id="29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 txBox="1">
            <a:spLocks/>
          </p:cNvSpPr>
          <p:nvPr/>
        </p:nvSpPr>
        <p:spPr>
          <a:xfrm>
            <a:off x="0" y="579169"/>
            <a:ext cx="12191999" cy="434984"/>
          </a:xfrm>
          <a:prstGeom prst="rect">
            <a:avLst/>
          </a:prstGeom>
          <a:solidFill>
            <a:srgbClr val="00B0F0"/>
          </a:soli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İşletmelerde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Etik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Kurallar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Standartlar</a:t>
            </a: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548640" cy="579169"/>
          </a:xfrm>
          <a:prstGeom prst="rect">
            <a:avLst/>
          </a:prstGeom>
          <a:solidFill>
            <a:srgbClr val="00B050"/>
          </a:soli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000" b="1" dirty="0" smtClean="0">
                <a:solidFill>
                  <a:schemeClr val="bg1"/>
                </a:solidFill>
                <a:latin typeface="Calibri"/>
              </a:rPr>
              <a:t>03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548640" y="1429619"/>
            <a:ext cx="1073727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b="1" dirty="0">
                <a:solidFill>
                  <a:schemeClr val="accent5"/>
                </a:solidFill>
              </a:rPr>
              <a:t>Kurumsal Etik Kuralları Örneği: Google’ın “</a:t>
            </a:r>
            <a:r>
              <a:rPr lang="tr-TR" sz="2000" b="1" dirty="0" err="1">
                <a:solidFill>
                  <a:schemeClr val="accent5"/>
                </a:solidFill>
              </a:rPr>
              <a:t>Don’t</a:t>
            </a:r>
            <a:r>
              <a:rPr lang="tr-TR" sz="2000" b="1" dirty="0">
                <a:solidFill>
                  <a:schemeClr val="accent5"/>
                </a:solidFill>
              </a:rPr>
              <a:t> Be </a:t>
            </a:r>
            <a:r>
              <a:rPr lang="tr-TR" sz="2000" b="1" dirty="0" err="1">
                <a:solidFill>
                  <a:schemeClr val="accent5"/>
                </a:solidFill>
              </a:rPr>
              <a:t>Evil</a:t>
            </a:r>
            <a:r>
              <a:rPr lang="tr-TR" sz="2000" b="1" dirty="0">
                <a:solidFill>
                  <a:schemeClr val="accent5"/>
                </a:solidFill>
              </a:rPr>
              <a:t>” Politikası</a:t>
            </a:r>
          </a:p>
          <a:p>
            <a:endParaRPr lang="tr-TR" sz="2000" dirty="0" smtClean="0"/>
          </a:p>
          <a:p>
            <a:r>
              <a:rPr lang="tr-TR" sz="2000" dirty="0" smtClean="0"/>
              <a:t>Google</a:t>
            </a:r>
            <a:r>
              <a:rPr lang="tr-TR" sz="2000" dirty="0"/>
              <a:t>, etik iş yapma anlayışının bir göstergesi olarak </a:t>
            </a:r>
            <a:r>
              <a:rPr lang="tr-TR" sz="2000" b="1" dirty="0"/>
              <a:t>"</a:t>
            </a:r>
            <a:r>
              <a:rPr lang="tr-TR" sz="2000" b="1" dirty="0" err="1"/>
              <a:t>Don’t</a:t>
            </a:r>
            <a:r>
              <a:rPr lang="tr-TR" sz="2000" b="1" dirty="0"/>
              <a:t> Be </a:t>
            </a:r>
            <a:r>
              <a:rPr lang="tr-TR" sz="2000" b="1" dirty="0" err="1"/>
              <a:t>Evil</a:t>
            </a:r>
            <a:r>
              <a:rPr lang="tr-TR" sz="2000" b="1" dirty="0"/>
              <a:t>" (Kötülük Yapma)</a:t>
            </a:r>
            <a:r>
              <a:rPr lang="tr-TR" sz="2000" dirty="0"/>
              <a:t> sloganını </a:t>
            </a:r>
            <a:r>
              <a:rPr lang="tr-TR" sz="2000" dirty="0" smtClean="0"/>
              <a:t>benimsemiştir. </a:t>
            </a:r>
            <a:r>
              <a:rPr lang="tr-TR" sz="2000" dirty="0"/>
              <a:t>Bu politika, şirketin etik karar alma süreçlerinde bir rehber niteliği </a:t>
            </a:r>
            <a:r>
              <a:rPr lang="tr-TR" sz="2000" dirty="0" smtClean="0"/>
              <a:t>taşımaktadır.</a:t>
            </a:r>
            <a:endParaRPr lang="tr-TR" sz="2000" dirty="0"/>
          </a:p>
        </p:txBody>
      </p:sp>
      <p:sp>
        <p:nvSpPr>
          <p:cNvPr id="7" name="Dikdörtgen 6"/>
          <p:cNvSpPr/>
          <p:nvPr/>
        </p:nvSpPr>
        <p:spPr>
          <a:xfrm>
            <a:off x="548640" y="3310046"/>
            <a:ext cx="972589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b="1" dirty="0"/>
              <a:t>Google’ın Etik Kurallarına Yaklaşımı</a:t>
            </a:r>
          </a:p>
          <a:p>
            <a:r>
              <a:rPr lang="tr-TR" sz="2000" b="1" dirty="0">
                <a:solidFill>
                  <a:srgbClr val="00B0F0"/>
                </a:solidFill>
              </a:rPr>
              <a:t>🔹</a:t>
            </a:r>
            <a:r>
              <a:rPr lang="tr-TR" sz="2000" dirty="0"/>
              <a:t> </a:t>
            </a:r>
            <a:r>
              <a:rPr lang="tr-TR" sz="2000" b="1" dirty="0"/>
              <a:t>Özgür Bilgiye Erişim:</a:t>
            </a:r>
            <a:r>
              <a:rPr lang="tr-TR" sz="2000" dirty="0"/>
              <a:t> Google, sansürsüz ve tarafsız bilgi sunma ilkesini benimsemiştir.</a:t>
            </a:r>
            <a:br>
              <a:rPr lang="tr-TR" sz="2000" dirty="0"/>
            </a:br>
            <a:r>
              <a:rPr lang="tr-TR" sz="2000" b="1" dirty="0">
                <a:solidFill>
                  <a:srgbClr val="00B0F0"/>
                </a:solidFill>
              </a:rPr>
              <a:t>🔹</a:t>
            </a:r>
            <a:r>
              <a:rPr lang="tr-TR" sz="2000" dirty="0"/>
              <a:t> </a:t>
            </a:r>
            <a:r>
              <a:rPr lang="tr-TR" sz="2000" b="1" dirty="0" smtClean="0"/>
              <a:t>Gizlilik </a:t>
            </a:r>
            <a:r>
              <a:rPr lang="tr-TR" sz="2000" b="1" dirty="0"/>
              <a:t>ve Veri Güvenliği:</a:t>
            </a:r>
            <a:r>
              <a:rPr lang="tr-TR" sz="2000" dirty="0"/>
              <a:t> Kullanıcıların kişisel bilgilerini korumaya yönelik politikalar geliştirmiştir.</a:t>
            </a:r>
            <a:br>
              <a:rPr lang="tr-TR" sz="2000" dirty="0"/>
            </a:br>
            <a:r>
              <a:rPr lang="tr-TR" sz="2000" b="1" dirty="0">
                <a:solidFill>
                  <a:srgbClr val="00B0F0"/>
                </a:solidFill>
              </a:rPr>
              <a:t>🔹</a:t>
            </a:r>
            <a:r>
              <a:rPr lang="tr-TR" sz="2000" dirty="0"/>
              <a:t> </a:t>
            </a:r>
            <a:r>
              <a:rPr lang="tr-TR" sz="2000" b="1" dirty="0"/>
              <a:t>Reklam ve Arama Algoritmaları:</a:t>
            </a:r>
            <a:r>
              <a:rPr lang="tr-TR" sz="2000" dirty="0"/>
              <a:t> Şirket, etik reklamcılık ilkelerine bağlı kalarak kullanıcı deneyimini korumayı hedeflemiştir.</a:t>
            </a:r>
          </a:p>
        </p:txBody>
      </p:sp>
      <p:sp>
        <p:nvSpPr>
          <p:cNvPr id="8" name="Dikdörtgen 7"/>
          <p:cNvSpPr/>
          <p:nvPr/>
        </p:nvSpPr>
        <p:spPr>
          <a:xfrm>
            <a:off x="548639" y="5806026"/>
            <a:ext cx="113247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000" dirty="0">
                <a:solidFill>
                  <a:schemeClr val="accent5"/>
                </a:solidFill>
              </a:rPr>
              <a:t>Son yıllarda Google, etik politikalarında bazı değişiklikler yapmış ve “</a:t>
            </a:r>
            <a:r>
              <a:rPr lang="tr-TR" sz="2000" dirty="0" err="1">
                <a:solidFill>
                  <a:schemeClr val="accent5"/>
                </a:solidFill>
              </a:rPr>
              <a:t>Don’t</a:t>
            </a:r>
            <a:r>
              <a:rPr lang="tr-TR" sz="2000" dirty="0">
                <a:solidFill>
                  <a:schemeClr val="accent5"/>
                </a:solidFill>
              </a:rPr>
              <a:t> Be </a:t>
            </a:r>
            <a:r>
              <a:rPr lang="tr-TR" sz="2000" dirty="0" err="1">
                <a:solidFill>
                  <a:schemeClr val="accent5"/>
                </a:solidFill>
              </a:rPr>
              <a:t>Evil</a:t>
            </a:r>
            <a:r>
              <a:rPr lang="tr-TR" sz="2000" dirty="0">
                <a:solidFill>
                  <a:schemeClr val="accent5"/>
                </a:solidFill>
              </a:rPr>
              <a:t>” ifadesini resmi belgelerinden kaldırmıştır.</a:t>
            </a: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4268" y="2873087"/>
            <a:ext cx="2028825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719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29" grpId="0" animBg="1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8640" y="0"/>
            <a:ext cx="9076722" cy="579169"/>
          </a:xfrm>
          <a:solidFill>
            <a:srgbClr val="FFC000"/>
          </a:solidFill>
        </p:spPr>
        <p:txBody>
          <a:bodyPr/>
          <a:lstStyle/>
          <a:p>
            <a:pPr algn="l"/>
            <a:r>
              <a:rPr lang="tr-TR" sz="24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SOSYAL SORUMLULUK VE İŞ ETİĞİ</a:t>
            </a:r>
            <a:endParaRPr lang="en-US" sz="24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5362" y="0"/>
            <a:ext cx="2566638" cy="579170"/>
          </a:xfrm>
          <a:prstGeom prst="rect">
            <a:avLst/>
          </a:prstGeom>
        </p:spPr>
      </p:pic>
      <p:sp>
        <p:nvSpPr>
          <p:cNvPr id="29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 txBox="1">
            <a:spLocks/>
          </p:cNvSpPr>
          <p:nvPr/>
        </p:nvSpPr>
        <p:spPr>
          <a:xfrm>
            <a:off x="0" y="579169"/>
            <a:ext cx="12191999" cy="434984"/>
          </a:xfrm>
          <a:prstGeom prst="rect">
            <a:avLst/>
          </a:prstGeom>
          <a:solidFill>
            <a:srgbClr val="00B0F0"/>
          </a:soli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İşletmelerde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Etik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Kurallar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Standartlar</a:t>
            </a: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548640" cy="579169"/>
          </a:xfrm>
          <a:prstGeom prst="rect">
            <a:avLst/>
          </a:prstGeom>
          <a:solidFill>
            <a:srgbClr val="00B050"/>
          </a:soli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000" b="1" dirty="0" smtClean="0">
                <a:solidFill>
                  <a:schemeClr val="bg1"/>
                </a:solidFill>
                <a:latin typeface="Calibri"/>
              </a:rPr>
              <a:t>03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5" name="AutoShape 2" descr="Mutsuzsan Ahlaksızsın: Erdem Etiği - Doğa Filozof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4" name="Dikdörtgen 3"/>
          <p:cNvSpPr/>
          <p:nvPr/>
        </p:nvSpPr>
        <p:spPr>
          <a:xfrm>
            <a:off x="274320" y="1886957"/>
            <a:ext cx="6057207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400" b="1" dirty="0">
                <a:solidFill>
                  <a:schemeClr val="accent5"/>
                </a:solidFill>
              </a:rPr>
              <a:t>Sonuç</a:t>
            </a:r>
          </a:p>
          <a:p>
            <a:pPr algn="just"/>
            <a:r>
              <a:rPr lang="tr-TR" sz="2000" dirty="0"/>
              <a:t>Etik kurallar, işletmelerin sürdürülebilirliğini ve toplumsal güvenini sağlamak için kritik bir role </a:t>
            </a:r>
            <a:r>
              <a:rPr lang="tr-TR" sz="2000" dirty="0" smtClean="0"/>
              <a:t>sahiptir.</a:t>
            </a:r>
          </a:p>
          <a:p>
            <a:pPr algn="just"/>
            <a:endParaRPr lang="tr-TR" sz="2000" b="1" dirty="0"/>
          </a:p>
          <a:p>
            <a:pPr algn="just"/>
            <a:r>
              <a:rPr lang="tr-TR" sz="2000" b="1" dirty="0" smtClean="0"/>
              <a:t>Sektörlerde </a:t>
            </a:r>
            <a:r>
              <a:rPr lang="tr-TR" sz="2000" b="1" dirty="0"/>
              <a:t>etik ihlallerin büyük krizlere neden olduğu görülmektedir.</a:t>
            </a:r>
            <a:r>
              <a:rPr lang="tr-TR" sz="2000" dirty="0"/>
              <a:t> Google gibi şirketler etik politikalarını sürekli güncellemek zorunda kalmaktadır</a:t>
            </a:r>
            <a:r>
              <a:rPr lang="tr-TR" sz="2000" dirty="0" smtClean="0"/>
              <a:t>.</a:t>
            </a:r>
          </a:p>
          <a:p>
            <a:pPr algn="just"/>
            <a:endParaRPr lang="tr-TR" sz="2000" dirty="0"/>
          </a:p>
          <a:p>
            <a:pPr algn="just"/>
            <a:r>
              <a:rPr lang="tr-TR" sz="2000" dirty="0"/>
              <a:t>Bu konuların farkında olmak, işletmelerin ve bireylerin </a:t>
            </a:r>
            <a:r>
              <a:rPr lang="tr-TR" sz="2000" b="1" dirty="0"/>
              <a:t>daha bilinçli kararlar almasını</a:t>
            </a:r>
            <a:r>
              <a:rPr lang="tr-TR" sz="2000" dirty="0"/>
              <a:t> sağlar</a:t>
            </a:r>
            <a:r>
              <a:rPr lang="tr-TR" sz="2000" dirty="0" smtClean="0"/>
              <a:t>.</a:t>
            </a:r>
            <a:endParaRPr lang="tr-TR" sz="2000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1527" y="2179644"/>
            <a:ext cx="5656154" cy="3261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769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29" grpId="0" animBg="1"/>
      <p:bldP spid="30" grpId="0" animBg="1"/>
    </p:bldLst>
  </p:timing>
</p:sld>
</file>

<file path=ppt/theme/theme1.xml><?xml version="1.0" encoding="utf-8"?>
<a:theme xmlns:a="http://schemas.openxmlformats.org/drawingml/2006/main" name="Contents Slide Master">
  <a:themeElements>
    <a:clrScheme name="ALLPPT-411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ection Break Slide Master">
  <a:themeElements>
    <a:clrScheme name="ALLPPT-411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4737</TotalTime>
  <Words>448</Words>
  <Application>Microsoft Office PowerPoint</Application>
  <PresentationFormat>Geniş ekran</PresentationFormat>
  <Paragraphs>66</Paragraphs>
  <Slides>10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10</vt:i4>
      </vt:variant>
    </vt:vector>
  </HeadingPairs>
  <TitlesOfParts>
    <vt:vector size="15" baseType="lpstr">
      <vt:lpstr>Arial</vt:lpstr>
      <vt:lpstr>Arial Unicode MS</vt:lpstr>
      <vt:lpstr>Calibri</vt:lpstr>
      <vt:lpstr>Contents Slide Master</vt:lpstr>
      <vt:lpstr>Section Break Slide Master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Taylan Tutkunca</dc:creator>
  <cp:lastModifiedBy>TT</cp:lastModifiedBy>
  <cp:revision>201</cp:revision>
  <dcterms:created xsi:type="dcterms:W3CDTF">2020-01-20T05:08:25Z</dcterms:created>
  <dcterms:modified xsi:type="dcterms:W3CDTF">2025-03-13T12:20:09Z</dcterms:modified>
</cp:coreProperties>
</file>