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7" r:id="rId3"/>
    <p:sldId id="257" r:id="rId4"/>
    <p:sldId id="258" r:id="rId5"/>
    <p:sldId id="259" r:id="rId6"/>
    <p:sldId id="260" r:id="rId7"/>
    <p:sldId id="261" r:id="rId8"/>
    <p:sldId id="262" r:id="rId9"/>
    <p:sldId id="288" r:id="rId10"/>
    <p:sldId id="263" r:id="rId11"/>
    <p:sldId id="264" r:id="rId12"/>
    <p:sldId id="290" r:id="rId13"/>
    <p:sldId id="297" r:id="rId14"/>
    <p:sldId id="289" r:id="rId15"/>
    <p:sldId id="265" r:id="rId16"/>
    <p:sldId id="266" r:id="rId17"/>
    <p:sldId id="267" r:id="rId18"/>
    <p:sldId id="286" r:id="rId19"/>
    <p:sldId id="285" r:id="rId20"/>
    <p:sldId id="268" r:id="rId21"/>
    <p:sldId id="269" r:id="rId22"/>
    <p:sldId id="270" r:id="rId23"/>
    <p:sldId id="271" r:id="rId24"/>
    <p:sldId id="291" r:id="rId25"/>
    <p:sldId id="272" r:id="rId26"/>
    <p:sldId id="292" r:id="rId27"/>
    <p:sldId id="273" r:id="rId28"/>
    <p:sldId id="274" r:id="rId29"/>
    <p:sldId id="293" r:id="rId30"/>
    <p:sldId id="275" r:id="rId31"/>
    <p:sldId id="276" r:id="rId32"/>
    <p:sldId id="295" r:id="rId33"/>
    <p:sldId id="294" r:id="rId34"/>
    <p:sldId id="277" r:id="rId35"/>
    <p:sldId id="278" r:id="rId36"/>
    <p:sldId id="279" r:id="rId37"/>
    <p:sldId id="280" r:id="rId38"/>
    <p:sldId id="281" r:id="rId39"/>
    <p:sldId id="299" r:id="rId40"/>
    <p:sldId id="282" r:id="rId41"/>
    <p:sldId id="298" r:id="rId42"/>
    <p:sldId id="283" r:id="rId43"/>
    <p:sldId id="284" r:id="rId4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6" d="100"/>
          <a:sy n="76" d="100"/>
        </p:scale>
        <p:origin x="869"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2/24/2025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tr-TR"/>
              <a:t>Asıl başlık stilini düzenlemek için tıklayın</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tr-TR"/>
              <a:t>Resim eklemek için simgeye tıklayın</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18C79C5D-2A6F-F04D-97DA-BEF2467B64E4}" type="datetimeFigureOut">
              <a:rPr lang="en-US" dirty="0"/>
              <a:pPr/>
              <a:t>2/24/2025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8DFA1846-DA80-1C48-A609-854EA85C59AD}" type="datetimeFigureOut">
              <a:rPr lang="en-US" dirty="0"/>
              <a:pPr/>
              <a:t>2/24/2025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tr-TR"/>
              <a:t>Asıl başlık stilini düzenlemek için tıklayın</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tr-TR"/>
              <a:t>Asıl metin stillerini düzenlemek için tıklayın</a:t>
            </a:r>
          </a:p>
        </p:txBody>
      </p:sp>
      <p:sp>
        <p:nvSpPr>
          <p:cNvPr id="2" name="Date Placeholder 1"/>
          <p:cNvSpPr>
            <a:spLocks noGrp="1"/>
          </p:cNvSpPr>
          <p:nvPr>
            <p:ph type="dt" sz="half" idx="10"/>
          </p:nvPr>
        </p:nvSpPr>
        <p:spPr/>
        <p:txBody>
          <a:bodyPr/>
          <a:lstStyle/>
          <a:p>
            <a:fld id="{FBF54567-0DE4-3F47-BF90-CB84690072F9}" type="datetimeFigureOut">
              <a:rPr lang="en-US" dirty="0"/>
              <a:pPr/>
              <a:t>2/24/2025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2/24/2025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2/24/2025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2/24/2025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8DFA1846-DA80-1C48-A609-854EA85C59AD}" type="datetimeFigureOut">
              <a:rPr lang="en-US" dirty="0"/>
              <a:pPr/>
              <a:t>2/24/2025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2/24/2025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2/24/2025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2/24/2025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2/24/2025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tr-TR"/>
              <a:t>Asıl başlık stilini düzenlemek için tıklayın</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D0DF5E60-9974-AC48-9591-99C2BB44B7CF}" type="datetimeFigureOut">
              <a:rPr lang="en-US" dirty="0"/>
              <a:pPr/>
              <a:t>2/24/2025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tr-TR"/>
              <a:t>Asıl başlık stilini düzenlemek için tıklayın</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tr-TR"/>
              <a:t>Resim eklemek için simgeye tıklayın</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2/24/2025</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2/24/2025</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F1A30A0-573D-2E28-2FEB-0CC3B789AAE6}"/>
              </a:ext>
            </a:extLst>
          </p:cNvPr>
          <p:cNvSpPr>
            <a:spLocks noGrp="1"/>
          </p:cNvSpPr>
          <p:nvPr>
            <p:ph type="ctrTitle"/>
          </p:nvPr>
        </p:nvSpPr>
        <p:spPr/>
        <p:txBody>
          <a:bodyPr/>
          <a:lstStyle/>
          <a:p>
            <a:pPr algn="ctr"/>
            <a:r>
              <a:rPr lang="tr-TR" sz="2400" b="1" kern="100" dirty="0">
                <a:effectLst/>
                <a:latin typeface="Times New Roman" panose="02020603050405020304" pitchFamily="18" charset="0"/>
                <a:ea typeface="Aptos" panose="020B0004020202020204" pitchFamily="34" charset="0"/>
              </a:rPr>
              <a:t>TÜRKÇEDE SÖZCÜK TÜRETME YOLLARI</a:t>
            </a:r>
            <a:br>
              <a:rPr lang="tr-TR" sz="2400" kern="100" dirty="0">
                <a:effectLst/>
                <a:latin typeface="Times New Roman" panose="02020603050405020304" pitchFamily="18" charset="0"/>
                <a:ea typeface="Aptos" panose="020B0004020202020204" pitchFamily="34" charset="0"/>
              </a:rPr>
            </a:br>
            <a:endParaRPr lang="tr-TR" sz="6600" dirty="0"/>
          </a:p>
        </p:txBody>
      </p:sp>
    </p:spTree>
    <p:extLst>
      <p:ext uri="{BB962C8B-B14F-4D97-AF65-F5344CB8AC3E}">
        <p14:creationId xmlns:p14="http://schemas.microsoft.com/office/powerpoint/2010/main" val="29123166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E24872A-5949-9070-0487-60F32D9E34FB}"/>
              </a:ext>
            </a:extLst>
          </p:cNvPr>
          <p:cNvSpPr>
            <a:spLocks noGrp="1"/>
          </p:cNvSpPr>
          <p:nvPr>
            <p:ph idx="1"/>
          </p:nvPr>
        </p:nvSpPr>
        <p:spPr>
          <a:xfrm>
            <a:off x="818712" y="1989574"/>
            <a:ext cx="10554574" cy="4561951"/>
          </a:xfrm>
        </p:spPr>
        <p:txBody>
          <a:bodyPr>
            <a:normAutofit fontScale="92500" lnSpcReduction="20000"/>
          </a:bodyPr>
          <a:lstStyle/>
          <a:p>
            <a:pPr>
              <a:lnSpc>
                <a:spcPct val="107000"/>
              </a:lnSpc>
              <a:spcAft>
                <a:spcPts val="800"/>
              </a:spcAft>
            </a:pPr>
            <a:r>
              <a:rPr lang="tr-TR" sz="1800" b="1" kern="100" dirty="0">
                <a:effectLst/>
                <a:latin typeface="Times New Roman" panose="02020603050405020304" pitchFamily="18" charset="0"/>
                <a:ea typeface="Aptos" panose="020B0004020202020204" pitchFamily="34" charset="0"/>
              </a:rPr>
              <a:t>2- Birleştirme</a:t>
            </a:r>
            <a:endParaRPr lang="tr-TR" sz="1800" kern="100" dirty="0">
              <a:effectLst/>
              <a:latin typeface="Times New Roman" panose="02020603050405020304" pitchFamily="18" charset="0"/>
              <a:ea typeface="Aptos" panose="020B0004020202020204" pitchFamily="34" charset="0"/>
            </a:endParaRPr>
          </a:p>
          <a:p>
            <a:pPr algn="just">
              <a:lnSpc>
                <a:spcPct val="107000"/>
              </a:lnSpc>
              <a:spcAft>
                <a:spcPts val="800"/>
              </a:spcAft>
            </a:pPr>
            <a:r>
              <a:rPr lang="tr-TR" sz="1800" kern="100" dirty="0">
                <a:effectLst/>
                <a:latin typeface="Times New Roman" panose="02020603050405020304" pitchFamily="18" charset="0"/>
                <a:ea typeface="Aptos" panose="020B0004020202020204" pitchFamily="34" charset="0"/>
              </a:rPr>
              <a:t>Türetme dışında en çok kullanılan yeni kelime yapma yollarından biri, birden çok kelimeyi tek bir kavramı ifade etmek için kullanmak yani </a:t>
            </a:r>
            <a:r>
              <a:rPr lang="tr-TR" sz="1800" i="1" kern="100" dirty="0">
                <a:effectLst/>
                <a:latin typeface="Times New Roman" panose="02020603050405020304" pitchFamily="18" charset="0"/>
                <a:ea typeface="Aptos" panose="020B0004020202020204" pitchFamily="34" charset="0"/>
              </a:rPr>
              <a:t>birleşik kelime </a:t>
            </a:r>
            <a:r>
              <a:rPr lang="tr-TR" sz="1800" kern="100" dirty="0">
                <a:effectLst/>
                <a:latin typeface="Times New Roman" panose="02020603050405020304" pitchFamily="18" charset="0"/>
                <a:ea typeface="Aptos" panose="020B0004020202020204" pitchFamily="34" charset="0"/>
              </a:rPr>
              <a:t>oluşturmaktır. Türkçede birleşik kelime oluşturmanın farklı teknikleri vardır.</a:t>
            </a:r>
          </a:p>
          <a:p>
            <a:pPr algn="just">
              <a:lnSpc>
                <a:spcPct val="107000"/>
              </a:lnSpc>
              <a:spcAft>
                <a:spcPts val="800"/>
              </a:spcAft>
            </a:pPr>
            <a:r>
              <a:rPr lang="tr-TR" sz="1800" b="1" kern="100" dirty="0">
                <a:effectLst/>
                <a:latin typeface="Times New Roman" panose="02020603050405020304" pitchFamily="18" charset="0"/>
                <a:ea typeface="Aptos" panose="020B0004020202020204" pitchFamily="34" charset="0"/>
              </a:rPr>
              <a:t>2.1. Birleşik İsimler</a:t>
            </a:r>
            <a:endParaRPr lang="tr-TR" sz="1800" kern="100" dirty="0">
              <a:effectLst/>
              <a:latin typeface="Times New Roman" panose="02020603050405020304" pitchFamily="18" charset="0"/>
              <a:ea typeface="Aptos" panose="020B0004020202020204" pitchFamily="34" charset="0"/>
            </a:endParaRPr>
          </a:p>
          <a:p>
            <a:pPr>
              <a:lnSpc>
                <a:spcPct val="107000"/>
              </a:lnSpc>
              <a:spcAft>
                <a:spcPts val="800"/>
              </a:spcAft>
            </a:pPr>
            <a:r>
              <a:rPr lang="tr-TR" sz="1800" i="1" kern="100" dirty="0">
                <a:effectLst/>
                <a:latin typeface="Times New Roman" panose="02020603050405020304" pitchFamily="18" charset="0"/>
                <a:ea typeface="Aptos" panose="020B0004020202020204" pitchFamily="34" charset="0"/>
              </a:rPr>
              <a:t>mirasyedi, gecekondu, şıpsevdi, cumartesi, pazartesi, okuryazar, sütlaç, aslanağzı, yurt içi… </a:t>
            </a:r>
            <a:endParaRPr lang="tr-TR" sz="1800" kern="100" dirty="0">
              <a:effectLst/>
              <a:latin typeface="Times New Roman" panose="02020603050405020304" pitchFamily="18" charset="0"/>
              <a:ea typeface="Aptos" panose="020B0004020202020204" pitchFamily="34" charset="0"/>
            </a:endParaRPr>
          </a:p>
          <a:p>
            <a:pPr algn="just">
              <a:lnSpc>
                <a:spcPct val="107000"/>
              </a:lnSpc>
              <a:spcAft>
                <a:spcPts val="800"/>
              </a:spcAft>
            </a:pPr>
            <a:r>
              <a:rPr lang="tr-TR" sz="1800" b="1" kern="100" dirty="0">
                <a:effectLst/>
                <a:latin typeface="Times New Roman" panose="02020603050405020304" pitchFamily="18" charset="0"/>
                <a:ea typeface="Aptos" panose="020B0004020202020204" pitchFamily="34" charset="0"/>
              </a:rPr>
              <a:t>2.2. Birleşik Fiiller</a:t>
            </a:r>
            <a:endParaRPr lang="tr-TR" sz="1800" kern="100" dirty="0">
              <a:effectLst/>
              <a:latin typeface="Times New Roman" panose="02020603050405020304" pitchFamily="18" charset="0"/>
              <a:ea typeface="Aptos" panose="020B0004020202020204" pitchFamily="34" charset="0"/>
            </a:endParaRPr>
          </a:p>
          <a:p>
            <a:pPr algn="just">
              <a:lnSpc>
                <a:spcPct val="107000"/>
              </a:lnSpc>
              <a:spcAft>
                <a:spcPts val="800"/>
              </a:spcAft>
            </a:pPr>
            <a:r>
              <a:rPr lang="tr-TR" sz="1800" kern="100" dirty="0">
                <a:effectLst/>
                <a:latin typeface="Times New Roman" panose="02020603050405020304" pitchFamily="18" charset="0"/>
                <a:ea typeface="Aptos" panose="020B0004020202020204" pitchFamily="34" charset="0"/>
              </a:rPr>
              <a:t>İsim + yardımcı fiil</a:t>
            </a:r>
          </a:p>
          <a:p>
            <a:pPr algn="just">
              <a:lnSpc>
                <a:spcPct val="107000"/>
              </a:lnSpc>
              <a:spcAft>
                <a:spcPts val="800"/>
              </a:spcAft>
            </a:pPr>
            <a:r>
              <a:rPr lang="tr-TR" sz="1800" i="1" kern="100" dirty="0">
                <a:effectLst/>
                <a:latin typeface="Times New Roman" panose="02020603050405020304" pitchFamily="18" charset="0"/>
                <a:ea typeface="Aptos" panose="020B0004020202020204" pitchFamily="34" charset="0"/>
              </a:rPr>
              <a:t>yardım et-</a:t>
            </a:r>
            <a:r>
              <a:rPr lang="tr-TR" sz="1800" kern="100" dirty="0">
                <a:effectLst/>
                <a:latin typeface="Times New Roman" panose="02020603050405020304" pitchFamily="18" charset="0"/>
                <a:ea typeface="Aptos" panose="020B0004020202020204" pitchFamily="34" charset="0"/>
              </a:rPr>
              <a:t>, </a:t>
            </a:r>
            <a:r>
              <a:rPr lang="tr-TR" sz="1800" i="1" kern="100" dirty="0">
                <a:effectLst/>
                <a:latin typeface="Times New Roman" panose="02020603050405020304" pitchFamily="18" charset="0"/>
                <a:ea typeface="Aptos" panose="020B0004020202020204" pitchFamily="34" charset="0"/>
              </a:rPr>
              <a:t>vefat et</a:t>
            </a:r>
            <a:r>
              <a:rPr lang="tr-TR" sz="1800" kern="100" dirty="0">
                <a:effectLst/>
                <a:latin typeface="Times New Roman" panose="02020603050405020304" pitchFamily="18" charset="0"/>
                <a:ea typeface="Aptos" panose="020B0004020202020204" pitchFamily="34" charset="0"/>
              </a:rPr>
              <a:t>-, </a:t>
            </a:r>
            <a:r>
              <a:rPr lang="tr-TR" sz="1800" i="1" kern="100" dirty="0">
                <a:effectLst/>
                <a:latin typeface="Times New Roman" panose="02020603050405020304" pitchFamily="18" charset="0"/>
                <a:ea typeface="Aptos" panose="020B0004020202020204" pitchFamily="34" charset="0"/>
              </a:rPr>
              <a:t>namaz kıl-, dayak ye-, uyku çek-…</a:t>
            </a:r>
            <a:endParaRPr lang="tr-TR" sz="1800" kern="100" dirty="0">
              <a:effectLst/>
              <a:latin typeface="Times New Roman" panose="02020603050405020304" pitchFamily="18" charset="0"/>
              <a:ea typeface="Aptos" panose="020B0004020202020204" pitchFamily="34" charset="0"/>
            </a:endParaRPr>
          </a:p>
          <a:p>
            <a:pPr algn="just">
              <a:lnSpc>
                <a:spcPct val="107000"/>
              </a:lnSpc>
              <a:spcAft>
                <a:spcPts val="800"/>
              </a:spcAft>
            </a:pPr>
            <a:r>
              <a:rPr lang="tr-TR" sz="1800" kern="100" dirty="0">
                <a:effectLst/>
                <a:latin typeface="Times New Roman" panose="02020603050405020304" pitchFamily="18" charset="0"/>
                <a:ea typeface="Aptos" panose="020B0004020202020204" pitchFamily="34" charset="0"/>
              </a:rPr>
              <a:t>İki ögesi de fiil olan </a:t>
            </a:r>
          </a:p>
          <a:p>
            <a:pPr algn="just">
              <a:lnSpc>
                <a:spcPct val="107000"/>
              </a:lnSpc>
              <a:spcAft>
                <a:spcPts val="800"/>
              </a:spcAft>
            </a:pPr>
            <a:r>
              <a:rPr lang="tr-TR" sz="1800" i="1" kern="100" dirty="0">
                <a:effectLst/>
                <a:latin typeface="Times New Roman" panose="02020603050405020304" pitchFamily="18" charset="0"/>
                <a:ea typeface="Aptos" panose="020B0004020202020204" pitchFamily="34" charset="0"/>
              </a:rPr>
              <a:t>bakadur-, </a:t>
            </a:r>
            <a:r>
              <a:rPr lang="tr-TR" i="1" kern="100" dirty="0">
                <a:latin typeface="Times New Roman" panose="02020603050405020304" pitchFamily="18" charset="0"/>
                <a:ea typeface="Aptos" panose="020B0004020202020204" pitchFamily="34" charset="0"/>
              </a:rPr>
              <a:t>ş</a:t>
            </a:r>
            <a:r>
              <a:rPr lang="tr-TR" sz="1800" i="1" kern="100" dirty="0">
                <a:effectLst/>
                <a:latin typeface="Times New Roman" panose="02020603050405020304" pitchFamily="18" charset="0"/>
                <a:ea typeface="Aptos" panose="020B0004020202020204" pitchFamily="34" charset="0"/>
              </a:rPr>
              <a:t>aşıp kal-, salıver-…</a:t>
            </a:r>
            <a:endParaRPr lang="tr-TR" sz="1800" kern="100" dirty="0">
              <a:effectLst/>
              <a:latin typeface="Times New Roman" panose="02020603050405020304" pitchFamily="18" charset="0"/>
              <a:ea typeface="Aptos" panose="020B0004020202020204" pitchFamily="34" charset="0"/>
            </a:endParaRPr>
          </a:p>
          <a:p>
            <a:pPr algn="just">
              <a:lnSpc>
                <a:spcPct val="107000"/>
              </a:lnSpc>
              <a:spcAft>
                <a:spcPts val="800"/>
              </a:spcAft>
            </a:pPr>
            <a:r>
              <a:rPr lang="tr-TR" sz="1800" i="1" kern="100" dirty="0">
                <a:effectLst/>
                <a:latin typeface="Times New Roman" panose="02020603050405020304" pitchFamily="18" charset="0"/>
                <a:ea typeface="Aptos" panose="020B0004020202020204" pitchFamily="34" charset="0"/>
              </a:rPr>
              <a:t>yapabil-, alıkoy-, alıver-, düşeyaz-…</a:t>
            </a:r>
            <a:endParaRPr lang="tr-TR" sz="1800" kern="100" dirty="0">
              <a:effectLst/>
              <a:latin typeface="Times New Roman" panose="02020603050405020304" pitchFamily="18" charset="0"/>
              <a:ea typeface="Aptos" panose="020B0004020202020204" pitchFamily="34" charset="0"/>
            </a:endParaRPr>
          </a:p>
          <a:p>
            <a:endParaRPr lang="tr-TR" dirty="0"/>
          </a:p>
        </p:txBody>
      </p:sp>
    </p:spTree>
    <p:extLst>
      <p:ext uri="{BB962C8B-B14F-4D97-AF65-F5344CB8AC3E}">
        <p14:creationId xmlns:p14="http://schemas.microsoft.com/office/powerpoint/2010/main" val="2564230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379B07B-DF4B-76D8-7CA2-1EF3B7F0F2AA}"/>
              </a:ext>
            </a:extLst>
          </p:cNvPr>
          <p:cNvSpPr>
            <a:spLocks noGrp="1"/>
          </p:cNvSpPr>
          <p:nvPr>
            <p:ph idx="1"/>
          </p:nvPr>
        </p:nvSpPr>
        <p:spPr/>
        <p:txBody>
          <a:bodyPr/>
          <a:lstStyle/>
          <a:p>
            <a:pPr>
              <a:lnSpc>
                <a:spcPct val="107000"/>
              </a:lnSpc>
              <a:spcAft>
                <a:spcPts val="800"/>
              </a:spcAft>
            </a:pPr>
            <a:r>
              <a:rPr lang="tr-TR" sz="1800" b="1" kern="100" dirty="0">
                <a:effectLst/>
                <a:latin typeface="Times New Roman" panose="02020603050405020304" pitchFamily="18" charset="0"/>
                <a:ea typeface="Aptos" panose="020B0004020202020204" pitchFamily="34" charset="0"/>
              </a:rPr>
              <a:t>3- Örnekseme (Analoji)</a:t>
            </a:r>
            <a:endParaRPr lang="tr-TR" sz="1800" kern="100" dirty="0">
              <a:effectLst/>
              <a:latin typeface="Times New Roman" panose="02020603050405020304" pitchFamily="18" charset="0"/>
              <a:ea typeface="Aptos" panose="020B0004020202020204" pitchFamily="34" charset="0"/>
            </a:endParaRPr>
          </a:p>
          <a:p>
            <a:pPr algn="just">
              <a:lnSpc>
                <a:spcPct val="107000"/>
              </a:lnSpc>
              <a:spcAft>
                <a:spcPts val="800"/>
              </a:spcAft>
            </a:pPr>
            <a:r>
              <a:rPr lang="tr-TR" sz="1800" kern="100" dirty="0">
                <a:effectLst/>
                <a:latin typeface="Times New Roman" panose="02020603050405020304" pitchFamily="18" charset="0"/>
                <a:ea typeface="Aptos" panose="020B0004020202020204" pitchFamily="34" charset="0"/>
              </a:rPr>
              <a:t>Belli bir şeklin veya fonetik eğilimin etkisiyle, benzer sözlerde, aynı şekil veya fonetik  eğilimin genelleşmesi olayıdır.</a:t>
            </a:r>
          </a:p>
          <a:p>
            <a:pPr marL="0" indent="0">
              <a:buNone/>
            </a:pPr>
            <a:endParaRPr lang="tr-TR" dirty="0"/>
          </a:p>
        </p:txBody>
      </p:sp>
    </p:spTree>
    <p:extLst>
      <p:ext uri="{BB962C8B-B14F-4D97-AF65-F5344CB8AC3E}">
        <p14:creationId xmlns:p14="http://schemas.microsoft.com/office/powerpoint/2010/main" val="2764742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47CF3D8-26C7-8032-4DB2-503654411CE3}"/>
              </a:ext>
            </a:extLst>
          </p:cNvPr>
          <p:cNvSpPr>
            <a:spLocks noGrp="1"/>
          </p:cNvSpPr>
          <p:nvPr>
            <p:ph idx="1"/>
          </p:nvPr>
        </p:nvSpPr>
        <p:spPr/>
        <p:txBody>
          <a:bodyPr/>
          <a:lstStyle/>
          <a:p>
            <a:pPr algn="ctr"/>
            <a:r>
              <a:rPr lang="tr-TR" dirty="0">
                <a:latin typeface="Times New Roman" panose="02020603050405020304" pitchFamily="18" charset="0"/>
                <a:cs typeface="Times New Roman" panose="02020603050405020304" pitchFamily="18" charset="0"/>
              </a:rPr>
              <a:t>Fr. </a:t>
            </a:r>
            <a:r>
              <a:rPr lang="tr-TR" dirty="0" err="1">
                <a:latin typeface="Times New Roman" panose="02020603050405020304" pitchFamily="18" charset="0"/>
                <a:cs typeface="Times New Roman" panose="02020603050405020304" pitchFamily="18" charset="0"/>
              </a:rPr>
              <a:t>gardrop</a:t>
            </a:r>
            <a:r>
              <a:rPr lang="tr-TR" dirty="0">
                <a:latin typeface="Times New Roman" panose="02020603050405020304" pitchFamily="18" charset="0"/>
                <a:cs typeface="Times New Roman" panose="02020603050405020304" pitchFamily="18" charset="0"/>
              </a:rPr>
              <a:t>, Türkçede nasıl bir sözcük hâline gelmiştir? </a:t>
            </a:r>
          </a:p>
        </p:txBody>
      </p:sp>
    </p:spTree>
    <p:extLst>
      <p:ext uri="{BB962C8B-B14F-4D97-AF65-F5344CB8AC3E}">
        <p14:creationId xmlns:p14="http://schemas.microsoft.com/office/powerpoint/2010/main" val="1528741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58BC867-5974-067E-95DE-AD55053C2565}"/>
              </a:ext>
            </a:extLst>
          </p:cNvPr>
          <p:cNvSpPr>
            <a:spLocks noGrp="1"/>
          </p:cNvSpPr>
          <p:nvPr>
            <p:ph idx="1"/>
          </p:nvPr>
        </p:nvSpPr>
        <p:spPr/>
        <p:txBody>
          <a:bodyPr/>
          <a:lstStyle/>
          <a:p>
            <a:pPr algn="just"/>
            <a:r>
              <a:rPr lang="tr-TR" kern="100" dirty="0">
                <a:latin typeface="Times New Roman" panose="02020603050405020304" pitchFamily="18" charset="0"/>
                <a:ea typeface="Aptos" panose="020B0004020202020204" pitchFamily="34" charset="0"/>
              </a:rPr>
              <a:t>‘’</a:t>
            </a:r>
            <a:r>
              <a:rPr lang="tr-TR" kern="100" dirty="0" err="1">
                <a:latin typeface="Times New Roman" panose="02020603050405020304" pitchFamily="18" charset="0"/>
                <a:ea typeface="Aptos" panose="020B0004020202020204" pitchFamily="34" charset="0"/>
              </a:rPr>
              <a:t>G</a:t>
            </a:r>
            <a:r>
              <a:rPr lang="tr-TR" sz="1800" kern="100" dirty="0" err="1">
                <a:effectLst/>
                <a:latin typeface="Times New Roman" panose="02020603050405020304" pitchFamily="18" charset="0"/>
                <a:ea typeface="Aptos" panose="020B0004020202020204" pitchFamily="34" charset="0"/>
              </a:rPr>
              <a:t>ardrop</a:t>
            </a:r>
            <a:r>
              <a:rPr lang="tr-TR" sz="1800" kern="100" dirty="0">
                <a:effectLst/>
                <a:latin typeface="Times New Roman" panose="02020603050405020304" pitchFamily="18" charset="0"/>
                <a:ea typeface="Aptos" panose="020B0004020202020204" pitchFamily="34" charset="0"/>
              </a:rPr>
              <a:t>” sözü Fransızcadaki anlamı ile “elbise saklayacak yer” demektir. Ama bu yer dolaba da benzediğinden Türkçede buna çok kereler “</a:t>
            </a:r>
            <a:r>
              <a:rPr lang="tr-TR" sz="1800" kern="100" dirty="0" err="1">
                <a:effectLst/>
                <a:latin typeface="Times New Roman" panose="02020603050405020304" pitchFamily="18" charset="0"/>
                <a:ea typeface="Aptos" panose="020B0004020202020204" pitchFamily="34" charset="0"/>
              </a:rPr>
              <a:t>gardolap</a:t>
            </a:r>
            <a:r>
              <a:rPr lang="tr-TR" sz="1800" kern="100" dirty="0">
                <a:effectLst/>
                <a:latin typeface="Times New Roman" panose="02020603050405020304" pitchFamily="18" charset="0"/>
                <a:ea typeface="Aptos" panose="020B0004020202020204" pitchFamily="34" charset="0"/>
              </a:rPr>
              <a:t>” denmektedir.</a:t>
            </a:r>
            <a:endParaRPr lang="tr-TR" dirty="0"/>
          </a:p>
        </p:txBody>
      </p:sp>
    </p:spTree>
    <p:extLst>
      <p:ext uri="{BB962C8B-B14F-4D97-AF65-F5344CB8AC3E}">
        <p14:creationId xmlns:p14="http://schemas.microsoft.com/office/powerpoint/2010/main" val="35866382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B27E6F3-3150-FF40-ED8A-3E3E7FE15E5A}"/>
              </a:ext>
            </a:extLst>
          </p:cNvPr>
          <p:cNvSpPr>
            <a:spLocks noGrp="1"/>
          </p:cNvSpPr>
          <p:nvPr>
            <p:ph idx="1"/>
          </p:nvPr>
        </p:nvSpPr>
        <p:spPr/>
        <p:txBody>
          <a:bodyPr/>
          <a:lstStyle/>
          <a:p>
            <a:pPr algn="just"/>
            <a:r>
              <a:rPr lang="tr-TR" sz="1800" kern="100" dirty="0">
                <a:effectLst/>
                <a:latin typeface="Times New Roman" panose="02020603050405020304" pitchFamily="18" charset="0"/>
                <a:ea typeface="Aptos" panose="020B0004020202020204" pitchFamily="34" charset="0"/>
              </a:rPr>
              <a:t>“kurultay” sözüne benzetilerek “danıştay, sayıştay, yargıtay” sözleri türetilmiştir.</a:t>
            </a:r>
          </a:p>
          <a:p>
            <a:endParaRPr lang="tr-TR" dirty="0"/>
          </a:p>
        </p:txBody>
      </p:sp>
    </p:spTree>
    <p:extLst>
      <p:ext uri="{BB962C8B-B14F-4D97-AF65-F5344CB8AC3E}">
        <p14:creationId xmlns:p14="http://schemas.microsoft.com/office/powerpoint/2010/main" val="25231052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33394B3-E386-5216-8DD8-40204399CE78}"/>
              </a:ext>
            </a:extLst>
          </p:cNvPr>
          <p:cNvSpPr>
            <a:spLocks noGrp="1"/>
          </p:cNvSpPr>
          <p:nvPr>
            <p:ph idx="1"/>
          </p:nvPr>
        </p:nvSpPr>
        <p:spPr/>
        <p:txBody>
          <a:bodyPr/>
          <a:lstStyle/>
          <a:p>
            <a:pPr algn="just">
              <a:lnSpc>
                <a:spcPct val="107000"/>
              </a:lnSpc>
              <a:spcAft>
                <a:spcPts val="800"/>
              </a:spcAft>
            </a:pPr>
            <a:r>
              <a:rPr lang="tr-TR" sz="1800" kern="100" dirty="0">
                <a:effectLst/>
                <a:latin typeface="Times New Roman" panose="02020603050405020304" pitchFamily="18" charset="0"/>
                <a:ea typeface="Aptos" panose="020B0004020202020204" pitchFamily="34" charset="0"/>
              </a:rPr>
              <a:t>-</a:t>
            </a:r>
            <a:r>
              <a:rPr lang="tr-TR" sz="1800" kern="100" dirty="0" err="1">
                <a:effectLst/>
                <a:latin typeface="Times New Roman" panose="02020603050405020304" pitchFamily="18" charset="0"/>
                <a:ea typeface="Aptos" panose="020B0004020202020204" pitchFamily="34" charset="0"/>
              </a:rPr>
              <a:t>msa</a:t>
            </a:r>
            <a:r>
              <a:rPr lang="tr-TR" sz="1800" kern="100" dirty="0">
                <a:effectLst/>
                <a:latin typeface="Times New Roman" panose="02020603050405020304" pitchFamily="18" charset="0"/>
                <a:ea typeface="Aptos" panose="020B0004020202020204" pitchFamily="34" charset="0"/>
              </a:rPr>
              <a:t> eki ile azımsa-, özümse-, küçümse-gibi birkaç sözden yola çıkılarak yapılan, fakat bu kez dilimizin yapısında örneği olmadığı halde gülümse-çekimse-, anımsa- sözlerindeki gibi fiil köküne aynı ekin eklendiği görülmektedir. Bu sözcükler de ben-im-se- sözündeki iyelik ekine benzeyerek meydana gelmiştir.</a:t>
            </a:r>
          </a:p>
          <a:p>
            <a:pPr algn="just">
              <a:lnSpc>
                <a:spcPct val="107000"/>
              </a:lnSpc>
              <a:spcAft>
                <a:spcPts val="800"/>
              </a:spcAft>
            </a:pPr>
            <a:r>
              <a:rPr lang="tr-TR" sz="1800" kern="100" dirty="0">
                <a:effectLst/>
                <a:latin typeface="Times New Roman" panose="02020603050405020304" pitchFamily="18" charset="0"/>
                <a:ea typeface="Aptos" panose="020B0004020202020204" pitchFamily="34" charset="0"/>
              </a:rPr>
              <a:t>Zaman zaman yabancı dillerin etkisiyle, başka bir dildeki kelimeye bilinçli olarak benzetilen yeni kelimeler ortaya çıkabilir:</a:t>
            </a:r>
          </a:p>
          <a:p>
            <a:pPr marL="0" indent="0">
              <a:buNone/>
            </a:pPr>
            <a:endParaRPr lang="tr-TR" dirty="0"/>
          </a:p>
        </p:txBody>
      </p:sp>
    </p:spTree>
    <p:extLst>
      <p:ext uri="{BB962C8B-B14F-4D97-AF65-F5344CB8AC3E}">
        <p14:creationId xmlns:p14="http://schemas.microsoft.com/office/powerpoint/2010/main" val="9015385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CBE762C-FB6A-4689-B858-C7F6E32A4A31}"/>
              </a:ext>
            </a:extLst>
          </p:cNvPr>
          <p:cNvSpPr>
            <a:spLocks noGrp="1"/>
          </p:cNvSpPr>
          <p:nvPr>
            <p:ph idx="1"/>
          </p:nvPr>
        </p:nvSpPr>
        <p:spPr/>
        <p:txBody>
          <a:bodyPr/>
          <a:lstStyle/>
          <a:p>
            <a:pPr algn="just">
              <a:lnSpc>
                <a:spcPct val="107000"/>
              </a:lnSpc>
              <a:spcAft>
                <a:spcPts val="800"/>
              </a:spcAft>
            </a:pPr>
            <a:r>
              <a:rPr lang="tr-TR" sz="1800" i="1" kern="100" dirty="0">
                <a:effectLst/>
                <a:latin typeface="Times New Roman" panose="02020603050405020304" pitchFamily="18" charset="0"/>
                <a:ea typeface="Aptos" panose="020B0004020202020204" pitchFamily="34" charset="0"/>
              </a:rPr>
              <a:t>belleten = </a:t>
            </a:r>
            <a:r>
              <a:rPr lang="tr-TR" sz="1800" kern="100" dirty="0">
                <a:effectLst/>
                <a:latin typeface="Times New Roman" panose="02020603050405020304" pitchFamily="18" charset="0"/>
                <a:ea typeface="Aptos" panose="020B0004020202020204" pitchFamily="34" charset="0"/>
              </a:rPr>
              <a:t>Fr. </a:t>
            </a:r>
            <a:r>
              <a:rPr lang="tr-TR" sz="1800" i="1" kern="100" dirty="0" err="1">
                <a:effectLst/>
                <a:latin typeface="Times New Roman" panose="02020603050405020304" pitchFamily="18" charset="0"/>
                <a:ea typeface="Aptos" panose="020B0004020202020204" pitchFamily="34" charset="0"/>
              </a:rPr>
              <a:t>bulletin</a:t>
            </a:r>
            <a:r>
              <a:rPr lang="tr-TR" sz="1800" i="1" kern="100" dirty="0">
                <a:effectLst/>
                <a:latin typeface="Times New Roman" panose="02020603050405020304" pitchFamily="18" charset="0"/>
                <a:ea typeface="Aptos" panose="020B0004020202020204" pitchFamily="34" charset="0"/>
              </a:rPr>
              <a:t> ‘’Dergi, bülten’’		genel=Fr. general</a:t>
            </a:r>
            <a:endParaRPr lang="tr-TR" sz="1800" kern="100" dirty="0">
              <a:effectLst/>
              <a:latin typeface="Times New Roman" panose="02020603050405020304" pitchFamily="18" charset="0"/>
              <a:ea typeface="Aptos" panose="020B0004020202020204" pitchFamily="34" charset="0"/>
            </a:endParaRPr>
          </a:p>
          <a:p>
            <a:pPr algn="just">
              <a:lnSpc>
                <a:spcPct val="107000"/>
              </a:lnSpc>
              <a:spcAft>
                <a:spcPts val="800"/>
              </a:spcAft>
            </a:pPr>
            <a:r>
              <a:rPr lang="tr-TR" sz="1800" i="1" kern="100" dirty="0">
                <a:effectLst/>
                <a:latin typeface="Times New Roman" panose="02020603050405020304" pitchFamily="18" charset="0"/>
                <a:ea typeface="Aptos" panose="020B0004020202020204" pitchFamily="34" charset="0"/>
              </a:rPr>
              <a:t>imge = </a:t>
            </a:r>
            <a:r>
              <a:rPr lang="tr-TR" sz="1800" kern="100" dirty="0">
                <a:effectLst/>
                <a:latin typeface="Times New Roman" panose="02020603050405020304" pitchFamily="18" charset="0"/>
                <a:ea typeface="Aptos" panose="020B0004020202020204" pitchFamily="34" charset="0"/>
              </a:rPr>
              <a:t>Fr. </a:t>
            </a:r>
            <a:r>
              <a:rPr lang="tr-TR" sz="1800" i="1" kern="100" dirty="0" err="1">
                <a:effectLst/>
                <a:latin typeface="Times New Roman" panose="02020603050405020304" pitchFamily="18" charset="0"/>
                <a:ea typeface="Aptos" panose="020B0004020202020204" pitchFamily="34" charset="0"/>
              </a:rPr>
              <a:t>image</a:t>
            </a:r>
            <a:endParaRPr lang="tr-TR" sz="1800" kern="100" dirty="0">
              <a:effectLst/>
              <a:latin typeface="Times New Roman" panose="02020603050405020304" pitchFamily="18" charset="0"/>
              <a:ea typeface="Aptos" panose="020B0004020202020204" pitchFamily="34" charset="0"/>
            </a:endParaRPr>
          </a:p>
          <a:p>
            <a:pPr algn="just">
              <a:lnSpc>
                <a:spcPct val="107000"/>
              </a:lnSpc>
              <a:spcAft>
                <a:spcPts val="800"/>
              </a:spcAft>
            </a:pPr>
            <a:r>
              <a:rPr lang="tr-TR" sz="1800" i="1" kern="100" dirty="0">
                <a:effectLst/>
                <a:latin typeface="Times New Roman" panose="02020603050405020304" pitchFamily="18" charset="0"/>
                <a:ea typeface="Aptos" panose="020B0004020202020204" pitchFamily="34" charset="0"/>
              </a:rPr>
              <a:t>okul = </a:t>
            </a:r>
            <a:r>
              <a:rPr lang="tr-TR" sz="1800" kern="100" dirty="0">
                <a:effectLst/>
                <a:latin typeface="Times New Roman" panose="02020603050405020304" pitchFamily="18" charset="0"/>
                <a:ea typeface="Aptos" panose="020B0004020202020204" pitchFamily="34" charset="0"/>
              </a:rPr>
              <a:t>Fr. </a:t>
            </a:r>
            <a:r>
              <a:rPr lang="tr-TR" sz="1800" i="1" kern="100" dirty="0">
                <a:effectLst/>
                <a:latin typeface="Times New Roman" panose="02020603050405020304" pitchFamily="18" charset="0"/>
                <a:ea typeface="Aptos" panose="020B0004020202020204" pitchFamily="34" charset="0"/>
              </a:rPr>
              <a:t>ekol</a:t>
            </a:r>
            <a:endParaRPr lang="tr-TR" sz="1800" kern="100" dirty="0">
              <a:effectLst/>
              <a:latin typeface="Times New Roman" panose="02020603050405020304" pitchFamily="18" charset="0"/>
              <a:ea typeface="Aptos" panose="020B0004020202020204" pitchFamily="34" charset="0"/>
            </a:endParaRPr>
          </a:p>
          <a:p>
            <a:pPr marL="0" indent="0">
              <a:buNone/>
            </a:pPr>
            <a:endParaRPr lang="tr-TR" dirty="0"/>
          </a:p>
        </p:txBody>
      </p:sp>
    </p:spTree>
    <p:extLst>
      <p:ext uri="{BB962C8B-B14F-4D97-AF65-F5344CB8AC3E}">
        <p14:creationId xmlns:p14="http://schemas.microsoft.com/office/powerpoint/2010/main" val="1101237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D7A3D19-7CF5-301A-822A-F06CBAC2CDAB}"/>
              </a:ext>
            </a:extLst>
          </p:cNvPr>
          <p:cNvSpPr>
            <a:spLocks noGrp="1"/>
          </p:cNvSpPr>
          <p:nvPr>
            <p:ph idx="1"/>
          </p:nvPr>
        </p:nvSpPr>
        <p:spPr/>
        <p:txBody>
          <a:bodyPr/>
          <a:lstStyle/>
          <a:p>
            <a:pPr>
              <a:lnSpc>
                <a:spcPct val="107000"/>
              </a:lnSpc>
              <a:spcAft>
                <a:spcPts val="800"/>
              </a:spcAft>
            </a:pPr>
            <a:r>
              <a:rPr lang="tr-TR" sz="1800" b="1" kern="100" dirty="0">
                <a:effectLst/>
                <a:latin typeface="Times New Roman" panose="02020603050405020304" pitchFamily="18" charset="0"/>
                <a:ea typeface="Aptos" panose="020B0004020202020204" pitchFamily="34" charset="0"/>
              </a:rPr>
              <a:t>4- Türkçede Ses Değiştirme Yöntemi</a:t>
            </a:r>
            <a:endParaRPr lang="tr-TR" sz="1800" kern="100" dirty="0">
              <a:effectLst/>
              <a:latin typeface="Times New Roman" panose="02020603050405020304" pitchFamily="18" charset="0"/>
              <a:ea typeface="Aptos" panose="020B0004020202020204" pitchFamily="34" charset="0"/>
            </a:endParaRPr>
          </a:p>
          <a:p>
            <a:pPr algn="just">
              <a:lnSpc>
                <a:spcPct val="150000"/>
              </a:lnSpc>
              <a:spcAft>
                <a:spcPts val="600"/>
              </a:spcAft>
            </a:pPr>
            <a:r>
              <a:rPr lang="tr-TR" sz="1800" kern="100" dirty="0">
                <a:effectLst/>
                <a:latin typeface="Times New Roman" panose="02020603050405020304" pitchFamily="18" charset="0"/>
                <a:ea typeface="Aptos" panose="020B0004020202020204" pitchFamily="34" charset="0"/>
              </a:rPr>
              <a:t>Ses değişikliğine giderek yeni anlamlı sözcük türetme ya da sözcüğün görevini belirleme </a:t>
            </a:r>
            <a:r>
              <a:rPr lang="tr-TR" sz="1800" kern="100" dirty="0" err="1">
                <a:effectLst/>
                <a:latin typeface="Times New Roman" panose="02020603050405020304" pitchFamily="18" charset="0"/>
                <a:ea typeface="Aptos" panose="020B0004020202020204" pitchFamily="34" charset="0"/>
              </a:rPr>
              <a:t>bükünlü</a:t>
            </a:r>
            <a:r>
              <a:rPr lang="tr-TR" sz="1800" kern="100" dirty="0">
                <a:effectLst/>
                <a:latin typeface="Times New Roman" panose="02020603050405020304" pitchFamily="18" charset="0"/>
                <a:ea typeface="Aptos" panose="020B0004020202020204" pitchFamily="34" charset="0"/>
              </a:rPr>
              <a:t> dillerin en belirgin yapı özelliğidir. </a:t>
            </a:r>
            <a:endParaRPr lang="tr-TR" dirty="0"/>
          </a:p>
        </p:txBody>
      </p:sp>
    </p:spTree>
    <p:extLst>
      <p:ext uri="{BB962C8B-B14F-4D97-AF65-F5344CB8AC3E}">
        <p14:creationId xmlns:p14="http://schemas.microsoft.com/office/powerpoint/2010/main" val="40077783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D149B6D-8D0D-46FF-8E69-00D53485DF01}"/>
              </a:ext>
            </a:extLst>
          </p:cNvPr>
          <p:cNvSpPr>
            <a:spLocks noGrp="1"/>
          </p:cNvSpPr>
          <p:nvPr>
            <p:ph idx="1"/>
          </p:nvPr>
        </p:nvSpPr>
        <p:spPr/>
        <p:txBody>
          <a:bodyPr/>
          <a:lstStyle/>
          <a:p>
            <a:pPr algn="ctr"/>
            <a:r>
              <a:rPr lang="tr-TR" dirty="0" err="1">
                <a:latin typeface="Times New Roman" panose="02020603050405020304" pitchFamily="18" charset="0"/>
                <a:cs typeface="Times New Roman" panose="02020603050405020304" pitchFamily="18" charset="0"/>
              </a:rPr>
              <a:t>Bükünlü</a:t>
            </a:r>
            <a:r>
              <a:rPr lang="tr-TR" dirty="0">
                <a:latin typeface="Times New Roman" panose="02020603050405020304" pitchFamily="18" charset="0"/>
                <a:cs typeface="Times New Roman" panose="02020603050405020304" pitchFamily="18" charset="0"/>
              </a:rPr>
              <a:t> diller nelerdir? En belirgin örneği hangisiydi?</a:t>
            </a:r>
          </a:p>
        </p:txBody>
      </p:sp>
    </p:spTree>
    <p:extLst>
      <p:ext uri="{BB962C8B-B14F-4D97-AF65-F5344CB8AC3E}">
        <p14:creationId xmlns:p14="http://schemas.microsoft.com/office/powerpoint/2010/main" val="26282696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4A64485-C538-7ABE-D2BC-F388A0C97B41}"/>
              </a:ext>
            </a:extLst>
          </p:cNvPr>
          <p:cNvSpPr>
            <a:spLocks noGrp="1"/>
          </p:cNvSpPr>
          <p:nvPr>
            <p:ph idx="1"/>
          </p:nvPr>
        </p:nvSpPr>
        <p:spPr/>
        <p:txBody>
          <a:bodyPr/>
          <a:lstStyle/>
          <a:p>
            <a:pPr algn="just">
              <a:lnSpc>
                <a:spcPct val="150000"/>
              </a:lnSpc>
              <a:spcAft>
                <a:spcPts val="600"/>
              </a:spcAft>
            </a:pPr>
            <a:r>
              <a:rPr lang="tr-TR" sz="1800" kern="100" dirty="0">
                <a:effectLst/>
                <a:latin typeface="Times New Roman" panose="02020603050405020304" pitchFamily="18" charset="0"/>
                <a:ea typeface="Aptos" panose="020B0004020202020204" pitchFamily="34" charset="0"/>
              </a:rPr>
              <a:t>Örneğin; Arapçada belirli kalıplar vardır ve bu kalıplarda ses değişikliğine gidilerek (daha çok ünlü sesler) yeni anlamlı sözcükler türetilir:</a:t>
            </a:r>
          </a:p>
          <a:p>
            <a:pPr algn="just">
              <a:lnSpc>
                <a:spcPct val="150000"/>
              </a:lnSpc>
              <a:spcAft>
                <a:spcPts val="600"/>
              </a:spcAft>
            </a:pPr>
            <a:r>
              <a:rPr lang="tr-TR" sz="1800" kern="100" dirty="0">
                <a:effectLst/>
                <a:latin typeface="Times New Roman" panose="02020603050405020304" pitchFamily="18" charset="0"/>
                <a:ea typeface="Aptos" panose="020B0004020202020204" pitchFamily="34" charset="0"/>
              </a:rPr>
              <a:t>‘yazmak’ fiilini oluşturan kök harfler: ك ت ب (k-t-b) ve bu kökten türetilmiş bazı kelimeler: </a:t>
            </a:r>
            <a:r>
              <a:rPr lang="tr-TR" sz="1800" kern="100" dirty="0" err="1">
                <a:effectLst/>
                <a:latin typeface="Times New Roman" panose="02020603050405020304" pitchFamily="18" charset="0"/>
                <a:ea typeface="Aptos" panose="020B0004020202020204" pitchFamily="34" charset="0"/>
              </a:rPr>
              <a:t>كتاب</a:t>
            </a:r>
            <a:r>
              <a:rPr lang="tr-TR" sz="1800" kern="100" dirty="0">
                <a:effectLst/>
                <a:latin typeface="Times New Roman" panose="02020603050405020304" pitchFamily="18" charset="0"/>
                <a:ea typeface="Aptos" panose="020B0004020202020204" pitchFamily="34" charset="0"/>
              </a:rPr>
              <a:t> / </a:t>
            </a:r>
            <a:r>
              <a:rPr lang="tr-TR" sz="1800" kern="100" dirty="0" err="1">
                <a:effectLst/>
                <a:latin typeface="Times New Roman" panose="02020603050405020304" pitchFamily="18" charset="0"/>
                <a:ea typeface="Aptos" panose="020B0004020202020204" pitchFamily="34" charset="0"/>
              </a:rPr>
              <a:t>kitâb</a:t>
            </a:r>
            <a:r>
              <a:rPr lang="tr-TR" sz="1800" kern="100" dirty="0">
                <a:effectLst/>
                <a:latin typeface="Times New Roman" panose="02020603050405020304" pitchFamily="18" charset="0"/>
                <a:ea typeface="Aptos" panose="020B0004020202020204" pitchFamily="34" charset="0"/>
              </a:rPr>
              <a:t> </a:t>
            </a:r>
            <a:r>
              <a:rPr lang="tr-TR" sz="1800" kern="100" dirty="0" err="1">
                <a:effectLst/>
                <a:latin typeface="Times New Roman" panose="02020603050405020304" pitchFamily="18" charset="0"/>
                <a:ea typeface="Aptos" panose="020B0004020202020204" pitchFamily="34" charset="0"/>
              </a:rPr>
              <a:t>كاتب</a:t>
            </a:r>
            <a:r>
              <a:rPr lang="tr-TR" sz="1800" kern="100" dirty="0">
                <a:effectLst/>
                <a:latin typeface="Times New Roman" panose="02020603050405020304" pitchFamily="18" charset="0"/>
                <a:ea typeface="Aptos" panose="020B0004020202020204" pitchFamily="34" charset="0"/>
              </a:rPr>
              <a:t> / </a:t>
            </a:r>
            <a:r>
              <a:rPr lang="tr-TR" sz="1800" kern="100" dirty="0" err="1">
                <a:effectLst/>
                <a:latin typeface="Times New Roman" panose="02020603050405020304" pitchFamily="18" charset="0"/>
                <a:ea typeface="Aptos" panose="020B0004020202020204" pitchFamily="34" charset="0"/>
              </a:rPr>
              <a:t>kâtib</a:t>
            </a:r>
            <a:r>
              <a:rPr lang="tr-TR" sz="1800" kern="100" dirty="0">
                <a:effectLst/>
                <a:latin typeface="Times New Roman" panose="02020603050405020304" pitchFamily="18" charset="0"/>
                <a:ea typeface="Aptos" panose="020B0004020202020204" pitchFamily="34" charset="0"/>
              </a:rPr>
              <a:t> </a:t>
            </a:r>
            <a:r>
              <a:rPr lang="tr-TR" sz="1800" kern="100" dirty="0" err="1">
                <a:effectLst/>
                <a:latin typeface="Times New Roman" panose="02020603050405020304" pitchFamily="18" charset="0"/>
                <a:ea typeface="Aptos" panose="020B0004020202020204" pitchFamily="34" charset="0"/>
              </a:rPr>
              <a:t>كتابھ</a:t>
            </a:r>
            <a:r>
              <a:rPr lang="tr-TR" sz="1800" kern="100" dirty="0">
                <a:effectLst/>
                <a:latin typeface="Times New Roman" panose="02020603050405020304" pitchFamily="18" charset="0"/>
                <a:ea typeface="Aptos" panose="020B0004020202020204" pitchFamily="34" charset="0"/>
              </a:rPr>
              <a:t> / </a:t>
            </a:r>
            <a:r>
              <a:rPr lang="tr-TR" sz="1800" kern="100" dirty="0" err="1">
                <a:effectLst/>
                <a:latin typeface="Times New Roman" panose="02020603050405020304" pitchFamily="18" charset="0"/>
                <a:ea typeface="Aptos" panose="020B0004020202020204" pitchFamily="34" charset="0"/>
              </a:rPr>
              <a:t>kitâbe</a:t>
            </a:r>
            <a:r>
              <a:rPr lang="tr-TR" sz="1800" kern="100" dirty="0">
                <a:effectLst/>
                <a:latin typeface="Times New Roman" panose="02020603050405020304" pitchFamily="18" charset="0"/>
                <a:ea typeface="Aptos" panose="020B0004020202020204" pitchFamily="34" charset="0"/>
              </a:rPr>
              <a:t>.</a:t>
            </a:r>
          </a:p>
          <a:p>
            <a:endParaRPr lang="tr-TR" dirty="0"/>
          </a:p>
        </p:txBody>
      </p:sp>
    </p:spTree>
    <p:extLst>
      <p:ext uri="{BB962C8B-B14F-4D97-AF65-F5344CB8AC3E}">
        <p14:creationId xmlns:p14="http://schemas.microsoft.com/office/powerpoint/2010/main" val="915737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208D9D9-2BD3-22EE-CA1B-134E2A39FE30}"/>
              </a:ext>
            </a:extLst>
          </p:cNvPr>
          <p:cNvSpPr>
            <a:spLocks noGrp="1"/>
          </p:cNvSpPr>
          <p:nvPr>
            <p:ph idx="1"/>
          </p:nvPr>
        </p:nvSpPr>
        <p:spPr/>
        <p:txBody>
          <a:bodyPr/>
          <a:lstStyle/>
          <a:p>
            <a:pPr algn="ctr"/>
            <a:r>
              <a:rPr lang="tr-TR" dirty="0">
                <a:latin typeface="Times New Roman" panose="02020603050405020304" pitchFamily="18" charset="0"/>
                <a:cs typeface="Times New Roman" panose="02020603050405020304" pitchFamily="18" charset="0"/>
              </a:rPr>
              <a:t>Sizce sözcük türetmede kullanılan yöntemler neler olabilir?</a:t>
            </a:r>
          </a:p>
        </p:txBody>
      </p:sp>
    </p:spTree>
    <p:extLst>
      <p:ext uri="{BB962C8B-B14F-4D97-AF65-F5344CB8AC3E}">
        <p14:creationId xmlns:p14="http://schemas.microsoft.com/office/powerpoint/2010/main" val="36555312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6D3CB91-FBB0-2168-6B86-809D4A942AEA}"/>
              </a:ext>
            </a:extLst>
          </p:cNvPr>
          <p:cNvSpPr>
            <a:spLocks noGrp="1"/>
          </p:cNvSpPr>
          <p:nvPr>
            <p:ph idx="1"/>
          </p:nvPr>
        </p:nvSpPr>
        <p:spPr/>
        <p:txBody>
          <a:bodyPr/>
          <a:lstStyle/>
          <a:p>
            <a:pPr algn="just"/>
            <a:r>
              <a:rPr lang="tr-TR" sz="1800" kern="100" dirty="0">
                <a:effectLst/>
                <a:latin typeface="Times New Roman" panose="02020603050405020304" pitchFamily="18" charset="0"/>
                <a:ea typeface="Aptos" panose="020B0004020202020204" pitchFamily="34" charset="0"/>
              </a:rPr>
              <a:t>İngilizcede de </a:t>
            </a:r>
            <a:r>
              <a:rPr lang="tr-TR" sz="1800" kern="100" dirty="0" err="1">
                <a:effectLst/>
                <a:latin typeface="Times New Roman" panose="02020603050405020304" pitchFamily="18" charset="0"/>
                <a:ea typeface="Aptos" panose="020B0004020202020204" pitchFamily="34" charset="0"/>
              </a:rPr>
              <a:t>man</a:t>
            </a:r>
            <a:r>
              <a:rPr lang="tr-TR" sz="1800" kern="100" dirty="0">
                <a:effectLst/>
                <a:latin typeface="Times New Roman" panose="02020603050405020304" pitchFamily="18" charset="0"/>
                <a:ea typeface="Aptos" panose="020B0004020202020204" pitchFamily="34" charset="0"/>
              </a:rPr>
              <a:t> (adam) men (adamlar); </a:t>
            </a:r>
            <a:r>
              <a:rPr lang="tr-TR" sz="1800" kern="100" dirty="0" err="1">
                <a:effectLst/>
                <a:latin typeface="Times New Roman" panose="02020603050405020304" pitchFamily="18" charset="0"/>
                <a:ea typeface="Aptos" panose="020B0004020202020204" pitchFamily="34" charset="0"/>
              </a:rPr>
              <a:t>mouse</a:t>
            </a:r>
            <a:r>
              <a:rPr lang="tr-TR" sz="1800" kern="100" dirty="0">
                <a:effectLst/>
                <a:latin typeface="Times New Roman" panose="02020603050405020304" pitchFamily="18" charset="0"/>
                <a:ea typeface="Aptos" panose="020B0004020202020204" pitchFamily="34" charset="0"/>
              </a:rPr>
              <a:t> (fare) </a:t>
            </a:r>
            <a:r>
              <a:rPr lang="tr-TR" sz="1800" kern="100" dirty="0" err="1">
                <a:effectLst/>
                <a:latin typeface="Times New Roman" panose="02020603050405020304" pitchFamily="18" charset="0"/>
                <a:ea typeface="Aptos" panose="020B0004020202020204" pitchFamily="34" charset="0"/>
              </a:rPr>
              <a:t>mice</a:t>
            </a:r>
            <a:r>
              <a:rPr lang="tr-TR" sz="1800" kern="100" dirty="0">
                <a:effectLst/>
                <a:latin typeface="Times New Roman" panose="02020603050405020304" pitchFamily="18" charset="0"/>
                <a:ea typeface="Aptos" panose="020B0004020202020204" pitchFamily="34" charset="0"/>
              </a:rPr>
              <a:t> (fareler); </a:t>
            </a:r>
            <a:r>
              <a:rPr lang="tr-TR" sz="1800" kern="100" dirty="0" err="1">
                <a:effectLst/>
                <a:latin typeface="Times New Roman" panose="02020603050405020304" pitchFamily="18" charset="0"/>
                <a:ea typeface="Aptos" panose="020B0004020202020204" pitchFamily="34" charset="0"/>
              </a:rPr>
              <a:t>drink</a:t>
            </a:r>
            <a:r>
              <a:rPr lang="tr-TR" sz="1800" kern="100" dirty="0">
                <a:effectLst/>
                <a:latin typeface="Times New Roman" panose="02020603050405020304" pitchFamily="18" charset="0"/>
                <a:ea typeface="Aptos" panose="020B0004020202020204" pitchFamily="34" charset="0"/>
              </a:rPr>
              <a:t> (içmek şimdiki/geniş zaman), </a:t>
            </a:r>
            <a:r>
              <a:rPr lang="tr-TR" sz="1800" kern="100" dirty="0" err="1">
                <a:effectLst/>
                <a:latin typeface="Times New Roman" panose="02020603050405020304" pitchFamily="18" charset="0"/>
                <a:ea typeface="Aptos" panose="020B0004020202020204" pitchFamily="34" charset="0"/>
              </a:rPr>
              <a:t>drank</a:t>
            </a:r>
            <a:r>
              <a:rPr lang="tr-TR" sz="1800" kern="100" dirty="0">
                <a:effectLst/>
                <a:latin typeface="Times New Roman" panose="02020603050405020304" pitchFamily="18" charset="0"/>
                <a:ea typeface="Aptos" panose="020B0004020202020204" pitchFamily="34" charset="0"/>
              </a:rPr>
              <a:t> (geçmiş zaman) </a:t>
            </a:r>
            <a:r>
              <a:rPr lang="tr-TR" sz="1800" kern="100" dirty="0" err="1">
                <a:effectLst/>
                <a:latin typeface="Times New Roman" panose="02020603050405020304" pitchFamily="18" charset="0"/>
                <a:ea typeface="Aptos" panose="020B0004020202020204" pitchFamily="34" charset="0"/>
              </a:rPr>
              <a:t>drunk</a:t>
            </a:r>
            <a:r>
              <a:rPr lang="tr-TR" sz="1800" kern="100" dirty="0">
                <a:effectLst/>
                <a:latin typeface="Times New Roman" panose="02020603050405020304" pitchFamily="18" charset="0"/>
                <a:ea typeface="Aptos" panose="020B0004020202020204" pitchFamily="34" charset="0"/>
              </a:rPr>
              <a:t> (geçmiş zaman sıfat-fiil şekli); </a:t>
            </a:r>
            <a:r>
              <a:rPr lang="tr-TR" sz="1800" kern="100" dirty="0" err="1">
                <a:effectLst/>
                <a:latin typeface="Times New Roman" panose="02020603050405020304" pitchFamily="18" charset="0"/>
                <a:ea typeface="Aptos" panose="020B0004020202020204" pitchFamily="34" charset="0"/>
              </a:rPr>
              <a:t>these</a:t>
            </a:r>
            <a:r>
              <a:rPr lang="tr-TR" sz="1800" kern="100" dirty="0">
                <a:effectLst/>
                <a:latin typeface="Times New Roman" panose="02020603050405020304" pitchFamily="18" charset="0"/>
                <a:ea typeface="Aptos" panose="020B0004020202020204" pitchFamily="34" charset="0"/>
              </a:rPr>
              <a:t> (bunlar), </a:t>
            </a:r>
            <a:r>
              <a:rPr lang="tr-TR" sz="1800" kern="100" dirty="0" err="1">
                <a:effectLst/>
                <a:latin typeface="Times New Roman" panose="02020603050405020304" pitchFamily="18" charset="0"/>
                <a:ea typeface="Aptos" panose="020B0004020202020204" pitchFamily="34" charset="0"/>
              </a:rPr>
              <a:t>those</a:t>
            </a:r>
            <a:r>
              <a:rPr lang="tr-TR" sz="1800" kern="100" dirty="0">
                <a:effectLst/>
                <a:latin typeface="Times New Roman" panose="02020603050405020304" pitchFamily="18" charset="0"/>
                <a:ea typeface="Aptos" panose="020B0004020202020204" pitchFamily="34" charset="0"/>
              </a:rPr>
              <a:t> (şunlar) vb. örneklerde görüldüğü üzere, ses değiştirme yöntemi ile sözcüklerin ya görevleri belirlenmiş ya da sözcüklerden yeni anlamlı sözcükler türetilmiştir.</a:t>
            </a:r>
          </a:p>
          <a:p>
            <a:pPr marL="0" indent="0">
              <a:buNone/>
            </a:pPr>
            <a:endParaRPr lang="tr-TR" dirty="0"/>
          </a:p>
        </p:txBody>
      </p:sp>
    </p:spTree>
    <p:extLst>
      <p:ext uri="{BB962C8B-B14F-4D97-AF65-F5344CB8AC3E}">
        <p14:creationId xmlns:p14="http://schemas.microsoft.com/office/powerpoint/2010/main" val="41472961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D82EF72-10B2-C3A0-B944-90D4BD5D24FA}"/>
              </a:ext>
            </a:extLst>
          </p:cNvPr>
          <p:cNvSpPr>
            <a:spLocks noGrp="1"/>
          </p:cNvSpPr>
          <p:nvPr>
            <p:ph idx="1"/>
          </p:nvPr>
        </p:nvSpPr>
        <p:spPr/>
        <p:txBody>
          <a:bodyPr/>
          <a:lstStyle/>
          <a:p>
            <a:pPr algn="just"/>
            <a:r>
              <a:rPr lang="tr-TR" sz="1800" kern="100" dirty="0">
                <a:effectLst/>
                <a:latin typeface="Times New Roman" panose="02020603050405020304" pitchFamily="18" charset="0"/>
                <a:ea typeface="Aptos" panose="020B0004020202020204" pitchFamily="34" charset="0"/>
              </a:rPr>
              <a:t>Ses değişimi olayına bir örnek (koz &gt;) köz ~ kor sözcüklerinin durumudur. </a:t>
            </a:r>
            <a:r>
              <a:rPr lang="tr-TR" sz="1800" i="1" kern="100" dirty="0">
                <a:effectLst/>
                <a:latin typeface="Times New Roman" panose="02020603050405020304" pitchFamily="18" charset="0"/>
                <a:ea typeface="Aptos" panose="020B0004020202020204" pitchFamily="34" charset="0"/>
              </a:rPr>
              <a:t>köz (&lt; koz)</a:t>
            </a:r>
            <a:r>
              <a:rPr lang="tr-TR" sz="1800" kern="100" dirty="0">
                <a:effectLst/>
                <a:latin typeface="Times New Roman" panose="02020603050405020304" pitchFamily="18" charset="0"/>
                <a:ea typeface="Aptos" panose="020B0004020202020204" pitchFamily="34" charset="0"/>
              </a:rPr>
              <a:t> sözcüğü “kor” sözcüğünden ses değişimi yöntemi ile türetilmiştir.</a:t>
            </a:r>
          </a:p>
          <a:p>
            <a:endParaRPr lang="tr-TR" dirty="0"/>
          </a:p>
        </p:txBody>
      </p:sp>
    </p:spTree>
    <p:extLst>
      <p:ext uri="{BB962C8B-B14F-4D97-AF65-F5344CB8AC3E}">
        <p14:creationId xmlns:p14="http://schemas.microsoft.com/office/powerpoint/2010/main" val="40261097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56567B4-B2FF-716B-9FCD-F01212B07777}"/>
              </a:ext>
            </a:extLst>
          </p:cNvPr>
          <p:cNvSpPr>
            <a:spLocks noGrp="1"/>
          </p:cNvSpPr>
          <p:nvPr>
            <p:ph idx="1"/>
          </p:nvPr>
        </p:nvSpPr>
        <p:spPr/>
        <p:txBody>
          <a:bodyPr/>
          <a:lstStyle/>
          <a:p>
            <a:pPr algn="just"/>
            <a:r>
              <a:rPr lang="tr-TR" sz="1800" kern="100" dirty="0">
                <a:effectLst/>
                <a:latin typeface="Times New Roman" panose="02020603050405020304" pitchFamily="18" charset="0"/>
                <a:ea typeface="Aptos" panose="020B0004020202020204" pitchFamily="34" charset="0"/>
              </a:rPr>
              <a:t>Türkçenin ilk yazılı metinlerinden itibaren rastlanılan </a:t>
            </a:r>
            <a:r>
              <a:rPr lang="tr-TR" sz="1800" b="1" kern="100" dirty="0">
                <a:effectLst/>
                <a:latin typeface="Times New Roman" panose="02020603050405020304" pitchFamily="18" charset="0"/>
                <a:ea typeface="Aptos" panose="020B0004020202020204" pitchFamily="34" charset="0"/>
              </a:rPr>
              <a:t>“taş”</a:t>
            </a:r>
            <a:r>
              <a:rPr lang="tr-TR" sz="1800" kern="100" dirty="0">
                <a:effectLst/>
                <a:latin typeface="Times New Roman" panose="02020603050405020304" pitchFamily="18" charset="0"/>
                <a:ea typeface="Aptos" panose="020B0004020202020204" pitchFamily="34" charset="0"/>
              </a:rPr>
              <a:t> sözcüğü bugün Türkiye Türkçesinde ses değişimleri sonucunda “dış” olarak tek başına; üzerine yapışmış olan eski yön gösterme eki “-</a:t>
            </a:r>
            <a:r>
              <a:rPr lang="tr-TR" sz="1800" kern="100" dirty="0" err="1">
                <a:effectLst/>
                <a:latin typeface="Times New Roman" panose="02020603050405020304" pitchFamily="18" charset="0"/>
                <a:ea typeface="Aptos" panose="020B0004020202020204" pitchFamily="34" charset="0"/>
              </a:rPr>
              <a:t>garu</a:t>
            </a:r>
            <a:r>
              <a:rPr lang="tr-TR" sz="1800" kern="100" dirty="0">
                <a:effectLst/>
                <a:latin typeface="Times New Roman" panose="02020603050405020304" pitchFamily="18" charset="0"/>
                <a:ea typeface="Aptos" panose="020B0004020202020204" pitchFamily="34" charset="0"/>
              </a:rPr>
              <a:t>, -</a:t>
            </a:r>
            <a:r>
              <a:rPr lang="tr-TR" sz="1800" kern="100" dirty="0" err="1">
                <a:effectLst/>
                <a:latin typeface="Times New Roman" panose="02020603050405020304" pitchFamily="18" charset="0"/>
                <a:ea typeface="Aptos" panose="020B0004020202020204" pitchFamily="34" charset="0"/>
              </a:rPr>
              <a:t>aru</a:t>
            </a:r>
            <a:r>
              <a:rPr lang="tr-TR" sz="1800" kern="100" dirty="0">
                <a:effectLst/>
                <a:latin typeface="Times New Roman" panose="02020603050405020304" pitchFamily="18" charset="0"/>
                <a:ea typeface="Aptos" panose="020B0004020202020204" pitchFamily="34" charset="0"/>
              </a:rPr>
              <a:t>, -</a:t>
            </a:r>
            <a:r>
              <a:rPr lang="tr-TR" sz="1800" kern="100" dirty="0" err="1">
                <a:effectLst/>
                <a:latin typeface="Times New Roman" panose="02020603050405020304" pitchFamily="18" charset="0"/>
                <a:ea typeface="Aptos" panose="020B0004020202020204" pitchFamily="34" charset="0"/>
              </a:rPr>
              <a:t>ru</a:t>
            </a:r>
            <a:r>
              <a:rPr lang="tr-TR" sz="1800" kern="100" dirty="0">
                <a:effectLst/>
                <a:latin typeface="Times New Roman" panose="02020603050405020304" pitchFamily="18" charset="0"/>
                <a:ea typeface="Aptos" panose="020B0004020202020204" pitchFamily="34" charset="0"/>
              </a:rPr>
              <a:t>” ile birlikte “taşra” sözcüğünde yaşamaktadır. Katı ve sert madde karşılığı olan sözlük birim </a:t>
            </a:r>
            <a:r>
              <a:rPr lang="tr-TR" sz="1800" i="1" kern="100" dirty="0">
                <a:effectLst/>
                <a:latin typeface="Times New Roman" panose="02020603050405020304" pitchFamily="18" charset="0"/>
                <a:ea typeface="Aptos" panose="020B0004020202020204" pitchFamily="34" charset="0"/>
              </a:rPr>
              <a:t>“taş”</a:t>
            </a:r>
            <a:r>
              <a:rPr lang="tr-TR" sz="1800" kern="100" dirty="0">
                <a:effectLst/>
                <a:latin typeface="Times New Roman" panose="02020603050405020304" pitchFamily="18" charset="0"/>
                <a:ea typeface="Aptos" panose="020B0004020202020204" pitchFamily="34" charset="0"/>
              </a:rPr>
              <a:t> ile </a:t>
            </a:r>
            <a:r>
              <a:rPr lang="tr-TR" sz="1800" i="1" kern="100" dirty="0" err="1">
                <a:effectLst/>
                <a:latin typeface="Times New Roman" panose="02020603050405020304" pitchFamily="18" charset="0"/>
                <a:ea typeface="Aptos" panose="020B0004020202020204" pitchFamily="34" charset="0"/>
              </a:rPr>
              <a:t>iç</a:t>
            </a:r>
            <a:r>
              <a:rPr lang="tr-TR" sz="1800" kern="100" dirty="0" err="1">
                <a:effectLst/>
                <a:latin typeface="Times New Roman" panose="02020603050405020304" pitchFamily="18" charset="0"/>
                <a:ea typeface="Aptos" panose="020B0004020202020204" pitchFamily="34" charset="0"/>
              </a:rPr>
              <a:t>’in</a:t>
            </a:r>
            <a:r>
              <a:rPr lang="tr-TR" sz="1800" kern="100" dirty="0">
                <a:effectLst/>
                <a:latin typeface="Times New Roman" panose="02020603050405020304" pitchFamily="18" charset="0"/>
                <a:ea typeface="Aptos" panose="020B0004020202020204" pitchFamily="34" charset="0"/>
              </a:rPr>
              <a:t> karşıtı sözlük birim olan </a:t>
            </a:r>
            <a:r>
              <a:rPr lang="tr-TR" sz="1800" i="1" kern="100" dirty="0">
                <a:effectLst/>
                <a:latin typeface="Times New Roman" panose="02020603050405020304" pitchFamily="18" charset="0"/>
                <a:ea typeface="Aptos" panose="020B0004020202020204" pitchFamily="34" charset="0"/>
              </a:rPr>
              <a:t>“dış”</a:t>
            </a:r>
            <a:r>
              <a:rPr lang="tr-TR" sz="1800" kern="100" dirty="0">
                <a:effectLst/>
                <a:latin typeface="Times New Roman" panose="02020603050405020304" pitchFamily="18" charset="0"/>
                <a:ea typeface="Aptos" panose="020B0004020202020204" pitchFamily="34" charset="0"/>
              </a:rPr>
              <a:t> ses değişimi yöntemi ile </a:t>
            </a:r>
            <a:r>
              <a:rPr lang="tr-TR" sz="1800" kern="100" dirty="0" err="1">
                <a:effectLst/>
                <a:latin typeface="Times New Roman" panose="02020603050405020304" pitchFamily="18" charset="0"/>
                <a:ea typeface="Aptos" panose="020B0004020202020204" pitchFamily="34" charset="0"/>
              </a:rPr>
              <a:t>sözlükçül</a:t>
            </a:r>
            <a:r>
              <a:rPr lang="tr-TR" sz="1800" kern="100" dirty="0">
                <a:effectLst/>
                <a:latin typeface="Times New Roman" panose="02020603050405020304" pitchFamily="18" charset="0"/>
                <a:ea typeface="Aptos" panose="020B0004020202020204" pitchFamily="34" charset="0"/>
              </a:rPr>
              <a:t> birim olarak ortaya çıkmıştır.</a:t>
            </a:r>
          </a:p>
          <a:p>
            <a:endParaRPr lang="tr-TR" dirty="0"/>
          </a:p>
        </p:txBody>
      </p:sp>
    </p:spTree>
    <p:extLst>
      <p:ext uri="{BB962C8B-B14F-4D97-AF65-F5344CB8AC3E}">
        <p14:creationId xmlns:p14="http://schemas.microsoft.com/office/powerpoint/2010/main" val="42569329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71EA23A-9451-D196-580C-7A2F9CA8938A}"/>
              </a:ext>
            </a:extLst>
          </p:cNvPr>
          <p:cNvSpPr>
            <a:spLocks noGrp="1"/>
          </p:cNvSpPr>
          <p:nvPr>
            <p:ph idx="1"/>
          </p:nvPr>
        </p:nvSpPr>
        <p:spPr/>
        <p:txBody>
          <a:bodyPr/>
          <a:lstStyle/>
          <a:p>
            <a:pPr algn="just"/>
            <a:r>
              <a:rPr lang="tr-TR" sz="1800" kern="100" dirty="0">
                <a:effectLst/>
                <a:latin typeface="Times New Roman" panose="02020603050405020304" pitchFamily="18" charset="0"/>
                <a:ea typeface="Aptos" panose="020B0004020202020204" pitchFamily="34" charset="0"/>
              </a:rPr>
              <a:t>Türkçede </a:t>
            </a:r>
            <a:r>
              <a:rPr lang="tr-TR" sz="1800" i="1" kern="100" dirty="0">
                <a:effectLst/>
                <a:latin typeface="Times New Roman" panose="02020603050405020304" pitchFamily="18" charset="0"/>
                <a:ea typeface="Aptos" panose="020B0004020202020204" pitchFamily="34" charset="0"/>
              </a:rPr>
              <a:t>abdal</a:t>
            </a:r>
            <a:r>
              <a:rPr lang="tr-TR" sz="1800" kern="100" dirty="0">
                <a:effectLst/>
                <a:latin typeface="Times New Roman" panose="02020603050405020304" pitchFamily="18" charset="0"/>
                <a:ea typeface="Aptos" panose="020B0004020202020204" pitchFamily="34" charset="0"/>
              </a:rPr>
              <a:t> ve </a:t>
            </a:r>
            <a:r>
              <a:rPr lang="tr-TR" sz="1800" i="1" kern="100" dirty="0">
                <a:effectLst/>
                <a:latin typeface="Times New Roman" panose="02020603050405020304" pitchFamily="18" charset="0"/>
                <a:ea typeface="Aptos" panose="020B0004020202020204" pitchFamily="34" charset="0"/>
              </a:rPr>
              <a:t>aptal</a:t>
            </a:r>
            <a:r>
              <a:rPr lang="tr-TR" sz="1800" kern="100" dirty="0">
                <a:effectLst/>
                <a:latin typeface="Times New Roman" panose="02020603050405020304" pitchFamily="18" charset="0"/>
                <a:ea typeface="Aptos" panose="020B0004020202020204" pitchFamily="34" charset="0"/>
              </a:rPr>
              <a:t> sözcükleri arasındaki anlam farkları dil kullanıcılarınca bilinmekte ve bu iki sözcük karıştırılmadan kullanılabilmektedir. Arapçadan Türkçeye girmiş olan “</a:t>
            </a:r>
            <a:r>
              <a:rPr lang="tr-TR" sz="1800" kern="100" dirty="0" err="1">
                <a:effectLst/>
                <a:latin typeface="Times New Roman" panose="02020603050405020304" pitchFamily="18" charset="0"/>
                <a:ea typeface="Aptos" panose="020B0004020202020204" pitchFamily="34" charset="0"/>
              </a:rPr>
              <a:t>abdāl</a:t>
            </a:r>
            <a:r>
              <a:rPr lang="tr-TR" sz="1800" kern="100" dirty="0">
                <a:effectLst/>
                <a:latin typeface="Times New Roman" panose="02020603050405020304" pitchFamily="18" charset="0"/>
                <a:ea typeface="Aptos" panose="020B0004020202020204" pitchFamily="34" charset="0"/>
              </a:rPr>
              <a:t>” sözcüğünün Türkçede farklı bir </a:t>
            </a:r>
            <a:r>
              <a:rPr lang="tr-TR" sz="1800" kern="100" dirty="0" err="1">
                <a:effectLst/>
                <a:latin typeface="Times New Roman" panose="02020603050405020304" pitchFamily="18" charset="0"/>
                <a:ea typeface="Aptos" panose="020B0004020202020204" pitchFamily="34" charset="0"/>
              </a:rPr>
              <a:t>sözlükçül</a:t>
            </a:r>
            <a:r>
              <a:rPr lang="tr-TR" sz="1800" kern="100" dirty="0">
                <a:effectLst/>
                <a:latin typeface="Times New Roman" panose="02020603050405020304" pitchFamily="18" charset="0"/>
                <a:ea typeface="Aptos" panose="020B0004020202020204" pitchFamily="34" charset="0"/>
              </a:rPr>
              <a:t> birime dönüşmesi yalnızca sözcükte ses değişimi yöntemi “abdal &gt; aptal” uygulanarak gerçekleştirilmiştir (Kara, 2011: 135).</a:t>
            </a:r>
          </a:p>
          <a:p>
            <a:endParaRPr lang="tr-TR" dirty="0"/>
          </a:p>
        </p:txBody>
      </p:sp>
    </p:spTree>
    <p:extLst>
      <p:ext uri="{BB962C8B-B14F-4D97-AF65-F5344CB8AC3E}">
        <p14:creationId xmlns:p14="http://schemas.microsoft.com/office/powerpoint/2010/main" val="7827009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54F6FEE-0F31-F28C-5408-B2C108378DE3}"/>
              </a:ext>
            </a:extLst>
          </p:cNvPr>
          <p:cNvSpPr>
            <a:spLocks noGrp="1"/>
          </p:cNvSpPr>
          <p:nvPr>
            <p:ph idx="1"/>
          </p:nvPr>
        </p:nvSpPr>
        <p:spPr/>
        <p:txBody>
          <a:bodyPr/>
          <a:lstStyle/>
          <a:p>
            <a:pPr algn="ctr"/>
            <a:r>
              <a:rPr lang="tr-TR" i="1" dirty="0">
                <a:latin typeface="Times New Roman" panose="02020603050405020304" pitchFamily="18" charset="0"/>
                <a:cs typeface="Times New Roman" panose="02020603050405020304" pitchFamily="18" charset="0"/>
              </a:rPr>
              <a:t>Bıçkı</a:t>
            </a:r>
            <a:r>
              <a:rPr lang="tr-TR" dirty="0">
                <a:latin typeface="Times New Roman" panose="02020603050405020304" pitchFamily="18" charset="0"/>
                <a:cs typeface="Times New Roman" panose="02020603050405020304" pitchFamily="18" charset="0"/>
              </a:rPr>
              <a:t> ne demektir? </a:t>
            </a:r>
            <a:r>
              <a:rPr lang="tr-TR" i="1" dirty="0">
                <a:latin typeface="Times New Roman" panose="02020603050405020304" pitchFamily="18" charset="0"/>
                <a:cs typeface="Times New Roman" panose="02020603050405020304" pitchFamily="18" charset="0"/>
              </a:rPr>
              <a:t>Biçki</a:t>
            </a:r>
            <a:r>
              <a:rPr lang="tr-TR" dirty="0">
                <a:latin typeface="Times New Roman" panose="02020603050405020304" pitchFamily="18" charset="0"/>
                <a:cs typeface="Times New Roman" panose="02020603050405020304" pitchFamily="18" charset="0"/>
              </a:rPr>
              <a:t> ne demektir?</a:t>
            </a:r>
          </a:p>
        </p:txBody>
      </p:sp>
    </p:spTree>
    <p:extLst>
      <p:ext uri="{BB962C8B-B14F-4D97-AF65-F5344CB8AC3E}">
        <p14:creationId xmlns:p14="http://schemas.microsoft.com/office/powerpoint/2010/main" val="18356249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A01DD6C-65D5-33F6-AD30-63F45A44F263}"/>
              </a:ext>
            </a:extLst>
          </p:cNvPr>
          <p:cNvSpPr>
            <a:spLocks noGrp="1"/>
          </p:cNvSpPr>
          <p:nvPr>
            <p:ph idx="1"/>
          </p:nvPr>
        </p:nvSpPr>
        <p:spPr/>
        <p:txBody>
          <a:bodyPr/>
          <a:lstStyle/>
          <a:p>
            <a:pPr algn="just">
              <a:lnSpc>
                <a:spcPct val="150000"/>
              </a:lnSpc>
              <a:spcAft>
                <a:spcPts val="600"/>
              </a:spcAft>
            </a:pPr>
            <a:r>
              <a:rPr lang="tr-TR" sz="1800" i="1" kern="100" dirty="0" err="1">
                <a:effectLst/>
                <a:latin typeface="Times New Roman" panose="02020603050405020304" pitchFamily="18" charset="0"/>
                <a:ea typeface="Aptos" panose="020B0004020202020204" pitchFamily="34" charset="0"/>
              </a:rPr>
              <a:t>bıç</a:t>
            </a:r>
            <a:r>
              <a:rPr lang="tr-TR" sz="1800" i="1" kern="100" dirty="0">
                <a:effectLst/>
                <a:latin typeface="Times New Roman" panose="02020603050405020304" pitchFamily="18" charset="0"/>
                <a:ea typeface="Aptos" panose="020B0004020202020204" pitchFamily="34" charset="0"/>
              </a:rPr>
              <a:t>- </a:t>
            </a:r>
            <a:r>
              <a:rPr lang="tr-TR" sz="1800" kern="100" dirty="0">
                <a:effectLst/>
                <a:latin typeface="Times New Roman" panose="02020603050405020304" pitchFamily="18" charset="0"/>
                <a:ea typeface="Aptos" panose="020B0004020202020204" pitchFamily="34" charset="0"/>
              </a:rPr>
              <a:t>&gt; </a:t>
            </a:r>
            <a:r>
              <a:rPr lang="tr-TR" sz="1800" i="1" kern="100" dirty="0">
                <a:effectLst/>
                <a:latin typeface="Times New Roman" panose="02020603050405020304" pitchFamily="18" charset="0"/>
                <a:ea typeface="Aptos" panose="020B0004020202020204" pitchFamily="34" charset="0"/>
              </a:rPr>
              <a:t>biç- </a:t>
            </a:r>
            <a:r>
              <a:rPr lang="tr-TR" sz="1800" kern="100" dirty="0">
                <a:effectLst/>
                <a:latin typeface="Times New Roman" panose="02020603050405020304" pitchFamily="18" charset="0"/>
                <a:ea typeface="Aptos" panose="020B0004020202020204" pitchFamily="34" charset="0"/>
              </a:rPr>
              <a:t>: </a:t>
            </a:r>
            <a:r>
              <a:rPr lang="tr-TR" sz="1800" i="1" kern="100" dirty="0">
                <a:effectLst/>
                <a:latin typeface="Times New Roman" panose="02020603050405020304" pitchFamily="18" charset="0"/>
                <a:ea typeface="Aptos" panose="020B0004020202020204" pitchFamily="34" charset="0"/>
              </a:rPr>
              <a:t>bıç</a:t>
            </a:r>
            <a:r>
              <a:rPr lang="tr-TR" sz="1800" kern="100" dirty="0">
                <a:effectLst/>
                <a:latin typeface="Times New Roman" panose="02020603050405020304" pitchFamily="18" charset="0"/>
                <a:ea typeface="Aptos" panose="020B0004020202020204" pitchFamily="34" charset="0"/>
              </a:rPr>
              <a:t>ak</a:t>
            </a:r>
            <a:r>
              <a:rPr lang="tr-TR" sz="1800" i="1" kern="100" dirty="0">
                <a:effectLst/>
                <a:latin typeface="Times New Roman" panose="02020603050405020304" pitchFamily="18" charset="0"/>
                <a:ea typeface="Aptos" panose="020B0004020202020204" pitchFamily="34" charset="0"/>
              </a:rPr>
              <a:t>, bıç</a:t>
            </a:r>
            <a:r>
              <a:rPr lang="tr-TR" sz="1800" kern="100" dirty="0">
                <a:effectLst/>
                <a:latin typeface="Times New Roman" panose="02020603050405020304" pitchFamily="18" charset="0"/>
                <a:ea typeface="Aptos" panose="020B0004020202020204" pitchFamily="34" charset="0"/>
              </a:rPr>
              <a:t>kı &gt; </a:t>
            </a:r>
            <a:r>
              <a:rPr lang="tr-TR" sz="1800" i="1" kern="100" dirty="0">
                <a:effectLst/>
                <a:latin typeface="Times New Roman" panose="02020603050405020304" pitchFamily="18" charset="0"/>
                <a:ea typeface="Aptos" panose="020B0004020202020204" pitchFamily="34" charset="0"/>
              </a:rPr>
              <a:t>biç</a:t>
            </a:r>
            <a:r>
              <a:rPr lang="tr-TR" sz="1800" kern="100" dirty="0">
                <a:effectLst/>
                <a:latin typeface="Times New Roman" panose="02020603050405020304" pitchFamily="18" charset="0"/>
                <a:ea typeface="Aptos" panose="020B0004020202020204" pitchFamily="34" charset="0"/>
              </a:rPr>
              <a:t>ki fakat, (bıçkı = marangoz aleti), biçki (</a:t>
            </a:r>
            <a:r>
              <a:rPr lang="tr-TR" sz="1800" i="1" kern="100" dirty="0">
                <a:effectLst/>
                <a:latin typeface="Times New Roman" panose="02020603050405020304" pitchFamily="18" charset="0"/>
                <a:ea typeface="Aptos" panose="020B0004020202020204" pitchFamily="34" charset="0"/>
              </a:rPr>
              <a:t>biçki </a:t>
            </a:r>
            <a:r>
              <a:rPr lang="tr-TR" sz="1800" kern="100" dirty="0">
                <a:effectLst/>
                <a:latin typeface="Times New Roman" panose="02020603050405020304" pitchFamily="18" charset="0"/>
                <a:ea typeface="Aptos" panose="020B0004020202020204" pitchFamily="34" charset="0"/>
              </a:rPr>
              <a:t>nakış kursu, biçki = terzilik terimi), </a:t>
            </a:r>
            <a:r>
              <a:rPr lang="tr-TR" sz="1800" kern="100" dirty="0" err="1">
                <a:effectLst/>
                <a:latin typeface="Times New Roman" panose="02020603050405020304" pitchFamily="18" charset="0"/>
                <a:ea typeface="Aptos" panose="020B0004020202020204" pitchFamily="34" charset="0"/>
              </a:rPr>
              <a:t>Clauson</a:t>
            </a:r>
            <a:r>
              <a:rPr lang="tr-TR" sz="1800" kern="100" dirty="0">
                <a:effectLst/>
                <a:latin typeface="Times New Roman" panose="02020603050405020304" pitchFamily="18" charset="0"/>
                <a:ea typeface="Aptos" panose="020B0004020202020204" pitchFamily="34" charset="0"/>
              </a:rPr>
              <a:t> ve Kara </a:t>
            </a:r>
            <a:r>
              <a:rPr lang="tr-TR" sz="1800" kern="100" dirty="0" err="1">
                <a:effectLst/>
                <a:latin typeface="Times New Roman" panose="02020603050405020304" pitchFamily="18" charset="0"/>
                <a:ea typeface="Aptos" panose="020B0004020202020204" pitchFamily="34" charset="0"/>
              </a:rPr>
              <a:t>bıç</a:t>
            </a:r>
            <a:r>
              <a:rPr lang="tr-TR" sz="1800" kern="100" dirty="0">
                <a:effectLst/>
                <a:latin typeface="Times New Roman" panose="02020603050405020304" pitchFamily="18" charset="0"/>
                <a:ea typeface="Aptos" panose="020B0004020202020204" pitchFamily="34" charset="0"/>
              </a:rPr>
              <a:t>- ~ biç- ~ </a:t>
            </a:r>
            <a:r>
              <a:rPr lang="tr-TR" sz="1800" kern="100" dirty="0" err="1">
                <a:effectLst/>
                <a:latin typeface="Times New Roman" panose="02020603050405020304" pitchFamily="18" charset="0"/>
                <a:ea typeface="Aptos" panose="020B0004020202020204" pitchFamily="34" charset="0"/>
              </a:rPr>
              <a:t>buç-uk</a:t>
            </a:r>
            <a:r>
              <a:rPr lang="tr-TR" sz="1800" kern="100" dirty="0">
                <a:effectLst/>
                <a:latin typeface="Times New Roman" panose="02020603050405020304" pitchFamily="18" charset="0"/>
                <a:ea typeface="Aptos" panose="020B0004020202020204" pitchFamily="34" charset="0"/>
              </a:rPr>
              <a:t> ilişkisine değinmişlerdir (</a:t>
            </a:r>
            <a:r>
              <a:rPr lang="tr-TR" sz="1800" kern="100" dirty="0" err="1">
                <a:effectLst/>
                <a:latin typeface="Times New Roman" panose="02020603050405020304" pitchFamily="18" charset="0"/>
                <a:ea typeface="Aptos" panose="020B0004020202020204" pitchFamily="34" charset="0"/>
              </a:rPr>
              <a:t>Clauson</a:t>
            </a:r>
            <a:r>
              <a:rPr lang="tr-TR" sz="1800" kern="100" dirty="0">
                <a:effectLst/>
                <a:latin typeface="Times New Roman" panose="02020603050405020304" pitchFamily="18" charset="0"/>
                <a:ea typeface="Aptos" panose="020B0004020202020204" pitchFamily="34" charset="0"/>
              </a:rPr>
              <a:t>, 1972: 292-294; Kara, 2001: 52).</a:t>
            </a:r>
          </a:p>
          <a:p>
            <a:pPr algn="just">
              <a:lnSpc>
                <a:spcPct val="150000"/>
              </a:lnSpc>
              <a:spcAft>
                <a:spcPts val="600"/>
              </a:spcAft>
            </a:pPr>
            <a:r>
              <a:rPr lang="tr-TR" sz="1800" kern="100" dirty="0">
                <a:effectLst/>
                <a:latin typeface="Times New Roman" panose="02020603050405020304" pitchFamily="18" charset="0"/>
                <a:ea typeface="Aptos" panose="020B0004020202020204" pitchFamily="34" charset="0"/>
              </a:rPr>
              <a:t>Toy “insanın genci”~ tay “atın genci”.</a:t>
            </a:r>
          </a:p>
          <a:p>
            <a:endParaRPr lang="tr-TR" dirty="0"/>
          </a:p>
        </p:txBody>
      </p:sp>
    </p:spTree>
    <p:extLst>
      <p:ext uri="{BB962C8B-B14F-4D97-AF65-F5344CB8AC3E}">
        <p14:creationId xmlns:p14="http://schemas.microsoft.com/office/powerpoint/2010/main" val="34386063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68FE1A6-15BD-6399-FF1C-0F789207AB83}"/>
              </a:ext>
            </a:extLst>
          </p:cNvPr>
          <p:cNvSpPr>
            <a:spLocks noGrp="1"/>
          </p:cNvSpPr>
          <p:nvPr>
            <p:ph idx="1"/>
          </p:nvPr>
        </p:nvSpPr>
        <p:spPr/>
        <p:txBody>
          <a:bodyPr/>
          <a:lstStyle/>
          <a:p>
            <a:pPr algn="ctr"/>
            <a:r>
              <a:rPr lang="tr-TR" dirty="0">
                <a:latin typeface="Times New Roman" panose="02020603050405020304" pitchFamily="18" charset="0"/>
                <a:cs typeface="Times New Roman" panose="02020603050405020304" pitchFamily="18" charset="0"/>
              </a:rPr>
              <a:t>Derleme ve Tarama gibi sözcükler size ne ifade ediyor?</a:t>
            </a:r>
          </a:p>
        </p:txBody>
      </p:sp>
    </p:spTree>
    <p:extLst>
      <p:ext uri="{BB962C8B-B14F-4D97-AF65-F5344CB8AC3E}">
        <p14:creationId xmlns:p14="http://schemas.microsoft.com/office/powerpoint/2010/main" val="7787523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E1CC7CD-0BD7-5354-41C5-0492F1A2E6D0}"/>
              </a:ext>
            </a:extLst>
          </p:cNvPr>
          <p:cNvSpPr>
            <a:spLocks noGrp="1"/>
          </p:cNvSpPr>
          <p:nvPr>
            <p:ph idx="1"/>
          </p:nvPr>
        </p:nvSpPr>
        <p:spPr/>
        <p:txBody>
          <a:bodyPr/>
          <a:lstStyle/>
          <a:p>
            <a:pPr algn="just">
              <a:lnSpc>
                <a:spcPct val="150000"/>
              </a:lnSpc>
              <a:spcAft>
                <a:spcPts val="600"/>
              </a:spcAft>
            </a:pPr>
            <a:r>
              <a:rPr lang="tr-TR" sz="1800" b="1" kern="100" dirty="0">
                <a:effectLst/>
                <a:latin typeface="Times New Roman" panose="02020603050405020304" pitchFamily="18" charset="0"/>
                <a:ea typeface="Aptos" panose="020B0004020202020204" pitchFamily="34" charset="0"/>
              </a:rPr>
              <a:t>B. Sözcük Hazinesini Geliştirme Yöntemleri</a:t>
            </a:r>
            <a:r>
              <a:rPr lang="tr-TR" sz="1800" kern="100" dirty="0">
                <a:effectLst/>
                <a:latin typeface="Times New Roman" panose="02020603050405020304" pitchFamily="18" charset="0"/>
                <a:ea typeface="Aptos" panose="020B0004020202020204" pitchFamily="34" charset="0"/>
              </a:rPr>
              <a:t> </a:t>
            </a:r>
          </a:p>
          <a:p>
            <a:pPr>
              <a:lnSpc>
                <a:spcPct val="107000"/>
              </a:lnSpc>
              <a:spcAft>
                <a:spcPts val="800"/>
              </a:spcAft>
            </a:pPr>
            <a:r>
              <a:rPr lang="tr-TR" sz="1800" b="1" kern="100" dirty="0">
                <a:effectLst/>
                <a:latin typeface="Times New Roman" panose="02020603050405020304" pitchFamily="18" charset="0"/>
                <a:ea typeface="Aptos" panose="020B0004020202020204" pitchFamily="34" charset="0"/>
              </a:rPr>
              <a:t>1- Derleme ve Tarama</a:t>
            </a:r>
            <a:endParaRPr lang="tr-TR" sz="1800" kern="100" dirty="0">
              <a:effectLst/>
              <a:latin typeface="Times New Roman" panose="02020603050405020304" pitchFamily="18" charset="0"/>
              <a:ea typeface="Aptos" panose="020B0004020202020204" pitchFamily="34" charset="0"/>
            </a:endParaRPr>
          </a:p>
          <a:p>
            <a:pPr algn="just">
              <a:lnSpc>
                <a:spcPct val="107000"/>
              </a:lnSpc>
              <a:spcAft>
                <a:spcPts val="800"/>
              </a:spcAft>
            </a:pPr>
            <a:r>
              <a:rPr lang="tr-TR" sz="1800" b="1" kern="100" dirty="0">
                <a:effectLst/>
                <a:latin typeface="Times New Roman" panose="02020603050405020304" pitchFamily="18" charset="0"/>
                <a:ea typeface="Aptos" panose="020B0004020202020204" pitchFamily="34" charset="0"/>
              </a:rPr>
              <a:t>Derleme: </a:t>
            </a:r>
            <a:r>
              <a:rPr lang="tr-TR" sz="1800" kern="100" dirty="0">
                <a:effectLst/>
                <a:latin typeface="Times New Roman" panose="02020603050405020304" pitchFamily="18" charset="0"/>
                <a:ea typeface="Aptos" panose="020B0004020202020204" pitchFamily="34" charset="0"/>
              </a:rPr>
              <a:t>Yazı dilinde kullanımdan düşmüş fakat halk dilinde kullanılan kelimelerin yeniden yazı diline kazandırılması ile yapılır: </a:t>
            </a:r>
            <a:r>
              <a:rPr lang="tr-TR" sz="1800" kern="100" dirty="0" err="1">
                <a:effectLst/>
                <a:latin typeface="Times New Roman" panose="02020603050405020304" pitchFamily="18" charset="0"/>
                <a:ea typeface="Aptos" panose="020B0004020202020204" pitchFamily="34" charset="0"/>
              </a:rPr>
              <a:t>yatadüşmek</a:t>
            </a:r>
            <a:r>
              <a:rPr lang="tr-TR" sz="1800" kern="100" dirty="0">
                <a:effectLst/>
                <a:latin typeface="Times New Roman" panose="02020603050405020304" pitchFamily="18" charset="0"/>
                <a:ea typeface="Aptos" panose="020B0004020202020204" pitchFamily="34" charset="0"/>
              </a:rPr>
              <a:t> “yatıvermek”, yatağan (I) çok yatan, çok uyuyan, tembel; yatağan(II) kanuna benzer bir müzik aracı; yatak (I) çok yatan, tembel; yatak (II) yatalak hasta, gezeğen (I) koyun; gezeğen (II) çok gezen, alım (I) yetenek; alım (II) ceza vb.</a:t>
            </a:r>
          </a:p>
          <a:p>
            <a:endParaRPr lang="tr-TR" dirty="0"/>
          </a:p>
        </p:txBody>
      </p:sp>
    </p:spTree>
    <p:extLst>
      <p:ext uri="{BB962C8B-B14F-4D97-AF65-F5344CB8AC3E}">
        <p14:creationId xmlns:p14="http://schemas.microsoft.com/office/powerpoint/2010/main" val="4292473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BB5F861-A2F5-9FEB-19AF-7B4503B3CA34}"/>
              </a:ext>
            </a:extLst>
          </p:cNvPr>
          <p:cNvSpPr>
            <a:spLocks noGrp="1"/>
          </p:cNvSpPr>
          <p:nvPr>
            <p:ph idx="1"/>
          </p:nvPr>
        </p:nvSpPr>
        <p:spPr/>
        <p:txBody>
          <a:bodyPr/>
          <a:lstStyle/>
          <a:p>
            <a:pPr algn="just"/>
            <a:r>
              <a:rPr lang="tr-TR" sz="1800" b="1" kern="100" dirty="0">
                <a:effectLst/>
                <a:latin typeface="Times New Roman" panose="02020603050405020304" pitchFamily="18" charset="0"/>
                <a:ea typeface="Aptos" panose="020B0004020202020204" pitchFamily="34" charset="0"/>
              </a:rPr>
              <a:t>Tarama: </a:t>
            </a:r>
            <a:r>
              <a:rPr lang="tr-TR" sz="1800" kern="100" dirty="0">
                <a:effectLst/>
                <a:latin typeface="Times New Roman" panose="02020603050405020304" pitchFamily="18" charset="0"/>
                <a:ea typeface="Aptos" panose="020B0004020202020204" pitchFamily="34" charset="0"/>
              </a:rPr>
              <a:t>Yazı dilinde unutulduğu için yerini yabancı asıllı sözcüklere bırakmış olan fakat eski Türkçe metinlerde yer alan kelimelerin yazı diline kazandırılmasıdır: </a:t>
            </a:r>
            <a:r>
              <a:rPr lang="tr-TR" sz="1800" kern="100" dirty="0" err="1">
                <a:effectLst/>
                <a:latin typeface="Times New Roman" panose="02020603050405020304" pitchFamily="18" charset="0"/>
                <a:ea typeface="Aptos" panose="020B0004020202020204" pitchFamily="34" charset="0"/>
              </a:rPr>
              <a:t>bildiklü</a:t>
            </a:r>
            <a:r>
              <a:rPr lang="tr-TR" sz="1800" kern="100" dirty="0">
                <a:effectLst/>
                <a:latin typeface="Times New Roman" panose="02020603050405020304" pitchFamily="18" charset="0"/>
                <a:ea typeface="Aptos" panose="020B0004020202020204" pitchFamily="34" charset="0"/>
              </a:rPr>
              <a:t> (tanıdığı çok olan), bilecen (her şeyi bilen, anlayan), </a:t>
            </a:r>
            <a:r>
              <a:rPr lang="tr-TR" sz="1800" kern="100" dirty="0" err="1">
                <a:effectLst/>
                <a:latin typeface="Times New Roman" panose="02020603050405020304" pitchFamily="18" charset="0"/>
                <a:ea typeface="Aptos" panose="020B0004020202020204" pitchFamily="34" charset="0"/>
              </a:rPr>
              <a:t>bilegen</a:t>
            </a:r>
            <a:r>
              <a:rPr lang="tr-TR" sz="1800" kern="100" dirty="0">
                <a:effectLst/>
                <a:latin typeface="Times New Roman" panose="02020603050405020304" pitchFamily="18" charset="0"/>
                <a:ea typeface="Aptos" panose="020B0004020202020204" pitchFamily="34" charset="0"/>
              </a:rPr>
              <a:t> (iyi bilen), bilmezlik (cehalet), </a:t>
            </a:r>
            <a:r>
              <a:rPr lang="tr-TR" sz="1800" kern="100" dirty="0" err="1">
                <a:effectLst/>
                <a:latin typeface="Times New Roman" panose="02020603050405020304" pitchFamily="18" charset="0"/>
                <a:ea typeface="Aptos" panose="020B0004020202020204" pitchFamily="34" charset="0"/>
              </a:rPr>
              <a:t>bilik</a:t>
            </a:r>
            <a:r>
              <a:rPr lang="tr-TR" sz="1800" kern="100" dirty="0">
                <a:effectLst/>
                <a:latin typeface="Times New Roman" panose="02020603050405020304" pitchFamily="18" charset="0"/>
                <a:ea typeface="Aptos" panose="020B0004020202020204" pitchFamily="34" charset="0"/>
              </a:rPr>
              <a:t> (akıl, us) vb.</a:t>
            </a:r>
          </a:p>
          <a:p>
            <a:endParaRPr lang="tr-TR" dirty="0"/>
          </a:p>
        </p:txBody>
      </p:sp>
    </p:spTree>
    <p:extLst>
      <p:ext uri="{BB962C8B-B14F-4D97-AF65-F5344CB8AC3E}">
        <p14:creationId xmlns:p14="http://schemas.microsoft.com/office/powerpoint/2010/main" val="978114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BFBE828-69F9-CC09-8ED5-8EF2430938DC}"/>
              </a:ext>
            </a:extLst>
          </p:cNvPr>
          <p:cNvSpPr>
            <a:spLocks noGrp="1"/>
          </p:cNvSpPr>
          <p:nvPr>
            <p:ph idx="1"/>
          </p:nvPr>
        </p:nvSpPr>
        <p:spPr/>
        <p:txBody>
          <a:bodyPr/>
          <a:lstStyle/>
          <a:p>
            <a:pPr algn="ctr"/>
            <a:r>
              <a:rPr lang="tr-TR" i="1" dirty="0" err="1">
                <a:latin typeface="Times New Roman" panose="02020603050405020304" pitchFamily="18" charset="0"/>
                <a:cs typeface="Times New Roman" panose="02020603050405020304" pitchFamily="18" charset="0"/>
              </a:rPr>
              <a:t>egzos</a:t>
            </a:r>
            <a:r>
              <a:rPr lang="tr-TR" i="1" dirty="0">
                <a:latin typeface="Times New Roman" panose="02020603050405020304" pitchFamily="18" charset="0"/>
                <a:cs typeface="Times New Roman" panose="02020603050405020304" pitchFamily="18" charset="0"/>
              </a:rPr>
              <a:t>, egzoz, </a:t>
            </a:r>
            <a:r>
              <a:rPr lang="tr-TR" i="1" dirty="0" err="1">
                <a:latin typeface="Times New Roman" panose="02020603050405020304" pitchFamily="18" charset="0"/>
                <a:cs typeface="Times New Roman" panose="02020603050405020304" pitchFamily="18" charset="0"/>
              </a:rPr>
              <a:t>egsoz</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ekzos</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eksos</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eksoz</a:t>
            </a:r>
            <a:r>
              <a:rPr lang="tr-TR" i="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hangi sözcüğün yazımı doğrudur?</a:t>
            </a:r>
          </a:p>
        </p:txBody>
      </p:sp>
    </p:spTree>
    <p:extLst>
      <p:ext uri="{BB962C8B-B14F-4D97-AF65-F5344CB8AC3E}">
        <p14:creationId xmlns:p14="http://schemas.microsoft.com/office/powerpoint/2010/main" val="256048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6759F3D-0116-99D5-61BD-A32E6BA8E829}"/>
              </a:ext>
            </a:extLst>
          </p:cNvPr>
          <p:cNvSpPr>
            <a:spLocks noGrp="1"/>
          </p:cNvSpPr>
          <p:nvPr>
            <p:ph idx="1"/>
          </p:nvPr>
        </p:nvSpPr>
        <p:spPr/>
        <p:txBody>
          <a:bodyPr/>
          <a:lstStyle/>
          <a:p>
            <a:pPr algn="just">
              <a:lnSpc>
                <a:spcPct val="150000"/>
              </a:lnSpc>
              <a:spcAft>
                <a:spcPts val="600"/>
              </a:spcAft>
            </a:pPr>
            <a:r>
              <a:rPr lang="tr-TR" sz="1800" kern="100" dirty="0">
                <a:effectLst/>
                <a:latin typeface="Times New Roman" panose="02020603050405020304" pitchFamily="18" charset="0"/>
                <a:ea typeface="Aptos" panose="020B0004020202020204" pitchFamily="34" charset="0"/>
              </a:rPr>
              <a:t>Yapı bakımından eklemeli dillerden olan Türkçenin, sözcük köklerini sabit tutup birbirinden farklı görevleri bulunan yapım eklerini değişmeyen bu sabit köklere ekleyerek yeni sözcükler türettiği bilinmektedir:</a:t>
            </a:r>
          </a:p>
          <a:p>
            <a:pPr algn="just">
              <a:lnSpc>
                <a:spcPct val="150000"/>
              </a:lnSpc>
              <a:spcAft>
                <a:spcPts val="600"/>
              </a:spcAft>
            </a:pPr>
            <a:r>
              <a:rPr lang="tr-TR" sz="1800" kern="100" dirty="0">
                <a:effectLst/>
                <a:latin typeface="Times New Roman" panose="02020603050405020304" pitchFamily="18" charset="0"/>
                <a:ea typeface="Aptos" panose="020B0004020202020204" pitchFamily="34" charset="0"/>
              </a:rPr>
              <a:t>ver-</a:t>
            </a:r>
            <a:r>
              <a:rPr lang="tr-TR" sz="1800" kern="100" dirty="0" err="1">
                <a:effectLst/>
                <a:latin typeface="Times New Roman" panose="02020603050405020304" pitchFamily="18" charset="0"/>
                <a:ea typeface="Aptos" panose="020B0004020202020204" pitchFamily="34" charset="0"/>
              </a:rPr>
              <a:t>gi</a:t>
            </a:r>
            <a:r>
              <a:rPr lang="tr-TR" sz="1800" kern="100" dirty="0">
                <a:effectLst/>
                <a:latin typeface="Times New Roman" panose="02020603050405020304" pitchFamily="18" charset="0"/>
                <a:ea typeface="Aptos" panose="020B0004020202020204" pitchFamily="34" charset="0"/>
              </a:rPr>
              <a:t>, </a:t>
            </a:r>
            <a:r>
              <a:rPr lang="tr-TR" sz="1800" kern="100" dirty="0" err="1">
                <a:effectLst/>
                <a:latin typeface="Times New Roman" panose="02020603050405020304" pitchFamily="18" charset="0"/>
                <a:ea typeface="Aptos" panose="020B0004020202020204" pitchFamily="34" charset="0"/>
              </a:rPr>
              <a:t>göz+lük</a:t>
            </a:r>
            <a:r>
              <a:rPr lang="tr-TR" sz="1800" kern="100" dirty="0">
                <a:effectLst/>
                <a:latin typeface="Times New Roman" panose="02020603050405020304" pitchFamily="18" charset="0"/>
                <a:ea typeface="Aptos" panose="020B0004020202020204" pitchFamily="34" charset="0"/>
              </a:rPr>
              <a:t>, seç-im, yap-ı vb. </a:t>
            </a:r>
          </a:p>
          <a:p>
            <a:pPr marL="0" indent="0">
              <a:buNone/>
            </a:pPr>
            <a:endParaRPr lang="tr-TR" dirty="0"/>
          </a:p>
        </p:txBody>
      </p:sp>
    </p:spTree>
    <p:extLst>
      <p:ext uri="{BB962C8B-B14F-4D97-AF65-F5344CB8AC3E}">
        <p14:creationId xmlns:p14="http://schemas.microsoft.com/office/powerpoint/2010/main" val="20484874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0277B27-D9DA-308A-0C6D-EF134216AF42}"/>
              </a:ext>
            </a:extLst>
          </p:cNvPr>
          <p:cNvSpPr>
            <a:spLocks noGrp="1"/>
          </p:cNvSpPr>
          <p:nvPr>
            <p:ph idx="1"/>
          </p:nvPr>
        </p:nvSpPr>
        <p:spPr/>
        <p:txBody>
          <a:bodyPr/>
          <a:lstStyle/>
          <a:p>
            <a:pPr>
              <a:lnSpc>
                <a:spcPct val="107000"/>
              </a:lnSpc>
              <a:spcAft>
                <a:spcPts val="800"/>
              </a:spcAft>
            </a:pPr>
            <a:r>
              <a:rPr lang="tr-TR" sz="1800" b="1" kern="100" dirty="0">
                <a:effectLst/>
                <a:latin typeface="Times New Roman" panose="02020603050405020304" pitchFamily="18" charset="0"/>
                <a:ea typeface="Aptos" panose="020B0004020202020204" pitchFamily="34" charset="0"/>
              </a:rPr>
              <a:t>2- Kopyalama/Ödünçleme</a:t>
            </a:r>
            <a:endParaRPr lang="tr-TR" sz="1800" kern="100" dirty="0">
              <a:effectLst/>
              <a:latin typeface="Times New Roman" panose="02020603050405020304" pitchFamily="18" charset="0"/>
              <a:ea typeface="Aptos" panose="020B0004020202020204" pitchFamily="34" charset="0"/>
            </a:endParaRPr>
          </a:p>
          <a:p>
            <a:pPr algn="just">
              <a:lnSpc>
                <a:spcPct val="107000"/>
              </a:lnSpc>
              <a:spcAft>
                <a:spcPts val="800"/>
              </a:spcAft>
            </a:pPr>
            <a:r>
              <a:rPr lang="tr-TR" sz="1800" kern="100" dirty="0">
                <a:effectLst/>
                <a:latin typeface="Times New Roman" panose="02020603050405020304" pitchFamily="18" charset="0"/>
                <a:ea typeface="Aptos" panose="020B0004020202020204" pitchFamily="34" charset="0"/>
              </a:rPr>
              <a:t>Dillerde yeni kelime ihtiyacını karşılama yollarından biri de başka dillerden kelime almaktır. Kopyalama, başka dillerle olan doğrudan veya dolaylı ilişkiler sonucu ortaya çıkar: </a:t>
            </a:r>
            <a:r>
              <a:rPr lang="tr-TR" sz="1800" i="1" kern="100" dirty="0">
                <a:effectLst/>
                <a:latin typeface="Times New Roman" panose="02020603050405020304" pitchFamily="18" charset="0"/>
                <a:ea typeface="Aptos" panose="020B0004020202020204" pitchFamily="34" charset="0"/>
              </a:rPr>
              <a:t>İng. futbol, egzoz; Yun. körfez, demet; Far. derya, arzu, müjgan gibi.</a:t>
            </a:r>
            <a:endParaRPr lang="tr-TR" sz="1800" kern="100" dirty="0">
              <a:effectLst/>
              <a:latin typeface="Times New Roman" panose="02020603050405020304" pitchFamily="18" charset="0"/>
              <a:ea typeface="Aptos" panose="020B0004020202020204" pitchFamily="34" charset="0"/>
            </a:endParaRPr>
          </a:p>
          <a:p>
            <a:endParaRPr lang="tr-TR" dirty="0"/>
          </a:p>
        </p:txBody>
      </p:sp>
    </p:spTree>
    <p:extLst>
      <p:ext uri="{BB962C8B-B14F-4D97-AF65-F5344CB8AC3E}">
        <p14:creationId xmlns:p14="http://schemas.microsoft.com/office/powerpoint/2010/main" val="806536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8A0D284-2212-D8AC-DDDE-5BABEEFAC8FF}"/>
              </a:ext>
            </a:extLst>
          </p:cNvPr>
          <p:cNvSpPr>
            <a:spLocks noGrp="1"/>
          </p:cNvSpPr>
          <p:nvPr>
            <p:ph idx="1"/>
          </p:nvPr>
        </p:nvSpPr>
        <p:spPr/>
        <p:txBody>
          <a:bodyPr/>
          <a:lstStyle/>
          <a:p>
            <a:pPr>
              <a:lnSpc>
                <a:spcPct val="107000"/>
              </a:lnSpc>
              <a:spcAft>
                <a:spcPts val="800"/>
              </a:spcAft>
            </a:pPr>
            <a:r>
              <a:rPr lang="tr-TR" sz="1800" b="1" kern="100" dirty="0">
                <a:effectLst/>
                <a:latin typeface="Times New Roman" panose="02020603050405020304" pitchFamily="18" charset="0"/>
                <a:ea typeface="Aptos" panose="020B0004020202020204" pitchFamily="34" charset="0"/>
              </a:rPr>
              <a:t>3- Özel adların varlık ya da kavram adı olarak kullanılması </a:t>
            </a:r>
            <a:endParaRPr lang="tr-TR" sz="1800" kern="100" dirty="0">
              <a:effectLst/>
              <a:latin typeface="Times New Roman" panose="02020603050405020304" pitchFamily="18" charset="0"/>
              <a:ea typeface="Aptos" panose="020B0004020202020204" pitchFamily="34" charset="0"/>
            </a:endParaRPr>
          </a:p>
          <a:p>
            <a:pPr algn="just">
              <a:lnSpc>
                <a:spcPct val="107000"/>
              </a:lnSpc>
              <a:spcAft>
                <a:spcPts val="800"/>
              </a:spcAft>
            </a:pPr>
            <a:r>
              <a:rPr lang="tr-TR" sz="1800" kern="100" dirty="0">
                <a:effectLst/>
                <a:latin typeface="Times New Roman" panose="02020603050405020304" pitchFamily="18" charset="0"/>
                <a:ea typeface="Aptos" panose="020B0004020202020204" pitchFamily="34" charset="0"/>
              </a:rPr>
              <a:t>Marka adlarının ya da özel adların zamanla yaygınlaşarak genel bir kelimeye dönüşmesidir. </a:t>
            </a:r>
          </a:p>
          <a:p>
            <a:pPr marL="0" indent="0">
              <a:buNone/>
            </a:pPr>
            <a:endParaRPr lang="tr-TR" dirty="0"/>
          </a:p>
        </p:txBody>
      </p:sp>
    </p:spTree>
    <p:extLst>
      <p:ext uri="{BB962C8B-B14F-4D97-AF65-F5344CB8AC3E}">
        <p14:creationId xmlns:p14="http://schemas.microsoft.com/office/powerpoint/2010/main" val="24727390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0B44B93-B732-8E60-EC82-35C82C63597C}"/>
              </a:ext>
            </a:extLst>
          </p:cNvPr>
          <p:cNvSpPr>
            <a:spLocks noGrp="1"/>
          </p:cNvSpPr>
          <p:nvPr>
            <p:ph idx="1"/>
          </p:nvPr>
        </p:nvSpPr>
        <p:spPr/>
        <p:txBody>
          <a:bodyPr/>
          <a:lstStyle/>
          <a:p>
            <a:pPr algn="ctr"/>
            <a:r>
              <a:rPr lang="tr-TR" i="1" dirty="0">
                <a:latin typeface="Times New Roman" panose="02020603050405020304" pitchFamily="18" charset="0"/>
                <a:cs typeface="Times New Roman" panose="02020603050405020304" pitchFamily="18" charset="0"/>
              </a:rPr>
              <a:t>Behçet</a:t>
            </a:r>
            <a:r>
              <a:rPr lang="tr-TR" dirty="0">
                <a:latin typeface="Times New Roman" panose="02020603050405020304" pitchFamily="18" charset="0"/>
                <a:cs typeface="Times New Roman" panose="02020603050405020304" pitchFamily="18" charset="0"/>
              </a:rPr>
              <a:t> sözcüğü, ne tür bir sözcük türetme yöntemi olabilir?</a:t>
            </a:r>
          </a:p>
        </p:txBody>
      </p:sp>
    </p:spTree>
    <p:extLst>
      <p:ext uri="{BB962C8B-B14F-4D97-AF65-F5344CB8AC3E}">
        <p14:creationId xmlns:p14="http://schemas.microsoft.com/office/powerpoint/2010/main" val="25170636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509910C-BC8B-2C3C-5DF1-8D055BCD1A60}"/>
              </a:ext>
            </a:extLst>
          </p:cNvPr>
          <p:cNvSpPr>
            <a:spLocks noGrp="1"/>
          </p:cNvSpPr>
          <p:nvPr>
            <p:ph idx="1"/>
          </p:nvPr>
        </p:nvSpPr>
        <p:spPr/>
        <p:txBody>
          <a:bodyPr/>
          <a:lstStyle/>
          <a:p>
            <a:r>
              <a:rPr lang="tr-TR" sz="1800" kern="100" dirty="0">
                <a:effectLst/>
                <a:latin typeface="Times New Roman" panose="02020603050405020304" pitchFamily="18" charset="0"/>
                <a:ea typeface="Aptos" panose="020B0004020202020204" pitchFamily="34" charset="0"/>
              </a:rPr>
              <a:t>Röntgen (Conrad Röntgen), jilet (</a:t>
            </a:r>
            <a:r>
              <a:rPr lang="tr-TR" sz="1800" kern="100" dirty="0" err="1">
                <a:effectLst/>
                <a:latin typeface="Times New Roman" panose="02020603050405020304" pitchFamily="18" charset="0"/>
                <a:ea typeface="Aptos" panose="020B0004020202020204" pitchFamily="34" charset="0"/>
              </a:rPr>
              <a:t>traş</a:t>
            </a:r>
            <a:r>
              <a:rPr lang="tr-TR" sz="1800" kern="100" dirty="0">
                <a:effectLst/>
                <a:latin typeface="Times New Roman" panose="02020603050405020304" pitchFamily="18" charset="0"/>
                <a:ea typeface="Aptos" panose="020B0004020202020204" pitchFamily="34" charset="0"/>
              </a:rPr>
              <a:t> bıçağı) (</a:t>
            </a:r>
            <a:r>
              <a:rPr lang="tr-TR" sz="1800" kern="100" dirty="0" err="1">
                <a:effectLst/>
                <a:latin typeface="Times New Roman" panose="02020603050405020304" pitchFamily="18" charset="0"/>
                <a:ea typeface="Aptos" panose="020B0004020202020204" pitchFamily="34" charset="0"/>
              </a:rPr>
              <a:t>Gilette</a:t>
            </a:r>
            <a:r>
              <a:rPr lang="tr-TR" sz="1800" kern="100" dirty="0">
                <a:effectLst/>
                <a:latin typeface="Times New Roman" panose="02020603050405020304" pitchFamily="18" charset="0"/>
                <a:ea typeface="Aptos" panose="020B0004020202020204" pitchFamily="34" charset="0"/>
              </a:rPr>
              <a:t>), selpak (kâğıt mendil), Behçet hastalığı (Hulusi Behçet tarafından tanımlandığı için bu isimle anılır), </a:t>
            </a:r>
            <a:r>
              <a:rPr lang="tr-TR" sz="1800" kern="100" dirty="0" err="1">
                <a:effectLst/>
                <a:latin typeface="Times New Roman" panose="02020603050405020304" pitchFamily="18" charset="0"/>
                <a:ea typeface="Aptos" panose="020B0004020202020204" pitchFamily="34" charset="0"/>
              </a:rPr>
              <a:t>kalaşnikof</a:t>
            </a:r>
            <a:r>
              <a:rPr lang="tr-TR" sz="1800" kern="100" dirty="0">
                <a:effectLst/>
                <a:latin typeface="Times New Roman" panose="02020603050405020304" pitchFamily="18" charset="0"/>
                <a:ea typeface="Aptos" panose="020B0004020202020204" pitchFamily="34" charset="0"/>
              </a:rPr>
              <a:t> (Mihail </a:t>
            </a:r>
            <a:r>
              <a:rPr lang="tr-TR" sz="1800" kern="100" dirty="0" err="1">
                <a:effectLst/>
                <a:latin typeface="Times New Roman" panose="02020603050405020304" pitchFamily="18" charset="0"/>
                <a:ea typeface="Aptos" panose="020B0004020202020204" pitchFamily="34" charset="0"/>
              </a:rPr>
              <a:t>Kalaşnikov</a:t>
            </a:r>
            <a:r>
              <a:rPr lang="tr-TR" sz="1800" kern="100" dirty="0">
                <a:effectLst/>
                <a:latin typeface="Times New Roman" panose="02020603050405020304" pitchFamily="18" charset="0"/>
                <a:ea typeface="Aptos" panose="020B0004020202020204" pitchFamily="34" charset="0"/>
              </a:rPr>
              <a:t>) vb.</a:t>
            </a:r>
          </a:p>
          <a:p>
            <a:endParaRPr lang="tr-TR" dirty="0"/>
          </a:p>
        </p:txBody>
      </p:sp>
    </p:spTree>
    <p:extLst>
      <p:ext uri="{BB962C8B-B14F-4D97-AF65-F5344CB8AC3E}">
        <p14:creationId xmlns:p14="http://schemas.microsoft.com/office/powerpoint/2010/main" val="39319546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5AD6BD7-E14A-54E0-6342-0A274D73978A}"/>
              </a:ext>
            </a:extLst>
          </p:cNvPr>
          <p:cNvSpPr>
            <a:spLocks noGrp="1"/>
          </p:cNvSpPr>
          <p:nvPr>
            <p:ph idx="1"/>
          </p:nvPr>
        </p:nvSpPr>
        <p:spPr/>
        <p:txBody>
          <a:bodyPr/>
          <a:lstStyle/>
          <a:p>
            <a:pPr algn="just">
              <a:lnSpc>
                <a:spcPct val="107000"/>
              </a:lnSpc>
              <a:spcAft>
                <a:spcPts val="800"/>
              </a:spcAft>
            </a:pPr>
            <a:r>
              <a:rPr lang="tr-TR" sz="1800" b="1" kern="100" dirty="0">
                <a:effectLst/>
                <a:latin typeface="Times New Roman" panose="02020603050405020304" pitchFamily="18" charset="0"/>
                <a:ea typeface="Aptos" panose="020B0004020202020204" pitchFamily="34" charset="0"/>
              </a:rPr>
              <a:t>4- Kısaltma </a:t>
            </a:r>
            <a:endParaRPr lang="tr-TR" sz="1800" kern="100" dirty="0">
              <a:effectLst/>
              <a:latin typeface="Times New Roman" panose="02020603050405020304" pitchFamily="18" charset="0"/>
              <a:ea typeface="Aptos" panose="020B0004020202020204" pitchFamily="34" charset="0"/>
            </a:endParaRPr>
          </a:p>
          <a:p>
            <a:pPr>
              <a:lnSpc>
                <a:spcPct val="150000"/>
              </a:lnSpc>
              <a:spcAft>
                <a:spcPts val="600"/>
              </a:spcAft>
            </a:pPr>
            <a:r>
              <a:rPr lang="tr-TR" sz="1800" kern="100" dirty="0">
                <a:effectLst/>
                <a:latin typeface="Times New Roman" panose="02020603050405020304" pitchFamily="18" charset="0"/>
                <a:ea typeface="Aptos" panose="020B0004020202020204" pitchFamily="34" charset="0"/>
              </a:rPr>
              <a:t>Var olan kelimeleri çeşitli biçimlerde </a:t>
            </a:r>
            <a:r>
              <a:rPr lang="tr-TR" sz="1800" i="1" kern="100" dirty="0">
                <a:effectLst/>
                <a:latin typeface="Times New Roman" panose="02020603050405020304" pitchFamily="18" charset="0"/>
                <a:ea typeface="Aptos" panose="020B0004020202020204" pitchFamily="34" charset="0"/>
              </a:rPr>
              <a:t>kısaltma </a:t>
            </a:r>
            <a:r>
              <a:rPr lang="tr-TR" sz="1800" kern="100" dirty="0">
                <a:effectLst/>
                <a:latin typeface="Times New Roman" panose="02020603050405020304" pitchFamily="18" charset="0"/>
                <a:ea typeface="Aptos" panose="020B0004020202020204" pitchFamily="34" charset="0"/>
              </a:rPr>
              <a:t>da yeni kelime türetme yollarından biridir.</a:t>
            </a:r>
          </a:p>
          <a:p>
            <a:pPr algn="just">
              <a:lnSpc>
                <a:spcPct val="150000"/>
              </a:lnSpc>
              <a:spcAft>
                <a:spcPts val="600"/>
              </a:spcAft>
            </a:pPr>
            <a:r>
              <a:rPr lang="tr-TR" sz="1800" kern="100" dirty="0">
                <a:effectLst/>
                <a:latin typeface="Times New Roman" panose="02020603050405020304" pitchFamily="18" charset="0"/>
                <a:ea typeface="Aptos" panose="020B0004020202020204" pitchFamily="34" charset="0"/>
              </a:rPr>
              <a:t>TBMM, TDK, LPG (</a:t>
            </a:r>
            <a:r>
              <a:rPr lang="tr-TR" sz="1800" kern="100" dirty="0" err="1">
                <a:effectLst/>
                <a:latin typeface="Times New Roman" panose="02020603050405020304" pitchFamily="18" charset="0"/>
                <a:ea typeface="Aptos" panose="020B0004020202020204" pitchFamily="34" charset="0"/>
              </a:rPr>
              <a:t>liquified</a:t>
            </a:r>
            <a:r>
              <a:rPr lang="tr-TR" sz="1800" kern="100" dirty="0">
                <a:effectLst/>
                <a:latin typeface="Times New Roman" panose="02020603050405020304" pitchFamily="18" charset="0"/>
                <a:ea typeface="Aptos" panose="020B0004020202020204" pitchFamily="34" charset="0"/>
              </a:rPr>
              <a:t> petroleum </a:t>
            </a:r>
            <a:r>
              <a:rPr lang="tr-TR" sz="1800" kern="100" dirty="0" err="1">
                <a:effectLst/>
                <a:latin typeface="Times New Roman" panose="02020603050405020304" pitchFamily="18" charset="0"/>
                <a:ea typeface="Aptos" panose="020B0004020202020204" pitchFamily="34" charset="0"/>
              </a:rPr>
              <a:t>gas</a:t>
            </a:r>
            <a:r>
              <a:rPr lang="tr-TR" sz="1800" kern="100" dirty="0">
                <a:effectLst/>
                <a:latin typeface="Times New Roman" panose="02020603050405020304" pitchFamily="18" charset="0"/>
                <a:ea typeface="Aptos" panose="020B0004020202020204" pitchFamily="34" charset="0"/>
              </a:rPr>
              <a:t>), MOBESE (Mobil Elektronik Sistem </a:t>
            </a:r>
            <a:r>
              <a:rPr lang="tr-TR" sz="1800" kern="100" dirty="0" err="1">
                <a:effectLst/>
                <a:latin typeface="Times New Roman" panose="02020603050405020304" pitchFamily="18" charset="0"/>
                <a:ea typeface="Aptos" panose="020B0004020202020204" pitchFamily="34" charset="0"/>
              </a:rPr>
              <a:t>Entegresyonu</a:t>
            </a:r>
            <a:r>
              <a:rPr lang="tr-TR" sz="1800" kern="100" dirty="0">
                <a:effectLst/>
                <a:latin typeface="Times New Roman" panose="02020603050405020304" pitchFamily="18" charset="0"/>
                <a:ea typeface="Aptos" panose="020B0004020202020204" pitchFamily="34" charset="0"/>
              </a:rPr>
              <a:t>), TÜBİTAK (Türkiye Bilimsel ve Teknolojik Araştırma Kurumu), POS cihazı (&lt;</a:t>
            </a:r>
            <a:r>
              <a:rPr lang="tr-TR" sz="1800" kern="100" dirty="0" err="1">
                <a:effectLst/>
                <a:latin typeface="Times New Roman" panose="02020603050405020304" pitchFamily="18" charset="0"/>
                <a:ea typeface="Aptos" panose="020B0004020202020204" pitchFamily="34" charset="0"/>
              </a:rPr>
              <a:t>point</a:t>
            </a:r>
            <a:r>
              <a:rPr lang="tr-TR" sz="1800" kern="100" dirty="0">
                <a:effectLst/>
                <a:latin typeface="Times New Roman" panose="02020603050405020304" pitchFamily="18" charset="0"/>
                <a:ea typeface="Aptos" panose="020B0004020202020204" pitchFamily="34" charset="0"/>
              </a:rPr>
              <a:t> of </a:t>
            </a:r>
            <a:r>
              <a:rPr lang="tr-TR" sz="1800" kern="100" dirty="0" err="1">
                <a:effectLst/>
                <a:latin typeface="Times New Roman" panose="02020603050405020304" pitchFamily="18" charset="0"/>
                <a:ea typeface="Aptos" panose="020B0004020202020204" pitchFamily="34" charset="0"/>
              </a:rPr>
              <a:t>sale</a:t>
            </a:r>
            <a:r>
              <a:rPr lang="tr-TR" sz="1800" kern="100" dirty="0">
                <a:effectLst/>
                <a:latin typeface="Times New Roman" panose="02020603050405020304" pitchFamily="18" charset="0"/>
                <a:ea typeface="Aptos" panose="020B0004020202020204" pitchFamily="34" charset="0"/>
              </a:rPr>
              <a:t>), PTT (Posta, Telgraf, Telefon), </a:t>
            </a:r>
            <a:r>
              <a:rPr lang="tr-TR" sz="1800" kern="100" dirty="0" err="1">
                <a:effectLst/>
                <a:latin typeface="Times New Roman" panose="02020603050405020304" pitchFamily="18" charset="0"/>
                <a:ea typeface="Aptos" panose="020B0004020202020204" pitchFamily="34" charset="0"/>
              </a:rPr>
              <a:t>elmek</a:t>
            </a:r>
            <a:r>
              <a:rPr lang="tr-TR" sz="1800" kern="100" dirty="0">
                <a:effectLst/>
                <a:latin typeface="Times New Roman" panose="02020603050405020304" pitchFamily="18" charset="0"/>
                <a:ea typeface="Aptos" panose="020B0004020202020204" pitchFamily="34" charset="0"/>
              </a:rPr>
              <a:t> (elektronik mektup), TÖMER vb. </a:t>
            </a:r>
          </a:p>
          <a:p>
            <a:pPr marL="0" indent="0">
              <a:buNone/>
            </a:pPr>
            <a:endParaRPr lang="tr-TR" dirty="0"/>
          </a:p>
        </p:txBody>
      </p:sp>
    </p:spTree>
    <p:extLst>
      <p:ext uri="{BB962C8B-B14F-4D97-AF65-F5344CB8AC3E}">
        <p14:creationId xmlns:p14="http://schemas.microsoft.com/office/powerpoint/2010/main" val="5097187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D174AE6-6987-F40D-1614-736D538BACB4}"/>
              </a:ext>
            </a:extLst>
          </p:cNvPr>
          <p:cNvSpPr>
            <a:spLocks noGrp="1"/>
          </p:cNvSpPr>
          <p:nvPr>
            <p:ph idx="1"/>
          </p:nvPr>
        </p:nvSpPr>
        <p:spPr/>
        <p:txBody>
          <a:bodyPr/>
          <a:lstStyle/>
          <a:p>
            <a:pPr>
              <a:lnSpc>
                <a:spcPct val="150000"/>
              </a:lnSpc>
              <a:spcAft>
                <a:spcPts val="600"/>
              </a:spcAft>
            </a:pPr>
            <a:r>
              <a:rPr lang="tr-TR" sz="1800" b="1" kern="100" dirty="0">
                <a:effectLst/>
                <a:latin typeface="Times New Roman" panose="02020603050405020304" pitchFamily="18" charset="0"/>
                <a:ea typeface="Aptos" panose="020B0004020202020204" pitchFamily="34" charset="0"/>
              </a:rPr>
              <a:t>5- Tekrar</a:t>
            </a:r>
            <a:endParaRPr lang="tr-TR" sz="1800" kern="100" dirty="0">
              <a:effectLst/>
              <a:latin typeface="Times New Roman" panose="02020603050405020304" pitchFamily="18" charset="0"/>
              <a:ea typeface="Aptos" panose="020B0004020202020204" pitchFamily="34" charset="0"/>
            </a:endParaRPr>
          </a:p>
          <a:p>
            <a:pPr algn="just">
              <a:lnSpc>
                <a:spcPct val="150000"/>
              </a:lnSpc>
              <a:spcAft>
                <a:spcPts val="600"/>
              </a:spcAft>
            </a:pPr>
            <a:r>
              <a:rPr lang="tr-TR" sz="1800" kern="100" dirty="0">
                <a:effectLst/>
                <a:latin typeface="Times New Roman" panose="02020603050405020304" pitchFamily="18" charset="0"/>
                <a:ea typeface="Aptos" panose="020B0004020202020204" pitchFamily="34" charset="0"/>
              </a:rPr>
              <a:t>Yeni anlamlar ve işlevler bir kelimenin tamamının, bir kısmının, yakın veya zıt anlamlısının tekrarlanmasıyla karşılanabilmektedir:</a:t>
            </a:r>
          </a:p>
          <a:p>
            <a:pPr>
              <a:lnSpc>
                <a:spcPct val="150000"/>
              </a:lnSpc>
              <a:spcAft>
                <a:spcPts val="600"/>
              </a:spcAft>
            </a:pPr>
            <a:r>
              <a:rPr lang="tr-TR" sz="1800" kern="100" dirty="0">
                <a:effectLst/>
                <a:latin typeface="Times New Roman" panose="02020603050405020304" pitchFamily="18" charset="0"/>
                <a:ea typeface="Aptos" panose="020B0004020202020204" pitchFamily="34" charset="0"/>
              </a:rPr>
              <a:t>sapsarı, bembeyaz, sürü sürü (insan), güzel güzel (konuşalım), kocaman kocaman (evler).</a:t>
            </a:r>
          </a:p>
          <a:p>
            <a:pPr marL="0" indent="0">
              <a:buNone/>
            </a:pPr>
            <a:endParaRPr lang="tr-TR" dirty="0"/>
          </a:p>
        </p:txBody>
      </p:sp>
    </p:spTree>
    <p:extLst>
      <p:ext uri="{BB962C8B-B14F-4D97-AF65-F5344CB8AC3E}">
        <p14:creationId xmlns:p14="http://schemas.microsoft.com/office/powerpoint/2010/main" val="29536405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2055EE7-A5C0-D895-FE10-69038A1252B7}"/>
              </a:ext>
            </a:extLst>
          </p:cNvPr>
          <p:cNvSpPr>
            <a:spLocks noGrp="1"/>
          </p:cNvSpPr>
          <p:nvPr>
            <p:ph idx="1"/>
          </p:nvPr>
        </p:nvSpPr>
        <p:spPr/>
        <p:txBody>
          <a:bodyPr/>
          <a:lstStyle/>
          <a:p>
            <a:pPr>
              <a:lnSpc>
                <a:spcPct val="150000"/>
              </a:lnSpc>
              <a:spcAft>
                <a:spcPts val="600"/>
              </a:spcAft>
            </a:pPr>
            <a:r>
              <a:rPr lang="tr-TR" sz="1800" b="1" kern="100" dirty="0">
                <a:effectLst/>
                <a:latin typeface="Times New Roman" panose="02020603050405020304" pitchFamily="18" charset="0"/>
                <a:ea typeface="Aptos" panose="020B0004020202020204" pitchFamily="34" charset="0"/>
              </a:rPr>
              <a:t>6- Vurgu</a:t>
            </a:r>
            <a:endParaRPr lang="tr-TR" sz="1800" kern="100" dirty="0">
              <a:effectLst/>
              <a:latin typeface="Times New Roman" panose="02020603050405020304" pitchFamily="18" charset="0"/>
              <a:ea typeface="Aptos" panose="020B0004020202020204" pitchFamily="34" charset="0"/>
            </a:endParaRPr>
          </a:p>
          <a:p>
            <a:pPr algn="just">
              <a:lnSpc>
                <a:spcPct val="150000"/>
              </a:lnSpc>
              <a:spcAft>
                <a:spcPts val="600"/>
              </a:spcAft>
            </a:pPr>
            <a:r>
              <a:rPr lang="tr-TR" sz="1800" kern="100" dirty="0">
                <a:effectLst/>
                <a:latin typeface="Times New Roman" panose="02020603050405020304" pitchFamily="18" charset="0"/>
                <a:ea typeface="Aptos" panose="020B0004020202020204" pitchFamily="34" charset="0"/>
              </a:rPr>
              <a:t>Bir kelimenin vurgusunu kaydırarak yeni anlamlar türetebiliriz. Türkçede vurgu genelde son hecededir. </a:t>
            </a:r>
          </a:p>
          <a:p>
            <a:pPr>
              <a:lnSpc>
                <a:spcPct val="150000"/>
              </a:lnSpc>
              <a:spcAft>
                <a:spcPts val="600"/>
              </a:spcAft>
            </a:pPr>
            <a:r>
              <a:rPr lang="tr-TR" sz="1800" kern="100" dirty="0" err="1">
                <a:effectLst/>
                <a:latin typeface="Times New Roman" panose="02020603050405020304" pitchFamily="18" charset="0"/>
                <a:ea typeface="Aptos" panose="020B0004020202020204" pitchFamily="34" charset="0"/>
              </a:rPr>
              <a:t>arTIK</a:t>
            </a:r>
            <a:r>
              <a:rPr lang="tr-TR" sz="1800" kern="100" dirty="0">
                <a:effectLst/>
                <a:latin typeface="Times New Roman" panose="02020603050405020304" pitchFamily="18" charset="0"/>
                <a:ea typeface="Aptos" panose="020B0004020202020204" pitchFamily="34" charset="0"/>
              </a:rPr>
              <a:t> “fazla”, </a:t>
            </a:r>
            <a:r>
              <a:rPr lang="tr-TR" sz="1800" kern="100" dirty="0" err="1">
                <a:effectLst/>
                <a:latin typeface="Times New Roman" panose="02020603050405020304" pitchFamily="18" charset="0"/>
                <a:ea typeface="Aptos" panose="020B0004020202020204" pitchFamily="34" charset="0"/>
              </a:rPr>
              <a:t>ARtık</a:t>
            </a:r>
            <a:r>
              <a:rPr lang="tr-TR" sz="1800" kern="100" dirty="0">
                <a:effectLst/>
                <a:latin typeface="Times New Roman" panose="02020603050405020304" pitchFamily="18" charset="0"/>
                <a:ea typeface="Aptos" panose="020B0004020202020204" pitchFamily="34" charset="0"/>
              </a:rPr>
              <a:t> “bundan böyle</a:t>
            </a:r>
          </a:p>
          <a:p>
            <a:pPr>
              <a:lnSpc>
                <a:spcPct val="150000"/>
              </a:lnSpc>
              <a:spcAft>
                <a:spcPts val="600"/>
              </a:spcAft>
            </a:pPr>
            <a:r>
              <a:rPr lang="tr-TR" sz="1800" kern="100" dirty="0" err="1">
                <a:effectLst/>
                <a:latin typeface="Times New Roman" panose="02020603050405020304" pitchFamily="18" charset="0"/>
                <a:ea typeface="Aptos" panose="020B0004020202020204" pitchFamily="34" charset="0"/>
              </a:rPr>
              <a:t>yalNIZ</a:t>
            </a:r>
            <a:r>
              <a:rPr lang="tr-TR" sz="1800" kern="100" dirty="0">
                <a:effectLst/>
                <a:latin typeface="Times New Roman" panose="02020603050405020304" pitchFamily="18" charset="0"/>
                <a:ea typeface="Aptos" panose="020B0004020202020204" pitchFamily="34" charset="0"/>
              </a:rPr>
              <a:t> “tek başına”, </a:t>
            </a:r>
            <a:r>
              <a:rPr lang="tr-TR" sz="1800" kern="100" dirty="0" err="1">
                <a:effectLst/>
                <a:latin typeface="Times New Roman" panose="02020603050405020304" pitchFamily="18" charset="0"/>
                <a:ea typeface="Aptos" panose="020B0004020202020204" pitchFamily="34" charset="0"/>
              </a:rPr>
              <a:t>YALnız</a:t>
            </a:r>
            <a:r>
              <a:rPr lang="tr-TR" sz="1800" kern="100" dirty="0">
                <a:effectLst/>
                <a:latin typeface="Times New Roman" panose="02020603050405020304" pitchFamily="18" charset="0"/>
                <a:ea typeface="Aptos" panose="020B0004020202020204" pitchFamily="34" charset="0"/>
              </a:rPr>
              <a:t> “ancak”</a:t>
            </a:r>
          </a:p>
          <a:p>
            <a:pPr>
              <a:lnSpc>
                <a:spcPct val="150000"/>
              </a:lnSpc>
              <a:spcAft>
                <a:spcPts val="600"/>
              </a:spcAft>
            </a:pPr>
            <a:r>
              <a:rPr lang="tr-TR" sz="1800" kern="100" dirty="0" err="1">
                <a:effectLst/>
                <a:latin typeface="Times New Roman" panose="02020603050405020304" pitchFamily="18" charset="0"/>
                <a:ea typeface="Aptos" panose="020B0004020202020204" pitchFamily="34" charset="0"/>
              </a:rPr>
              <a:t>ayDIN</a:t>
            </a:r>
            <a:r>
              <a:rPr lang="tr-TR" sz="1800" kern="100" dirty="0">
                <a:effectLst/>
                <a:latin typeface="Times New Roman" panose="02020603050405020304" pitchFamily="18" charset="0"/>
                <a:ea typeface="Aptos" panose="020B0004020202020204" pitchFamily="34" charset="0"/>
              </a:rPr>
              <a:t> “entelektüel”, </a:t>
            </a:r>
            <a:r>
              <a:rPr lang="tr-TR" sz="1800" kern="100" dirty="0" err="1">
                <a:effectLst/>
                <a:latin typeface="Times New Roman" panose="02020603050405020304" pitchFamily="18" charset="0"/>
                <a:ea typeface="Aptos" panose="020B0004020202020204" pitchFamily="34" charset="0"/>
              </a:rPr>
              <a:t>AYdın</a:t>
            </a:r>
            <a:r>
              <a:rPr lang="tr-TR" sz="1800" kern="100" dirty="0">
                <a:effectLst/>
                <a:latin typeface="Times New Roman" panose="02020603050405020304" pitchFamily="18" charset="0"/>
                <a:ea typeface="Aptos" panose="020B0004020202020204" pitchFamily="34" charset="0"/>
              </a:rPr>
              <a:t> “il”  </a:t>
            </a:r>
          </a:p>
          <a:p>
            <a:endParaRPr lang="tr-TR" dirty="0"/>
          </a:p>
        </p:txBody>
      </p:sp>
    </p:spTree>
    <p:extLst>
      <p:ext uri="{BB962C8B-B14F-4D97-AF65-F5344CB8AC3E}">
        <p14:creationId xmlns:p14="http://schemas.microsoft.com/office/powerpoint/2010/main" val="40455331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606EA35-E97D-475D-6D48-374CD7D8C96A}"/>
              </a:ext>
            </a:extLst>
          </p:cNvPr>
          <p:cNvSpPr>
            <a:spLocks noGrp="1"/>
          </p:cNvSpPr>
          <p:nvPr>
            <p:ph idx="1"/>
          </p:nvPr>
        </p:nvSpPr>
        <p:spPr/>
        <p:txBody>
          <a:bodyPr/>
          <a:lstStyle/>
          <a:p>
            <a:pPr>
              <a:lnSpc>
                <a:spcPct val="150000"/>
              </a:lnSpc>
              <a:spcAft>
                <a:spcPts val="600"/>
              </a:spcAft>
            </a:pPr>
            <a:r>
              <a:rPr lang="tr-TR" sz="1800" b="1" kern="100" dirty="0">
                <a:effectLst/>
                <a:latin typeface="Times New Roman" panose="02020603050405020304" pitchFamily="18" charset="0"/>
                <a:ea typeface="Aptos" panose="020B0004020202020204" pitchFamily="34" charset="0"/>
              </a:rPr>
              <a:t>7- Dilsel Yaratıcılık/Uydurma (</a:t>
            </a:r>
            <a:r>
              <a:rPr lang="tr-TR" sz="1800" b="1" kern="100" dirty="0" err="1">
                <a:effectLst/>
                <a:latin typeface="Times New Roman" panose="02020603050405020304" pitchFamily="18" charset="0"/>
                <a:ea typeface="Aptos" panose="020B0004020202020204" pitchFamily="34" charset="0"/>
              </a:rPr>
              <a:t>Coinages</a:t>
            </a:r>
            <a:r>
              <a:rPr lang="tr-TR" sz="1800" b="1" kern="100" dirty="0">
                <a:effectLst/>
                <a:latin typeface="Times New Roman" panose="02020603050405020304" pitchFamily="18" charset="0"/>
                <a:ea typeface="Aptos" panose="020B0004020202020204" pitchFamily="34" charset="0"/>
              </a:rPr>
              <a:t>)</a:t>
            </a:r>
            <a:endParaRPr lang="tr-TR" sz="1800" kern="100" dirty="0">
              <a:effectLst/>
              <a:latin typeface="Times New Roman" panose="02020603050405020304" pitchFamily="18" charset="0"/>
              <a:ea typeface="Aptos" panose="020B0004020202020204" pitchFamily="34" charset="0"/>
            </a:endParaRPr>
          </a:p>
          <a:p>
            <a:pPr algn="just">
              <a:lnSpc>
                <a:spcPct val="150000"/>
              </a:lnSpc>
              <a:spcAft>
                <a:spcPts val="600"/>
              </a:spcAft>
            </a:pPr>
            <a:r>
              <a:rPr lang="tr-TR" sz="1800" kern="100" dirty="0">
                <a:effectLst/>
                <a:latin typeface="Times New Roman" panose="02020603050405020304" pitchFamily="18" charset="0"/>
                <a:ea typeface="Aptos" panose="020B0004020202020204" pitchFamily="34" charset="0"/>
              </a:rPr>
              <a:t>Yeni kelime türetme yollarından biri de hiç olmayan sözleri uydurmak, bir yerde dilsel yaratıcılık göstermektir. Türkçenin yapısına uygun olmadığı gerekçesiyle tartışılmış, </a:t>
            </a:r>
            <a:r>
              <a:rPr lang="tr-TR" sz="1800" i="1" kern="100" dirty="0">
                <a:effectLst/>
                <a:latin typeface="Times New Roman" panose="02020603050405020304" pitchFamily="18" charset="0"/>
                <a:ea typeface="Aptos" panose="020B0004020202020204" pitchFamily="34" charset="0"/>
              </a:rPr>
              <a:t>uydurma </a:t>
            </a:r>
            <a:r>
              <a:rPr lang="tr-TR" sz="1800" kern="100" dirty="0">
                <a:effectLst/>
                <a:latin typeface="Times New Roman" panose="02020603050405020304" pitchFamily="18" charset="0"/>
                <a:ea typeface="Aptos" panose="020B0004020202020204" pitchFamily="34" charset="0"/>
              </a:rPr>
              <a:t>kabul edilmiş olsa da var olanların yerini almışlardır.</a:t>
            </a:r>
          </a:p>
          <a:p>
            <a:pPr algn="just">
              <a:lnSpc>
                <a:spcPct val="150000"/>
              </a:lnSpc>
              <a:spcAft>
                <a:spcPts val="600"/>
              </a:spcAft>
            </a:pPr>
            <a:r>
              <a:rPr lang="tr-TR" sz="1800" kern="100" dirty="0">
                <a:effectLst/>
                <a:latin typeface="Times New Roman" panose="02020603050405020304" pitchFamily="18" charset="0"/>
                <a:ea typeface="Aptos" panose="020B0004020202020204" pitchFamily="34" charset="0"/>
              </a:rPr>
              <a:t>yanıtlamak “cevap vermek”, yöresellik “</a:t>
            </a:r>
            <a:r>
              <a:rPr lang="tr-TR" sz="1800" kern="100" dirty="0" err="1">
                <a:effectLst/>
                <a:latin typeface="Times New Roman" panose="02020603050405020304" pitchFamily="18" charset="0"/>
                <a:ea typeface="Aptos" panose="020B0004020202020204" pitchFamily="34" charset="0"/>
              </a:rPr>
              <a:t>mahallilik</a:t>
            </a:r>
            <a:r>
              <a:rPr lang="tr-TR" sz="1800" kern="100" dirty="0">
                <a:effectLst/>
                <a:latin typeface="Times New Roman" panose="02020603050405020304" pitchFamily="18" charset="0"/>
                <a:ea typeface="Aptos" panose="020B0004020202020204" pitchFamily="34" charset="0"/>
              </a:rPr>
              <a:t>”, devinme “hareket”, yazın “edebiyat”, sorun “mesele”, doğa “tabiat”…</a:t>
            </a:r>
          </a:p>
          <a:p>
            <a:pPr marL="0" indent="0">
              <a:buNone/>
            </a:pPr>
            <a:endParaRPr lang="tr-TR" dirty="0"/>
          </a:p>
        </p:txBody>
      </p:sp>
    </p:spTree>
    <p:extLst>
      <p:ext uri="{BB962C8B-B14F-4D97-AF65-F5344CB8AC3E}">
        <p14:creationId xmlns:p14="http://schemas.microsoft.com/office/powerpoint/2010/main" val="36741866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E9019AC-5439-572E-98AC-8D0E086C7C2D}"/>
              </a:ext>
            </a:extLst>
          </p:cNvPr>
          <p:cNvSpPr>
            <a:spLocks noGrp="1"/>
          </p:cNvSpPr>
          <p:nvPr>
            <p:ph idx="1"/>
          </p:nvPr>
        </p:nvSpPr>
        <p:spPr/>
        <p:txBody>
          <a:bodyPr/>
          <a:lstStyle/>
          <a:p>
            <a:pPr algn="just">
              <a:lnSpc>
                <a:spcPct val="150000"/>
              </a:lnSpc>
              <a:spcAft>
                <a:spcPts val="600"/>
              </a:spcAft>
            </a:pPr>
            <a:r>
              <a:rPr lang="tr-TR" sz="1800" b="1" kern="100" dirty="0">
                <a:effectLst/>
                <a:latin typeface="Times New Roman" panose="02020603050405020304" pitchFamily="18" charset="0"/>
                <a:ea typeface="Aptos" panose="020B0004020202020204" pitchFamily="34" charset="0"/>
              </a:rPr>
              <a:t>8- Yansıma</a:t>
            </a:r>
            <a:endParaRPr lang="tr-TR" sz="1800" kern="100" dirty="0">
              <a:effectLst/>
              <a:latin typeface="Times New Roman" panose="02020603050405020304" pitchFamily="18" charset="0"/>
              <a:ea typeface="Aptos" panose="020B0004020202020204" pitchFamily="34" charset="0"/>
            </a:endParaRPr>
          </a:p>
          <a:p>
            <a:pPr algn="just">
              <a:lnSpc>
                <a:spcPct val="150000"/>
              </a:lnSpc>
              <a:spcAft>
                <a:spcPts val="600"/>
              </a:spcAft>
            </a:pPr>
            <a:r>
              <a:rPr lang="tr-TR" sz="1800" kern="100" dirty="0">
                <a:effectLst/>
                <a:latin typeface="Times New Roman" panose="02020603050405020304" pitchFamily="18" charset="0"/>
                <a:ea typeface="Aptos" panose="020B0004020202020204" pitchFamily="34" charset="0"/>
              </a:rPr>
              <a:t>Yansıma seslerden yararlanılarak oluşturulan bir yöntemdir.</a:t>
            </a:r>
          </a:p>
          <a:p>
            <a:pPr algn="just">
              <a:lnSpc>
                <a:spcPct val="150000"/>
              </a:lnSpc>
              <a:spcAft>
                <a:spcPts val="600"/>
              </a:spcAft>
            </a:pPr>
            <a:r>
              <a:rPr lang="tr-TR" sz="1800" kern="100" dirty="0">
                <a:effectLst/>
                <a:latin typeface="Times New Roman" panose="02020603050405020304" pitchFamily="18" charset="0"/>
                <a:ea typeface="Aptos" panose="020B0004020202020204" pitchFamily="34" charset="0"/>
              </a:rPr>
              <a:t>‘bilgisayarda tuşların üstüne basmak’ anlamında </a:t>
            </a:r>
            <a:r>
              <a:rPr lang="tr-TR" sz="1800" i="1" kern="100" dirty="0">
                <a:effectLst/>
                <a:latin typeface="Times New Roman" panose="02020603050405020304" pitchFamily="18" charset="0"/>
                <a:ea typeface="Aptos" panose="020B0004020202020204" pitchFamily="34" charset="0"/>
              </a:rPr>
              <a:t>tıklamak</a:t>
            </a:r>
            <a:r>
              <a:rPr lang="tr-TR" sz="1800" kern="100" dirty="0">
                <a:effectLst/>
                <a:latin typeface="Times New Roman" panose="02020603050405020304" pitchFamily="18" charset="0"/>
                <a:ea typeface="Aptos" panose="020B0004020202020204" pitchFamily="34" charset="0"/>
              </a:rPr>
              <a:t>.</a:t>
            </a:r>
          </a:p>
          <a:p>
            <a:endParaRPr lang="tr-TR" dirty="0"/>
          </a:p>
        </p:txBody>
      </p:sp>
    </p:spTree>
    <p:extLst>
      <p:ext uri="{BB962C8B-B14F-4D97-AF65-F5344CB8AC3E}">
        <p14:creationId xmlns:p14="http://schemas.microsoft.com/office/powerpoint/2010/main" val="26953835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BC3C2CE-22A7-CC6C-4062-5F169A754108}"/>
              </a:ext>
            </a:extLst>
          </p:cNvPr>
          <p:cNvSpPr>
            <a:spLocks noGrp="1"/>
          </p:cNvSpPr>
          <p:nvPr>
            <p:ph idx="1"/>
          </p:nvPr>
        </p:nvSpPr>
        <p:spPr/>
        <p:txBody>
          <a:bodyPr/>
          <a:lstStyle/>
          <a:p>
            <a:pPr algn="ctr"/>
            <a:r>
              <a:rPr lang="tr-TR" dirty="0">
                <a:latin typeface="Times New Roman" panose="02020603050405020304" pitchFamily="18" charset="0"/>
                <a:cs typeface="Times New Roman" panose="02020603050405020304" pitchFamily="18" charset="0"/>
              </a:rPr>
              <a:t>Sınıfa </a:t>
            </a:r>
            <a:r>
              <a:rPr lang="tr-TR" u="sng" dirty="0">
                <a:latin typeface="Times New Roman" panose="02020603050405020304" pitchFamily="18" charset="0"/>
                <a:cs typeface="Times New Roman" panose="02020603050405020304" pitchFamily="18" charset="0"/>
              </a:rPr>
              <a:t>yemiş</a:t>
            </a:r>
            <a:r>
              <a:rPr lang="tr-TR" dirty="0">
                <a:latin typeface="Times New Roman" panose="02020603050405020304" pitchFamily="18" charset="0"/>
                <a:cs typeface="Times New Roman" panose="02020603050405020304" pitchFamily="18" charset="0"/>
              </a:rPr>
              <a:t> getirmek yasaktır.</a:t>
            </a:r>
          </a:p>
          <a:p>
            <a:pPr algn="ctr"/>
            <a:r>
              <a:rPr lang="tr-TR" dirty="0">
                <a:latin typeface="Times New Roman" panose="02020603050405020304" pitchFamily="18" charset="0"/>
                <a:cs typeface="Times New Roman" panose="02020603050405020304" pitchFamily="18" charset="0"/>
              </a:rPr>
              <a:t>Sofrada ne varsa silip süpürmüş, her şeyi </a:t>
            </a:r>
            <a:r>
              <a:rPr lang="tr-TR" u="sng">
                <a:latin typeface="Times New Roman" panose="02020603050405020304" pitchFamily="18" charset="0"/>
                <a:cs typeface="Times New Roman" panose="02020603050405020304" pitchFamily="18" charset="0"/>
              </a:rPr>
              <a:t>yemiş</a:t>
            </a:r>
            <a:r>
              <a:rPr lang="tr-TR">
                <a:latin typeface="Times New Roman" panose="02020603050405020304" pitchFamily="18" charset="0"/>
                <a:cs typeface="Times New Roman" panose="02020603050405020304" pitchFamily="18" charset="0"/>
              </a:rPr>
              <a:t>.</a:t>
            </a:r>
          </a:p>
          <a:p>
            <a:pPr algn="ctr"/>
            <a:endParaRPr lang="tr-TR" dirty="0">
              <a:latin typeface="Times New Roman" panose="02020603050405020304" pitchFamily="18" charset="0"/>
              <a:cs typeface="Times New Roman" panose="02020603050405020304" pitchFamily="18" charset="0"/>
            </a:endParaRPr>
          </a:p>
          <a:p>
            <a:pPr algn="ctr"/>
            <a:r>
              <a:rPr lang="tr-TR" i="1" dirty="0">
                <a:latin typeface="Times New Roman" panose="02020603050405020304" pitchFamily="18" charset="0"/>
                <a:cs typeface="Times New Roman" panose="02020603050405020304" pitchFamily="18" charset="0"/>
              </a:rPr>
              <a:t>Yemiş </a:t>
            </a:r>
            <a:r>
              <a:rPr lang="tr-TR" dirty="0">
                <a:latin typeface="Times New Roman" panose="02020603050405020304" pitchFamily="18" charset="0"/>
                <a:cs typeface="Times New Roman" panose="02020603050405020304" pitchFamily="18" charset="0"/>
              </a:rPr>
              <a:t>sözcükleri arasındaki fark nedir?</a:t>
            </a:r>
            <a:endParaRPr lang="tr-TR"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1084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2E5FCAC-9BDF-0C49-542A-2B3DCB652E06}"/>
              </a:ext>
            </a:extLst>
          </p:cNvPr>
          <p:cNvSpPr>
            <a:spLocks noGrp="1"/>
          </p:cNvSpPr>
          <p:nvPr>
            <p:ph idx="1"/>
          </p:nvPr>
        </p:nvSpPr>
        <p:spPr/>
        <p:txBody>
          <a:bodyPr/>
          <a:lstStyle/>
          <a:p>
            <a:pPr algn="just"/>
            <a:r>
              <a:rPr lang="tr-TR" sz="1800" kern="100" dirty="0">
                <a:effectLst/>
                <a:latin typeface="Times New Roman" panose="02020603050405020304" pitchFamily="18" charset="0"/>
                <a:ea typeface="Aptos" panose="020B0004020202020204" pitchFamily="34" charset="0"/>
              </a:rPr>
              <a:t>Türkçede ihtiyaç duyulan pek çok sözcüğün türetilmesinde birinci sırayı yapım eklerinin aldığı tartışmasız bir doğrudur.</a:t>
            </a:r>
            <a:r>
              <a:rPr lang="tr-TR" sz="1800" kern="0" dirty="0">
                <a:effectLst/>
                <a:latin typeface="Times New Roman" panose="02020603050405020304" pitchFamily="18" charset="0"/>
                <a:ea typeface="Aptos" panose="020B0004020202020204" pitchFamily="34" charset="0"/>
              </a:rPr>
              <a:t> Yapım ekleri dışında, pek çok dil gibi Türkçe de dilde yeni varlık ve kavramları karşılamak, yeni adlandırmalar yapmak için değişik yollara başvurmaktadır.</a:t>
            </a:r>
            <a:endParaRPr lang="tr-TR" sz="1800" kern="100" dirty="0">
              <a:effectLst/>
              <a:latin typeface="Times New Roman" panose="02020603050405020304" pitchFamily="18" charset="0"/>
              <a:ea typeface="Aptos" panose="020B0004020202020204" pitchFamily="34" charset="0"/>
            </a:endParaRPr>
          </a:p>
          <a:p>
            <a:pPr marL="0" indent="0">
              <a:buNone/>
            </a:pPr>
            <a:endParaRPr lang="tr-TR" dirty="0"/>
          </a:p>
        </p:txBody>
      </p:sp>
    </p:spTree>
    <p:extLst>
      <p:ext uri="{BB962C8B-B14F-4D97-AF65-F5344CB8AC3E}">
        <p14:creationId xmlns:p14="http://schemas.microsoft.com/office/powerpoint/2010/main" val="40730933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373362-62B6-9E9C-98C1-3B289F252EDE}"/>
              </a:ext>
            </a:extLst>
          </p:cNvPr>
          <p:cNvSpPr>
            <a:spLocks noGrp="1"/>
          </p:cNvSpPr>
          <p:nvPr>
            <p:ph idx="1"/>
          </p:nvPr>
        </p:nvSpPr>
        <p:spPr/>
        <p:txBody>
          <a:bodyPr/>
          <a:lstStyle/>
          <a:p>
            <a:pPr algn="just">
              <a:lnSpc>
                <a:spcPct val="150000"/>
              </a:lnSpc>
              <a:spcAft>
                <a:spcPts val="600"/>
              </a:spcAft>
            </a:pPr>
            <a:r>
              <a:rPr lang="tr-TR" sz="1800" b="1" kern="100" dirty="0">
                <a:effectLst/>
                <a:latin typeface="Times New Roman" panose="02020603050405020304" pitchFamily="18" charset="0"/>
                <a:ea typeface="Aptos" panose="020B0004020202020204" pitchFamily="34" charset="0"/>
              </a:rPr>
              <a:t>9- Kalıplaşma</a:t>
            </a:r>
            <a:endParaRPr lang="tr-TR" sz="1800" kern="100" dirty="0">
              <a:effectLst/>
              <a:latin typeface="Times New Roman" panose="02020603050405020304" pitchFamily="18" charset="0"/>
              <a:ea typeface="Aptos" panose="020B0004020202020204" pitchFamily="34" charset="0"/>
            </a:endParaRPr>
          </a:p>
          <a:p>
            <a:pPr algn="just">
              <a:lnSpc>
                <a:spcPct val="150000"/>
              </a:lnSpc>
              <a:spcAft>
                <a:spcPts val="600"/>
              </a:spcAft>
            </a:pPr>
            <a:r>
              <a:rPr lang="tr-TR" sz="1800" kern="100" dirty="0">
                <a:effectLst/>
                <a:latin typeface="Times New Roman" panose="02020603050405020304" pitchFamily="18" charset="0"/>
                <a:ea typeface="Aptos" panose="020B0004020202020204" pitchFamily="34" charset="0"/>
              </a:rPr>
              <a:t>Çekim eklerinin yapım eki özelliği kazanarak farklı görevde ve anlamda kelimeler türetmesidir.</a:t>
            </a:r>
          </a:p>
          <a:p>
            <a:pPr algn="just">
              <a:lnSpc>
                <a:spcPct val="150000"/>
              </a:lnSpc>
              <a:spcAft>
                <a:spcPts val="600"/>
              </a:spcAft>
            </a:pPr>
            <a:r>
              <a:rPr lang="tr-TR" sz="1800" kern="100" dirty="0">
                <a:effectLst/>
                <a:latin typeface="Times New Roman" panose="02020603050405020304" pitchFamily="18" charset="0"/>
                <a:ea typeface="Aptos" panose="020B0004020202020204" pitchFamily="34" charset="0"/>
              </a:rPr>
              <a:t>yemiş (meyve), kıran (hastalık), dolmuş (taşıt), döner (yemek), gözde (göze girmiş kimse), candan (içten)…  </a:t>
            </a:r>
          </a:p>
          <a:p>
            <a:endParaRPr lang="tr-TR" dirty="0"/>
          </a:p>
        </p:txBody>
      </p:sp>
    </p:spTree>
    <p:extLst>
      <p:ext uri="{BB962C8B-B14F-4D97-AF65-F5344CB8AC3E}">
        <p14:creationId xmlns:p14="http://schemas.microsoft.com/office/powerpoint/2010/main" val="37427435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E014AA5-EEF1-DF1A-08AA-1EA7857CD508}"/>
              </a:ext>
            </a:extLst>
          </p:cNvPr>
          <p:cNvSpPr>
            <a:spLocks noGrp="1"/>
          </p:cNvSpPr>
          <p:nvPr>
            <p:ph idx="1"/>
          </p:nvPr>
        </p:nvSpPr>
        <p:spPr/>
        <p:txBody>
          <a:bodyPr/>
          <a:lstStyle/>
          <a:p>
            <a:pPr algn="ctr"/>
            <a:r>
              <a:rPr lang="tr-TR" i="1" dirty="0">
                <a:latin typeface="Times New Roman" panose="02020603050405020304" pitchFamily="18" charset="0"/>
                <a:cs typeface="Times New Roman" panose="02020603050405020304" pitchFamily="18" charset="0"/>
              </a:rPr>
              <a:t>gerzek, kanka </a:t>
            </a:r>
            <a:r>
              <a:rPr lang="tr-TR" dirty="0">
                <a:latin typeface="Times New Roman" panose="02020603050405020304" pitchFamily="18" charset="0"/>
                <a:cs typeface="Times New Roman" panose="02020603050405020304" pitchFamily="18" charset="0"/>
              </a:rPr>
              <a:t>sözcükleri nasıl oluşmuştur? </a:t>
            </a:r>
          </a:p>
        </p:txBody>
      </p:sp>
    </p:spTree>
    <p:extLst>
      <p:ext uri="{BB962C8B-B14F-4D97-AF65-F5344CB8AC3E}">
        <p14:creationId xmlns:p14="http://schemas.microsoft.com/office/powerpoint/2010/main" val="5227159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D042494-F2B1-1A3A-8741-49E505196CB1}"/>
              </a:ext>
            </a:extLst>
          </p:cNvPr>
          <p:cNvSpPr>
            <a:spLocks noGrp="1"/>
          </p:cNvSpPr>
          <p:nvPr>
            <p:ph idx="1"/>
          </p:nvPr>
        </p:nvSpPr>
        <p:spPr/>
        <p:txBody>
          <a:bodyPr/>
          <a:lstStyle/>
          <a:p>
            <a:pPr algn="just">
              <a:lnSpc>
                <a:spcPct val="150000"/>
              </a:lnSpc>
              <a:spcAft>
                <a:spcPts val="600"/>
              </a:spcAft>
            </a:pPr>
            <a:r>
              <a:rPr lang="tr-TR" sz="1800" b="1" kern="100" dirty="0">
                <a:effectLst/>
                <a:latin typeface="Times New Roman" panose="02020603050405020304" pitchFamily="18" charset="0"/>
                <a:ea typeface="Aptos" panose="020B0004020202020204" pitchFamily="34" charset="0"/>
              </a:rPr>
              <a:t>10- Karma</a:t>
            </a:r>
            <a:endParaRPr lang="tr-TR" sz="1800" kern="100" dirty="0">
              <a:effectLst/>
              <a:latin typeface="Times New Roman" panose="02020603050405020304" pitchFamily="18" charset="0"/>
              <a:ea typeface="Aptos" panose="020B0004020202020204" pitchFamily="34" charset="0"/>
            </a:endParaRPr>
          </a:p>
          <a:p>
            <a:pPr algn="just">
              <a:lnSpc>
                <a:spcPct val="150000"/>
              </a:lnSpc>
              <a:spcAft>
                <a:spcPts val="600"/>
              </a:spcAft>
            </a:pPr>
            <a:r>
              <a:rPr lang="tr-TR" sz="1800" kern="100" dirty="0">
                <a:effectLst/>
                <a:latin typeface="Times New Roman" panose="02020603050405020304" pitchFamily="18" charset="0"/>
                <a:ea typeface="Aptos" panose="020B0004020202020204" pitchFamily="34" charset="0"/>
              </a:rPr>
              <a:t>Karma sözcüğü, birleştirme, karıştırma anlamlarına gelmektedir. Kelime türetme yolları açısından karma ise iki ya da daha fazla kelimenin hecelerinin ya da parçalarının birleştirilerek yeni bir kelime oluşturulması sürecidir.</a:t>
            </a:r>
          </a:p>
          <a:p>
            <a:pPr algn="just"/>
            <a:r>
              <a:rPr lang="tr-TR" sz="1800" dirty="0">
                <a:effectLst/>
                <a:latin typeface="Times New Roman" panose="02020603050405020304" pitchFamily="18" charset="0"/>
                <a:ea typeface="Aptos" panose="020B0004020202020204" pitchFamily="34" charset="0"/>
              </a:rPr>
              <a:t>Ar-</a:t>
            </a:r>
            <a:r>
              <a:rPr lang="tr-TR" sz="1800" dirty="0" err="1">
                <a:effectLst/>
                <a:latin typeface="Times New Roman" panose="02020603050405020304" pitchFamily="18" charset="0"/>
                <a:ea typeface="Aptos" panose="020B0004020202020204" pitchFamily="34" charset="0"/>
              </a:rPr>
              <a:t>Ge</a:t>
            </a:r>
            <a:r>
              <a:rPr lang="tr-TR" sz="1800" dirty="0">
                <a:effectLst/>
                <a:latin typeface="Times New Roman" panose="02020603050405020304" pitchFamily="18" charset="0"/>
                <a:ea typeface="Aptos" panose="020B0004020202020204" pitchFamily="34" charset="0"/>
              </a:rPr>
              <a:t> (Araştırma-Geliştirme), gerzek (geri zekalı), kanka (kan kardeş), akbil (akıllı bilet), albay (</a:t>
            </a:r>
            <a:r>
              <a:rPr lang="tr-TR" sz="1800" dirty="0" err="1">
                <a:effectLst/>
                <a:latin typeface="Times New Roman" panose="02020603050405020304" pitchFamily="18" charset="0"/>
                <a:ea typeface="Aptos" panose="020B0004020202020204" pitchFamily="34" charset="0"/>
              </a:rPr>
              <a:t>alay+bay</a:t>
            </a:r>
            <a:r>
              <a:rPr lang="tr-TR" sz="1800" dirty="0">
                <a:effectLst/>
                <a:latin typeface="Times New Roman" panose="02020603050405020304" pitchFamily="18" charset="0"/>
                <a:ea typeface="Aptos" panose="020B0004020202020204" pitchFamily="34" charset="0"/>
              </a:rPr>
              <a:t>)…</a:t>
            </a:r>
            <a:endParaRPr lang="tr-TR" dirty="0"/>
          </a:p>
        </p:txBody>
      </p:sp>
    </p:spTree>
    <p:extLst>
      <p:ext uri="{BB962C8B-B14F-4D97-AF65-F5344CB8AC3E}">
        <p14:creationId xmlns:p14="http://schemas.microsoft.com/office/powerpoint/2010/main" val="31994596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56C7077-97A7-36E2-BBB6-C3DCC451641F}"/>
              </a:ext>
            </a:extLst>
          </p:cNvPr>
          <p:cNvSpPr>
            <a:spLocks noGrp="1"/>
          </p:cNvSpPr>
          <p:nvPr>
            <p:ph idx="1"/>
          </p:nvPr>
        </p:nvSpPr>
        <p:spPr/>
        <p:txBody>
          <a:bodyPr>
            <a:normAutofit fontScale="92500" lnSpcReduction="10000"/>
          </a:bodyPr>
          <a:lstStyle/>
          <a:p>
            <a:pPr algn="just">
              <a:lnSpc>
                <a:spcPct val="150000"/>
              </a:lnSpc>
              <a:spcAft>
                <a:spcPts val="600"/>
              </a:spcAft>
            </a:pPr>
            <a:r>
              <a:rPr lang="tr-TR" sz="1800" b="1" kern="100" dirty="0">
                <a:effectLst/>
                <a:latin typeface="Times New Roman" panose="02020603050405020304" pitchFamily="18" charset="0"/>
                <a:ea typeface="Aptos" panose="020B0004020202020204" pitchFamily="34" charset="0"/>
              </a:rPr>
              <a:t>Kaynakça</a:t>
            </a:r>
            <a:endParaRPr lang="tr-TR" sz="1800" kern="100" dirty="0">
              <a:effectLst/>
              <a:latin typeface="Times New Roman" panose="02020603050405020304" pitchFamily="18" charset="0"/>
              <a:ea typeface="Aptos" panose="020B0004020202020204" pitchFamily="34" charset="0"/>
            </a:endParaRPr>
          </a:p>
          <a:p>
            <a:pPr algn="just">
              <a:lnSpc>
                <a:spcPct val="150000"/>
              </a:lnSpc>
              <a:spcAft>
                <a:spcPts val="600"/>
              </a:spcAft>
            </a:pPr>
            <a:r>
              <a:rPr lang="tr-TR" sz="1800" kern="100" dirty="0">
                <a:effectLst/>
                <a:latin typeface="Times New Roman" panose="02020603050405020304" pitchFamily="18" charset="0"/>
                <a:ea typeface="Aptos" panose="020B0004020202020204" pitchFamily="34" charset="0"/>
              </a:rPr>
              <a:t>Banguoğlu, Tahsin, (2000), Türkçenin Grameri, TDK, Ankara.</a:t>
            </a:r>
          </a:p>
          <a:p>
            <a:pPr algn="just">
              <a:lnSpc>
                <a:spcPct val="150000"/>
              </a:lnSpc>
              <a:spcAft>
                <a:spcPts val="600"/>
              </a:spcAft>
            </a:pPr>
            <a:r>
              <a:rPr lang="tr-TR" sz="1800" kern="100" dirty="0">
                <a:effectLst/>
                <a:latin typeface="Times New Roman" panose="02020603050405020304" pitchFamily="18" charset="0"/>
                <a:ea typeface="Aptos" panose="020B0004020202020204" pitchFamily="34" charset="0"/>
              </a:rPr>
              <a:t>Bekiroğlu, A. (2017). Türkçede Sözcük Türetme Yolları. </a:t>
            </a:r>
            <a:r>
              <a:rPr lang="tr-TR" sz="1800" i="1" kern="100" dirty="0">
                <a:effectLst/>
                <a:latin typeface="Times New Roman" panose="02020603050405020304" pitchFamily="18" charset="0"/>
                <a:ea typeface="Aptos" panose="020B0004020202020204" pitchFamily="34" charset="0"/>
              </a:rPr>
              <a:t>Gaziantep Üniversitesi Sosyal Bilimler Dergisi. </a:t>
            </a:r>
            <a:r>
              <a:rPr lang="tr-TR" sz="1800" kern="100" dirty="0">
                <a:effectLst/>
                <a:latin typeface="Times New Roman" panose="02020603050405020304" pitchFamily="18" charset="0"/>
                <a:ea typeface="Aptos" panose="020B0004020202020204" pitchFamily="34" charset="0"/>
              </a:rPr>
              <a:t>35-46. </a:t>
            </a:r>
          </a:p>
          <a:p>
            <a:pPr algn="just">
              <a:lnSpc>
                <a:spcPct val="150000"/>
              </a:lnSpc>
              <a:spcAft>
                <a:spcPts val="600"/>
              </a:spcAft>
            </a:pPr>
            <a:r>
              <a:rPr lang="tr-TR" sz="1800" kern="100" dirty="0" err="1">
                <a:effectLst/>
                <a:latin typeface="Times New Roman" panose="02020603050405020304" pitchFamily="18" charset="0"/>
                <a:ea typeface="Aptos" panose="020B0004020202020204" pitchFamily="34" charset="0"/>
              </a:rPr>
              <a:t>Clauson</a:t>
            </a:r>
            <a:r>
              <a:rPr lang="tr-TR" sz="1800" kern="100" dirty="0">
                <a:effectLst/>
                <a:latin typeface="Times New Roman" panose="02020603050405020304" pitchFamily="18" charset="0"/>
                <a:ea typeface="Aptos" panose="020B0004020202020204" pitchFamily="34" charset="0"/>
              </a:rPr>
              <a:t>, G. (1972). </a:t>
            </a:r>
            <a:r>
              <a:rPr lang="tr-TR" sz="1800" i="1" kern="100" dirty="0">
                <a:effectLst/>
                <a:latin typeface="Times New Roman" panose="02020603050405020304" pitchFamily="18" charset="0"/>
                <a:ea typeface="Aptos" panose="020B0004020202020204" pitchFamily="34" charset="0"/>
              </a:rPr>
              <a:t>An </a:t>
            </a:r>
            <a:r>
              <a:rPr lang="tr-TR" sz="1800" i="1" kern="100" dirty="0" err="1">
                <a:effectLst/>
                <a:latin typeface="Times New Roman" panose="02020603050405020304" pitchFamily="18" charset="0"/>
                <a:ea typeface="Aptos" panose="020B0004020202020204" pitchFamily="34" charset="0"/>
              </a:rPr>
              <a:t>Etymological</a:t>
            </a:r>
            <a:r>
              <a:rPr lang="tr-TR" sz="1800" i="1" kern="100" dirty="0">
                <a:effectLst/>
                <a:latin typeface="Times New Roman" panose="02020603050405020304" pitchFamily="18" charset="0"/>
                <a:ea typeface="Aptos" panose="020B0004020202020204" pitchFamily="34" charset="0"/>
              </a:rPr>
              <a:t> Dictionary </a:t>
            </a:r>
            <a:r>
              <a:rPr lang="tr-TR" sz="1800" i="1" kern="100" dirty="0" err="1">
                <a:effectLst/>
                <a:latin typeface="Times New Roman" panose="02020603050405020304" pitchFamily="18" charset="0"/>
                <a:ea typeface="Aptos" panose="020B0004020202020204" pitchFamily="34" charset="0"/>
              </a:rPr>
              <a:t>Pre</a:t>
            </a:r>
            <a:r>
              <a:rPr lang="tr-TR" sz="1800" i="1" kern="100" dirty="0">
                <a:effectLst/>
                <a:latin typeface="Times New Roman" panose="02020603050405020304" pitchFamily="18" charset="0"/>
                <a:ea typeface="Aptos" panose="020B0004020202020204" pitchFamily="34" charset="0"/>
              </a:rPr>
              <a:t>-</a:t>
            </a:r>
            <a:r>
              <a:rPr lang="tr-TR" sz="1800" i="1" kern="100" dirty="0" err="1">
                <a:effectLst/>
                <a:latin typeface="Times New Roman" panose="02020603050405020304" pitchFamily="18" charset="0"/>
                <a:ea typeface="Aptos" panose="020B0004020202020204" pitchFamily="34" charset="0"/>
              </a:rPr>
              <a:t>Thirteenth</a:t>
            </a:r>
            <a:r>
              <a:rPr lang="tr-TR" sz="1800" i="1" kern="100" dirty="0">
                <a:effectLst/>
                <a:latin typeface="Times New Roman" panose="02020603050405020304" pitchFamily="18" charset="0"/>
                <a:ea typeface="Aptos" panose="020B0004020202020204" pitchFamily="34" charset="0"/>
              </a:rPr>
              <a:t>-Century </a:t>
            </a:r>
            <a:r>
              <a:rPr lang="tr-TR" sz="1800" i="1" kern="100" dirty="0" err="1">
                <a:effectLst/>
                <a:latin typeface="Times New Roman" panose="02020603050405020304" pitchFamily="18" charset="0"/>
                <a:ea typeface="Aptos" panose="020B0004020202020204" pitchFamily="34" charset="0"/>
              </a:rPr>
              <a:t>Turkish</a:t>
            </a:r>
            <a:r>
              <a:rPr lang="tr-TR" sz="1800" kern="100" dirty="0">
                <a:effectLst/>
                <a:latin typeface="Times New Roman" panose="02020603050405020304" pitchFamily="18" charset="0"/>
                <a:ea typeface="Aptos" panose="020B0004020202020204" pitchFamily="34" charset="0"/>
              </a:rPr>
              <a:t>. </a:t>
            </a:r>
            <a:r>
              <a:rPr lang="tr-TR" sz="1800" kern="100" dirty="0" err="1">
                <a:effectLst/>
                <a:latin typeface="Times New Roman" panose="02020603050405020304" pitchFamily="18" charset="0"/>
                <a:ea typeface="Aptos" panose="020B0004020202020204" pitchFamily="34" charset="0"/>
              </a:rPr>
              <a:t>London</a:t>
            </a:r>
            <a:r>
              <a:rPr lang="tr-TR" sz="1800" kern="100" dirty="0">
                <a:effectLst/>
                <a:latin typeface="Times New Roman" panose="02020603050405020304" pitchFamily="18" charset="0"/>
                <a:ea typeface="Aptos" panose="020B0004020202020204" pitchFamily="34" charset="0"/>
              </a:rPr>
              <a:t>: Oxford </a:t>
            </a:r>
            <a:r>
              <a:rPr lang="tr-TR" sz="1800" kern="100" dirty="0" err="1">
                <a:effectLst/>
                <a:latin typeface="Times New Roman" panose="02020603050405020304" pitchFamily="18" charset="0"/>
                <a:ea typeface="Aptos" panose="020B0004020202020204" pitchFamily="34" charset="0"/>
              </a:rPr>
              <a:t>Universty</a:t>
            </a:r>
            <a:r>
              <a:rPr lang="tr-TR" sz="1800" kern="100" dirty="0">
                <a:effectLst/>
                <a:latin typeface="Times New Roman" panose="02020603050405020304" pitchFamily="18" charset="0"/>
                <a:ea typeface="Aptos" panose="020B0004020202020204" pitchFamily="34" charset="0"/>
              </a:rPr>
              <a:t> </a:t>
            </a:r>
            <a:r>
              <a:rPr lang="tr-TR" sz="1800" kern="100" dirty="0" err="1">
                <a:effectLst/>
                <a:latin typeface="Times New Roman" panose="02020603050405020304" pitchFamily="18" charset="0"/>
                <a:ea typeface="Aptos" panose="020B0004020202020204" pitchFamily="34" charset="0"/>
              </a:rPr>
              <a:t>Press</a:t>
            </a:r>
            <a:r>
              <a:rPr lang="tr-TR" sz="1800" kern="100" dirty="0">
                <a:effectLst/>
                <a:latin typeface="Times New Roman" panose="02020603050405020304" pitchFamily="18" charset="0"/>
                <a:ea typeface="Aptos" panose="020B0004020202020204" pitchFamily="34" charset="0"/>
              </a:rPr>
              <a:t>.</a:t>
            </a:r>
          </a:p>
          <a:p>
            <a:pPr algn="just">
              <a:lnSpc>
                <a:spcPct val="150000"/>
              </a:lnSpc>
              <a:spcAft>
                <a:spcPts val="600"/>
              </a:spcAft>
            </a:pPr>
            <a:r>
              <a:rPr lang="tr-TR" sz="1800" kern="100" dirty="0">
                <a:effectLst/>
                <a:latin typeface="Times New Roman" panose="02020603050405020304" pitchFamily="18" charset="0"/>
                <a:ea typeface="Aptos" panose="020B0004020202020204" pitchFamily="34" charset="0"/>
              </a:rPr>
              <a:t>Ergin, M. (1994). </a:t>
            </a:r>
            <a:r>
              <a:rPr lang="tr-TR" sz="1800" i="1" kern="100" dirty="0">
                <a:effectLst/>
                <a:latin typeface="Times New Roman" panose="02020603050405020304" pitchFamily="18" charset="0"/>
                <a:ea typeface="Aptos" panose="020B0004020202020204" pitchFamily="34" charset="0"/>
              </a:rPr>
              <a:t>Türk Dili</a:t>
            </a:r>
            <a:r>
              <a:rPr lang="tr-TR" sz="1800" kern="100" dirty="0">
                <a:effectLst/>
                <a:latin typeface="Times New Roman" panose="02020603050405020304" pitchFamily="18" charset="0"/>
                <a:ea typeface="Aptos" panose="020B0004020202020204" pitchFamily="34" charset="0"/>
              </a:rPr>
              <a:t>. İstanbul: Bayrak Yayınları.</a:t>
            </a:r>
          </a:p>
          <a:p>
            <a:pPr algn="just">
              <a:lnSpc>
                <a:spcPct val="150000"/>
              </a:lnSpc>
              <a:spcAft>
                <a:spcPts val="600"/>
              </a:spcAft>
            </a:pPr>
            <a:r>
              <a:rPr lang="tr-TR" sz="1800" kern="100" dirty="0">
                <a:effectLst/>
                <a:latin typeface="Times New Roman" panose="02020603050405020304" pitchFamily="18" charset="0"/>
                <a:ea typeface="Aptos" panose="020B0004020202020204" pitchFamily="34" charset="0"/>
              </a:rPr>
              <a:t>Kara, M. (2011). </a:t>
            </a:r>
            <a:r>
              <a:rPr lang="tr-TR" sz="1800" i="1" kern="100" dirty="0">
                <a:effectLst/>
                <a:latin typeface="Times New Roman" panose="02020603050405020304" pitchFamily="18" charset="0"/>
                <a:ea typeface="Aptos" panose="020B0004020202020204" pitchFamily="34" charset="0"/>
              </a:rPr>
              <a:t>Ayrı Düşmüş Kelimeler. </a:t>
            </a:r>
            <a:r>
              <a:rPr lang="tr-TR" sz="1800" kern="100" dirty="0">
                <a:effectLst/>
                <a:latin typeface="Times New Roman" panose="02020603050405020304" pitchFamily="18" charset="0"/>
                <a:ea typeface="Aptos" panose="020B0004020202020204" pitchFamily="34" charset="0"/>
              </a:rPr>
              <a:t>Kesit Yayınları.</a:t>
            </a:r>
          </a:p>
          <a:p>
            <a:pPr algn="just">
              <a:lnSpc>
                <a:spcPct val="150000"/>
              </a:lnSpc>
              <a:spcAft>
                <a:spcPts val="600"/>
              </a:spcAft>
            </a:pPr>
            <a:r>
              <a:rPr lang="tr-TR" sz="1800" kern="100" dirty="0">
                <a:effectLst/>
                <a:latin typeface="Times New Roman" panose="02020603050405020304" pitchFamily="18" charset="0"/>
                <a:ea typeface="Aptos" panose="020B0004020202020204" pitchFamily="34" charset="0"/>
              </a:rPr>
              <a:t>Karaağaç, G. (2012). </a:t>
            </a:r>
            <a:r>
              <a:rPr lang="tr-TR" sz="1800" i="1" kern="100" dirty="0">
                <a:effectLst/>
                <a:latin typeface="Times New Roman" panose="02020603050405020304" pitchFamily="18" charset="0"/>
                <a:ea typeface="Aptos" panose="020B0004020202020204" pitchFamily="34" charset="0"/>
              </a:rPr>
              <a:t>Türkçenin Dil Bilgisi</a:t>
            </a:r>
            <a:r>
              <a:rPr lang="tr-TR" sz="1800" kern="100" dirty="0">
                <a:effectLst/>
                <a:latin typeface="Times New Roman" panose="02020603050405020304" pitchFamily="18" charset="0"/>
                <a:ea typeface="Aptos" panose="020B0004020202020204" pitchFamily="34" charset="0"/>
              </a:rPr>
              <a:t>. Ankara: Akçağ Yayınları.</a:t>
            </a:r>
          </a:p>
          <a:p>
            <a:endParaRPr lang="tr-TR" dirty="0"/>
          </a:p>
        </p:txBody>
      </p:sp>
    </p:spTree>
    <p:extLst>
      <p:ext uri="{BB962C8B-B14F-4D97-AF65-F5344CB8AC3E}">
        <p14:creationId xmlns:p14="http://schemas.microsoft.com/office/powerpoint/2010/main" val="2704519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9A8248B-CC57-C884-6449-A39834408C0E}"/>
              </a:ext>
            </a:extLst>
          </p:cNvPr>
          <p:cNvSpPr>
            <a:spLocks noGrp="1"/>
          </p:cNvSpPr>
          <p:nvPr>
            <p:ph idx="1"/>
          </p:nvPr>
        </p:nvSpPr>
        <p:spPr/>
        <p:txBody>
          <a:bodyPr/>
          <a:lstStyle/>
          <a:p>
            <a:pPr algn="just"/>
            <a:r>
              <a:rPr lang="tr-TR" sz="1800" kern="100" dirty="0">
                <a:effectLst/>
                <a:latin typeface="Times New Roman" panose="02020603050405020304" pitchFamily="18" charset="0"/>
                <a:ea typeface="Aptos" panose="020B0004020202020204" pitchFamily="34" charset="0"/>
              </a:rPr>
              <a:t>Yeni kavramlar için her dil, kendine özgü söz yapımı araçlarına ve tekniklerine sahiptir. Örneğin son yıllarda, Türkçede birçok kavramı göstermek amacıyla yeni kelimeler ortaya çıkmıştır. İhtiyaçlar, Türkçenin yeni söz türetme yolları kullanılarak karşılanmıştır: </a:t>
            </a:r>
            <a:r>
              <a:rPr lang="tr-TR" sz="1800" i="1" kern="100" dirty="0">
                <a:effectLst/>
                <a:latin typeface="Times New Roman" panose="02020603050405020304" pitchFamily="18" charset="0"/>
                <a:ea typeface="Aptos" panose="020B0004020202020204" pitchFamily="34" charset="0"/>
              </a:rPr>
              <a:t>akıllı telefon, tweet atmak, etiketlemek </a:t>
            </a:r>
            <a:r>
              <a:rPr lang="tr-TR" sz="1800" kern="100" dirty="0">
                <a:effectLst/>
                <a:latin typeface="Times New Roman" panose="02020603050405020304" pitchFamily="18" charset="0"/>
                <a:ea typeface="Aptos" panose="020B0004020202020204" pitchFamily="34" charset="0"/>
              </a:rPr>
              <a:t>(İnternette fotoğrafa isim eklemek).</a:t>
            </a:r>
          </a:p>
          <a:p>
            <a:pPr marL="0" indent="0">
              <a:buNone/>
            </a:pPr>
            <a:endParaRPr lang="tr-TR" dirty="0"/>
          </a:p>
        </p:txBody>
      </p:sp>
    </p:spTree>
    <p:extLst>
      <p:ext uri="{BB962C8B-B14F-4D97-AF65-F5344CB8AC3E}">
        <p14:creationId xmlns:p14="http://schemas.microsoft.com/office/powerpoint/2010/main" val="3465894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F44727B-5248-D9AA-8777-BF5151CBD902}"/>
              </a:ext>
            </a:extLst>
          </p:cNvPr>
          <p:cNvSpPr>
            <a:spLocks noGrp="1"/>
          </p:cNvSpPr>
          <p:nvPr>
            <p:ph idx="1"/>
          </p:nvPr>
        </p:nvSpPr>
        <p:spPr/>
        <p:txBody>
          <a:bodyPr>
            <a:normAutofit fontScale="92500"/>
          </a:bodyPr>
          <a:lstStyle/>
          <a:p>
            <a:pPr algn="just">
              <a:lnSpc>
                <a:spcPct val="150000"/>
              </a:lnSpc>
              <a:spcAft>
                <a:spcPts val="600"/>
              </a:spcAft>
            </a:pPr>
            <a:r>
              <a:rPr lang="tr-TR" sz="1800" kern="100" dirty="0">
                <a:effectLst/>
                <a:latin typeface="Times New Roman" panose="02020603050405020304" pitchFamily="18" charset="0"/>
                <a:ea typeface="Aptos" panose="020B0004020202020204" pitchFamily="34" charset="0"/>
              </a:rPr>
              <a:t>Bunların yanı sıra sözcük türetmede; birleştirme, kelime türünü değiştirme, var olan kelimelere yeni anlamlar yükleme, harf veya hece seçerek kısaltma, kopyalama gibi teknikler kullanılmaktadır.</a:t>
            </a:r>
          </a:p>
          <a:p>
            <a:pPr algn="just">
              <a:lnSpc>
                <a:spcPct val="107000"/>
              </a:lnSpc>
              <a:spcAft>
                <a:spcPts val="800"/>
              </a:spcAft>
            </a:pPr>
            <a:r>
              <a:rPr lang="tr-TR" sz="1800" kern="100" dirty="0">
                <a:effectLst/>
                <a:latin typeface="Times New Roman" panose="02020603050405020304" pitchFamily="18" charset="0"/>
                <a:ea typeface="Aptos" panose="020B0004020202020204" pitchFamily="34" charset="0"/>
              </a:rPr>
              <a:t>Sözcük türetme yöntemleri ile sözlük hazinesini geliştirme yöntemleri ayrı ele alınmalıdır. Buna göre Türkçe için:</a:t>
            </a:r>
          </a:p>
          <a:p>
            <a:pPr>
              <a:lnSpc>
                <a:spcPct val="107000"/>
              </a:lnSpc>
              <a:spcAft>
                <a:spcPts val="800"/>
              </a:spcAft>
            </a:pPr>
            <a:r>
              <a:rPr lang="tr-TR" sz="1800" b="1" kern="100" dirty="0">
                <a:effectLst/>
                <a:latin typeface="Times New Roman" panose="02020603050405020304" pitchFamily="18" charset="0"/>
                <a:ea typeface="Aptos" panose="020B0004020202020204" pitchFamily="34" charset="0"/>
              </a:rPr>
              <a:t>A- Sözcük türetme yöntemleri:</a:t>
            </a:r>
            <a:endParaRPr lang="tr-TR" sz="1800" kern="100" dirty="0">
              <a:effectLst/>
              <a:latin typeface="Times New Roman" panose="02020603050405020304" pitchFamily="18" charset="0"/>
              <a:ea typeface="Aptos" panose="020B0004020202020204" pitchFamily="34" charset="0"/>
            </a:endParaRPr>
          </a:p>
          <a:p>
            <a:pPr>
              <a:lnSpc>
                <a:spcPct val="107000"/>
              </a:lnSpc>
              <a:spcAft>
                <a:spcPts val="800"/>
              </a:spcAft>
            </a:pPr>
            <a:r>
              <a:rPr lang="tr-TR" sz="1800" kern="100" dirty="0">
                <a:effectLst/>
                <a:latin typeface="Times New Roman" panose="02020603050405020304" pitchFamily="18" charset="0"/>
                <a:ea typeface="Aptos" panose="020B0004020202020204" pitchFamily="34" charset="0"/>
              </a:rPr>
              <a:t>1- Ekleme [sözcük tabanlarına (kök ve gövdelere) yapım ekleri getirmek],</a:t>
            </a:r>
          </a:p>
          <a:p>
            <a:pPr>
              <a:lnSpc>
                <a:spcPct val="107000"/>
              </a:lnSpc>
              <a:spcAft>
                <a:spcPts val="800"/>
              </a:spcAft>
            </a:pPr>
            <a:r>
              <a:rPr lang="tr-TR" sz="1800" kern="100" dirty="0">
                <a:effectLst/>
                <a:latin typeface="Times New Roman" panose="02020603050405020304" pitchFamily="18" charset="0"/>
                <a:ea typeface="Aptos" panose="020B0004020202020204" pitchFamily="34" charset="0"/>
              </a:rPr>
              <a:t>2- Birleştirme,</a:t>
            </a:r>
          </a:p>
          <a:p>
            <a:pPr>
              <a:lnSpc>
                <a:spcPct val="107000"/>
              </a:lnSpc>
              <a:spcAft>
                <a:spcPts val="800"/>
              </a:spcAft>
            </a:pPr>
            <a:r>
              <a:rPr lang="tr-TR" sz="1800" kern="100" dirty="0">
                <a:effectLst/>
                <a:latin typeface="Times New Roman" panose="02020603050405020304" pitchFamily="18" charset="0"/>
                <a:ea typeface="Aptos" panose="020B0004020202020204" pitchFamily="34" charset="0"/>
              </a:rPr>
              <a:t>3- Örnekseme</a:t>
            </a:r>
          </a:p>
          <a:p>
            <a:pPr>
              <a:lnSpc>
                <a:spcPct val="107000"/>
              </a:lnSpc>
              <a:spcAft>
                <a:spcPts val="800"/>
              </a:spcAft>
            </a:pPr>
            <a:r>
              <a:rPr lang="tr-TR" sz="1800" kern="100" dirty="0">
                <a:effectLst/>
                <a:latin typeface="Times New Roman" panose="02020603050405020304" pitchFamily="18" charset="0"/>
                <a:ea typeface="Aptos" panose="020B0004020202020204" pitchFamily="34" charset="0"/>
              </a:rPr>
              <a:t>4- Ses değiştirme yöntemi (veya </a:t>
            </a:r>
            <a:r>
              <a:rPr lang="tr-TR" sz="1800" kern="100" dirty="0" err="1">
                <a:effectLst/>
                <a:latin typeface="Times New Roman" panose="02020603050405020304" pitchFamily="18" charset="0"/>
                <a:ea typeface="Aptos" panose="020B0004020202020204" pitchFamily="34" charset="0"/>
              </a:rPr>
              <a:t>fono</a:t>
            </a:r>
            <a:r>
              <a:rPr lang="tr-TR" sz="1800" kern="100" dirty="0">
                <a:effectLst/>
                <a:latin typeface="Times New Roman" panose="02020603050405020304" pitchFamily="18" charset="0"/>
                <a:ea typeface="Aptos" panose="020B0004020202020204" pitchFamily="34" charset="0"/>
              </a:rPr>
              <a:t>-semantik başkalaşma).</a:t>
            </a:r>
          </a:p>
          <a:p>
            <a:endParaRPr lang="tr-TR" dirty="0"/>
          </a:p>
        </p:txBody>
      </p:sp>
    </p:spTree>
    <p:extLst>
      <p:ext uri="{BB962C8B-B14F-4D97-AF65-F5344CB8AC3E}">
        <p14:creationId xmlns:p14="http://schemas.microsoft.com/office/powerpoint/2010/main" val="33839843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5438BDA-EF81-F6E0-F4BB-5DA6CC1504DB}"/>
              </a:ext>
            </a:extLst>
          </p:cNvPr>
          <p:cNvSpPr>
            <a:spLocks noGrp="1"/>
          </p:cNvSpPr>
          <p:nvPr>
            <p:ph idx="1"/>
          </p:nvPr>
        </p:nvSpPr>
        <p:spPr>
          <a:xfrm>
            <a:off x="818712" y="2222287"/>
            <a:ext cx="10554574" cy="4409625"/>
          </a:xfrm>
        </p:spPr>
        <p:txBody>
          <a:bodyPr>
            <a:normAutofit fontScale="77500" lnSpcReduction="20000"/>
          </a:bodyPr>
          <a:lstStyle/>
          <a:p>
            <a:pPr>
              <a:lnSpc>
                <a:spcPct val="107000"/>
              </a:lnSpc>
              <a:spcAft>
                <a:spcPts val="800"/>
              </a:spcAft>
            </a:pPr>
            <a:r>
              <a:rPr lang="tr-TR" sz="1800" b="1" kern="100" dirty="0">
                <a:effectLst/>
                <a:latin typeface="Times New Roman" panose="02020603050405020304" pitchFamily="18" charset="0"/>
                <a:ea typeface="Aptos" panose="020B0004020202020204" pitchFamily="34" charset="0"/>
              </a:rPr>
              <a:t>B. Sözcük hazinesini geliştirme yöntemleri:</a:t>
            </a:r>
            <a:endParaRPr lang="tr-TR" sz="1800" kern="100" dirty="0">
              <a:effectLst/>
              <a:latin typeface="Times New Roman" panose="02020603050405020304" pitchFamily="18" charset="0"/>
              <a:ea typeface="Aptos" panose="020B0004020202020204" pitchFamily="34" charset="0"/>
            </a:endParaRPr>
          </a:p>
          <a:p>
            <a:pPr>
              <a:lnSpc>
                <a:spcPct val="150000"/>
              </a:lnSpc>
              <a:spcAft>
                <a:spcPts val="600"/>
              </a:spcAft>
            </a:pPr>
            <a:r>
              <a:rPr lang="tr-TR" sz="1800" kern="100" dirty="0">
                <a:effectLst/>
                <a:latin typeface="Times New Roman" panose="02020603050405020304" pitchFamily="18" charset="0"/>
                <a:ea typeface="Aptos" panose="020B0004020202020204" pitchFamily="34" charset="0"/>
              </a:rPr>
              <a:t>1- Derleme ve Tarama,</a:t>
            </a:r>
          </a:p>
          <a:p>
            <a:pPr>
              <a:lnSpc>
                <a:spcPct val="150000"/>
              </a:lnSpc>
              <a:spcAft>
                <a:spcPts val="600"/>
              </a:spcAft>
            </a:pPr>
            <a:r>
              <a:rPr lang="tr-TR" sz="1800" kern="100" dirty="0">
                <a:effectLst/>
                <a:latin typeface="Times New Roman" panose="02020603050405020304" pitchFamily="18" charset="0"/>
                <a:ea typeface="Aptos" panose="020B0004020202020204" pitchFamily="34" charset="0"/>
              </a:rPr>
              <a:t>2- Kopyalama/Ödünçleme,</a:t>
            </a:r>
          </a:p>
          <a:p>
            <a:pPr>
              <a:lnSpc>
                <a:spcPct val="150000"/>
              </a:lnSpc>
              <a:spcAft>
                <a:spcPts val="600"/>
              </a:spcAft>
            </a:pPr>
            <a:r>
              <a:rPr lang="tr-TR" sz="1800" kern="100" dirty="0">
                <a:effectLst/>
                <a:latin typeface="Times New Roman" panose="02020603050405020304" pitchFamily="18" charset="0"/>
                <a:ea typeface="Aptos" panose="020B0004020202020204" pitchFamily="34" charset="0"/>
              </a:rPr>
              <a:t>3- Özel adların varlık ya da kavram adı olarak kullanılması, </a:t>
            </a:r>
          </a:p>
          <a:p>
            <a:pPr algn="just">
              <a:lnSpc>
                <a:spcPct val="150000"/>
              </a:lnSpc>
              <a:spcAft>
                <a:spcPts val="600"/>
              </a:spcAft>
            </a:pPr>
            <a:r>
              <a:rPr lang="tr-TR" sz="1800" kern="100" dirty="0">
                <a:effectLst/>
                <a:latin typeface="Times New Roman" panose="02020603050405020304" pitchFamily="18" charset="0"/>
                <a:ea typeface="Aptos" panose="020B0004020202020204" pitchFamily="34" charset="0"/>
              </a:rPr>
              <a:t>4- Kısaltma, </a:t>
            </a:r>
          </a:p>
          <a:p>
            <a:pPr>
              <a:lnSpc>
                <a:spcPct val="150000"/>
              </a:lnSpc>
              <a:spcAft>
                <a:spcPts val="600"/>
              </a:spcAft>
            </a:pPr>
            <a:r>
              <a:rPr lang="tr-TR" sz="1800" kern="100" dirty="0">
                <a:effectLst/>
                <a:latin typeface="Times New Roman" panose="02020603050405020304" pitchFamily="18" charset="0"/>
                <a:ea typeface="Aptos" panose="020B0004020202020204" pitchFamily="34" charset="0"/>
              </a:rPr>
              <a:t>5- Tekrar,</a:t>
            </a:r>
          </a:p>
          <a:p>
            <a:pPr>
              <a:lnSpc>
                <a:spcPct val="150000"/>
              </a:lnSpc>
              <a:spcAft>
                <a:spcPts val="600"/>
              </a:spcAft>
            </a:pPr>
            <a:r>
              <a:rPr lang="tr-TR" sz="1800" kern="100" dirty="0">
                <a:effectLst/>
                <a:latin typeface="Times New Roman" panose="02020603050405020304" pitchFamily="18" charset="0"/>
                <a:ea typeface="Aptos" panose="020B0004020202020204" pitchFamily="34" charset="0"/>
              </a:rPr>
              <a:t>6- Vurgu,</a:t>
            </a:r>
          </a:p>
          <a:p>
            <a:pPr>
              <a:lnSpc>
                <a:spcPct val="150000"/>
              </a:lnSpc>
              <a:spcAft>
                <a:spcPts val="600"/>
              </a:spcAft>
            </a:pPr>
            <a:r>
              <a:rPr lang="tr-TR" sz="1800" kern="100" dirty="0">
                <a:effectLst/>
                <a:latin typeface="Times New Roman" panose="02020603050405020304" pitchFamily="18" charset="0"/>
                <a:ea typeface="Aptos" panose="020B0004020202020204" pitchFamily="34" charset="0"/>
              </a:rPr>
              <a:t>7- Dilsel Yaratıcılık/Uydurma (</a:t>
            </a:r>
            <a:r>
              <a:rPr lang="tr-TR" sz="1800" kern="100" dirty="0" err="1">
                <a:effectLst/>
                <a:latin typeface="Times New Roman" panose="02020603050405020304" pitchFamily="18" charset="0"/>
                <a:ea typeface="Aptos" panose="020B0004020202020204" pitchFamily="34" charset="0"/>
              </a:rPr>
              <a:t>Coinages</a:t>
            </a:r>
            <a:r>
              <a:rPr lang="tr-TR" sz="1800" kern="100" dirty="0">
                <a:effectLst/>
                <a:latin typeface="Times New Roman" panose="02020603050405020304" pitchFamily="18" charset="0"/>
                <a:ea typeface="Aptos" panose="020B0004020202020204" pitchFamily="34" charset="0"/>
              </a:rPr>
              <a:t>),</a:t>
            </a:r>
          </a:p>
          <a:p>
            <a:pPr>
              <a:lnSpc>
                <a:spcPct val="150000"/>
              </a:lnSpc>
              <a:spcAft>
                <a:spcPts val="600"/>
              </a:spcAft>
            </a:pPr>
            <a:r>
              <a:rPr lang="tr-TR" sz="1800" kern="100" dirty="0">
                <a:effectLst/>
                <a:latin typeface="Times New Roman" panose="02020603050405020304" pitchFamily="18" charset="0"/>
                <a:ea typeface="Aptos" panose="020B0004020202020204" pitchFamily="34" charset="0"/>
              </a:rPr>
              <a:t>8- Yansıma,</a:t>
            </a:r>
          </a:p>
          <a:p>
            <a:pPr algn="just">
              <a:lnSpc>
                <a:spcPct val="150000"/>
              </a:lnSpc>
              <a:spcAft>
                <a:spcPts val="600"/>
              </a:spcAft>
            </a:pPr>
            <a:r>
              <a:rPr lang="tr-TR" sz="1800" kern="100" dirty="0">
                <a:effectLst/>
                <a:latin typeface="Times New Roman" panose="02020603050405020304" pitchFamily="18" charset="0"/>
                <a:ea typeface="Aptos" panose="020B0004020202020204" pitchFamily="34" charset="0"/>
              </a:rPr>
              <a:t>9- Kalıplaşma,</a:t>
            </a:r>
          </a:p>
          <a:p>
            <a:pPr algn="just">
              <a:lnSpc>
                <a:spcPct val="150000"/>
              </a:lnSpc>
              <a:spcAft>
                <a:spcPts val="600"/>
              </a:spcAft>
            </a:pPr>
            <a:r>
              <a:rPr lang="tr-TR" sz="1800" kern="100" dirty="0">
                <a:effectLst/>
                <a:latin typeface="Times New Roman" panose="02020603050405020304" pitchFamily="18" charset="0"/>
                <a:ea typeface="Aptos" panose="020B0004020202020204" pitchFamily="34" charset="0"/>
              </a:rPr>
              <a:t>10- Karma.</a:t>
            </a:r>
          </a:p>
          <a:p>
            <a:pPr marL="0" indent="0">
              <a:buNone/>
            </a:pPr>
            <a:endParaRPr lang="tr-TR" dirty="0"/>
          </a:p>
        </p:txBody>
      </p:sp>
    </p:spTree>
    <p:extLst>
      <p:ext uri="{BB962C8B-B14F-4D97-AF65-F5344CB8AC3E}">
        <p14:creationId xmlns:p14="http://schemas.microsoft.com/office/powerpoint/2010/main" val="17922105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F52F9E2-A127-51F4-CA57-C2821FCA8E73}"/>
              </a:ext>
            </a:extLst>
          </p:cNvPr>
          <p:cNvSpPr>
            <a:spLocks noGrp="1"/>
          </p:cNvSpPr>
          <p:nvPr>
            <p:ph idx="1"/>
          </p:nvPr>
        </p:nvSpPr>
        <p:spPr/>
        <p:txBody>
          <a:bodyPr/>
          <a:lstStyle/>
          <a:p>
            <a:pPr>
              <a:lnSpc>
                <a:spcPct val="107000"/>
              </a:lnSpc>
              <a:spcAft>
                <a:spcPts val="800"/>
              </a:spcAft>
            </a:pPr>
            <a:r>
              <a:rPr lang="tr-TR" sz="1800" b="1" kern="100" dirty="0">
                <a:effectLst/>
                <a:latin typeface="Times New Roman" panose="02020603050405020304" pitchFamily="18" charset="0"/>
                <a:ea typeface="Aptos" panose="020B0004020202020204" pitchFamily="34" charset="0"/>
              </a:rPr>
              <a:t>A- Sözcük Türetme Yöntemleri</a:t>
            </a:r>
            <a:endParaRPr lang="tr-TR" sz="1800" kern="100" dirty="0">
              <a:effectLst/>
              <a:latin typeface="Times New Roman" panose="02020603050405020304" pitchFamily="18" charset="0"/>
              <a:ea typeface="Aptos" panose="020B0004020202020204" pitchFamily="34" charset="0"/>
            </a:endParaRPr>
          </a:p>
          <a:p>
            <a:pPr>
              <a:lnSpc>
                <a:spcPct val="107000"/>
              </a:lnSpc>
              <a:spcAft>
                <a:spcPts val="800"/>
              </a:spcAft>
            </a:pPr>
            <a:r>
              <a:rPr lang="tr-TR" sz="1800" b="1" kern="100" dirty="0">
                <a:effectLst/>
                <a:latin typeface="Times New Roman" panose="02020603050405020304" pitchFamily="18" charset="0"/>
                <a:ea typeface="Aptos" panose="020B0004020202020204" pitchFamily="34" charset="0"/>
              </a:rPr>
              <a:t>1- Ekleme</a:t>
            </a:r>
            <a:endParaRPr lang="tr-TR" sz="1800" kern="100" dirty="0">
              <a:effectLst/>
              <a:latin typeface="Times New Roman" panose="02020603050405020304" pitchFamily="18" charset="0"/>
              <a:ea typeface="Aptos" panose="020B0004020202020204" pitchFamily="34" charset="0"/>
            </a:endParaRPr>
          </a:p>
          <a:p>
            <a:pPr algn="just">
              <a:lnSpc>
                <a:spcPct val="150000"/>
              </a:lnSpc>
              <a:spcAft>
                <a:spcPts val="600"/>
              </a:spcAft>
            </a:pPr>
            <a:r>
              <a:rPr lang="tr-TR" sz="1800" kern="100" dirty="0">
                <a:effectLst/>
                <a:latin typeface="Times New Roman" panose="02020603050405020304" pitchFamily="18" charset="0"/>
                <a:ea typeface="Aptos" panose="020B0004020202020204" pitchFamily="34" charset="0"/>
              </a:rPr>
              <a:t>Yapı bakımından eklemeli dillerden olan Türkçenin, sözcük köklerini sabit tutup birbirinden farklı görevleri bulunan yapım eklerini değişmeyen bu sabit köklere ekleyerek yeni sözcükler türettiği bilinmektedir:</a:t>
            </a:r>
          </a:p>
          <a:p>
            <a:pPr algn="just">
              <a:lnSpc>
                <a:spcPct val="150000"/>
              </a:lnSpc>
              <a:spcAft>
                <a:spcPts val="600"/>
              </a:spcAft>
            </a:pPr>
            <a:r>
              <a:rPr lang="tr-TR" sz="1800" kern="100" dirty="0">
                <a:effectLst/>
                <a:latin typeface="Times New Roman" panose="02020603050405020304" pitchFamily="18" charset="0"/>
                <a:ea typeface="Aptos" panose="020B0004020202020204" pitchFamily="34" charset="0"/>
              </a:rPr>
              <a:t>kom-şu (&lt;kon-), </a:t>
            </a:r>
            <a:r>
              <a:rPr lang="tr-TR" sz="1800" kern="100" dirty="0" err="1">
                <a:effectLst/>
                <a:latin typeface="Times New Roman" panose="02020603050405020304" pitchFamily="18" charset="0"/>
                <a:ea typeface="Aptos" panose="020B0004020202020204" pitchFamily="34" charset="0"/>
              </a:rPr>
              <a:t>tuz+la</a:t>
            </a:r>
            <a:r>
              <a:rPr lang="tr-TR" sz="1800" kern="100" dirty="0">
                <a:effectLst/>
                <a:latin typeface="Times New Roman" panose="02020603050405020304" pitchFamily="18" charset="0"/>
                <a:ea typeface="Aptos" panose="020B0004020202020204" pitchFamily="34" charset="0"/>
              </a:rPr>
              <a:t>-, sev-</a:t>
            </a:r>
            <a:r>
              <a:rPr lang="tr-TR" sz="1800" kern="100" dirty="0" err="1">
                <a:effectLst/>
                <a:latin typeface="Times New Roman" panose="02020603050405020304" pitchFamily="18" charset="0"/>
                <a:ea typeface="Aptos" panose="020B0004020202020204" pitchFamily="34" charset="0"/>
              </a:rPr>
              <a:t>gi</a:t>
            </a:r>
            <a:r>
              <a:rPr lang="tr-TR" sz="1800" kern="100" dirty="0">
                <a:effectLst/>
                <a:latin typeface="Times New Roman" panose="02020603050405020304" pitchFamily="18" charset="0"/>
                <a:ea typeface="Aptos" panose="020B0004020202020204" pitchFamily="34" charset="0"/>
              </a:rPr>
              <a:t>, </a:t>
            </a:r>
            <a:r>
              <a:rPr lang="tr-TR" sz="1800" kern="100" dirty="0" err="1">
                <a:effectLst/>
                <a:latin typeface="Times New Roman" panose="02020603050405020304" pitchFamily="18" charset="0"/>
                <a:ea typeface="Aptos" panose="020B0004020202020204" pitchFamily="34" charset="0"/>
              </a:rPr>
              <a:t>kalem+lik</a:t>
            </a:r>
            <a:r>
              <a:rPr lang="tr-TR" sz="1800" kern="100" dirty="0">
                <a:effectLst/>
                <a:latin typeface="Times New Roman" panose="02020603050405020304" pitchFamily="18" charset="0"/>
                <a:ea typeface="Aptos" panose="020B0004020202020204" pitchFamily="34" charset="0"/>
              </a:rPr>
              <a:t>, düş-</a:t>
            </a:r>
            <a:r>
              <a:rPr lang="tr-TR" sz="1800" kern="100" dirty="0" err="1">
                <a:effectLst/>
                <a:latin typeface="Times New Roman" panose="02020603050405020304" pitchFamily="18" charset="0"/>
                <a:ea typeface="Aptos" panose="020B0004020202020204" pitchFamily="34" charset="0"/>
              </a:rPr>
              <a:t>kün</a:t>
            </a:r>
            <a:r>
              <a:rPr lang="tr-TR" sz="1800" kern="100" dirty="0">
                <a:effectLst/>
                <a:latin typeface="Times New Roman" panose="02020603050405020304" pitchFamily="18" charset="0"/>
                <a:ea typeface="Aptos" panose="020B0004020202020204" pitchFamily="34" charset="0"/>
              </a:rPr>
              <a:t>… </a:t>
            </a:r>
          </a:p>
          <a:p>
            <a:pPr marL="0" indent="0">
              <a:buNone/>
            </a:pPr>
            <a:endParaRPr lang="tr-TR" dirty="0"/>
          </a:p>
        </p:txBody>
      </p:sp>
    </p:spTree>
    <p:extLst>
      <p:ext uri="{BB962C8B-B14F-4D97-AF65-F5344CB8AC3E}">
        <p14:creationId xmlns:p14="http://schemas.microsoft.com/office/powerpoint/2010/main" val="8549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D830F8F-0019-80E7-1F28-19D63D7B22B8}"/>
              </a:ext>
            </a:extLst>
          </p:cNvPr>
          <p:cNvSpPr>
            <a:spLocks noGrp="1"/>
          </p:cNvSpPr>
          <p:nvPr>
            <p:ph idx="1"/>
          </p:nvPr>
        </p:nvSpPr>
        <p:spPr/>
        <p:txBody>
          <a:bodyPr/>
          <a:lstStyle/>
          <a:p>
            <a:pPr algn="ctr"/>
            <a:r>
              <a:rPr lang="tr-TR" dirty="0">
                <a:latin typeface="Times New Roman" panose="02020603050405020304" pitchFamily="18" charset="0"/>
                <a:cs typeface="Times New Roman" panose="02020603050405020304" pitchFamily="18" charset="0"/>
              </a:rPr>
              <a:t>Birleştirme yöntemi size ne hatırlatıyor?</a:t>
            </a:r>
          </a:p>
        </p:txBody>
      </p:sp>
    </p:spTree>
    <p:extLst>
      <p:ext uri="{BB962C8B-B14F-4D97-AF65-F5344CB8AC3E}">
        <p14:creationId xmlns:p14="http://schemas.microsoft.com/office/powerpoint/2010/main" val="14878749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eklif">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Teklif</Template>
  <TotalTime>348</TotalTime>
  <Words>1740</Words>
  <Application>Microsoft Office PowerPoint</Application>
  <PresentationFormat>Geniş ekran</PresentationFormat>
  <Paragraphs>108</Paragraphs>
  <Slides>43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43</vt:i4>
      </vt:variant>
    </vt:vector>
  </HeadingPairs>
  <TitlesOfParts>
    <vt:vector size="47" baseType="lpstr">
      <vt:lpstr>Century Gothic</vt:lpstr>
      <vt:lpstr>Times New Roman</vt:lpstr>
      <vt:lpstr>Wingdings 2</vt:lpstr>
      <vt:lpstr>Teklif</vt:lpstr>
      <vt:lpstr>TÜRKÇEDE SÖZCÜK TÜRETME YOLLARI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Seyfettin ÖZDEMİREL</dc:creator>
  <cp:lastModifiedBy>Seyfettin ÖZDEMİREL</cp:lastModifiedBy>
  <cp:revision>26</cp:revision>
  <dcterms:created xsi:type="dcterms:W3CDTF">2025-02-12T12:12:54Z</dcterms:created>
  <dcterms:modified xsi:type="dcterms:W3CDTF">2025-02-24T11:38:42Z</dcterms:modified>
</cp:coreProperties>
</file>