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34"/>
  </p:notesMasterIdLst>
  <p:handoutMasterIdLst>
    <p:handoutMasterId r:id="rId35"/>
  </p:handoutMasterIdLst>
  <p:sldIdLst>
    <p:sldId id="256" r:id="rId2"/>
    <p:sldId id="261" r:id="rId3"/>
    <p:sldId id="262" r:id="rId4"/>
    <p:sldId id="263" r:id="rId5"/>
    <p:sldId id="265" r:id="rId6"/>
    <p:sldId id="290" r:id="rId7"/>
    <p:sldId id="266" r:id="rId8"/>
    <p:sldId id="267" r:id="rId9"/>
    <p:sldId id="268" r:id="rId10"/>
    <p:sldId id="269" r:id="rId11"/>
    <p:sldId id="291" r:id="rId12"/>
    <p:sldId id="270" r:id="rId13"/>
    <p:sldId id="271" r:id="rId14"/>
    <p:sldId id="272" r:id="rId15"/>
    <p:sldId id="273" r:id="rId16"/>
    <p:sldId id="274" r:id="rId17"/>
    <p:sldId id="283" r:id="rId18"/>
    <p:sldId id="284" r:id="rId19"/>
    <p:sldId id="285" r:id="rId20"/>
    <p:sldId id="275" r:id="rId21"/>
    <p:sldId id="276" r:id="rId22"/>
    <p:sldId id="277" r:id="rId23"/>
    <p:sldId id="278" r:id="rId24"/>
    <p:sldId id="279" r:id="rId25"/>
    <p:sldId id="280" r:id="rId26"/>
    <p:sldId id="292" r:id="rId27"/>
    <p:sldId id="281" r:id="rId28"/>
    <p:sldId id="282" r:id="rId29"/>
    <p:sldId id="286" r:id="rId30"/>
    <p:sldId id="287" r:id="rId31"/>
    <p:sldId id="288" r:id="rId32"/>
    <p:sldId id="289" r:id="rId33"/>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W" initials="AW" lastIdx="5" clrIdx="0">
    <p:extLst>
      <p:ext uri="{19B8F6BF-5375-455C-9EA6-DF929625EA0E}">
        <p15:presenceInfo xmlns:p15="http://schemas.microsoft.com/office/powerpoint/2012/main" userId="AW" providerId="None"/>
      </p:ext>
    </p:extLst>
  </p:cmAuthor>
  <p:cmAuthor id="2" name="mlarmon" initials="m" lastIdx="7" clrIdx="1">
    <p:extLst>
      <p:ext uri="{19B8F6BF-5375-455C-9EA6-DF929625EA0E}">
        <p15:presenceInfo xmlns:p15="http://schemas.microsoft.com/office/powerpoint/2012/main" userId="mlarmon" providerId="None"/>
      </p:ext>
    </p:extLst>
  </p:cmAuthor>
  <p:cmAuthor id="3" name="Matt Will" initials="MW" lastIdx="4" clrIdx="2">
    <p:extLst>
      <p:ext uri="{19B8F6BF-5375-455C-9EA6-DF929625EA0E}">
        <p15:presenceInfo xmlns:p15="http://schemas.microsoft.com/office/powerpoint/2012/main" userId="e6e855e49a24a0b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7683"/>
    <a:srgbClr val="992D4F"/>
    <a:srgbClr val="458B8A"/>
    <a:srgbClr val="FFFFFF"/>
    <a:srgbClr val="C0D5EA"/>
    <a:srgbClr val="CCECFF"/>
    <a:srgbClr val="85C2FF"/>
    <a:srgbClr val="91C9C8"/>
    <a:srgbClr val="9DCFCE"/>
    <a:srgbClr val="79BD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32" autoAdjust="0"/>
    <p:restoredTop sz="94386" autoAdjust="0"/>
  </p:normalViewPr>
  <p:slideViewPr>
    <p:cSldViewPr>
      <p:cViewPr varScale="1">
        <p:scale>
          <a:sx n="123" d="100"/>
          <a:sy n="123" d="100"/>
        </p:scale>
        <p:origin x="94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121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5719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13728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a:t>
            </a:r>
          </a:p>
        </p:txBody>
      </p:sp>
      <p:sp>
        <p:nvSpPr>
          <p:cNvPr id="3584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5846" name="Rectangle 6"/>
          <p:cNvSpPr>
            <a:spLocks noGrp="1" noRot="1" noChangeAspect="1" noChangeArrowheads="1" noTextEdit="1"/>
          </p:cNvSpPr>
          <p:nvPr>
            <p:ph type="sldImg"/>
          </p:nvPr>
        </p:nvSpPr>
        <p:spPr>
          <a:xfrm>
            <a:off x="1150938" y="692150"/>
            <a:ext cx="4556125" cy="3416300"/>
          </a:xfrm>
          <a:ln cap="flat"/>
        </p:spPr>
      </p:sp>
      <p:sp>
        <p:nvSpPr>
          <p:cNvPr id="35847"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30839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xfrm>
            <a:off x="3884613" y="8685213"/>
            <a:ext cx="2971800" cy="457200"/>
          </a:xfrm>
          <a:prstGeom prst="rect">
            <a:avLst/>
          </a:prstGeom>
          <a:noFill/>
        </p:spPr>
        <p:txBody>
          <a:bodyPr/>
          <a:lstStyle/>
          <a:p>
            <a:fld id="{6C17696A-2620-4DAB-A844-348D560E0B7D}" type="slidenum">
              <a:rPr lang="en-US" smtClean="0"/>
              <a:pPr/>
              <a:t>11</a:t>
            </a:fld>
            <a:endParaRPr lang="en-US" dirty="0"/>
          </a:p>
        </p:txBody>
      </p:sp>
      <p:sp>
        <p:nvSpPr>
          <p:cNvPr id="35843"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35844" name="Rectangle 3"/>
          <p:cNvSpPr>
            <a:spLocks noGrp="1" noChangeArrowheads="1"/>
          </p:cNvSpPr>
          <p:nvPr>
            <p:ph type="body" idx="1"/>
          </p:nvPr>
        </p:nvSpPr>
        <p:spPr>
          <a:xfrm>
            <a:off x="914400" y="4343401"/>
            <a:ext cx="5029200" cy="4114800"/>
          </a:xfrm>
          <a:noFill/>
          <a:ln/>
        </p:spPr>
        <p:txBody>
          <a:bodyPr lIns="92075" tIns="46038" rIns="92075" bIns="46038"/>
          <a:lstStyle/>
          <a:p>
            <a:pPr eaLnBrk="1" hangingPunct="1"/>
            <a:endParaRPr lang="en-US" dirty="0"/>
          </a:p>
        </p:txBody>
      </p:sp>
    </p:spTree>
    <p:extLst>
      <p:ext uri="{BB962C8B-B14F-4D97-AF65-F5344CB8AC3E}">
        <p14:creationId xmlns:p14="http://schemas.microsoft.com/office/powerpoint/2010/main" val="2708635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505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13</a:t>
            </a:r>
          </a:p>
        </p:txBody>
      </p:sp>
      <p:sp>
        <p:nvSpPr>
          <p:cNvPr id="4506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506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791869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608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11</a:t>
            </a:r>
          </a:p>
        </p:txBody>
      </p:sp>
      <p:sp>
        <p:nvSpPr>
          <p:cNvPr id="4608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608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6086" name="Rectangle 6"/>
          <p:cNvSpPr>
            <a:spLocks noGrp="1" noRot="1" noChangeAspect="1" noChangeArrowheads="1" noTextEdit="1"/>
          </p:cNvSpPr>
          <p:nvPr>
            <p:ph type="sldImg"/>
          </p:nvPr>
        </p:nvSpPr>
        <p:spPr>
          <a:xfrm>
            <a:off x="1150938" y="692150"/>
            <a:ext cx="4556125" cy="3416300"/>
          </a:xfrm>
          <a:ln cap="flat"/>
        </p:spPr>
      </p:sp>
      <p:sp>
        <p:nvSpPr>
          <p:cNvPr id="46087"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40790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710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13</a:t>
            </a:r>
          </a:p>
        </p:txBody>
      </p:sp>
      <p:sp>
        <p:nvSpPr>
          <p:cNvPr id="4710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710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7110" name="Rectangle 6"/>
          <p:cNvSpPr>
            <a:spLocks noGrp="1" noRot="1" noChangeAspect="1" noChangeArrowheads="1" noTextEdit="1"/>
          </p:cNvSpPr>
          <p:nvPr>
            <p:ph type="sldImg"/>
          </p:nvPr>
        </p:nvSpPr>
        <p:spPr>
          <a:xfrm>
            <a:off x="1150938" y="692150"/>
            <a:ext cx="4556125" cy="3416300"/>
          </a:xfrm>
          <a:ln cap="flat"/>
        </p:spPr>
      </p:sp>
      <p:sp>
        <p:nvSpPr>
          <p:cNvPr id="47111"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0577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813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14</a:t>
            </a:r>
          </a:p>
        </p:txBody>
      </p:sp>
      <p:sp>
        <p:nvSpPr>
          <p:cNvPr id="4813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813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8134" name="Rectangle 6"/>
          <p:cNvSpPr>
            <a:spLocks noGrp="1" noRot="1" noChangeAspect="1" noChangeArrowheads="1" noTextEdit="1"/>
          </p:cNvSpPr>
          <p:nvPr>
            <p:ph type="sldImg"/>
          </p:nvPr>
        </p:nvSpPr>
        <p:spPr>
          <a:xfrm>
            <a:off x="1150938" y="692150"/>
            <a:ext cx="4556125" cy="3416300"/>
          </a:xfrm>
          <a:ln cap="flat"/>
        </p:spPr>
      </p:sp>
      <p:sp>
        <p:nvSpPr>
          <p:cNvPr id="48135"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32930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915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17</a:t>
            </a:r>
          </a:p>
        </p:txBody>
      </p:sp>
      <p:sp>
        <p:nvSpPr>
          <p:cNvPr id="4915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915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9158" name="Rectangle 6"/>
          <p:cNvSpPr>
            <a:spLocks noGrp="1" noRot="1" noChangeAspect="1" noChangeArrowheads="1" noTextEdit="1"/>
          </p:cNvSpPr>
          <p:nvPr>
            <p:ph type="sldImg"/>
          </p:nvPr>
        </p:nvSpPr>
        <p:spPr>
          <a:xfrm>
            <a:off x="1150938" y="692150"/>
            <a:ext cx="4556125" cy="3416300"/>
          </a:xfrm>
          <a:ln cap="flat"/>
        </p:spPr>
      </p:sp>
      <p:sp>
        <p:nvSpPr>
          <p:cNvPr id="49159"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46475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837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18</a:t>
            </a:r>
          </a:p>
        </p:txBody>
      </p:sp>
      <p:sp>
        <p:nvSpPr>
          <p:cNvPr id="5837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837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8374" name="Rectangle 6"/>
          <p:cNvSpPr>
            <a:spLocks noGrp="1" noRot="1" noChangeAspect="1" noChangeArrowheads="1" noTextEdit="1"/>
          </p:cNvSpPr>
          <p:nvPr>
            <p:ph type="sldImg"/>
          </p:nvPr>
        </p:nvSpPr>
        <p:spPr>
          <a:xfrm>
            <a:off x="1150938" y="692150"/>
            <a:ext cx="4556125" cy="3416300"/>
          </a:xfrm>
          <a:ln cap="flat"/>
        </p:spPr>
      </p:sp>
      <p:sp>
        <p:nvSpPr>
          <p:cNvPr id="58375"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657502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017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19</a:t>
            </a:r>
          </a:p>
        </p:txBody>
      </p:sp>
      <p:sp>
        <p:nvSpPr>
          <p:cNvPr id="5018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018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0182" name="Rectangle 6"/>
          <p:cNvSpPr>
            <a:spLocks noGrp="1" noRot="1" noChangeAspect="1" noChangeArrowheads="1" noTextEdit="1"/>
          </p:cNvSpPr>
          <p:nvPr>
            <p:ph type="sldImg"/>
          </p:nvPr>
        </p:nvSpPr>
        <p:spPr>
          <a:xfrm>
            <a:off x="1150938" y="692150"/>
            <a:ext cx="4556125" cy="3416300"/>
          </a:xfrm>
          <a:ln cap="flat"/>
        </p:spPr>
      </p:sp>
      <p:sp>
        <p:nvSpPr>
          <p:cNvPr id="50183"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04319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120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20</a:t>
            </a:r>
          </a:p>
        </p:txBody>
      </p:sp>
      <p:sp>
        <p:nvSpPr>
          <p:cNvPr id="5120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120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1206" name="Rectangle 6"/>
          <p:cNvSpPr>
            <a:spLocks noGrp="1" noRot="1" noChangeAspect="1" noChangeArrowheads="1" noTextEdit="1"/>
          </p:cNvSpPr>
          <p:nvPr>
            <p:ph type="sldImg"/>
          </p:nvPr>
        </p:nvSpPr>
        <p:spPr>
          <a:xfrm>
            <a:off x="1150938" y="692150"/>
            <a:ext cx="4556125" cy="3416300"/>
          </a:xfrm>
          <a:ln cap="flat"/>
        </p:spPr>
      </p:sp>
      <p:sp>
        <p:nvSpPr>
          <p:cNvPr id="51207"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872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222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21</a:t>
            </a:r>
          </a:p>
        </p:txBody>
      </p:sp>
      <p:sp>
        <p:nvSpPr>
          <p:cNvPr id="5222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222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2230" name="Rectangle 6"/>
          <p:cNvSpPr>
            <a:spLocks noGrp="1" noRot="1" noChangeAspect="1" noChangeArrowheads="1" noTextEdit="1"/>
          </p:cNvSpPr>
          <p:nvPr>
            <p:ph type="sldImg"/>
          </p:nvPr>
        </p:nvSpPr>
        <p:spPr>
          <a:xfrm>
            <a:off x="1150938" y="692150"/>
            <a:ext cx="4556125" cy="3416300"/>
          </a:xfrm>
          <a:ln cap="flat"/>
        </p:spPr>
      </p:sp>
      <p:sp>
        <p:nvSpPr>
          <p:cNvPr id="52231"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1033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3</a:t>
            </a:r>
          </a:p>
        </p:txBody>
      </p:sp>
      <p:sp>
        <p:nvSpPr>
          <p:cNvPr id="3686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6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6870" name="Rectangle 6"/>
          <p:cNvSpPr>
            <a:spLocks noGrp="1" noRot="1" noChangeAspect="1" noChangeArrowheads="1" noTextEdit="1"/>
          </p:cNvSpPr>
          <p:nvPr>
            <p:ph type="sldImg"/>
          </p:nvPr>
        </p:nvSpPr>
        <p:spPr>
          <a:xfrm>
            <a:off x="1150938" y="692150"/>
            <a:ext cx="4556125" cy="3416300"/>
          </a:xfrm>
          <a:ln cap="flat"/>
        </p:spPr>
      </p:sp>
      <p:sp>
        <p:nvSpPr>
          <p:cNvPr id="36871"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6575384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325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21</a:t>
            </a:r>
          </a:p>
        </p:txBody>
      </p:sp>
      <p:sp>
        <p:nvSpPr>
          <p:cNvPr id="5325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325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3254" name="Rectangle 6"/>
          <p:cNvSpPr>
            <a:spLocks noGrp="1" noRot="1" noChangeAspect="1" noChangeArrowheads="1" noTextEdit="1"/>
          </p:cNvSpPr>
          <p:nvPr>
            <p:ph type="sldImg"/>
          </p:nvPr>
        </p:nvSpPr>
        <p:spPr>
          <a:xfrm>
            <a:off x="1150938" y="692150"/>
            <a:ext cx="4556125" cy="3416300"/>
          </a:xfrm>
          <a:ln cap="flat"/>
        </p:spPr>
      </p:sp>
      <p:sp>
        <p:nvSpPr>
          <p:cNvPr id="53255"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671647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427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21</a:t>
            </a:r>
          </a:p>
        </p:txBody>
      </p:sp>
      <p:sp>
        <p:nvSpPr>
          <p:cNvPr id="5427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427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4278" name="Rectangle 6"/>
          <p:cNvSpPr>
            <a:spLocks noGrp="1" noRot="1" noChangeAspect="1" noChangeArrowheads="1" noTextEdit="1"/>
          </p:cNvSpPr>
          <p:nvPr>
            <p:ph type="sldImg"/>
          </p:nvPr>
        </p:nvSpPr>
        <p:spPr>
          <a:xfrm>
            <a:off x="1150938" y="692150"/>
            <a:ext cx="4556125" cy="3416300"/>
          </a:xfrm>
          <a:ln cap="flat"/>
        </p:spPr>
      </p:sp>
      <p:sp>
        <p:nvSpPr>
          <p:cNvPr id="54279"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575096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529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23</a:t>
            </a:r>
          </a:p>
        </p:txBody>
      </p:sp>
      <p:sp>
        <p:nvSpPr>
          <p:cNvPr id="5530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530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5302" name="Rectangle 6"/>
          <p:cNvSpPr>
            <a:spLocks noGrp="1" noRot="1" noChangeAspect="1" noChangeArrowheads="1" noTextEdit="1"/>
          </p:cNvSpPr>
          <p:nvPr>
            <p:ph type="sldImg"/>
          </p:nvPr>
        </p:nvSpPr>
        <p:spPr>
          <a:xfrm>
            <a:off x="1150938" y="692150"/>
            <a:ext cx="4556125" cy="3416300"/>
          </a:xfrm>
          <a:ln cap="flat"/>
        </p:spPr>
      </p:sp>
      <p:sp>
        <p:nvSpPr>
          <p:cNvPr id="55303"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780072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813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14</a:t>
            </a:r>
          </a:p>
        </p:txBody>
      </p:sp>
      <p:sp>
        <p:nvSpPr>
          <p:cNvPr id="4813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813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8134" name="Rectangle 6"/>
          <p:cNvSpPr>
            <a:spLocks noGrp="1" noRot="1" noChangeAspect="1" noChangeArrowheads="1" noTextEdit="1"/>
          </p:cNvSpPr>
          <p:nvPr>
            <p:ph type="sldImg"/>
          </p:nvPr>
        </p:nvSpPr>
        <p:spPr>
          <a:xfrm>
            <a:off x="1150938" y="692150"/>
            <a:ext cx="4556125" cy="3416300"/>
          </a:xfrm>
          <a:ln cap="flat"/>
        </p:spPr>
      </p:sp>
      <p:sp>
        <p:nvSpPr>
          <p:cNvPr id="48135"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0614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632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25</a:t>
            </a:r>
          </a:p>
        </p:txBody>
      </p:sp>
      <p:sp>
        <p:nvSpPr>
          <p:cNvPr id="5632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632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6326" name="Rectangle 6"/>
          <p:cNvSpPr>
            <a:spLocks noGrp="1" noRot="1" noChangeAspect="1" noChangeArrowheads="1" noTextEdit="1"/>
          </p:cNvSpPr>
          <p:nvPr>
            <p:ph type="sldImg"/>
          </p:nvPr>
        </p:nvSpPr>
        <p:spPr>
          <a:xfrm>
            <a:off x="1150938" y="692150"/>
            <a:ext cx="4556125" cy="3416300"/>
          </a:xfrm>
          <a:ln cap="flat"/>
        </p:spPr>
      </p:sp>
      <p:sp>
        <p:nvSpPr>
          <p:cNvPr id="56327"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9857735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734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27</a:t>
            </a:r>
          </a:p>
        </p:txBody>
      </p:sp>
      <p:sp>
        <p:nvSpPr>
          <p:cNvPr id="5734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734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57350" name="Rectangle 6"/>
          <p:cNvSpPr>
            <a:spLocks noGrp="1" noRot="1" noChangeAspect="1" noChangeArrowheads="1" noTextEdit="1"/>
          </p:cNvSpPr>
          <p:nvPr>
            <p:ph type="sldImg"/>
          </p:nvPr>
        </p:nvSpPr>
        <p:spPr>
          <a:xfrm>
            <a:off x="1150938" y="692150"/>
            <a:ext cx="4556125" cy="3416300"/>
          </a:xfrm>
          <a:ln cap="flat"/>
        </p:spPr>
      </p:sp>
      <p:sp>
        <p:nvSpPr>
          <p:cNvPr id="57351"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33967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4</a:t>
            </a:r>
          </a:p>
        </p:txBody>
      </p:sp>
      <p:sp>
        <p:nvSpPr>
          <p:cNvPr id="3789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7894" name="Rectangle 6"/>
          <p:cNvSpPr>
            <a:spLocks noGrp="1" noRot="1" noChangeAspect="1" noChangeArrowheads="1" noTextEdit="1"/>
          </p:cNvSpPr>
          <p:nvPr>
            <p:ph type="sldImg"/>
          </p:nvPr>
        </p:nvSpPr>
        <p:spPr>
          <a:xfrm>
            <a:off x="1150938" y="692150"/>
            <a:ext cx="4556125" cy="3416300"/>
          </a:xfrm>
          <a:ln cap="flat"/>
        </p:spPr>
      </p:sp>
      <p:sp>
        <p:nvSpPr>
          <p:cNvPr id="37895"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48516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2" name="Rectangle 6"/>
          <p:cNvSpPr>
            <a:spLocks noGrp="1" noRot="1" noChangeAspect="1" noChangeArrowheads="1" noTextEdit="1"/>
          </p:cNvSpPr>
          <p:nvPr>
            <p:ph type="sldImg"/>
          </p:nvPr>
        </p:nvSpPr>
        <p:spPr>
          <a:xfrm>
            <a:off x="1150938" y="692150"/>
            <a:ext cx="4556125" cy="3416300"/>
          </a:xfrm>
          <a:ln cap="flat"/>
        </p:spPr>
      </p:sp>
      <p:sp>
        <p:nvSpPr>
          <p:cNvPr id="39943"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52692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39"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39940"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1"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39942" name="Rectangle 6"/>
          <p:cNvSpPr>
            <a:spLocks noGrp="1" noRot="1" noChangeAspect="1" noChangeArrowheads="1" noTextEdit="1"/>
          </p:cNvSpPr>
          <p:nvPr>
            <p:ph type="sldImg"/>
          </p:nvPr>
        </p:nvSpPr>
        <p:spPr>
          <a:xfrm>
            <a:off x="1150938" y="692150"/>
            <a:ext cx="4556125" cy="3416300"/>
          </a:xfrm>
          <a:ln cap="flat"/>
        </p:spPr>
      </p:sp>
      <p:sp>
        <p:nvSpPr>
          <p:cNvPr id="39943"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49258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0963"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6</a:t>
            </a:r>
          </a:p>
        </p:txBody>
      </p:sp>
      <p:sp>
        <p:nvSpPr>
          <p:cNvPr id="40964"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0965"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0966" name="Rectangle 6"/>
          <p:cNvSpPr>
            <a:spLocks noGrp="1" noRot="1" noChangeAspect="1" noChangeArrowheads="1" noTextEdit="1"/>
          </p:cNvSpPr>
          <p:nvPr>
            <p:ph type="sldImg"/>
          </p:nvPr>
        </p:nvSpPr>
        <p:spPr>
          <a:xfrm>
            <a:off x="1150938" y="692150"/>
            <a:ext cx="4556125" cy="3416300"/>
          </a:xfrm>
          <a:ln cap="flat"/>
        </p:spPr>
      </p:sp>
      <p:sp>
        <p:nvSpPr>
          <p:cNvPr id="40967"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13886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1987"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7</a:t>
            </a:r>
          </a:p>
        </p:txBody>
      </p:sp>
      <p:sp>
        <p:nvSpPr>
          <p:cNvPr id="41988"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1989"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1990" name="Rectangle 6"/>
          <p:cNvSpPr>
            <a:spLocks noGrp="1" noRot="1" noChangeAspect="1" noChangeArrowheads="1" noTextEdit="1"/>
          </p:cNvSpPr>
          <p:nvPr>
            <p:ph type="sldImg"/>
          </p:nvPr>
        </p:nvSpPr>
        <p:spPr>
          <a:xfrm>
            <a:off x="1150938" y="692150"/>
            <a:ext cx="4556125" cy="3416300"/>
          </a:xfrm>
          <a:ln cap="flat"/>
        </p:spPr>
      </p:sp>
      <p:sp>
        <p:nvSpPr>
          <p:cNvPr id="41991"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4607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3011"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10</a:t>
            </a:r>
          </a:p>
        </p:txBody>
      </p:sp>
      <p:sp>
        <p:nvSpPr>
          <p:cNvPr id="43012"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3013"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3014" name="Rectangle 6"/>
          <p:cNvSpPr>
            <a:spLocks noGrp="1" noRot="1" noChangeAspect="1" noChangeArrowheads="1" noTextEdit="1"/>
          </p:cNvSpPr>
          <p:nvPr>
            <p:ph type="sldImg"/>
          </p:nvPr>
        </p:nvSpPr>
        <p:spPr>
          <a:xfrm>
            <a:off x="1150938" y="692150"/>
            <a:ext cx="4556125" cy="3416300"/>
          </a:xfrm>
          <a:ln cap="flat"/>
        </p:spPr>
      </p:sp>
      <p:sp>
        <p:nvSpPr>
          <p:cNvPr id="43015"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37711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4035"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000" i="1" dirty="0"/>
              <a:t>12</a:t>
            </a:r>
          </a:p>
        </p:txBody>
      </p:sp>
      <p:sp>
        <p:nvSpPr>
          <p:cNvPr id="44036"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4037"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44038" name="Rectangle 6"/>
          <p:cNvSpPr>
            <a:spLocks noGrp="1" noRot="1" noChangeAspect="1" noChangeArrowheads="1" noTextEdit="1"/>
          </p:cNvSpPr>
          <p:nvPr>
            <p:ph type="sldImg"/>
          </p:nvPr>
        </p:nvSpPr>
        <p:spPr>
          <a:xfrm>
            <a:off x="1150938" y="692150"/>
            <a:ext cx="4556125" cy="3416300"/>
          </a:xfrm>
          <a:ln cap="flat"/>
        </p:spPr>
      </p:sp>
      <p:sp>
        <p:nvSpPr>
          <p:cNvPr id="44039"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96309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12"/>
          <p:cNvSpPr>
            <a:spLocks noChangeArrowheads="1"/>
          </p:cNvSpPr>
          <p:nvPr/>
        </p:nvSpPr>
        <p:spPr bwMode="auto">
          <a:xfrm>
            <a:off x="-3845" y="6976"/>
            <a:ext cx="9136311" cy="6858000"/>
          </a:xfrm>
          <a:prstGeom prst="rect">
            <a:avLst/>
          </a:prstGeom>
          <a:solidFill>
            <a:srgbClr val="FFFFFF"/>
          </a:solidFill>
          <a:ln w="9525">
            <a:solidFill>
              <a:schemeClr val="tx1"/>
            </a:solidFill>
            <a:miter lim="800000"/>
            <a:headEnd/>
            <a:tailEnd/>
          </a:ln>
          <a:effectLst/>
        </p:spPr>
        <p:txBody>
          <a:bodyPr wrap="none" anchor="ctr"/>
          <a:lstStyle/>
          <a:p>
            <a:pPr>
              <a:defRPr/>
            </a:pPr>
            <a:endParaRPr lang="en-US" dirty="0"/>
          </a:p>
        </p:txBody>
      </p:sp>
      <p:sp>
        <p:nvSpPr>
          <p:cNvPr id="12" name="Rectangle 3"/>
          <p:cNvSpPr>
            <a:spLocks noChangeArrowheads="1"/>
          </p:cNvSpPr>
          <p:nvPr/>
        </p:nvSpPr>
        <p:spPr bwMode="auto">
          <a:xfrm>
            <a:off x="-3845" y="6567983"/>
            <a:ext cx="9144000" cy="321931"/>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4" name="Text Box 8"/>
          <p:cNvSpPr txBox="1">
            <a:spLocks noChangeArrowheads="1"/>
          </p:cNvSpPr>
          <p:nvPr/>
        </p:nvSpPr>
        <p:spPr bwMode="auto">
          <a:xfrm>
            <a:off x="3789028"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1" i="0" dirty="0">
                <a:solidFill>
                  <a:schemeClr val="tx1"/>
                </a:solidFill>
                <a:latin typeface="Arial Narrow" panose="020B0606020202030204" pitchFamily="34" charset="0"/>
                <a:cs typeface="Times New Roman" pitchFamily="18" charset="0"/>
              </a:rPr>
              <a:t>Copyright © 2018 by The McGraw-Hill Companies, Inc. All rights reserved</a:t>
            </a:r>
            <a:r>
              <a:rPr lang="en-US" sz="1100" b="1" i="0" dirty="0">
                <a:solidFill>
                  <a:schemeClr val="tx1"/>
                </a:solidFill>
                <a:latin typeface="Arial Narrow" panose="020B0606020202030204" pitchFamily="34" charset="0"/>
              </a:rPr>
              <a:t> </a:t>
            </a:r>
          </a:p>
        </p:txBody>
      </p:sp>
      <p:sp>
        <p:nvSpPr>
          <p:cNvPr id="11" name="Rectangle 3"/>
          <p:cNvSpPr>
            <a:spLocks noChangeArrowheads="1"/>
          </p:cNvSpPr>
          <p:nvPr/>
        </p:nvSpPr>
        <p:spPr bwMode="auto">
          <a:xfrm>
            <a:off x="0" y="0"/>
            <a:ext cx="9144000" cy="495300"/>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10" name="Rectangle 3"/>
          <p:cNvSpPr>
            <a:spLocks noChangeArrowheads="1"/>
          </p:cNvSpPr>
          <p:nvPr userDrawn="1"/>
        </p:nvSpPr>
        <p:spPr bwMode="auto">
          <a:xfrm>
            <a:off x="-3845" y="6567983"/>
            <a:ext cx="9144000" cy="321931"/>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13" name="Text Box 8"/>
          <p:cNvSpPr txBox="1">
            <a:spLocks noChangeArrowheads="1"/>
          </p:cNvSpPr>
          <p:nvPr userDrawn="1"/>
        </p:nvSpPr>
        <p:spPr bwMode="auto">
          <a:xfrm>
            <a:off x="3789028"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0" i="0" dirty="0">
                <a:solidFill>
                  <a:schemeClr val="tx1"/>
                </a:solidFill>
                <a:latin typeface="Arial Narrow" panose="020B0606020202030204" pitchFamily="34" charset="0"/>
                <a:cs typeface="Times New Roman" pitchFamily="18" charset="0"/>
              </a:rPr>
              <a:t>Copyright © 2020 by The McGraw-Hill Companies, Inc. All rights reserved</a:t>
            </a:r>
            <a:r>
              <a:rPr lang="en-US" sz="1100" b="0" i="0" dirty="0">
                <a:solidFill>
                  <a:schemeClr val="tx1"/>
                </a:solidFill>
                <a:latin typeface="Arial Narrow" panose="020B0606020202030204" pitchFamily="34" charset="0"/>
              </a:rPr>
              <a:t> </a:t>
            </a:r>
          </a:p>
        </p:txBody>
      </p:sp>
      <p:sp>
        <p:nvSpPr>
          <p:cNvPr id="14" name="Rectangle 17"/>
          <p:cNvSpPr>
            <a:spLocks noChangeArrowheads="1"/>
          </p:cNvSpPr>
          <p:nvPr userDrawn="1"/>
        </p:nvSpPr>
        <p:spPr bwMode="auto">
          <a:xfrm>
            <a:off x="2514600" y="914400"/>
            <a:ext cx="3746041"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a:r>
              <a:rPr lang="en-US" altLang="en-US" sz="4800" b="0" dirty="0">
                <a:solidFill>
                  <a:schemeClr val="tx1"/>
                </a:solidFill>
                <a:latin typeface="Century Gothic" panose="020B0502020202020204" pitchFamily="34" charset="0"/>
              </a:rPr>
              <a:t>Chapter 13</a:t>
            </a:r>
          </a:p>
        </p:txBody>
      </p:sp>
      <p:sp>
        <p:nvSpPr>
          <p:cNvPr id="15" name="Rectangle 19"/>
          <p:cNvSpPr>
            <a:spLocks noChangeArrowheads="1"/>
          </p:cNvSpPr>
          <p:nvPr userDrawn="1"/>
        </p:nvSpPr>
        <p:spPr bwMode="auto">
          <a:xfrm>
            <a:off x="3886200" y="2743201"/>
            <a:ext cx="4724400" cy="230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sz="3600" b="0" dirty="0">
                <a:solidFill>
                  <a:schemeClr val="tx1"/>
                </a:solidFill>
                <a:latin typeface="Century Gothic" panose="020B0502020202020204" pitchFamily="34" charset="0"/>
              </a:rPr>
              <a:t>The Weighted-Average Cost of Capital and Company Valuation</a:t>
            </a:r>
          </a:p>
        </p:txBody>
      </p:sp>
      <p:sp>
        <p:nvSpPr>
          <p:cNvPr id="16" name="Rectangle 3"/>
          <p:cNvSpPr>
            <a:spLocks noChangeArrowheads="1"/>
          </p:cNvSpPr>
          <p:nvPr userDrawn="1"/>
        </p:nvSpPr>
        <p:spPr bwMode="auto">
          <a:xfrm>
            <a:off x="0" y="0"/>
            <a:ext cx="9144000" cy="495300"/>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3" name="Rectangle 2">
            <a:extLst>
              <a:ext uri="{FF2B5EF4-FFF2-40B4-BE49-F238E27FC236}">
                <a16:creationId xmlns:a16="http://schemas.microsoft.com/office/drawing/2014/main" id="{BF74EE8F-4C2C-4979-AE9B-55EAB672A037}"/>
              </a:ext>
            </a:extLst>
          </p:cNvPr>
          <p:cNvSpPr/>
          <p:nvPr userDrawn="1"/>
        </p:nvSpPr>
        <p:spPr bwMode="auto">
          <a:xfrm>
            <a:off x="533400" y="2286000"/>
            <a:ext cx="2895600" cy="3657600"/>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Book Cover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10e</a:t>
            </a:r>
          </a:p>
        </p:txBody>
      </p:sp>
    </p:spTree>
    <p:extLst>
      <p:ext uri="{BB962C8B-B14F-4D97-AF65-F5344CB8AC3E}">
        <p14:creationId xmlns:p14="http://schemas.microsoft.com/office/powerpoint/2010/main" val="889027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388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7294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524000"/>
            <a:ext cx="7772400" cy="4572000"/>
          </a:xfrm>
        </p:spPr>
        <p:txBody>
          <a:bodyPr/>
          <a:lstStyle/>
          <a:p>
            <a:pPr lvl="0"/>
            <a:r>
              <a:rPr lang="en-US" noProof="0" dirty="0"/>
              <a:t>Click icon to add table</a:t>
            </a:r>
          </a:p>
        </p:txBody>
      </p:sp>
      <p:sp>
        <p:nvSpPr>
          <p:cNvPr id="4"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2634914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3057223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524000"/>
            <a:ext cx="7772400" cy="4572000"/>
          </a:xfrm>
        </p:spPr>
        <p:txBody>
          <a:bodyPr/>
          <a:lstStyle/>
          <a:p>
            <a:pPr lvl="0"/>
            <a:endParaRPr lang="en-US" noProof="0" dirty="0"/>
          </a:p>
        </p:txBody>
      </p:sp>
      <p:sp>
        <p:nvSpPr>
          <p:cNvPr id="4"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27855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14400" y="12954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Box 8"/>
          <p:cNvSpPr txBox="1">
            <a:spLocks noChangeArrowheads="1"/>
          </p:cNvSpPr>
          <p:nvPr userDrawn="1"/>
        </p:nvSpPr>
        <p:spPr bwMode="auto">
          <a:xfrm>
            <a:off x="3276600" y="6553200"/>
            <a:ext cx="5334000" cy="261610"/>
          </a:xfrm>
          <a:prstGeom prst="rect">
            <a:avLst/>
          </a:prstGeom>
          <a:noFill/>
          <a:ln w="9525">
            <a:noFill/>
            <a:miter lim="800000"/>
            <a:headEnd/>
            <a:tailEnd/>
          </a:ln>
          <a:effectLst/>
        </p:spPr>
        <p:txBody>
          <a:bodyPr>
            <a:spAutoFit/>
          </a:bodyPr>
          <a:lstStyle/>
          <a:p>
            <a:pPr algn="r">
              <a:spcBef>
                <a:spcPct val="50000"/>
              </a:spcBef>
              <a:defRPr/>
            </a:pPr>
            <a:r>
              <a:rPr lang="en-US" sz="1100" b="0" i="0" dirty="0">
                <a:solidFill>
                  <a:schemeClr val="tx1"/>
                </a:solidFill>
                <a:latin typeface="Arial Narrow" panose="020B0606020202030204" pitchFamily="34" charset="0"/>
                <a:cs typeface="Times New Roman" pitchFamily="18" charset="0"/>
              </a:rPr>
              <a:t>Copyright © 2020 by The McGraw-Hill Companies, Inc. All rights reserved</a:t>
            </a:r>
            <a:r>
              <a:rPr lang="en-US" sz="1100" b="0" i="0" dirty="0">
                <a:solidFill>
                  <a:schemeClr val="tx1"/>
                </a:solidFill>
                <a:latin typeface="Arial Narrow" panose="020B0606020202030204" pitchFamily="34" charset="0"/>
              </a:rPr>
              <a:t> </a:t>
            </a:r>
          </a:p>
        </p:txBody>
      </p:sp>
    </p:spTree>
    <p:extLst>
      <p:ext uri="{BB962C8B-B14F-4D97-AF65-F5344CB8AC3E}">
        <p14:creationId xmlns:p14="http://schemas.microsoft.com/office/powerpoint/2010/main" val="404536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12192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8"/>
          <p:cNvSpPr txBox="1">
            <a:spLocks noChangeArrowheads="1"/>
          </p:cNvSpPr>
          <p:nvPr userDrawn="1"/>
        </p:nvSpPr>
        <p:spPr bwMode="auto">
          <a:xfrm>
            <a:off x="3276600" y="6567984"/>
            <a:ext cx="5334000" cy="261610"/>
          </a:xfrm>
          <a:prstGeom prst="rect">
            <a:avLst/>
          </a:prstGeom>
          <a:noFill/>
          <a:ln w="9525">
            <a:noFill/>
            <a:miter lim="800000"/>
            <a:headEnd/>
            <a:tailEnd/>
          </a:ln>
          <a:effectLst/>
        </p:spPr>
        <p:txBody>
          <a:bodyPr>
            <a:spAutoFit/>
          </a:bodyPr>
          <a:lstStyle/>
          <a:p>
            <a:pPr algn="r">
              <a:spcBef>
                <a:spcPct val="50000"/>
              </a:spcBef>
              <a:defRPr/>
            </a:pPr>
            <a:r>
              <a:rPr lang="en-US" sz="1100" b="0" i="0" dirty="0">
                <a:solidFill>
                  <a:schemeClr val="tx1"/>
                </a:solidFill>
                <a:latin typeface="Arial Narrow" panose="020B0606020202030204" pitchFamily="34" charset="0"/>
                <a:cs typeface="Times New Roman" pitchFamily="18" charset="0"/>
              </a:rPr>
              <a:t>Copyright © 2020 by The McGraw-Hill Companies, Inc. All rights reserved</a:t>
            </a:r>
            <a:r>
              <a:rPr lang="en-US" sz="1100" b="0" i="0" dirty="0">
                <a:solidFill>
                  <a:schemeClr val="tx1"/>
                </a:solidFill>
                <a:latin typeface="Arial Narrow" panose="020B0606020202030204" pitchFamily="34" charset="0"/>
              </a:rPr>
              <a:t> </a:t>
            </a:r>
          </a:p>
        </p:txBody>
      </p:sp>
    </p:spTree>
    <p:extLst>
      <p:ext uri="{BB962C8B-B14F-4D97-AF65-F5344CB8AC3E}">
        <p14:creationId xmlns:p14="http://schemas.microsoft.com/office/powerpoint/2010/main" val="2324885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228600" y="76200"/>
            <a:ext cx="8649654" cy="838200"/>
          </a:xfrm>
        </p:spPr>
        <p:txBody>
          <a:bodyPr/>
          <a:lstStyle/>
          <a:p>
            <a:r>
              <a:rPr lang="en-US"/>
              <a:t>Click to edit Master title style</a:t>
            </a:r>
          </a:p>
        </p:txBody>
      </p:sp>
    </p:spTree>
    <p:extLst>
      <p:ext uri="{BB962C8B-B14F-4D97-AF65-F5344CB8AC3E}">
        <p14:creationId xmlns:p14="http://schemas.microsoft.com/office/powerpoint/2010/main" val="398656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713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0810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7350" y="114300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05200" y="1143001"/>
            <a:ext cx="5111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7350" y="2305050"/>
            <a:ext cx="3008313" cy="41719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2734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51054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13716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828800" y="56721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7355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990600"/>
            <a:ext cx="9144000" cy="76200"/>
          </a:xfrm>
          <a:prstGeom prst="rect">
            <a:avLst/>
          </a:prstGeom>
          <a:solidFill>
            <a:srgbClr val="992D4F"/>
          </a:solidFill>
          <a:ln w="12700">
            <a:noFill/>
            <a:miter lim="800000"/>
            <a:headEnd/>
            <a:tailEnd/>
          </a:ln>
          <a:effectLst/>
        </p:spPr>
        <p:txBody>
          <a:bodyPr wrap="none" anchor="ctr"/>
          <a:lstStyle/>
          <a:p>
            <a:pPr>
              <a:defRPr/>
            </a:pPr>
            <a:endParaRPr lang="en-US" dirty="0">
              <a:solidFill>
                <a:srgbClr val="000000"/>
              </a:solidFill>
            </a:endParaRPr>
          </a:p>
        </p:txBody>
      </p:sp>
      <p:sp>
        <p:nvSpPr>
          <p:cNvPr id="99331" name="Rectangle 3"/>
          <p:cNvSpPr>
            <a:spLocks noChangeArrowheads="1"/>
          </p:cNvSpPr>
          <p:nvPr/>
        </p:nvSpPr>
        <p:spPr bwMode="auto">
          <a:xfrm>
            <a:off x="0" y="0"/>
            <a:ext cx="9144000" cy="990600"/>
          </a:xfrm>
          <a:prstGeom prst="rect">
            <a:avLst/>
          </a:prstGeom>
          <a:solidFill>
            <a:srgbClr val="5C7683"/>
          </a:solidFill>
          <a:ln w="12700">
            <a:noFill/>
            <a:miter lim="800000"/>
            <a:headEnd/>
            <a:tailEnd/>
          </a:ln>
          <a:effectLst/>
        </p:spPr>
        <p:txBody>
          <a:bodyPr wrap="none" anchor="ctr"/>
          <a:lstStyle/>
          <a:p>
            <a:pPr>
              <a:defRPr/>
            </a:pPr>
            <a:endParaRPr lang="en-US" dirty="0"/>
          </a:p>
        </p:txBody>
      </p:sp>
      <p:sp>
        <p:nvSpPr>
          <p:cNvPr id="20485" name="Rectangle 4"/>
          <p:cNvSpPr>
            <a:spLocks noGrp="1" noChangeArrowheads="1"/>
          </p:cNvSpPr>
          <p:nvPr>
            <p:ph type="title"/>
          </p:nvPr>
        </p:nvSpPr>
        <p:spPr bwMode="auto">
          <a:xfrm>
            <a:off x="228600" y="76200"/>
            <a:ext cx="8649654"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Click to edit Master title style</a:t>
            </a:r>
            <a:endParaRPr lang="en-US" altLang="en-US" dirty="0"/>
          </a:p>
        </p:txBody>
      </p:sp>
      <p:sp>
        <p:nvSpPr>
          <p:cNvPr id="20486" name="Rectangle 5"/>
          <p:cNvSpPr>
            <a:spLocks noGrp="1" noChangeArrowheads="1"/>
          </p:cNvSpPr>
          <p:nvPr>
            <p:ph type="body" idx="1"/>
          </p:nvPr>
        </p:nvSpPr>
        <p:spPr bwMode="auto">
          <a:xfrm>
            <a:off x="609600" y="1143000"/>
            <a:ext cx="8382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99334" name="Rectangle 6"/>
          <p:cNvSpPr>
            <a:spLocks noChangeArrowheads="1"/>
          </p:cNvSpPr>
          <p:nvPr/>
        </p:nvSpPr>
        <p:spPr bwMode="auto">
          <a:xfrm>
            <a:off x="6477000" y="6400800"/>
            <a:ext cx="1905000" cy="457200"/>
          </a:xfrm>
          <a:prstGeom prst="rect">
            <a:avLst/>
          </a:prstGeom>
          <a:noFill/>
          <a:ln w="12700">
            <a:noFill/>
            <a:miter lim="800000"/>
            <a:headEnd/>
            <a:tailEnd/>
          </a:ln>
          <a:effectLst/>
        </p:spPr>
        <p:txBody>
          <a:bodyPr wrap="none" anchor="ctr"/>
          <a:lstStyle/>
          <a:p>
            <a:pPr>
              <a:defRPr/>
            </a:pPr>
            <a:endParaRPr lang="en-US" dirty="0"/>
          </a:p>
        </p:txBody>
      </p:sp>
      <p:sp>
        <p:nvSpPr>
          <p:cNvPr id="99337" name="Rectangle 9"/>
          <p:cNvSpPr>
            <a:spLocks noChangeArrowheads="1"/>
          </p:cNvSpPr>
          <p:nvPr/>
        </p:nvSpPr>
        <p:spPr bwMode="auto">
          <a:xfrm>
            <a:off x="8648860" y="6475412"/>
            <a:ext cx="458788" cy="382588"/>
          </a:xfrm>
          <a:prstGeom prst="rect">
            <a:avLst/>
          </a:prstGeom>
          <a:noFill/>
          <a:ln w="12700">
            <a:noFill/>
            <a:miter lim="800000"/>
            <a:headEnd/>
            <a:tailEnd/>
          </a:ln>
          <a:effectLst/>
        </p:spPr>
        <p:txBody>
          <a:bodyPr wrap="none" lIns="90488" tIns="44450" rIns="90488" bIns="44450" anchor="ctr"/>
          <a:lstStyle/>
          <a:p>
            <a:pPr algn="r">
              <a:defRPr/>
            </a:pPr>
            <a:r>
              <a:rPr lang="en-US" sz="1000" b="1" dirty="0">
                <a:solidFill>
                  <a:srgbClr val="455EA0"/>
                </a:solidFill>
                <a:latin typeface="Arial" charset="0"/>
              </a:rPr>
              <a:t>13 - </a:t>
            </a:r>
            <a:fld id="{E60E7E61-42B9-45CE-A0EE-FB8F7CCA12F2}" type="slidenum">
              <a:rPr lang="en-US" sz="1000" b="1">
                <a:solidFill>
                  <a:srgbClr val="455EA0"/>
                </a:solidFill>
                <a:latin typeface="Arial" charset="0"/>
              </a:rPr>
              <a:pPr algn="r">
                <a:defRPr/>
              </a:pPr>
              <a:t>‹#›</a:t>
            </a:fld>
            <a:endParaRPr lang="en-US" sz="1000" b="1" dirty="0">
              <a:solidFill>
                <a:srgbClr val="455EA0"/>
              </a:solidFill>
              <a:latin typeface="Arial" charset="0"/>
            </a:endParaRPr>
          </a:p>
        </p:txBody>
      </p:sp>
    </p:spTree>
    <p:extLst>
      <p:ext uri="{BB962C8B-B14F-4D97-AF65-F5344CB8AC3E}">
        <p14:creationId xmlns:p14="http://schemas.microsoft.com/office/powerpoint/2010/main" val="12387421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56" r:id="rId13"/>
    <p:sldLayoutId id="2147483663" r:id="rId14"/>
  </p:sldLayoutIdLst>
  <p:txStyles>
    <p:titleStyle>
      <a:lvl1pPr algn="ctr" rtl="0" eaLnBrk="1" fontAlgn="base" hangingPunct="1">
        <a:spcBef>
          <a:spcPct val="0"/>
        </a:spcBef>
        <a:spcAft>
          <a:spcPct val="0"/>
        </a:spcAft>
        <a:defRPr sz="3800">
          <a:solidFill>
            <a:srgbClr val="FFFFFF"/>
          </a:solidFill>
          <a:latin typeface="+mj-lt"/>
          <a:ea typeface="+mj-ea"/>
          <a:cs typeface="+mj-cs"/>
        </a:defRPr>
      </a:lvl1pPr>
      <a:lvl2pPr algn="ctr" rtl="0" eaLnBrk="1" fontAlgn="base" hangingPunct="1">
        <a:spcBef>
          <a:spcPct val="0"/>
        </a:spcBef>
        <a:spcAft>
          <a:spcPct val="0"/>
        </a:spcAft>
        <a:defRPr sz="4400">
          <a:solidFill>
            <a:srgbClr val="EDFFFF"/>
          </a:solidFill>
          <a:latin typeface="Times New Roman" pitchFamily="18" charset="0"/>
        </a:defRPr>
      </a:lvl2pPr>
      <a:lvl3pPr algn="ctr" rtl="0" eaLnBrk="1" fontAlgn="base" hangingPunct="1">
        <a:spcBef>
          <a:spcPct val="0"/>
        </a:spcBef>
        <a:spcAft>
          <a:spcPct val="0"/>
        </a:spcAft>
        <a:defRPr sz="4400">
          <a:solidFill>
            <a:srgbClr val="EDFFFF"/>
          </a:solidFill>
          <a:latin typeface="Times New Roman" pitchFamily="18" charset="0"/>
        </a:defRPr>
      </a:lvl3pPr>
      <a:lvl4pPr algn="ctr" rtl="0" eaLnBrk="1" fontAlgn="base" hangingPunct="1">
        <a:spcBef>
          <a:spcPct val="0"/>
        </a:spcBef>
        <a:spcAft>
          <a:spcPct val="0"/>
        </a:spcAft>
        <a:defRPr sz="4400">
          <a:solidFill>
            <a:srgbClr val="EDFFFF"/>
          </a:solidFill>
          <a:latin typeface="Times New Roman" pitchFamily="18" charset="0"/>
        </a:defRPr>
      </a:lvl4pPr>
      <a:lvl5pPr algn="ctr" rtl="0" eaLnBrk="1" fontAlgn="base" hangingPunct="1">
        <a:spcBef>
          <a:spcPct val="0"/>
        </a:spcBef>
        <a:spcAft>
          <a:spcPct val="0"/>
        </a:spcAft>
        <a:defRPr sz="4400">
          <a:solidFill>
            <a:srgbClr val="EDFFFF"/>
          </a:solidFill>
          <a:latin typeface="Times New Roman" pitchFamily="18" charset="0"/>
        </a:defRPr>
      </a:lvl5pPr>
      <a:lvl6pPr marL="457200" algn="ctr" rtl="0" eaLnBrk="1" fontAlgn="base" hangingPunct="1">
        <a:spcBef>
          <a:spcPct val="0"/>
        </a:spcBef>
        <a:spcAft>
          <a:spcPct val="0"/>
        </a:spcAft>
        <a:defRPr sz="4400" b="1">
          <a:solidFill>
            <a:srgbClr val="FFCCFF"/>
          </a:solidFill>
          <a:latin typeface="Times New Roman" pitchFamily="18" charset="0"/>
        </a:defRPr>
      </a:lvl6pPr>
      <a:lvl7pPr marL="914400" algn="ctr" rtl="0" eaLnBrk="1" fontAlgn="base" hangingPunct="1">
        <a:spcBef>
          <a:spcPct val="0"/>
        </a:spcBef>
        <a:spcAft>
          <a:spcPct val="0"/>
        </a:spcAft>
        <a:defRPr sz="4400" b="1">
          <a:solidFill>
            <a:srgbClr val="FFCCFF"/>
          </a:solidFill>
          <a:latin typeface="Times New Roman" pitchFamily="18" charset="0"/>
        </a:defRPr>
      </a:lvl7pPr>
      <a:lvl8pPr marL="1371600" algn="ctr" rtl="0" eaLnBrk="1" fontAlgn="base" hangingPunct="1">
        <a:spcBef>
          <a:spcPct val="0"/>
        </a:spcBef>
        <a:spcAft>
          <a:spcPct val="0"/>
        </a:spcAft>
        <a:defRPr sz="4400" b="1">
          <a:solidFill>
            <a:srgbClr val="FFCCFF"/>
          </a:solidFill>
          <a:latin typeface="Times New Roman" pitchFamily="18" charset="0"/>
        </a:defRPr>
      </a:lvl8pPr>
      <a:lvl9pPr marL="1828800" algn="ctr" rtl="0" eaLnBrk="1" fontAlgn="base" hangingPunct="1">
        <a:spcBef>
          <a:spcPct val="0"/>
        </a:spcBef>
        <a:spcAft>
          <a:spcPct val="0"/>
        </a:spcAft>
        <a:defRPr sz="4400" b="1">
          <a:solidFill>
            <a:srgbClr val="FFCCFF"/>
          </a:solidFill>
          <a:latin typeface="Times New Roman" pitchFamily="18" charset="0"/>
        </a:defRPr>
      </a:lvl9pPr>
    </p:titleStyle>
    <p:bodyStyle>
      <a:lvl1pPr marL="342900" indent="-342900" algn="l" rtl="0" eaLnBrk="1" fontAlgn="base" hangingPunct="1">
        <a:spcBef>
          <a:spcPct val="20000"/>
        </a:spcBef>
        <a:spcAft>
          <a:spcPct val="0"/>
        </a:spcAft>
        <a:buFont typeface="Wingdings" pitchFamily="2" charset="2"/>
        <a:buChar char="§"/>
        <a:defRPr sz="2200">
          <a:solidFill>
            <a:srgbClr val="010000"/>
          </a:solidFill>
          <a:latin typeface="+mn-lt"/>
          <a:ea typeface="+mn-ea"/>
          <a:cs typeface="+mn-cs"/>
        </a:defRPr>
      </a:lvl1pPr>
      <a:lvl2pPr marL="742950" indent="-285750" algn="l" rtl="0" eaLnBrk="1" fontAlgn="base" hangingPunct="1">
        <a:spcBef>
          <a:spcPct val="20000"/>
        </a:spcBef>
        <a:spcAft>
          <a:spcPct val="0"/>
        </a:spcAft>
        <a:buChar char="–"/>
        <a:defRPr sz="2000">
          <a:solidFill>
            <a:srgbClr val="010000"/>
          </a:solidFill>
          <a:latin typeface="+mn-lt"/>
        </a:defRPr>
      </a:lvl2pPr>
      <a:lvl3pPr marL="1143000" indent="-228600" algn="l" rtl="0" eaLnBrk="1" fontAlgn="base" hangingPunct="1">
        <a:spcBef>
          <a:spcPct val="20000"/>
        </a:spcBef>
        <a:spcAft>
          <a:spcPct val="0"/>
        </a:spcAft>
        <a:buChar char="•"/>
        <a:defRPr sz="2000">
          <a:solidFill>
            <a:srgbClr val="010000"/>
          </a:solidFill>
          <a:latin typeface="+mn-lt"/>
        </a:defRPr>
      </a:lvl3pPr>
      <a:lvl4pPr marL="1600200" indent="-228600" algn="l" rtl="0" eaLnBrk="1" fontAlgn="base" hangingPunct="1">
        <a:spcBef>
          <a:spcPct val="20000"/>
        </a:spcBef>
        <a:spcAft>
          <a:spcPct val="0"/>
        </a:spcAft>
        <a:buChar char="–"/>
        <a:defRPr sz="1600">
          <a:solidFill>
            <a:srgbClr val="010000"/>
          </a:solidFill>
          <a:latin typeface="+mn-lt"/>
        </a:defRPr>
      </a:lvl4pPr>
      <a:lvl5pPr marL="2057400" indent="-228600" algn="l" rtl="0" eaLnBrk="1" fontAlgn="base" hangingPunct="1">
        <a:spcBef>
          <a:spcPct val="20000"/>
        </a:spcBef>
        <a:spcAft>
          <a:spcPct val="0"/>
        </a:spcAft>
        <a:buChar char="»"/>
        <a:defRPr sz="1400">
          <a:solidFill>
            <a:srgbClr val="010000"/>
          </a:solidFill>
          <a:latin typeface="+mn-lt"/>
        </a:defRPr>
      </a:lvl5pPr>
      <a:lvl6pPr marL="2514600" indent="-228600" algn="l" rtl="0" eaLnBrk="1" fontAlgn="base" hangingPunct="1">
        <a:spcBef>
          <a:spcPct val="20000"/>
        </a:spcBef>
        <a:spcAft>
          <a:spcPct val="0"/>
        </a:spcAft>
        <a:buSzPct val="100000"/>
        <a:buChar char="•"/>
        <a:defRPr sz="2000">
          <a:solidFill>
            <a:srgbClr val="010000"/>
          </a:solidFill>
          <a:latin typeface="+mn-lt"/>
        </a:defRPr>
      </a:lvl6pPr>
      <a:lvl7pPr marL="2971800" indent="-228600" algn="l" rtl="0" eaLnBrk="1" fontAlgn="base" hangingPunct="1">
        <a:spcBef>
          <a:spcPct val="20000"/>
        </a:spcBef>
        <a:spcAft>
          <a:spcPct val="0"/>
        </a:spcAft>
        <a:buSzPct val="100000"/>
        <a:buChar char="•"/>
        <a:defRPr sz="2000">
          <a:solidFill>
            <a:srgbClr val="010000"/>
          </a:solidFill>
          <a:latin typeface="+mn-lt"/>
        </a:defRPr>
      </a:lvl7pPr>
      <a:lvl8pPr marL="3429000" indent="-228600" algn="l" rtl="0" eaLnBrk="1" fontAlgn="base" hangingPunct="1">
        <a:spcBef>
          <a:spcPct val="20000"/>
        </a:spcBef>
        <a:spcAft>
          <a:spcPct val="0"/>
        </a:spcAft>
        <a:buSzPct val="100000"/>
        <a:buChar char="•"/>
        <a:defRPr sz="2000">
          <a:solidFill>
            <a:srgbClr val="010000"/>
          </a:solidFill>
          <a:latin typeface="+mn-lt"/>
        </a:defRPr>
      </a:lvl8pPr>
      <a:lvl9pPr marL="3886200" indent="-228600" algn="l" rtl="0" eaLnBrk="1" fontAlgn="base" hangingPunct="1">
        <a:spcBef>
          <a:spcPct val="20000"/>
        </a:spcBef>
        <a:spcAft>
          <a:spcPct val="0"/>
        </a:spcAft>
        <a:buSzPct val="100000"/>
        <a:buChar char="•"/>
        <a:defRPr sz="2000">
          <a:solidFill>
            <a:srgbClr val="01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8.wmf"/><Relationship Id="rId4" Type="http://schemas.openxmlformats.org/officeDocument/2006/relationships/oleObject" Target="../embeddings/oleObject5.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0.wmf"/><Relationship Id="rId4" Type="http://schemas.openxmlformats.org/officeDocument/2006/relationships/oleObject" Target="../embeddings/oleObject7.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2.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5.wmf"/><Relationship Id="rId5" Type="http://schemas.openxmlformats.org/officeDocument/2006/relationships/oleObject" Target="../embeddings/oleObject12.bin"/><Relationship Id="rId4" Type="http://schemas.openxmlformats.org/officeDocument/2006/relationships/image" Target="../media/image14.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8AEDD2C-05F1-4BD5-AF71-33455B5A26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057400"/>
            <a:ext cx="3106882" cy="4020671"/>
          </a:xfrm>
          <a:prstGeom prst="rect">
            <a:avLst/>
          </a:prstGeom>
        </p:spPr>
      </p:pic>
    </p:spTree>
    <p:extLst>
      <p:ext uri="{BB962C8B-B14F-4D97-AF65-F5344CB8AC3E}">
        <p14:creationId xmlns:p14="http://schemas.microsoft.com/office/powerpoint/2010/main" val="94264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4"/>
          <p:cNvSpPr>
            <a:spLocks noGrp="1" noChangeArrowheads="1"/>
          </p:cNvSpPr>
          <p:nvPr>
            <p:ph type="title"/>
          </p:nvPr>
        </p:nvSpPr>
        <p:spPr/>
        <p:txBody>
          <a:bodyPr/>
          <a:lstStyle/>
          <a:p>
            <a:r>
              <a:rPr lang="en-US" altLang="en-US" dirty="0"/>
              <a:t>WACC </a:t>
            </a:r>
            <a:r>
              <a:rPr lang="en-US" altLang="en-US" sz="2000" dirty="0"/>
              <a:t>(3 of 9)</a:t>
            </a:r>
            <a:endParaRPr lang="en-US" altLang="en-US" dirty="0"/>
          </a:p>
        </p:txBody>
      </p:sp>
      <p:sp>
        <p:nvSpPr>
          <p:cNvPr id="6150" name="Rectangle 5"/>
          <p:cNvSpPr>
            <a:spLocks noGrp="1" noChangeArrowheads="1"/>
          </p:cNvSpPr>
          <p:nvPr>
            <p:ph idx="1"/>
          </p:nvPr>
        </p:nvSpPr>
        <p:spPr/>
        <p:txBody>
          <a:bodyPr/>
          <a:lstStyle/>
          <a:p>
            <a:r>
              <a:rPr lang="en-US" altLang="en-US" sz="2800" dirty="0"/>
              <a:t>Taxes are an important consideration in the company cost of capital because interest payments are deducted from income before tax is calculated</a:t>
            </a:r>
          </a:p>
        </p:txBody>
      </p:sp>
      <p:sp>
        <p:nvSpPr>
          <p:cNvPr id="2" name="TextBox 1"/>
          <p:cNvSpPr txBox="1"/>
          <p:nvPr/>
        </p:nvSpPr>
        <p:spPr>
          <a:xfrm>
            <a:off x="1048227" y="3581400"/>
            <a:ext cx="7504746" cy="1055608"/>
          </a:xfrm>
          <a:prstGeom prst="roundRect">
            <a:avLst/>
          </a:prstGeom>
          <a:noFill/>
          <a:ln w="28575">
            <a:solidFill>
              <a:schemeClr val="accent2">
                <a:lumMod val="60000"/>
                <a:lumOff val="40000"/>
              </a:schemeClr>
            </a:solidFill>
          </a:ln>
        </p:spPr>
        <p:txBody>
          <a:bodyPr wrap="square" rtlCol="0">
            <a:spAutoFit/>
          </a:bodyPr>
          <a:lstStyle/>
          <a:p>
            <a:r>
              <a:rPr lang="en-US" sz="2800" dirty="0">
                <a:latin typeface="Calibri" panose="020F0502020204030204" pitchFamily="34" charset="0"/>
              </a:rPr>
              <a:t>After-tax cost of debt = pretax cost × (1 - tax rate)</a:t>
            </a:r>
          </a:p>
          <a:p>
            <a:pPr>
              <a:tabLst>
                <a:tab pos="3149600" algn="l"/>
              </a:tabLst>
            </a:pPr>
            <a:r>
              <a:rPr lang="en-US" sz="2800" dirty="0">
                <a:latin typeface="Calibri" panose="020F0502020204030204" pitchFamily="34" charset="0"/>
              </a:rPr>
              <a:t>	= </a:t>
            </a:r>
            <a:r>
              <a:rPr lang="en-US" sz="2800" i="1" dirty="0">
                <a:latin typeface="Calibri" panose="020F0502020204030204" pitchFamily="34" charset="0"/>
              </a:rPr>
              <a:t>r</a:t>
            </a:r>
            <a:r>
              <a:rPr lang="en-US" sz="2800" baseline="-25000" dirty="0">
                <a:latin typeface="Calibri" panose="020F0502020204030204" pitchFamily="34" charset="0"/>
              </a:rPr>
              <a:t>debt</a:t>
            </a:r>
            <a:r>
              <a:rPr lang="en-US" sz="2800" dirty="0">
                <a:latin typeface="Calibri" panose="020F0502020204030204" pitchFamily="34" charset="0"/>
              </a:rPr>
              <a:t> × (1 - </a:t>
            </a:r>
            <a:r>
              <a:rPr lang="en-US" sz="2800" i="1" dirty="0">
                <a:latin typeface="Calibri" panose="020F0502020204030204" pitchFamily="34" charset="0"/>
              </a:rPr>
              <a:t>T</a:t>
            </a:r>
            <a:r>
              <a:rPr lang="en-US" sz="2800" i="1" baseline="-25000" dirty="0">
                <a:latin typeface="Calibri" panose="020F0502020204030204" pitchFamily="34" charset="0"/>
              </a:rPr>
              <a:t>c</a:t>
            </a:r>
            <a:r>
              <a:rPr lang="en-US" sz="2800" dirty="0">
                <a:latin typeface="Calibri" panose="020F0502020204030204" pitchFamily="34" charset="0"/>
              </a:rPr>
              <a:t>)</a:t>
            </a:r>
          </a:p>
        </p:txBody>
      </p:sp>
    </p:spTree>
    <p:extLst>
      <p:ext uri="{BB962C8B-B14F-4D97-AF65-F5344CB8AC3E}">
        <p14:creationId xmlns:p14="http://schemas.microsoft.com/office/powerpoint/2010/main" val="3127427703"/>
      </p:ext>
    </p:extLst>
  </p:cSld>
  <p:clrMapOvr>
    <a:masterClrMapping/>
  </p:clrMapOvr>
  <p:transition>
    <p:randomBa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Box 9"/>
          <p:cNvSpPr txBox="1">
            <a:spLocks noChangeArrowheads="1"/>
          </p:cNvSpPr>
          <p:nvPr/>
        </p:nvSpPr>
        <p:spPr bwMode="auto">
          <a:xfrm>
            <a:off x="6477000" y="1524000"/>
            <a:ext cx="2286000" cy="1975009"/>
          </a:xfrm>
          <a:prstGeom prst="roundRect">
            <a:avLst/>
          </a:prstGeom>
          <a:solidFill>
            <a:schemeClr val="accent2">
              <a:lumMod val="20000"/>
              <a:lumOff val="80000"/>
            </a:schemeClr>
          </a:solidFill>
          <a:ln>
            <a:solidFill>
              <a:schemeClr val="accent2">
                <a:lumMod val="60000"/>
                <a:lumOff val="40000"/>
              </a:schemeClr>
            </a:solidFill>
            <a:headEnd/>
            <a:tailEnd/>
          </a:ln>
        </p:spPr>
        <p:style>
          <a:lnRef idx="2">
            <a:schemeClr val="accent2"/>
          </a:lnRef>
          <a:fillRef idx="1">
            <a:schemeClr val="lt1"/>
          </a:fillRef>
          <a:effectRef idx="0">
            <a:schemeClr val="accent2"/>
          </a:effectRef>
          <a:fontRef idx="minor">
            <a:schemeClr val="dk1"/>
          </a:fontRef>
        </p:style>
        <p:txBody>
          <a:bodyPr wrap="square">
            <a:spAutoFit/>
          </a:bodyPr>
          <a:lstStyle/>
          <a:p>
            <a:pPr algn="ctr" eaLnBrk="0" hangingPunct="0">
              <a:spcBef>
                <a:spcPct val="50000"/>
              </a:spcBef>
            </a:pPr>
            <a:r>
              <a:rPr lang="en-US" sz="2000" u="sng" dirty="0">
                <a:latin typeface="Calibri" panose="020F0502020204030204" pitchFamily="34" charset="0"/>
              </a:rPr>
              <a:t>IMPORTANT</a:t>
            </a:r>
          </a:p>
          <a:p>
            <a:pPr eaLnBrk="0" hangingPunct="0">
              <a:spcBef>
                <a:spcPct val="50000"/>
              </a:spcBef>
            </a:pPr>
            <a:r>
              <a:rPr lang="en-US" sz="2000" i="1" dirty="0">
                <a:latin typeface="Calibri" panose="020F0502020204030204" pitchFamily="34" charset="0"/>
              </a:rPr>
              <a:t>E</a:t>
            </a:r>
            <a:r>
              <a:rPr lang="en-US" sz="2000" dirty="0">
                <a:latin typeface="Calibri" panose="020F0502020204030204" pitchFamily="34" charset="0"/>
              </a:rPr>
              <a:t>, </a:t>
            </a:r>
            <a:r>
              <a:rPr lang="en-US" sz="2000" i="1" dirty="0">
                <a:latin typeface="Calibri" panose="020F0502020204030204" pitchFamily="34" charset="0"/>
              </a:rPr>
              <a:t>D</a:t>
            </a:r>
            <a:r>
              <a:rPr lang="en-US" sz="2000" dirty="0">
                <a:latin typeface="Calibri" panose="020F0502020204030204" pitchFamily="34" charset="0"/>
              </a:rPr>
              <a:t>, and </a:t>
            </a:r>
            <a:r>
              <a:rPr lang="en-US" sz="2000" i="1" dirty="0">
                <a:latin typeface="Calibri" panose="020F0502020204030204" pitchFamily="34" charset="0"/>
              </a:rPr>
              <a:t>V</a:t>
            </a:r>
            <a:r>
              <a:rPr lang="en-US" sz="2000" dirty="0">
                <a:latin typeface="Calibri" panose="020F0502020204030204" pitchFamily="34" charset="0"/>
              </a:rPr>
              <a:t> are all market values of equity, debt, and total firm value</a:t>
            </a:r>
          </a:p>
        </p:txBody>
      </p:sp>
      <p:sp>
        <p:nvSpPr>
          <p:cNvPr id="19" name="Rectangle 2"/>
          <p:cNvSpPr>
            <a:spLocks noGrp="1" noChangeArrowheads="1"/>
          </p:cNvSpPr>
          <p:nvPr>
            <p:ph type="title"/>
          </p:nvPr>
        </p:nvSpPr>
        <p:spPr/>
        <p:txBody>
          <a:bodyPr/>
          <a:lstStyle/>
          <a:p>
            <a:r>
              <a:rPr lang="en-US" altLang="en-US" dirty="0"/>
              <a:t>WACC </a:t>
            </a:r>
            <a:r>
              <a:rPr lang="en-US" altLang="en-US" sz="2000" dirty="0"/>
              <a:t>(4 of 9)</a:t>
            </a:r>
            <a:endParaRPr lang="en-US" dirty="0"/>
          </a:p>
        </p:txBody>
      </p:sp>
      <mc:AlternateContent xmlns:mc="http://schemas.openxmlformats.org/markup-compatibility/2006" xmlns:a14="http://schemas.microsoft.com/office/drawing/2010/main">
        <mc:Choice Requires="a14">
          <p:sp>
            <p:nvSpPr>
              <p:cNvPr id="7" name="TextBox 6"/>
              <p:cNvSpPr txBox="1"/>
              <p:nvPr/>
            </p:nvSpPr>
            <p:spPr>
              <a:xfrm>
                <a:off x="342900" y="2038717"/>
                <a:ext cx="5295900" cy="1004672"/>
              </a:xfrm>
              <a:prstGeom prst="roundRect">
                <a:avLst/>
              </a:prstGeom>
              <a:noFill/>
              <a:ln w="28575">
                <a:solidFill>
                  <a:schemeClr val="accent2">
                    <a:lumMod val="60000"/>
                    <a:lumOff val="40000"/>
                  </a:schemeClr>
                </a:solidFill>
              </a:ln>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a:rPr>
                            <m:t>𝑟</m:t>
                          </m:r>
                        </m:e>
                        <m:sub>
                          <m:r>
                            <m:rPr>
                              <m:sty m:val="p"/>
                            </m:rPr>
                            <a:rPr lang="en-US" sz="2800" b="0" i="0" smtClean="0">
                              <a:latin typeface="Cambria Math"/>
                            </a:rPr>
                            <m:t>assets</m:t>
                          </m:r>
                        </m:sub>
                      </m:sSub>
                      <m:r>
                        <a:rPr lang="en-US" sz="2800" b="0" i="1" smtClean="0">
                          <a:latin typeface="Cambria Math"/>
                        </a:rPr>
                        <m:t>=</m:t>
                      </m:r>
                      <m:sSub>
                        <m:sSubPr>
                          <m:ctrlPr>
                            <a:rPr lang="en-US" sz="2800" i="1">
                              <a:latin typeface="Cambria Math" panose="02040503050406030204" pitchFamily="18" charset="0"/>
                              <a:ea typeface="Cambria Math"/>
                            </a:rPr>
                          </m:ctrlPr>
                        </m:sSubPr>
                        <m:e>
                          <m:r>
                            <a:rPr lang="en-US" sz="2800" i="1">
                              <a:latin typeface="Cambria Math"/>
                              <a:ea typeface="Cambria Math"/>
                            </a:rPr>
                            <m:t>𝑟</m:t>
                          </m:r>
                        </m:e>
                        <m:sub>
                          <m:r>
                            <m:rPr>
                              <m:sty m:val="p"/>
                            </m:rPr>
                            <a:rPr lang="en-US" sz="2800">
                              <a:latin typeface="Cambria Math"/>
                              <a:ea typeface="Cambria Math"/>
                            </a:rPr>
                            <m:t>debt</m:t>
                          </m:r>
                        </m:sub>
                      </m:sSub>
                      <m:d>
                        <m:dPr>
                          <m:ctrlPr>
                            <a:rPr lang="en-US" sz="2800" b="0" i="1" smtClean="0">
                              <a:latin typeface="Cambria Math" panose="02040503050406030204" pitchFamily="18" charset="0"/>
                            </a:rPr>
                          </m:ctrlPr>
                        </m:dPr>
                        <m:e>
                          <m:f>
                            <m:fPr>
                              <m:ctrlPr>
                                <a:rPr lang="en-US" sz="2800" b="0" i="1" smtClean="0">
                                  <a:latin typeface="Cambria Math" panose="02040503050406030204" pitchFamily="18" charset="0"/>
                                </a:rPr>
                              </m:ctrlPr>
                            </m:fPr>
                            <m:num>
                              <m:r>
                                <a:rPr lang="en-US" sz="2800" b="0" i="1" smtClean="0">
                                  <a:latin typeface="Cambria Math"/>
                                </a:rPr>
                                <m:t>𝐷</m:t>
                              </m:r>
                            </m:num>
                            <m:den>
                              <m:r>
                                <a:rPr lang="en-US" sz="2800" b="0" i="1" smtClean="0">
                                  <a:latin typeface="Cambria Math"/>
                                </a:rPr>
                                <m:t>𝑉</m:t>
                              </m:r>
                            </m:den>
                          </m:f>
                        </m:e>
                      </m:d>
                      <m:r>
                        <a:rPr lang="en-US" sz="2800" b="0" i="1" smtClean="0">
                          <a:latin typeface="Cambria Math"/>
                          <a:ea typeface="Cambria Math"/>
                        </a:rPr>
                        <m:t>+</m:t>
                      </m:r>
                      <m:sSub>
                        <m:sSubPr>
                          <m:ctrlPr>
                            <a:rPr lang="en-US" sz="2800" i="1">
                              <a:latin typeface="Cambria Math" panose="02040503050406030204" pitchFamily="18" charset="0"/>
                              <a:ea typeface="Cambria Math"/>
                            </a:rPr>
                          </m:ctrlPr>
                        </m:sSubPr>
                        <m:e>
                          <m:r>
                            <a:rPr lang="en-US" sz="2800" i="1">
                              <a:latin typeface="Cambria Math"/>
                              <a:ea typeface="Cambria Math"/>
                            </a:rPr>
                            <m:t>𝑟</m:t>
                          </m:r>
                        </m:e>
                        <m:sub>
                          <m:r>
                            <m:rPr>
                              <m:sty m:val="p"/>
                            </m:rPr>
                            <a:rPr lang="en-US" sz="2800">
                              <a:latin typeface="Cambria Math"/>
                              <a:ea typeface="Cambria Math"/>
                            </a:rPr>
                            <m:t>equity</m:t>
                          </m:r>
                        </m:sub>
                      </m:sSub>
                      <m:d>
                        <m:dPr>
                          <m:ctrlPr>
                            <a:rPr lang="en-US" sz="2800" b="0" i="1" smtClean="0">
                              <a:latin typeface="Cambria Math" panose="02040503050406030204" pitchFamily="18" charset="0"/>
                              <a:ea typeface="Cambria Math"/>
                            </a:rPr>
                          </m:ctrlPr>
                        </m:dPr>
                        <m:e>
                          <m:f>
                            <m:fPr>
                              <m:ctrlPr>
                                <a:rPr lang="en-US" sz="2800" b="0" i="1" smtClean="0">
                                  <a:latin typeface="Cambria Math" panose="02040503050406030204" pitchFamily="18" charset="0"/>
                                  <a:ea typeface="Cambria Math"/>
                                </a:rPr>
                              </m:ctrlPr>
                            </m:fPr>
                            <m:num>
                              <m:r>
                                <a:rPr lang="en-US" sz="2800" b="0" i="1" smtClean="0">
                                  <a:latin typeface="Cambria Math"/>
                                  <a:ea typeface="Cambria Math"/>
                                </a:rPr>
                                <m:t>𝐸</m:t>
                              </m:r>
                            </m:num>
                            <m:den>
                              <m:r>
                                <a:rPr lang="en-US" sz="2800" b="0" i="1" smtClean="0">
                                  <a:latin typeface="Cambria Math"/>
                                  <a:ea typeface="Cambria Math"/>
                                </a:rPr>
                                <m:t>𝑉</m:t>
                              </m:r>
                            </m:den>
                          </m:f>
                        </m:e>
                      </m:d>
                    </m:oMath>
                  </m:oMathPara>
                </a14:m>
                <a:endParaRPr lang="en-US" sz="2800" i="1" dirty="0"/>
              </a:p>
            </p:txBody>
          </p:sp>
        </mc:Choice>
        <mc:Fallback xmlns="">
          <p:sp>
            <p:nvSpPr>
              <p:cNvPr id="7" name="TextBox 6"/>
              <p:cNvSpPr txBox="1">
                <a:spLocks noRot="1" noChangeAspect="1" noMove="1" noResize="1" noEditPoints="1" noAdjustHandles="1" noChangeArrowheads="1" noChangeShapeType="1" noTextEdit="1"/>
              </p:cNvSpPr>
              <p:nvPr/>
            </p:nvSpPr>
            <p:spPr>
              <a:xfrm>
                <a:off x="342900" y="2038717"/>
                <a:ext cx="5295900" cy="1004672"/>
              </a:xfrm>
              <a:prstGeom prst="roundRect">
                <a:avLst/>
              </a:prstGeom>
              <a:blipFill rotWithShape="1">
                <a:blip r:embed="rId3"/>
                <a:stretch>
                  <a:fillRect/>
                </a:stretch>
              </a:blipFill>
              <a:ln w="28575">
                <a:solidFill>
                  <a:schemeClr val="accent2">
                    <a:lumMod val="60000"/>
                    <a:lumOff val="40000"/>
                  </a:schemeClr>
                </a:solidFill>
              </a:ln>
            </p:spPr>
            <p:txBody>
              <a:bodyPr/>
              <a:lstStyle/>
              <a:p>
                <a:r>
                  <a:rPr lang="en-US">
                    <a:noFill/>
                  </a:rPr>
                  <a:t> </a:t>
                </a:r>
              </a:p>
            </p:txBody>
          </p:sp>
        </mc:Fallback>
      </mc:AlternateContent>
      <p:sp>
        <p:nvSpPr>
          <p:cNvPr id="2" name="TextBox 1"/>
          <p:cNvSpPr txBox="1"/>
          <p:nvPr/>
        </p:nvSpPr>
        <p:spPr>
          <a:xfrm>
            <a:off x="469900" y="3581400"/>
            <a:ext cx="8077200" cy="1384995"/>
          </a:xfrm>
          <a:prstGeom prst="rect">
            <a:avLst/>
          </a:prstGeom>
          <a:noFill/>
        </p:spPr>
        <p:txBody>
          <a:bodyPr wrap="square" rtlCol="0">
            <a:spAutoFit/>
          </a:bodyPr>
          <a:lstStyle/>
          <a:p>
            <a:r>
              <a:rPr lang="en-US" sz="2800" i="1" dirty="0">
                <a:latin typeface="Calibri" panose="020F0502020204030204" pitchFamily="34" charset="0"/>
              </a:rPr>
              <a:t>V </a:t>
            </a:r>
            <a:r>
              <a:rPr lang="en-US" sz="2800" dirty="0">
                <a:latin typeface="Calibri" panose="020F0502020204030204" pitchFamily="34" charset="0"/>
              </a:rPr>
              <a:t>= </a:t>
            </a:r>
            <a:r>
              <a:rPr lang="en-US" sz="2800" i="1" dirty="0">
                <a:latin typeface="Calibri" panose="020F0502020204030204" pitchFamily="34" charset="0"/>
              </a:rPr>
              <a:t>D </a:t>
            </a:r>
            <a:r>
              <a:rPr lang="en-US" sz="2800" dirty="0">
                <a:latin typeface="Calibri" panose="020F0502020204030204" pitchFamily="34" charset="0"/>
              </a:rPr>
              <a:t>+ </a:t>
            </a:r>
            <a:r>
              <a:rPr lang="en-US" sz="2800" i="1" dirty="0">
                <a:latin typeface="Calibri" panose="020F0502020204030204" pitchFamily="34" charset="0"/>
              </a:rPr>
              <a:t>E</a:t>
            </a:r>
          </a:p>
          <a:p>
            <a:r>
              <a:rPr lang="en-US" sz="2800" i="1" dirty="0">
                <a:latin typeface="Calibri" panose="020F0502020204030204" pitchFamily="34" charset="0"/>
              </a:rPr>
              <a:t>D </a:t>
            </a:r>
            <a:r>
              <a:rPr lang="en-US" sz="2800" dirty="0">
                <a:latin typeface="Calibri" panose="020F0502020204030204" pitchFamily="34" charset="0"/>
              </a:rPr>
              <a:t>= market value of debt</a:t>
            </a:r>
          </a:p>
          <a:p>
            <a:r>
              <a:rPr lang="en-US" sz="2800" i="1" dirty="0">
                <a:latin typeface="Calibri" panose="020F0502020204030204" pitchFamily="34" charset="0"/>
              </a:rPr>
              <a:t>E</a:t>
            </a:r>
            <a:r>
              <a:rPr lang="en-US" sz="2800" dirty="0">
                <a:latin typeface="Calibri" panose="020F0502020204030204" pitchFamily="34" charset="0"/>
              </a:rPr>
              <a:t> = market value of equity = # shares × price per share</a:t>
            </a:r>
            <a:endParaRPr lang="en-US" sz="2800" i="1" dirty="0">
              <a:latin typeface="Calibri" panose="020F0502020204030204" pitchFamily="34" charset="0"/>
            </a:endParaRPr>
          </a:p>
        </p:txBody>
      </p:sp>
      <p:sp>
        <p:nvSpPr>
          <p:cNvPr id="9" name="TextBox 8"/>
          <p:cNvSpPr txBox="1"/>
          <p:nvPr/>
        </p:nvSpPr>
        <p:spPr>
          <a:xfrm>
            <a:off x="3962400" y="5334000"/>
            <a:ext cx="4572000" cy="1055608"/>
          </a:xfrm>
          <a:prstGeom prst="roundRect">
            <a:avLst/>
          </a:prstGeom>
          <a:noFill/>
          <a:ln w="28575">
            <a:solidFill>
              <a:schemeClr val="accent2">
                <a:lumMod val="60000"/>
                <a:lumOff val="40000"/>
              </a:schemeClr>
            </a:solidFill>
          </a:ln>
        </p:spPr>
        <p:txBody>
          <a:bodyPr wrap="square" rtlCol="0">
            <a:spAutoFit/>
          </a:bodyPr>
          <a:lstStyle/>
          <a:p>
            <a:r>
              <a:rPr lang="en-US" sz="2800" i="1" dirty="0">
                <a:latin typeface="Calibri" panose="020F0502020204030204" pitchFamily="34" charset="0"/>
              </a:rPr>
              <a:t>r</a:t>
            </a:r>
            <a:r>
              <a:rPr lang="en-US" sz="2800" baseline="-25000" dirty="0">
                <a:latin typeface="Calibri" panose="020F0502020204030204" pitchFamily="34" charset="0"/>
              </a:rPr>
              <a:t>debt</a:t>
            </a:r>
            <a:r>
              <a:rPr lang="en-US" sz="2800" dirty="0">
                <a:latin typeface="Calibri" panose="020F0502020204030204" pitchFamily="34" charset="0"/>
              </a:rPr>
              <a:t> = YTM on bonds</a:t>
            </a:r>
          </a:p>
          <a:p>
            <a:r>
              <a:rPr lang="en-US" sz="2800" i="1" dirty="0">
                <a:latin typeface="Calibri" panose="020F0502020204030204" pitchFamily="34" charset="0"/>
              </a:rPr>
              <a:t>r</a:t>
            </a:r>
            <a:r>
              <a:rPr lang="en-US" sz="2800" baseline="-25000" dirty="0">
                <a:latin typeface="Calibri" panose="020F0502020204030204" pitchFamily="34" charset="0"/>
              </a:rPr>
              <a:t>equity</a:t>
            </a:r>
            <a:r>
              <a:rPr lang="en-US" sz="2800" dirty="0">
                <a:latin typeface="Calibri" panose="020F0502020204030204" pitchFamily="34" charset="0"/>
              </a:rPr>
              <a:t> = CAPM = </a:t>
            </a:r>
            <a:r>
              <a:rPr lang="en-US" sz="2800" i="1" dirty="0">
                <a:latin typeface="Calibri" panose="020F0502020204030204" pitchFamily="34" charset="0"/>
              </a:rPr>
              <a:t>r</a:t>
            </a:r>
            <a:r>
              <a:rPr lang="en-US" sz="2800" i="1" baseline="-25000" dirty="0">
                <a:latin typeface="Calibri" panose="020F0502020204030204" pitchFamily="34" charset="0"/>
              </a:rPr>
              <a:t>f</a:t>
            </a:r>
            <a:r>
              <a:rPr lang="en-US" sz="2800" i="1" dirty="0">
                <a:latin typeface="Calibri" panose="020F0502020204030204" pitchFamily="34" charset="0"/>
              </a:rPr>
              <a:t> </a:t>
            </a:r>
            <a:r>
              <a:rPr lang="en-US" sz="2800" dirty="0">
                <a:latin typeface="Calibri" panose="020F0502020204030204" pitchFamily="34" charset="0"/>
              </a:rPr>
              <a:t>+ </a:t>
            </a:r>
            <a:r>
              <a:rPr lang="el-GR" sz="2800" dirty="0">
                <a:latin typeface="Calibri" panose="020F0502020204030204" pitchFamily="34" charset="0"/>
              </a:rPr>
              <a:t>β</a:t>
            </a:r>
            <a:r>
              <a:rPr lang="en-US" sz="2800" dirty="0">
                <a:latin typeface="Calibri" panose="020F0502020204030204" pitchFamily="34" charset="0"/>
              </a:rPr>
              <a:t>(</a:t>
            </a:r>
            <a:r>
              <a:rPr lang="en-US" sz="2800" i="1" dirty="0">
                <a:latin typeface="Calibri" panose="020F0502020204030204" pitchFamily="34" charset="0"/>
              </a:rPr>
              <a:t>r</a:t>
            </a:r>
            <a:r>
              <a:rPr lang="en-US" sz="2800" i="1" baseline="-25000" dirty="0">
                <a:latin typeface="Calibri" panose="020F0502020204030204" pitchFamily="34" charset="0"/>
              </a:rPr>
              <a:t>m </a:t>
            </a:r>
            <a:r>
              <a:rPr lang="en-US" sz="2800" i="1" dirty="0">
                <a:latin typeface="Calibri" panose="020F0502020204030204" pitchFamily="34" charset="0"/>
              </a:rPr>
              <a:t>- r</a:t>
            </a:r>
            <a:r>
              <a:rPr lang="en-US" sz="2800" i="1" baseline="-25000" dirty="0">
                <a:latin typeface="Calibri" panose="020F0502020204030204" pitchFamily="34" charset="0"/>
              </a:rPr>
              <a:t>f</a:t>
            </a:r>
            <a:r>
              <a:rPr lang="en-US" sz="2800" dirty="0">
                <a:latin typeface="Calibri" panose="020F0502020204030204" pitchFamily="34" charset="0"/>
              </a:rPr>
              <a:t>)</a:t>
            </a:r>
          </a:p>
        </p:txBody>
      </p:sp>
    </p:spTree>
    <p:extLst>
      <p:ext uri="{BB962C8B-B14F-4D97-AF65-F5344CB8AC3E}">
        <p14:creationId xmlns:p14="http://schemas.microsoft.com/office/powerpoint/2010/main" val="385694790"/>
      </p:ext>
    </p:extLst>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4"/>
          <p:cNvSpPr>
            <a:spLocks noGrp="1" noChangeArrowheads="1"/>
          </p:cNvSpPr>
          <p:nvPr>
            <p:ph type="title"/>
          </p:nvPr>
        </p:nvSpPr>
        <p:spPr/>
        <p:txBody>
          <a:bodyPr/>
          <a:lstStyle/>
          <a:p>
            <a:r>
              <a:rPr lang="en-US" altLang="en-US" dirty="0"/>
              <a:t>WACC </a:t>
            </a:r>
            <a:r>
              <a:rPr lang="en-US" altLang="en-US" sz="2000" dirty="0"/>
              <a:t>(5 of 9)</a:t>
            </a:r>
            <a:endParaRPr lang="en-US" altLang="en-US" dirty="0"/>
          </a:p>
        </p:txBody>
      </p:sp>
      <p:sp>
        <p:nvSpPr>
          <p:cNvPr id="7174" name="Rectangle 5"/>
          <p:cNvSpPr>
            <a:spLocks noGrp="1" noChangeArrowheads="1"/>
          </p:cNvSpPr>
          <p:nvPr>
            <p:ph idx="1"/>
          </p:nvPr>
        </p:nvSpPr>
        <p:spPr/>
        <p:txBody>
          <a:bodyPr/>
          <a:lstStyle/>
          <a:p>
            <a:r>
              <a:rPr lang="en-US" altLang="en-US" sz="3200" dirty="0"/>
              <a:t>Weighted Average Cost of Capital = WACC</a:t>
            </a:r>
          </a:p>
          <a:p>
            <a:endParaRPr lang="en-US" altLang="en-US" dirty="0"/>
          </a:p>
        </p:txBody>
      </p:sp>
      <mc:AlternateContent xmlns:mc="http://schemas.openxmlformats.org/markup-compatibility/2006" xmlns:a14="http://schemas.microsoft.com/office/drawing/2010/main">
        <mc:Choice Requires="a14">
          <p:sp>
            <p:nvSpPr>
              <p:cNvPr id="7" name="TextBox 6"/>
              <p:cNvSpPr txBox="1"/>
              <p:nvPr/>
            </p:nvSpPr>
            <p:spPr>
              <a:xfrm>
                <a:off x="533400" y="2590800"/>
                <a:ext cx="8229600" cy="1136907"/>
              </a:xfrm>
              <a:prstGeom prst="roundRect">
                <a:avLst/>
              </a:prstGeom>
              <a:noFill/>
              <a:ln w="28575">
                <a:solidFill>
                  <a:schemeClr val="accent2">
                    <a:lumMod val="60000"/>
                    <a:lumOff val="40000"/>
                  </a:schemeClr>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3200" i="0" smtClean="0">
                          <a:latin typeface="Cambria Math"/>
                        </a:rPr>
                        <m:t>W</m:t>
                      </m:r>
                      <m:r>
                        <m:rPr>
                          <m:sty m:val="p"/>
                        </m:rPr>
                        <a:rPr lang="en-US" sz="3200" b="0" i="0" smtClean="0">
                          <a:latin typeface="Cambria Math"/>
                        </a:rPr>
                        <m:t>ACC</m:t>
                      </m:r>
                      <m:r>
                        <a:rPr lang="en-US" sz="3200" b="0" i="1" smtClean="0">
                          <a:latin typeface="Cambria Math"/>
                        </a:rPr>
                        <m:t>= </m:t>
                      </m:r>
                      <m:d>
                        <m:dPr>
                          <m:begChr m:val="["/>
                          <m:endChr m:val="]"/>
                          <m:ctrlPr>
                            <a:rPr lang="en-US" sz="3200" b="0" i="1" smtClean="0">
                              <a:latin typeface="Cambria Math" panose="02040503050406030204" pitchFamily="18" charset="0"/>
                            </a:rPr>
                          </m:ctrlPr>
                        </m:dPr>
                        <m:e>
                          <m:f>
                            <m:fPr>
                              <m:ctrlPr>
                                <a:rPr lang="en-US" sz="3200" b="0" i="1" smtClean="0">
                                  <a:latin typeface="Cambria Math" panose="02040503050406030204" pitchFamily="18" charset="0"/>
                                </a:rPr>
                              </m:ctrlPr>
                            </m:fPr>
                            <m:num>
                              <m:r>
                                <a:rPr lang="en-US" sz="3200" b="0" i="1" smtClean="0">
                                  <a:latin typeface="Cambria Math"/>
                                </a:rPr>
                                <m:t>𝐷</m:t>
                              </m:r>
                            </m:num>
                            <m:den>
                              <m:r>
                                <a:rPr lang="en-US" sz="3200" b="0" i="1" smtClean="0">
                                  <a:latin typeface="Cambria Math"/>
                                </a:rPr>
                                <m:t>𝑉</m:t>
                              </m:r>
                            </m:den>
                          </m:f>
                          <m:r>
                            <a:rPr lang="en-US" sz="3200" b="0" i="1" smtClean="0">
                              <a:latin typeface="Cambria Math"/>
                              <a:ea typeface="Cambria Math"/>
                            </a:rPr>
                            <m:t>×(1−</m:t>
                          </m:r>
                          <m:sSub>
                            <m:sSubPr>
                              <m:ctrlPr>
                                <a:rPr lang="en-US" sz="3200" b="0" i="1" smtClean="0">
                                  <a:latin typeface="Cambria Math" panose="02040503050406030204" pitchFamily="18" charset="0"/>
                                  <a:ea typeface="Cambria Math"/>
                                </a:rPr>
                              </m:ctrlPr>
                            </m:sSubPr>
                            <m:e>
                              <m:r>
                                <a:rPr lang="en-US" sz="3200" b="0" i="1" smtClean="0">
                                  <a:latin typeface="Cambria Math"/>
                                  <a:ea typeface="Cambria Math"/>
                                </a:rPr>
                                <m:t>𝑇</m:t>
                              </m:r>
                            </m:e>
                            <m:sub>
                              <m:r>
                                <a:rPr lang="en-US" sz="3200" b="0" i="1" smtClean="0">
                                  <a:latin typeface="Cambria Math"/>
                                  <a:ea typeface="Cambria Math"/>
                                </a:rPr>
                                <m:t>𝑐</m:t>
                              </m:r>
                            </m:sub>
                          </m:sSub>
                          <m:r>
                            <a:rPr lang="en-US" sz="3200" b="0" i="1" smtClean="0">
                              <a:latin typeface="Cambria Math"/>
                              <a:ea typeface="Cambria Math"/>
                            </a:rPr>
                            <m:t>)</m:t>
                          </m:r>
                          <m:sSub>
                            <m:sSubPr>
                              <m:ctrlPr>
                                <a:rPr lang="en-US" sz="3200" b="0" i="1" smtClean="0">
                                  <a:latin typeface="Cambria Math" panose="02040503050406030204" pitchFamily="18" charset="0"/>
                                  <a:ea typeface="Cambria Math"/>
                                </a:rPr>
                              </m:ctrlPr>
                            </m:sSubPr>
                            <m:e>
                              <m:r>
                                <a:rPr lang="en-US" sz="3200" b="0" i="1" smtClean="0">
                                  <a:latin typeface="Cambria Math"/>
                                  <a:ea typeface="Cambria Math"/>
                                </a:rPr>
                                <m:t>𝑟</m:t>
                              </m:r>
                            </m:e>
                            <m:sub>
                              <m:r>
                                <m:rPr>
                                  <m:sty m:val="p"/>
                                </m:rPr>
                                <a:rPr lang="en-US" sz="3200" b="0" i="0" smtClean="0">
                                  <a:latin typeface="Cambria Math"/>
                                  <a:ea typeface="Cambria Math"/>
                                </a:rPr>
                                <m:t>debt</m:t>
                              </m:r>
                            </m:sub>
                          </m:sSub>
                        </m:e>
                      </m:d>
                      <m:r>
                        <a:rPr lang="en-US" sz="3200" b="0" i="1" smtClean="0">
                          <a:latin typeface="Cambria Math"/>
                        </a:rPr>
                        <m:t>+</m:t>
                      </m:r>
                      <m:d>
                        <m:dPr>
                          <m:begChr m:val="["/>
                          <m:endChr m:val="]"/>
                          <m:ctrlPr>
                            <a:rPr lang="en-US" sz="3200" b="0" i="1" smtClean="0">
                              <a:latin typeface="Cambria Math" panose="02040503050406030204" pitchFamily="18" charset="0"/>
                            </a:rPr>
                          </m:ctrlPr>
                        </m:dPr>
                        <m:e>
                          <m:f>
                            <m:fPr>
                              <m:ctrlPr>
                                <a:rPr lang="en-US" sz="3200" b="0" i="1" smtClean="0">
                                  <a:latin typeface="Cambria Math" panose="02040503050406030204" pitchFamily="18" charset="0"/>
                                </a:rPr>
                              </m:ctrlPr>
                            </m:fPr>
                            <m:num>
                              <m:r>
                                <a:rPr lang="en-US" sz="3200" b="0" i="1" smtClean="0">
                                  <a:latin typeface="Cambria Math"/>
                                </a:rPr>
                                <m:t>𝐸</m:t>
                              </m:r>
                            </m:num>
                            <m:den>
                              <m:r>
                                <a:rPr lang="en-US" sz="3200" b="0" i="1" smtClean="0">
                                  <a:latin typeface="Cambria Math"/>
                                </a:rPr>
                                <m:t>𝑉</m:t>
                              </m:r>
                            </m:den>
                          </m:f>
                          <m:r>
                            <a:rPr lang="en-US" sz="3200" b="0" i="1" smtClean="0">
                              <a:latin typeface="Cambria Math"/>
                              <a:ea typeface="Cambria Math"/>
                            </a:rPr>
                            <m:t>×</m:t>
                          </m:r>
                          <m:sSub>
                            <m:sSubPr>
                              <m:ctrlPr>
                                <a:rPr lang="en-US" sz="3200" b="0" i="1" smtClean="0">
                                  <a:latin typeface="Cambria Math" panose="02040503050406030204" pitchFamily="18" charset="0"/>
                                  <a:ea typeface="Cambria Math"/>
                                </a:rPr>
                              </m:ctrlPr>
                            </m:sSubPr>
                            <m:e>
                              <m:r>
                                <a:rPr lang="en-US" sz="3200" b="0" i="1" smtClean="0">
                                  <a:latin typeface="Cambria Math"/>
                                  <a:ea typeface="Cambria Math"/>
                                </a:rPr>
                                <m:t>𝑟</m:t>
                              </m:r>
                            </m:e>
                            <m:sub>
                              <m:r>
                                <m:rPr>
                                  <m:sty m:val="p"/>
                                </m:rPr>
                                <a:rPr lang="en-US" sz="3200" b="0" i="0" smtClean="0">
                                  <a:latin typeface="Cambria Math"/>
                                  <a:ea typeface="Cambria Math"/>
                                </a:rPr>
                                <m:t>equity</m:t>
                              </m:r>
                            </m:sub>
                          </m:sSub>
                        </m:e>
                      </m:d>
                    </m:oMath>
                  </m:oMathPara>
                </a14:m>
                <a:endParaRPr lang="en-US" sz="3200" i="1" dirty="0"/>
              </a:p>
            </p:txBody>
          </p:sp>
        </mc:Choice>
        <mc:Fallback xmlns="">
          <p:sp>
            <p:nvSpPr>
              <p:cNvPr id="7" name="TextBox 6"/>
              <p:cNvSpPr txBox="1">
                <a:spLocks noRot="1" noChangeAspect="1" noMove="1" noResize="1" noEditPoints="1" noAdjustHandles="1" noChangeArrowheads="1" noChangeShapeType="1" noTextEdit="1"/>
              </p:cNvSpPr>
              <p:nvPr/>
            </p:nvSpPr>
            <p:spPr>
              <a:xfrm>
                <a:off x="533400" y="2590800"/>
                <a:ext cx="8229600" cy="1136907"/>
              </a:xfrm>
              <a:prstGeom prst="roundRect">
                <a:avLst/>
              </a:prstGeom>
              <a:blipFill>
                <a:blip r:embed="rId3"/>
                <a:stretch>
                  <a:fillRect/>
                </a:stretch>
              </a:blipFill>
              <a:ln w="28575">
                <a:solidFill>
                  <a:schemeClr val="accent2">
                    <a:lumMod val="60000"/>
                    <a:lumOff val="40000"/>
                  </a:schemeClr>
                </a:solidFill>
              </a:ln>
            </p:spPr>
            <p:txBody>
              <a:bodyPr/>
              <a:lstStyle/>
              <a:p>
                <a:r>
                  <a:rPr lang="en-US">
                    <a:noFill/>
                  </a:rPr>
                  <a:t> </a:t>
                </a:r>
              </a:p>
            </p:txBody>
          </p:sp>
        </mc:Fallback>
      </mc:AlternateContent>
    </p:spTree>
    <p:extLst>
      <p:ext uri="{BB962C8B-B14F-4D97-AF65-F5344CB8AC3E}">
        <p14:creationId xmlns:p14="http://schemas.microsoft.com/office/powerpoint/2010/main" val="4143453242"/>
      </p:ext>
    </p:extLst>
  </p:cSld>
  <p:clrMapOvr>
    <a:masterClrMapping/>
  </p:clrMapOvr>
  <p:transition>
    <p:randomBa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p:txBody>
          <a:bodyPr/>
          <a:lstStyle/>
          <a:p>
            <a:r>
              <a:rPr lang="en-US" altLang="en-US" dirty="0"/>
              <a:t>WACC </a:t>
            </a:r>
            <a:r>
              <a:rPr lang="en-US" altLang="en-US" sz="2000" dirty="0"/>
              <a:t>(6 of 9)</a:t>
            </a:r>
            <a:endParaRPr lang="en-US" altLang="en-US" dirty="0"/>
          </a:p>
        </p:txBody>
      </p:sp>
      <p:sp>
        <p:nvSpPr>
          <p:cNvPr id="124933" name="Rectangle 5"/>
          <p:cNvSpPr>
            <a:spLocks noGrp="1" noChangeArrowheads="1"/>
          </p:cNvSpPr>
          <p:nvPr>
            <p:ph idx="1"/>
          </p:nvPr>
        </p:nvSpPr>
        <p:spPr/>
        <p:txBody>
          <a:bodyPr/>
          <a:lstStyle/>
          <a:p>
            <a:r>
              <a:rPr lang="en-US" altLang="en-US" sz="2800" dirty="0"/>
              <a:t>Three Steps to Calculating Cost of Capital</a:t>
            </a:r>
          </a:p>
          <a:p>
            <a:pPr marL="914400" lvl="1" indent="-457200">
              <a:buFont typeface="+mj-lt"/>
              <a:buAutoNum type="arabicPeriod"/>
            </a:pPr>
            <a:r>
              <a:rPr lang="en-US" altLang="en-US" sz="2400" dirty="0"/>
              <a:t>Calculate the value of each security as a proportion of the firm’s market value</a:t>
            </a:r>
          </a:p>
          <a:p>
            <a:pPr marL="914400" lvl="1" indent="-457200">
              <a:buFont typeface="+mj-lt"/>
              <a:buAutoNum type="arabicPeriod"/>
            </a:pPr>
            <a:r>
              <a:rPr lang="en-US" altLang="en-US" sz="2400" dirty="0"/>
              <a:t>Determine the required rate of return on each security</a:t>
            </a:r>
          </a:p>
          <a:p>
            <a:pPr marL="914400" lvl="1" indent="-457200">
              <a:buFont typeface="+mj-lt"/>
              <a:buAutoNum type="arabicPeriod"/>
            </a:pPr>
            <a:r>
              <a:rPr lang="en-US" altLang="en-US" sz="2400" dirty="0"/>
              <a:t>Calculate a weighted average of the after-tax return on the debt and the return on the equity</a:t>
            </a:r>
          </a:p>
        </p:txBody>
      </p:sp>
    </p:spTree>
    <p:extLst>
      <p:ext uri="{BB962C8B-B14F-4D97-AF65-F5344CB8AC3E}">
        <p14:creationId xmlns:p14="http://schemas.microsoft.com/office/powerpoint/2010/main" val="152448588"/>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4933">
                                            <p:txEl>
                                              <p:pRg st="0" end="0"/>
                                            </p:txEl>
                                          </p:spTgt>
                                        </p:tgtEl>
                                        <p:attrNameLst>
                                          <p:attrName>style.visibility</p:attrName>
                                        </p:attrNameLst>
                                      </p:cBhvr>
                                      <p:to>
                                        <p:strVal val="visible"/>
                                      </p:to>
                                    </p:set>
                                    <p:animEffect transition="in" filter="box(out)">
                                      <p:cBhvr>
                                        <p:cTn id="7" dur="500"/>
                                        <p:tgtEl>
                                          <p:spTgt spid="124933">
                                            <p:txEl>
                                              <p:pRg st="0" end="0"/>
                                            </p:txEl>
                                          </p:spTgt>
                                        </p:tgtEl>
                                      </p:cBhvr>
                                    </p:animEffect>
                                  </p:childTnLst>
                                  <p:subTnLst>
                                    <p:animClr clrSpc="rgb" dir="cw">
                                      <p:cBhvr override="childStyle">
                                        <p:cTn dur="1" fill="hold" display="0" masterRel="nextClick" afterEffect="1"/>
                                        <p:tgtEl>
                                          <p:spTgt spid="124933">
                                            <p:txEl>
                                              <p:pRg st="0" end="0"/>
                                            </p:txEl>
                                          </p:spTgt>
                                        </p:tgtEl>
                                        <p:attrNameLst>
                                          <p:attrName>ppt_c</p:attrName>
                                        </p:attrNameLst>
                                      </p:cBhvr>
                                      <p:to>
                                        <a:srgbClr val="0000CC"/>
                                      </p:to>
                                    </p:animClr>
                                  </p:subTnLst>
                                </p:cTn>
                              </p:par>
                              <p:par>
                                <p:cTn id="8" presetID="4" presetClass="entr" presetSubtype="32" fill="hold" grpId="0" nodeType="withEffect">
                                  <p:stCondLst>
                                    <p:cond delay="0"/>
                                  </p:stCondLst>
                                  <p:childTnLst>
                                    <p:set>
                                      <p:cBhvr>
                                        <p:cTn id="9" dur="1" fill="hold">
                                          <p:stCondLst>
                                            <p:cond delay="0"/>
                                          </p:stCondLst>
                                        </p:cTn>
                                        <p:tgtEl>
                                          <p:spTgt spid="124933">
                                            <p:txEl>
                                              <p:pRg st="1" end="1"/>
                                            </p:txEl>
                                          </p:spTgt>
                                        </p:tgtEl>
                                        <p:attrNameLst>
                                          <p:attrName>style.visibility</p:attrName>
                                        </p:attrNameLst>
                                      </p:cBhvr>
                                      <p:to>
                                        <p:strVal val="visible"/>
                                      </p:to>
                                    </p:set>
                                    <p:animEffect transition="in" filter="box(out)">
                                      <p:cBhvr>
                                        <p:cTn id="10" dur="500"/>
                                        <p:tgtEl>
                                          <p:spTgt spid="124933">
                                            <p:txEl>
                                              <p:pRg st="1" end="1"/>
                                            </p:txEl>
                                          </p:spTgt>
                                        </p:tgtEl>
                                      </p:cBhvr>
                                    </p:animEffect>
                                  </p:childTnLst>
                                  <p:subTnLst>
                                    <p:animClr clrSpc="rgb" dir="cw">
                                      <p:cBhvr override="childStyle">
                                        <p:cTn dur="1" fill="hold" display="0" masterRel="nextClick" afterEffect="1"/>
                                        <p:tgtEl>
                                          <p:spTgt spid="124933">
                                            <p:txEl>
                                              <p:pRg st="1" end="1"/>
                                            </p:txEl>
                                          </p:spTgt>
                                        </p:tgtEl>
                                        <p:attrNameLst>
                                          <p:attrName>ppt_c</p:attrName>
                                        </p:attrNameLst>
                                      </p:cBhvr>
                                      <p:to>
                                        <a:srgbClr val="0000CC"/>
                                      </p:to>
                                    </p:animClr>
                                  </p:subTnLst>
                                </p:cTn>
                              </p:par>
                              <p:par>
                                <p:cTn id="11" presetID="4" presetClass="entr" presetSubtype="32" fill="hold" grpId="0" nodeType="withEffect">
                                  <p:stCondLst>
                                    <p:cond delay="0"/>
                                  </p:stCondLst>
                                  <p:childTnLst>
                                    <p:set>
                                      <p:cBhvr>
                                        <p:cTn id="12" dur="1" fill="hold">
                                          <p:stCondLst>
                                            <p:cond delay="0"/>
                                          </p:stCondLst>
                                        </p:cTn>
                                        <p:tgtEl>
                                          <p:spTgt spid="124933">
                                            <p:txEl>
                                              <p:pRg st="2" end="2"/>
                                            </p:txEl>
                                          </p:spTgt>
                                        </p:tgtEl>
                                        <p:attrNameLst>
                                          <p:attrName>style.visibility</p:attrName>
                                        </p:attrNameLst>
                                      </p:cBhvr>
                                      <p:to>
                                        <p:strVal val="visible"/>
                                      </p:to>
                                    </p:set>
                                    <p:animEffect transition="in" filter="box(out)">
                                      <p:cBhvr>
                                        <p:cTn id="13" dur="500"/>
                                        <p:tgtEl>
                                          <p:spTgt spid="124933">
                                            <p:txEl>
                                              <p:pRg st="2" end="2"/>
                                            </p:txEl>
                                          </p:spTgt>
                                        </p:tgtEl>
                                      </p:cBhvr>
                                    </p:animEffect>
                                  </p:childTnLst>
                                  <p:subTnLst>
                                    <p:animClr clrSpc="rgb" dir="cw">
                                      <p:cBhvr override="childStyle">
                                        <p:cTn dur="1" fill="hold" display="0" masterRel="nextClick" afterEffect="1"/>
                                        <p:tgtEl>
                                          <p:spTgt spid="124933">
                                            <p:txEl>
                                              <p:pRg st="2" end="2"/>
                                            </p:txEl>
                                          </p:spTgt>
                                        </p:tgtEl>
                                        <p:attrNameLst>
                                          <p:attrName>ppt_c</p:attrName>
                                        </p:attrNameLst>
                                      </p:cBhvr>
                                      <p:to>
                                        <a:srgbClr val="0000CC"/>
                                      </p:to>
                                    </p:animClr>
                                  </p:subTnLst>
                                </p:cTn>
                              </p:par>
                              <p:par>
                                <p:cTn id="14" presetID="4" presetClass="entr" presetSubtype="32" fill="hold" grpId="0" nodeType="withEffect">
                                  <p:stCondLst>
                                    <p:cond delay="0"/>
                                  </p:stCondLst>
                                  <p:childTnLst>
                                    <p:set>
                                      <p:cBhvr>
                                        <p:cTn id="15" dur="1" fill="hold">
                                          <p:stCondLst>
                                            <p:cond delay="0"/>
                                          </p:stCondLst>
                                        </p:cTn>
                                        <p:tgtEl>
                                          <p:spTgt spid="124933">
                                            <p:txEl>
                                              <p:pRg st="3" end="3"/>
                                            </p:txEl>
                                          </p:spTgt>
                                        </p:tgtEl>
                                        <p:attrNameLst>
                                          <p:attrName>style.visibility</p:attrName>
                                        </p:attrNameLst>
                                      </p:cBhvr>
                                      <p:to>
                                        <p:strVal val="visible"/>
                                      </p:to>
                                    </p:set>
                                    <p:animEffect transition="in" filter="box(out)">
                                      <p:cBhvr>
                                        <p:cTn id="16" dur="500"/>
                                        <p:tgtEl>
                                          <p:spTgt spid="124933">
                                            <p:txEl>
                                              <p:pRg st="3" end="3"/>
                                            </p:txEl>
                                          </p:spTgt>
                                        </p:tgtEl>
                                      </p:cBhvr>
                                    </p:animEffect>
                                  </p:childTnLst>
                                  <p:subTnLst>
                                    <p:animClr clrSpc="rgb" dir="cw">
                                      <p:cBhvr override="childStyle">
                                        <p:cTn dur="1" fill="hold" display="0" masterRel="nextClick" afterEffect="1"/>
                                        <p:tgtEl>
                                          <p:spTgt spid="124933">
                                            <p:txEl>
                                              <p:pRg st="3" end="3"/>
                                            </p:txEl>
                                          </p:spTgt>
                                        </p:tgtEl>
                                        <p:attrNameLst>
                                          <p:attrName>ppt_c</p:attrName>
                                        </p:attrNameLst>
                                      </p:cBhvr>
                                      <p:to>
                                        <a:srgbClr val="0000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4"/>
          <p:cNvSpPr>
            <a:spLocks noGrp="1" noChangeArrowheads="1"/>
          </p:cNvSpPr>
          <p:nvPr>
            <p:ph type="title"/>
          </p:nvPr>
        </p:nvSpPr>
        <p:spPr/>
        <p:txBody>
          <a:bodyPr/>
          <a:lstStyle/>
          <a:p>
            <a:r>
              <a:rPr lang="en-US" altLang="en-US" dirty="0"/>
              <a:t>WACC </a:t>
            </a:r>
            <a:r>
              <a:rPr lang="en-US" altLang="en-US" sz="2000" dirty="0"/>
              <a:t>(7 of 9)</a:t>
            </a:r>
            <a:endParaRPr lang="en-US" altLang="en-US" dirty="0"/>
          </a:p>
        </p:txBody>
      </p:sp>
      <p:sp>
        <p:nvSpPr>
          <p:cNvPr id="8198" name="Rectangle 5"/>
          <p:cNvSpPr>
            <a:spLocks noGrp="1" noChangeArrowheads="1"/>
          </p:cNvSpPr>
          <p:nvPr>
            <p:ph idx="1"/>
          </p:nvPr>
        </p:nvSpPr>
        <p:spPr/>
        <p:txBody>
          <a:bodyPr/>
          <a:lstStyle/>
          <a:p>
            <a:pPr marL="0" indent="0" algn="ctr">
              <a:buNone/>
            </a:pPr>
            <a:r>
              <a:rPr lang="en-US" altLang="en-US" sz="2400" dirty="0"/>
              <a:t>Weighted Average Cost of Capital with Preferred Stock</a:t>
            </a:r>
          </a:p>
        </p:txBody>
      </p:sp>
      <mc:AlternateContent xmlns:mc="http://schemas.openxmlformats.org/markup-compatibility/2006" xmlns:a14="http://schemas.microsoft.com/office/drawing/2010/main">
        <mc:Choice Requires="a14">
          <p:sp>
            <p:nvSpPr>
              <p:cNvPr id="7" name="TextBox 6"/>
              <p:cNvSpPr txBox="1"/>
              <p:nvPr/>
            </p:nvSpPr>
            <p:spPr>
              <a:xfrm>
                <a:off x="286227" y="2438400"/>
                <a:ext cx="8534400" cy="878113"/>
              </a:xfrm>
              <a:prstGeom prst="roundRect">
                <a:avLst/>
              </a:prstGeom>
              <a:noFill/>
              <a:ln w="28575">
                <a:solidFill>
                  <a:schemeClr val="accent2">
                    <a:lumMod val="60000"/>
                    <a:lumOff val="40000"/>
                  </a:schemeClr>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i="0" smtClean="0">
                          <a:latin typeface="Cambria Math"/>
                        </a:rPr>
                        <m:t>W</m:t>
                      </m:r>
                      <m:r>
                        <m:rPr>
                          <m:sty m:val="p"/>
                        </m:rPr>
                        <a:rPr lang="en-US" b="0" i="0" smtClean="0">
                          <a:latin typeface="Cambria Math"/>
                        </a:rPr>
                        <m:t>ACC</m:t>
                      </m:r>
                      <m:r>
                        <a:rPr lang="en-US" b="0" i="1" smtClean="0">
                          <a:latin typeface="Cambria Math"/>
                        </a:rPr>
                        <m:t>= </m:t>
                      </m:r>
                      <m:d>
                        <m:dPr>
                          <m:begChr m:val="["/>
                          <m:endChr m:val="]"/>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𝐷</m:t>
                              </m:r>
                            </m:num>
                            <m:den>
                              <m:r>
                                <a:rPr lang="en-US" b="0" i="1" smtClean="0">
                                  <a:latin typeface="Cambria Math"/>
                                </a:rPr>
                                <m:t>𝑉</m:t>
                              </m:r>
                            </m:den>
                          </m:f>
                          <m:r>
                            <a:rPr lang="en-US" b="0" i="1" smtClean="0">
                              <a:latin typeface="Cambria Math"/>
                              <a:ea typeface="Cambria Math"/>
                            </a:rPr>
                            <m:t>×(1−</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𝑇</m:t>
                              </m:r>
                            </m:e>
                            <m:sub>
                              <m:r>
                                <a:rPr lang="en-US" b="0" i="1" smtClean="0">
                                  <a:latin typeface="Cambria Math"/>
                                  <a:ea typeface="Cambria Math"/>
                                </a:rPr>
                                <m:t>𝑐</m:t>
                              </m:r>
                            </m:sub>
                          </m:sSub>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𝑟</m:t>
                              </m:r>
                            </m:e>
                            <m:sub>
                              <m:r>
                                <m:rPr>
                                  <m:sty m:val="p"/>
                                </m:rPr>
                                <a:rPr lang="en-US" b="0" i="0" smtClean="0">
                                  <a:latin typeface="Cambria Math"/>
                                  <a:ea typeface="Cambria Math"/>
                                </a:rPr>
                                <m:t>debt</m:t>
                              </m:r>
                            </m:sub>
                          </m:sSub>
                        </m:e>
                      </m:d>
                      <m:r>
                        <a:rPr lang="en-US" b="0" i="1" smtClean="0">
                          <a:latin typeface="Cambria Math"/>
                        </a:rPr>
                        <m:t>+</m:t>
                      </m:r>
                      <m:d>
                        <m:dPr>
                          <m:begChr m:val="["/>
                          <m:endChr m:val="]"/>
                          <m:ctrlPr>
                            <a:rPr lang="en-US" b="0" i="1" smtClean="0">
                              <a:latin typeface="Cambria Math" panose="02040503050406030204" pitchFamily="18" charset="0"/>
                            </a:rPr>
                          </m:ctrlPr>
                        </m:dPr>
                        <m:e>
                          <m:f>
                            <m:fPr>
                              <m:ctrlPr>
                                <a:rPr lang="en-US" i="1">
                                  <a:latin typeface="Cambria Math" panose="02040503050406030204" pitchFamily="18" charset="0"/>
                                </a:rPr>
                              </m:ctrlPr>
                            </m:fPr>
                            <m:num>
                              <m:r>
                                <a:rPr lang="en-US" b="0" i="1" smtClean="0">
                                  <a:latin typeface="Cambria Math"/>
                                </a:rPr>
                                <m:t>𝑃</m:t>
                              </m:r>
                            </m:num>
                            <m:den>
                              <m:r>
                                <a:rPr lang="en-US" i="1">
                                  <a:latin typeface="Cambria Math"/>
                                </a:rPr>
                                <m:t>𝑉</m:t>
                              </m:r>
                            </m:den>
                          </m:f>
                          <m:r>
                            <a:rPr lang="en-US" i="1">
                              <a:latin typeface="Cambria Math"/>
                              <a:ea typeface="Cambria Math"/>
                            </a:rPr>
                            <m:t>×</m:t>
                          </m:r>
                          <m:sSub>
                            <m:sSubPr>
                              <m:ctrlPr>
                                <a:rPr lang="en-US" i="1">
                                  <a:latin typeface="Cambria Math" panose="02040503050406030204" pitchFamily="18" charset="0"/>
                                  <a:ea typeface="Cambria Math"/>
                                </a:rPr>
                              </m:ctrlPr>
                            </m:sSubPr>
                            <m:e>
                              <m:r>
                                <a:rPr lang="en-US" i="1">
                                  <a:latin typeface="Cambria Math"/>
                                  <a:ea typeface="Cambria Math"/>
                                </a:rPr>
                                <m:t>𝑟</m:t>
                              </m:r>
                            </m:e>
                            <m:sub>
                              <m:r>
                                <m:rPr>
                                  <m:sty m:val="p"/>
                                </m:rPr>
                                <a:rPr lang="en-US" b="0" i="0" smtClean="0">
                                  <a:latin typeface="Cambria Math"/>
                                  <a:ea typeface="Cambria Math"/>
                                </a:rPr>
                                <m:t>preferred</m:t>
                              </m:r>
                            </m:sub>
                          </m:sSub>
                        </m:e>
                      </m:d>
                      <m:r>
                        <a:rPr lang="en-US" b="0" i="1" smtClean="0">
                          <a:latin typeface="Cambria Math"/>
                        </a:rPr>
                        <m:t>+</m:t>
                      </m:r>
                      <m:d>
                        <m:dPr>
                          <m:begChr m:val="["/>
                          <m:endChr m:val="]"/>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𝐸</m:t>
                              </m:r>
                            </m:num>
                            <m:den>
                              <m:r>
                                <a:rPr lang="en-US" b="0" i="1" smtClean="0">
                                  <a:latin typeface="Cambria Math"/>
                                </a:rPr>
                                <m:t>𝑉</m:t>
                              </m:r>
                            </m:den>
                          </m:f>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𝑟</m:t>
                              </m:r>
                            </m:e>
                            <m:sub>
                              <m:r>
                                <m:rPr>
                                  <m:sty m:val="p"/>
                                </m:rPr>
                                <a:rPr lang="en-US" b="0" i="0" smtClean="0">
                                  <a:latin typeface="Cambria Math"/>
                                  <a:ea typeface="Cambria Math"/>
                                </a:rPr>
                                <m:t>equity</m:t>
                              </m:r>
                            </m:sub>
                          </m:sSub>
                        </m:e>
                      </m:d>
                    </m:oMath>
                  </m:oMathPara>
                </a14:m>
                <a:endParaRPr lang="en-US" i="1" dirty="0"/>
              </a:p>
            </p:txBody>
          </p:sp>
        </mc:Choice>
        <mc:Fallback xmlns="">
          <p:sp>
            <p:nvSpPr>
              <p:cNvPr id="7" name="TextBox 6"/>
              <p:cNvSpPr txBox="1">
                <a:spLocks noRot="1" noChangeAspect="1" noMove="1" noResize="1" noEditPoints="1" noAdjustHandles="1" noChangeArrowheads="1" noChangeShapeType="1" noTextEdit="1"/>
              </p:cNvSpPr>
              <p:nvPr/>
            </p:nvSpPr>
            <p:spPr>
              <a:xfrm>
                <a:off x="286227" y="2438400"/>
                <a:ext cx="8534400" cy="878113"/>
              </a:xfrm>
              <a:prstGeom prst="roundRect">
                <a:avLst/>
              </a:prstGeom>
              <a:blipFill>
                <a:blip r:embed="rId3"/>
                <a:stretch>
                  <a:fillRect/>
                </a:stretch>
              </a:blipFill>
              <a:ln w="28575">
                <a:solidFill>
                  <a:schemeClr val="accent2">
                    <a:lumMod val="60000"/>
                    <a:lumOff val="40000"/>
                  </a:schemeClr>
                </a:solidFill>
              </a:ln>
            </p:spPr>
            <p:txBody>
              <a:bodyPr/>
              <a:lstStyle/>
              <a:p>
                <a:r>
                  <a:rPr lang="en-US">
                    <a:noFill/>
                  </a:rPr>
                  <a:t> </a:t>
                </a:r>
              </a:p>
            </p:txBody>
          </p:sp>
        </mc:Fallback>
      </mc:AlternateContent>
    </p:spTree>
    <p:extLst>
      <p:ext uri="{BB962C8B-B14F-4D97-AF65-F5344CB8AC3E}">
        <p14:creationId xmlns:p14="http://schemas.microsoft.com/office/powerpoint/2010/main" val="484694839"/>
      </p:ext>
    </p:extLst>
  </p:cSld>
  <p:clrMapOvr>
    <a:masterClrMapping/>
  </p:clrMapOvr>
  <p:transition>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p:txBody>
          <a:bodyPr/>
          <a:lstStyle/>
          <a:p>
            <a:r>
              <a:rPr lang="en-US" altLang="en-US" dirty="0"/>
              <a:t>WACC </a:t>
            </a:r>
            <a:r>
              <a:rPr lang="en-US" altLang="en-US" sz="2000" dirty="0"/>
              <a:t>(8 of 9)</a:t>
            </a:r>
            <a:endParaRPr lang="en-US" altLang="en-US" dirty="0"/>
          </a:p>
        </p:txBody>
      </p:sp>
      <p:sp>
        <p:nvSpPr>
          <p:cNvPr id="27653" name="Rectangle 5"/>
          <p:cNvSpPr>
            <a:spLocks noGrp="1" noChangeArrowheads="1"/>
          </p:cNvSpPr>
          <p:nvPr>
            <p:ph idx="1"/>
          </p:nvPr>
        </p:nvSpPr>
        <p:spPr/>
        <p:txBody>
          <a:bodyPr/>
          <a:lstStyle/>
          <a:p>
            <a:pPr marL="0" indent="0">
              <a:buNone/>
            </a:pPr>
            <a:r>
              <a:rPr lang="en-US" altLang="en-US" sz="2800" b="1" i="1" u="sng" dirty="0"/>
              <a:t>Example</a:t>
            </a:r>
          </a:p>
          <a:p>
            <a:pPr marL="457200" lvl="1" indent="0">
              <a:buNone/>
            </a:pPr>
            <a:r>
              <a:rPr lang="en-US" altLang="en-US" sz="2400" i="1" dirty="0"/>
              <a:t>Executive Fruit has issued debt, preferred stock and common stock. The market value of these securities are $4 million, $2 million, and $6 million, respectively. The required returns are 6%, 12%, and 18%, respectively.</a:t>
            </a:r>
          </a:p>
          <a:p>
            <a:endParaRPr lang="en-US" altLang="en-US" dirty="0"/>
          </a:p>
          <a:p>
            <a:pPr marL="0" indent="0">
              <a:buNone/>
            </a:pPr>
            <a:r>
              <a:rPr lang="en-US" altLang="en-US" sz="2400" dirty="0"/>
              <a:t>Q: Determine the WACC for Executive Fruit, Inc. </a:t>
            </a:r>
          </a:p>
        </p:txBody>
      </p:sp>
    </p:spTree>
    <p:extLst>
      <p:ext uri="{BB962C8B-B14F-4D97-AF65-F5344CB8AC3E}">
        <p14:creationId xmlns:p14="http://schemas.microsoft.com/office/powerpoint/2010/main" val="1582523825"/>
      </p:ext>
    </p:extLst>
  </p:cSld>
  <p:clrMapOvr>
    <a:masterClrMapping/>
  </p:clrMapOvr>
  <p:transition>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4"/>
          <p:cNvSpPr>
            <a:spLocks noGrp="1" noChangeArrowheads="1"/>
          </p:cNvSpPr>
          <p:nvPr>
            <p:ph type="title"/>
          </p:nvPr>
        </p:nvSpPr>
        <p:spPr/>
        <p:txBody>
          <a:bodyPr/>
          <a:lstStyle/>
          <a:p>
            <a:r>
              <a:rPr lang="en-US" altLang="en-US" dirty="0"/>
              <a:t>WACC </a:t>
            </a:r>
            <a:r>
              <a:rPr lang="en-US" altLang="en-US" sz="2000" dirty="0"/>
              <a:t>(9 of 9)</a:t>
            </a:r>
            <a:endParaRPr lang="en-US" altLang="en-US" dirty="0"/>
          </a:p>
        </p:txBody>
      </p:sp>
      <p:sp>
        <p:nvSpPr>
          <p:cNvPr id="137221" name="Rectangle 5"/>
          <p:cNvSpPr>
            <a:spLocks noGrp="1" noChangeArrowheads="1"/>
          </p:cNvSpPr>
          <p:nvPr>
            <p:ph idx="1"/>
          </p:nvPr>
        </p:nvSpPr>
        <p:spPr/>
        <p:txBody>
          <a:bodyPr/>
          <a:lstStyle/>
          <a:p>
            <a:pPr marL="0" indent="0">
              <a:buNone/>
            </a:pPr>
            <a:r>
              <a:rPr lang="en-US" altLang="en-US" sz="2800" b="1" i="1" u="sng" dirty="0"/>
              <a:t>Example (continued)</a:t>
            </a:r>
          </a:p>
          <a:p>
            <a:pPr marL="400050" lvl="1" indent="0">
              <a:buNone/>
            </a:pPr>
            <a:r>
              <a:rPr lang="en-US" altLang="en-US" sz="2800" dirty="0"/>
              <a:t>Step 1 </a:t>
            </a:r>
          </a:p>
          <a:p>
            <a:pPr marL="800100" lvl="2" indent="0">
              <a:buNone/>
            </a:pPr>
            <a:r>
              <a:rPr lang="en-US" altLang="en-US" sz="2800" dirty="0"/>
              <a:t>Firm Value = 4 + 2 + 6 = $12 million</a:t>
            </a:r>
          </a:p>
          <a:p>
            <a:pPr marL="400050" lvl="1" indent="0">
              <a:buNone/>
            </a:pPr>
            <a:r>
              <a:rPr lang="en-US" altLang="en-US" sz="2800" dirty="0"/>
              <a:t>Step 2</a:t>
            </a:r>
          </a:p>
          <a:p>
            <a:pPr marL="800100" lvl="2" indent="0">
              <a:buNone/>
            </a:pPr>
            <a:r>
              <a:rPr lang="en-US" altLang="en-US" sz="2800" dirty="0"/>
              <a:t>Required returns are given</a:t>
            </a:r>
          </a:p>
          <a:p>
            <a:pPr marL="400050" lvl="1" indent="0">
              <a:buNone/>
            </a:pPr>
            <a:r>
              <a:rPr lang="en-US" altLang="en-US" sz="2800" dirty="0"/>
              <a:t>Step 3</a:t>
            </a:r>
          </a:p>
        </p:txBody>
      </p:sp>
      <p:graphicFrame>
        <p:nvGraphicFramePr>
          <p:cNvPr id="137222" name="Object 2"/>
          <p:cNvGraphicFramePr>
            <a:graphicFrameLocks/>
          </p:cNvGraphicFramePr>
          <p:nvPr>
            <p:extLst>
              <p:ext uri="{D42A27DB-BD31-4B8C-83A1-F6EECF244321}">
                <p14:modId xmlns:p14="http://schemas.microsoft.com/office/powerpoint/2010/main" val="2374133027"/>
              </p:ext>
            </p:extLst>
          </p:nvPr>
        </p:nvGraphicFramePr>
        <p:xfrm>
          <a:off x="1731963" y="4470400"/>
          <a:ext cx="6365875" cy="966788"/>
        </p:xfrm>
        <a:graphic>
          <a:graphicData uri="http://schemas.openxmlformats.org/presentationml/2006/ole">
            <mc:AlternateContent xmlns:mc="http://schemas.openxmlformats.org/markup-compatibility/2006">
              <mc:Choice xmlns:v="urn:schemas-microsoft-com:vml" Requires="v">
                <p:oleObj spid="_x0000_s1030" name="Equation" r:id="rId4" imgW="2933640" imgH="457200" progId="Equation.DSMT4">
                  <p:embed/>
                </p:oleObj>
              </mc:Choice>
              <mc:Fallback>
                <p:oleObj name="Equation" r:id="rId4" imgW="2933640" imgH="457200" progId="Equation.DSMT4">
                  <p:embed/>
                  <p:pic>
                    <p:nvPicPr>
                      <p:cNvPr id="137222" name="Object 2"/>
                      <p:cNvPicPr>
                        <a:picLocks noChangeArrowheads="1"/>
                      </p:cNvPicPr>
                      <p:nvPr/>
                    </p:nvPicPr>
                    <p:blipFill>
                      <a:blip r:embed="rId5"/>
                      <a:srcRect/>
                      <a:stretch>
                        <a:fillRect/>
                      </a:stretch>
                    </p:blipFill>
                    <p:spPr bwMode="auto">
                      <a:xfrm>
                        <a:off x="1731963" y="4470400"/>
                        <a:ext cx="6365875" cy="966788"/>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419869064"/>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37221">
                                            <p:txEl>
                                              <p:pRg st="3" end="3"/>
                                            </p:txEl>
                                          </p:spTgt>
                                        </p:tgtEl>
                                        <p:attrNameLst>
                                          <p:attrName>style.visibility</p:attrName>
                                        </p:attrNameLst>
                                      </p:cBhvr>
                                      <p:to>
                                        <p:strVal val="visible"/>
                                      </p:to>
                                    </p:set>
                                    <p:animEffect transition="in" filter="dissolve">
                                      <p:cBhvr>
                                        <p:cTn id="7" dur="500"/>
                                        <p:tgtEl>
                                          <p:spTgt spid="137221">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37221">
                                            <p:txEl>
                                              <p:pRg st="4" end="4"/>
                                            </p:txEl>
                                          </p:spTgt>
                                        </p:tgtEl>
                                        <p:attrNameLst>
                                          <p:attrName>style.visibility</p:attrName>
                                        </p:attrNameLst>
                                      </p:cBhvr>
                                      <p:to>
                                        <p:strVal val="visible"/>
                                      </p:to>
                                    </p:set>
                                    <p:animEffect transition="in" filter="dissolve">
                                      <p:cBhvr>
                                        <p:cTn id="10" dur="500"/>
                                        <p:tgtEl>
                                          <p:spTgt spid="137221">
                                            <p:txEl>
                                              <p:pRg st="4" end="4"/>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nodeType="clickEffect">
                                  <p:stCondLst>
                                    <p:cond delay="0"/>
                                  </p:stCondLst>
                                  <p:childTnLst>
                                    <p:set>
                                      <p:cBhvr>
                                        <p:cTn id="14" dur="1" fill="hold">
                                          <p:stCondLst>
                                            <p:cond delay="0"/>
                                          </p:stCondLst>
                                        </p:cTn>
                                        <p:tgtEl>
                                          <p:spTgt spid="137221">
                                            <p:txEl>
                                              <p:pRg st="5" end="5"/>
                                            </p:txEl>
                                          </p:spTgt>
                                        </p:tgtEl>
                                        <p:attrNameLst>
                                          <p:attrName>style.visibility</p:attrName>
                                        </p:attrNameLst>
                                      </p:cBhvr>
                                      <p:to>
                                        <p:strVal val="visible"/>
                                      </p:to>
                                    </p:set>
                                    <p:anim calcmode="lin" valueType="num">
                                      <p:cBhvr>
                                        <p:cTn id="15" dur="1000" fill="hold"/>
                                        <p:tgtEl>
                                          <p:spTgt spid="137221">
                                            <p:txEl>
                                              <p:pRg st="5" end="5"/>
                                            </p:txEl>
                                          </p:spTgt>
                                        </p:tgtEl>
                                        <p:attrNameLst>
                                          <p:attrName>ppt_w</p:attrName>
                                        </p:attrNameLst>
                                      </p:cBhvr>
                                      <p:tavLst>
                                        <p:tav tm="0">
                                          <p:val>
                                            <p:strVal val="#ppt_w*0.70"/>
                                          </p:val>
                                        </p:tav>
                                        <p:tav tm="100000">
                                          <p:val>
                                            <p:strVal val="#ppt_w"/>
                                          </p:val>
                                        </p:tav>
                                      </p:tavLst>
                                    </p:anim>
                                    <p:anim calcmode="lin" valueType="num">
                                      <p:cBhvr>
                                        <p:cTn id="16" dur="1000" fill="hold"/>
                                        <p:tgtEl>
                                          <p:spTgt spid="137221">
                                            <p:txEl>
                                              <p:pRg st="5" end="5"/>
                                            </p:txEl>
                                          </p:spTgt>
                                        </p:tgtEl>
                                        <p:attrNameLst>
                                          <p:attrName>ppt_h</p:attrName>
                                        </p:attrNameLst>
                                      </p:cBhvr>
                                      <p:tavLst>
                                        <p:tav tm="0">
                                          <p:val>
                                            <p:strVal val="#ppt_h"/>
                                          </p:val>
                                        </p:tav>
                                        <p:tav tm="100000">
                                          <p:val>
                                            <p:strVal val="#ppt_h"/>
                                          </p:val>
                                        </p:tav>
                                      </p:tavLst>
                                    </p:anim>
                                    <p:animEffect transition="in" filter="fade">
                                      <p:cBhvr>
                                        <p:cTn id="17" dur="1000"/>
                                        <p:tgtEl>
                                          <p:spTgt spid="137221">
                                            <p:txEl>
                                              <p:pRg st="5" end="5"/>
                                            </p:txEl>
                                          </p:spTgt>
                                        </p:tgtEl>
                                      </p:cBhvr>
                                    </p:animEffect>
                                  </p:childTnLst>
                                </p:cTn>
                              </p:par>
                              <p:par>
                                <p:cTn id="18" presetID="55" presetClass="entr" presetSubtype="0" fill="hold" nodeType="withEffect">
                                  <p:stCondLst>
                                    <p:cond delay="0"/>
                                  </p:stCondLst>
                                  <p:childTnLst>
                                    <p:set>
                                      <p:cBhvr>
                                        <p:cTn id="19" dur="1" fill="hold">
                                          <p:stCondLst>
                                            <p:cond delay="0"/>
                                          </p:stCondLst>
                                        </p:cTn>
                                        <p:tgtEl>
                                          <p:spTgt spid="137222"/>
                                        </p:tgtEl>
                                        <p:attrNameLst>
                                          <p:attrName>style.visibility</p:attrName>
                                        </p:attrNameLst>
                                      </p:cBhvr>
                                      <p:to>
                                        <p:strVal val="visible"/>
                                      </p:to>
                                    </p:set>
                                    <p:anim calcmode="lin" valueType="num">
                                      <p:cBhvr>
                                        <p:cTn id="20" dur="1000" fill="hold"/>
                                        <p:tgtEl>
                                          <p:spTgt spid="137222"/>
                                        </p:tgtEl>
                                        <p:attrNameLst>
                                          <p:attrName>ppt_w</p:attrName>
                                        </p:attrNameLst>
                                      </p:cBhvr>
                                      <p:tavLst>
                                        <p:tav tm="0">
                                          <p:val>
                                            <p:strVal val="#ppt_w*0.70"/>
                                          </p:val>
                                        </p:tav>
                                        <p:tav tm="100000">
                                          <p:val>
                                            <p:strVal val="#ppt_w"/>
                                          </p:val>
                                        </p:tav>
                                      </p:tavLst>
                                    </p:anim>
                                    <p:anim calcmode="lin" valueType="num">
                                      <p:cBhvr>
                                        <p:cTn id="21" dur="1000" fill="hold"/>
                                        <p:tgtEl>
                                          <p:spTgt spid="137222"/>
                                        </p:tgtEl>
                                        <p:attrNameLst>
                                          <p:attrName>ppt_h</p:attrName>
                                        </p:attrNameLst>
                                      </p:cBhvr>
                                      <p:tavLst>
                                        <p:tav tm="0">
                                          <p:val>
                                            <p:strVal val="#ppt_h"/>
                                          </p:val>
                                        </p:tav>
                                        <p:tav tm="100000">
                                          <p:val>
                                            <p:strVal val="#ppt_h"/>
                                          </p:val>
                                        </p:tav>
                                      </p:tavLst>
                                    </p:anim>
                                    <p:animEffect transition="in" filter="fade">
                                      <p:cBhvr>
                                        <p:cTn id="22" dur="1000"/>
                                        <p:tgtEl>
                                          <p:spTgt spid="137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WACC for Selected Firms</a:t>
            </a:r>
          </a:p>
        </p:txBody>
      </p:sp>
      <p:pic>
        <p:nvPicPr>
          <p:cNvPr id="6" name="Table Placeholder 5">
            <a:extLst>
              <a:ext uri="{FF2B5EF4-FFF2-40B4-BE49-F238E27FC236}">
                <a16:creationId xmlns:a16="http://schemas.microsoft.com/office/drawing/2014/main" id="{DDF2895B-AF46-49C4-A467-1CC6A1D9C75F}"/>
              </a:ext>
            </a:extLst>
          </p:cNvPr>
          <p:cNvPicPr>
            <a:picLocks noGrp="1" noChangeAspect="1"/>
          </p:cNvPicPr>
          <p:nvPr>
            <p:ph type="tbl" idx="1"/>
          </p:nvPr>
        </p:nvPicPr>
        <p:blipFill>
          <a:blip r:embed="rId2"/>
          <a:stretch>
            <a:fillRect/>
          </a:stretch>
        </p:blipFill>
        <p:spPr>
          <a:xfrm>
            <a:off x="1371600" y="1520382"/>
            <a:ext cx="6612508" cy="4651817"/>
          </a:xfrm>
          <a:prstGeom prst="rect">
            <a:avLst/>
          </a:prstGeom>
        </p:spPr>
      </p:pic>
    </p:spTree>
    <p:extLst>
      <p:ext uri="{BB962C8B-B14F-4D97-AF65-F5344CB8AC3E}">
        <p14:creationId xmlns:p14="http://schemas.microsoft.com/office/powerpoint/2010/main" val="4258041721"/>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Interpreting WACC </a:t>
            </a:r>
            <a:r>
              <a:rPr lang="en-US" altLang="en-US" sz="2000" dirty="0"/>
              <a:t>(1 of 2)</a:t>
            </a:r>
            <a:endParaRPr lang="en-US" altLang="en-US" dirty="0"/>
          </a:p>
        </p:txBody>
      </p:sp>
      <p:sp>
        <p:nvSpPr>
          <p:cNvPr id="31747" name="Content Placeholder 2"/>
          <p:cNvSpPr>
            <a:spLocks noGrp="1"/>
          </p:cNvSpPr>
          <p:nvPr>
            <p:ph idx="1"/>
          </p:nvPr>
        </p:nvSpPr>
        <p:spPr/>
        <p:txBody>
          <a:bodyPr/>
          <a:lstStyle/>
          <a:p>
            <a:r>
              <a:rPr lang="en-US" altLang="en-US" sz="3200" dirty="0"/>
              <a:t>The WACC is an appropriate discount rate only for a project that is a carbon copy of the firm's existing business</a:t>
            </a:r>
          </a:p>
          <a:p>
            <a:r>
              <a:rPr lang="en-US" altLang="en-US" sz="3200" dirty="0"/>
              <a:t>There are two costs of debt financing</a:t>
            </a:r>
            <a:endParaRPr lang="en-US" altLang="en-US" dirty="0"/>
          </a:p>
          <a:p>
            <a:pPr lvl="1"/>
            <a:r>
              <a:rPr lang="en-US" altLang="en-US" sz="2800" dirty="0"/>
              <a:t>The explicit cost of debt is the rate of interest bondholders demand</a:t>
            </a:r>
          </a:p>
          <a:p>
            <a:pPr lvl="1"/>
            <a:r>
              <a:rPr lang="en-US" altLang="en-US" sz="2800" dirty="0"/>
              <a:t>The implicit cost is the required increase in return from equity</a:t>
            </a:r>
          </a:p>
        </p:txBody>
      </p:sp>
    </p:spTree>
    <p:extLst>
      <p:ext uri="{BB962C8B-B14F-4D97-AF65-F5344CB8AC3E}">
        <p14:creationId xmlns:p14="http://schemas.microsoft.com/office/powerpoint/2010/main" val="4265085204"/>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r>
              <a:rPr lang="en-US" altLang="en-US" dirty="0"/>
              <a:t>Interpreting WACC </a:t>
            </a:r>
            <a:r>
              <a:rPr lang="en-US" altLang="en-US" sz="2000" dirty="0"/>
              <a:t>(2 of 2)</a:t>
            </a:r>
            <a:endParaRPr lang="en-US" altLang="en-US" dirty="0"/>
          </a:p>
        </p:txBody>
      </p:sp>
      <mc:AlternateContent xmlns:mc="http://schemas.openxmlformats.org/markup-compatibility/2006" xmlns:a14="http://schemas.microsoft.com/office/drawing/2010/main">
        <mc:Choice Requires="a14">
          <p:sp>
            <p:nvSpPr>
              <p:cNvPr id="139269" name="Rectangle 5"/>
              <p:cNvSpPr>
                <a:spLocks noGrp="1" noChangeArrowheads="1"/>
              </p:cNvSpPr>
              <p:nvPr>
                <p:ph idx="1"/>
              </p:nvPr>
            </p:nvSpPr>
            <p:spPr/>
            <p:txBody>
              <a:bodyPr>
                <a:noAutofit/>
              </a:bodyPr>
              <a:lstStyle/>
              <a:p>
                <a:r>
                  <a:rPr lang="en-US" altLang="en-US" sz="3200" dirty="0"/>
                  <a:t>Issues in Using WACC</a:t>
                </a:r>
              </a:p>
              <a:p>
                <a:pPr lvl="1"/>
                <a:r>
                  <a:rPr lang="en-US" altLang="en-US" sz="2800" dirty="0"/>
                  <a:t>Debt has two costs </a:t>
                </a:r>
              </a:p>
              <a:p>
                <a:pPr marL="1314450" lvl="2" indent="-457200">
                  <a:buFont typeface="+mj-lt"/>
                  <a:buAutoNum type="arabicPeriod"/>
                </a:pPr>
                <a:r>
                  <a:rPr lang="en-US" altLang="en-US" sz="2400" dirty="0"/>
                  <a:t>Return on debt</a:t>
                </a:r>
              </a:p>
              <a:p>
                <a:pPr marL="1314450" lvl="2" indent="-457200">
                  <a:buFont typeface="+mj-lt"/>
                  <a:buAutoNum type="arabicPeriod"/>
                </a:pPr>
                <a:r>
                  <a:rPr lang="en-US" altLang="en-US" sz="2400" dirty="0"/>
                  <a:t>Increased cost of equity demanded due to the increase in risk</a:t>
                </a:r>
              </a:p>
              <a:p>
                <a:pPr lvl="1"/>
                <a:r>
                  <a:rPr lang="en-US" altLang="en-US" sz="2800" dirty="0"/>
                  <a:t>Betas may change with capital structure</a:t>
                </a:r>
              </a:p>
              <a:p>
                <a:pPr marL="0" indent="0">
                  <a:buNone/>
                </a:pPr>
                <a14:m>
                  <m:oMathPara xmlns:m="http://schemas.openxmlformats.org/officeDocument/2006/math">
                    <m:oMathParaPr>
                      <m:jc m:val="centerGroup"/>
                    </m:oMathParaPr>
                    <m:oMath xmlns:m="http://schemas.openxmlformats.org/officeDocument/2006/math">
                      <m:sSub>
                        <m:sSubPr>
                          <m:ctrlPr>
                            <a:rPr lang="en-US" altLang="en-US" sz="2800" i="1" smtClean="0">
                              <a:latin typeface="Cambria Math" panose="02040503050406030204" pitchFamily="18" charset="0"/>
                            </a:rPr>
                          </m:ctrlPr>
                        </m:sSubPr>
                        <m:e>
                          <m:r>
                            <m:rPr>
                              <m:sty m:val="p"/>
                            </m:rPr>
                            <a:rPr lang="en-US" altLang="en-US" sz="2800">
                              <a:latin typeface="Cambria Math" panose="02040503050406030204" pitchFamily="18" charset="0"/>
                            </a:rPr>
                            <m:t>β</m:t>
                          </m:r>
                        </m:e>
                        <m:sub>
                          <m:r>
                            <m:rPr>
                              <m:sty m:val="p"/>
                            </m:rPr>
                            <a:rPr lang="en-US" altLang="en-US" sz="2800" smtClean="0">
                              <a:latin typeface="Cambria Math" panose="02040503050406030204" pitchFamily="18" charset="0"/>
                            </a:rPr>
                            <m:t>assets</m:t>
                          </m:r>
                        </m:sub>
                      </m:sSub>
                      <m:r>
                        <a:rPr lang="en-US" altLang="en-US" sz="2800" smtClean="0">
                          <a:latin typeface="Cambria Math" panose="02040503050406030204" pitchFamily="18" charset="0"/>
                        </a:rPr>
                        <m:t>=</m:t>
                      </m:r>
                      <m:d>
                        <m:dPr>
                          <m:begChr m:val="["/>
                          <m:endChr m:val="]"/>
                          <m:ctrlPr>
                            <a:rPr lang="en-US" altLang="en-US" sz="2800" i="1" smtClean="0">
                              <a:latin typeface="Cambria Math" panose="02040503050406030204" pitchFamily="18" charset="0"/>
                            </a:rPr>
                          </m:ctrlPr>
                        </m:dPr>
                        <m:e>
                          <m:f>
                            <m:fPr>
                              <m:ctrlPr>
                                <a:rPr lang="en-US" altLang="en-US" sz="2800" i="1" smtClean="0">
                                  <a:latin typeface="Cambria Math" panose="02040503050406030204" pitchFamily="18" charset="0"/>
                                </a:rPr>
                              </m:ctrlPr>
                            </m:fPr>
                            <m:num>
                              <m:r>
                                <a:rPr lang="en-US" altLang="en-US" sz="2800" smtClean="0">
                                  <a:latin typeface="Cambria Math" panose="02040503050406030204" pitchFamily="18" charset="0"/>
                                </a:rPr>
                                <m:t>𝐷</m:t>
                              </m:r>
                            </m:num>
                            <m:den>
                              <m:r>
                                <a:rPr lang="en-US" altLang="en-US" sz="2800" smtClean="0">
                                  <a:latin typeface="Cambria Math" panose="02040503050406030204" pitchFamily="18" charset="0"/>
                                </a:rPr>
                                <m:t>𝑉</m:t>
                              </m:r>
                            </m:den>
                          </m:f>
                          <m:r>
                            <a:rPr lang="en-US" altLang="en-US" sz="2800" smtClean="0">
                              <a:latin typeface="Cambria Math" panose="02040503050406030204" pitchFamily="18" charset="0"/>
                            </a:rPr>
                            <m:t>×</m:t>
                          </m:r>
                          <m:sSub>
                            <m:sSubPr>
                              <m:ctrlPr>
                                <a:rPr lang="en-US" altLang="en-US" sz="2800" i="1" smtClean="0">
                                  <a:latin typeface="Cambria Math" panose="02040503050406030204" pitchFamily="18" charset="0"/>
                                </a:rPr>
                              </m:ctrlPr>
                            </m:sSubPr>
                            <m:e>
                              <m:r>
                                <m:rPr>
                                  <m:sty m:val="p"/>
                                </m:rPr>
                                <a:rPr lang="en-US" altLang="en-US" sz="2800" smtClean="0">
                                  <a:latin typeface="Cambria Math" panose="02040503050406030204" pitchFamily="18" charset="0"/>
                                </a:rPr>
                                <m:t>β</m:t>
                              </m:r>
                            </m:e>
                            <m:sub>
                              <m:r>
                                <m:rPr>
                                  <m:sty m:val="p"/>
                                </m:rPr>
                                <a:rPr lang="en-US" altLang="en-US" sz="2800" smtClean="0">
                                  <a:latin typeface="Cambria Math" panose="02040503050406030204" pitchFamily="18" charset="0"/>
                                </a:rPr>
                                <m:t>debt</m:t>
                              </m:r>
                            </m:sub>
                          </m:sSub>
                        </m:e>
                      </m:d>
                      <m:r>
                        <a:rPr lang="en-US" altLang="en-US" sz="2800" smtClean="0">
                          <a:latin typeface="Cambria Math" panose="02040503050406030204" pitchFamily="18" charset="0"/>
                        </a:rPr>
                        <m:t>+</m:t>
                      </m:r>
                      <m:d>
                        <m:dPr>
                          <m:begChr m:val="["/>
                          <m:endChr m:val="]"/>
                          <m:ctrlPr>
                            <a:rPr lang="en-US" altLang="en-US" sz="2800" i="1" smtClean="0">
                              <a:latin typeface="Cambria Math" panose="02040503050406030204" pitchFamily="18" charset="0"/>
                            </a:rPr>
                          </m:ctrlPr>
                        </m:dPr>
                        <m:e>
                          <m:f>
                            <m:fPr>
                              <m:ctrlPr>
                                <a:rPr lang="en-US" altLang="en-US" sz="2800" i="1" smtClean="0">
                                  <a:latin typeface="Cambria Math" panose="02040503050406030204" pitchFamily="18" charset="0"/>
                                </a:rPr>
                              </m:ctrlPr>
                            </m:fPr>
                            <m:num>
                              <m:r>
                                <a:rPr lang="en-US" altLang="en-US" sz="2800" smtClean="0">
                                  <a:latin typeface="Cambria Math" panose="02040503050406030204" pitchFamily="18" charset="0"/>
                                </a:rPr>
                                <m:t>𝐸</m:t>
                              </m:r>
                            </m:num>
                            <m:den>
                              <m:r>
                                <a:rPr lang="en-US" altLang="en-US" sz="2800" smtClean="0">
                                  <a:latin typeface="Cambria Math" panose="02040503050406030204" pitchFamily="18" charset="0"/>
                                </a:rPr>
                                <m:t>𝑉</m:t>
                              </m:r>
                            </m:den>
                          </m:f>
                          <m:r>
                            <a:rPr lang="en-US" altLang="en-US" sz="2800" smtClean="0">
                              <a:latin typeface="Cambria Math" panose="02040503050406030204" pitchFamily="18" charset="0"/>
                            </a:rPr>
                            <m:t>×</m:t>
                          </m:r>
                          <m:sSub>
                            <m:sSubPr>
                              <m:ctrlPr>
                                <a:rPr lang="en-US" altLang="en-US" sz="2800" i="1" smtClean="0">
                                  <a:latin typeface="Cambria Math" panose="02040503050406030204" pitchFamily="18" charset="0"/>
                                </a:rPr>
                              </m:ctrlPr>
                            </m:sSubPr>
                            <m:e>
                              <m:r>
                                <m:rPr>
                                  <m:sty m:val="p"/>
                                </m:rPr>
                                <a:rPr lang="en-US" altLang="en-US" sz="2800" smtClean="0">
                                  <a:latin typeface="Cambria Math" panose="02040503050406030204" pitchFamily="18" charset="0"/>
                                </a:rPr>
                                <m:t>β</m:t>
                              </m:r>
                            </m:e>
                            <m:sub>
                              <m:r>
                                <m:rPr>
                                  <m:sty m:val="p"/>
                                </m:rPr>
                                <a:rPr lang="en-US" altLang="en-US" sz="2800" smtClean="0">
                                  <a:latin typeface="Cambria Math" panose="02040503050406030204" pitchFamily="18" charset="0"/>
                                </a:rPr>
                                <m:t>equity</m:t>
                              </m:r>
                            </m:sub>
                          </m:sSub>
                        </m:e>
                      </m:d>
                    </m:oMath>
                  </m:oMathPara>
                </a14:m>
                <a:endParaRPr lang="en-US" altLang="en-US" sz="2800" dirty="0"/>
              </a:p>
              <a:p>
                <a:pPr lvl="1"/>
                <a:r>
                  <a:rPr lang="en-US" altLang="en-US" sz="2800" dirty="0"/>
                  <a:t>Corporate taxes complicate the analysis and may change our decision </a:t>
                </a:r>
              </a:p>
            </p:txBody>
          </p:sp>
        </mc:Choice>
        <mc:Fallback xmlns="">
          <p:sp>
            <p:nvSpPr>
              <p:cNvPr id="139269" name="Rectangle 5"/>
              <p:cNvSpPr>
                <a:spLocks noGrp="1" noRot="1" noChangeAspect="1" noMove="1" noResize="1" noEditPoints="1" noAdjustHandles="1" noChangeArrowheads="1" noChangeShapeType="1" noTextEdit="1"/>
              </p:cNvSpPr>
              <p:nvPr>
                <p:ph idx="1"/>
              </p:nvPr>
            </p:nvSpPr>
            <p:spPr>
              <a:blipFill>
                <a:blip r:embed="rId3"/>
                <a:stretch>
                  <a:fillRect l="-1804" t="-1867" b="-4267"/>
                </a:stretch>
              </a:blipFill>
            </p:spPr>
            <p:txBody>
              <a:bodyPr/>
              <a:lstStyle/>
              <a:p>
                <a:r>
                  <a:rPr lang="en-US">
                    <a:noFill/>
                  </a:rPr>
                  <a:t> </a:t>
                </a:r>
              </a:p>
            </p:txBody>
          </p:sp>
        </mc:Fallback>
      </mc:AlternateContent>
    </p:spTree>
    <p:extLst>
      <p:ext uri="{BB962C8B-B14F-4D97-AF65-F5344CB8AC3E}">
        <p14:creationId xmlns:p14="http://schemas.microsoft.com/office/powerpoint/2010/main" val="2110926924"/>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9269">
                                            <p:txEl>
                                              <p:pRg st="0" end="0"/>
                                            </p:txEl>
                                          </p:spTgt>
                                        </p:tgtEl>
                                        <p:attrNameLst>
                                          <p:attrName>style.visibility</p:attrName>
                                        </p:attrNameLst>
                                      </p:cBhvr>
                                      <p:to>
                                        <p:strVal val="visible"/>
                                      </p:to>
                                    </p:set>
                                    <p:animEffect transition="in" filter="checkerboard(across)">
                                      <p:cBhvr>
                                        <p:cTn id="7" dur="500"/>
                                        <p:tgtEl>
                                          <p:spTgt spid="139269">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39269">
                                            <p:txEl>
                                              <p:pRg st="1" end="1"/>
                                            </p:txEl>
                                          </p:spTgt>
                                        </p:tgtEl>
                                        <p:attrNameLst>
                                          <p:attrName>style.visibility</p:attrName>
                                        </p:attrNameLst>
                                      </p:cBhvr>
                                      <p:to>
                                        <p:strVal val="visible"/>
                                      </p:to>
                                    </p:set>
                                    <p:animEffect transition="in" filter="checkerboard(across)">
                                      <p:cBhvr>
                                        <p:cTn id="10" dur="500"/>
                                        <p:tgtEl>
                                          <p:spTgt spid="139269">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39269">
                                            <p:txEl>
                                              <p:pRg st="2" end="2"/>
                                            </p:txEl>
                                          </p:spTgt>
                                        </p:tgtEl>
                                        <p:attrNameLst>
                                          <p:attrName>style.visibility</p:attrName>
                                        </p:attrNameLst>
                                      </p:cBhvr>
                                      <p:to>
                                        <p:strVal val="visible"/>
                                      </p:to>
                                    </p:set>
                                    <p:animEffect transition="in" filter="checkerboard(across)">
                                      <p:cBhvr>
                                        <p:cTn id="13" dur="500"/>
                                        <p:tgtEl>
                                          <p:spTgt spid="139269">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39269">
                                            <p:txEl>
                                              <p:pRg st="3" end="3"/>
                                            </p:txEl>
                                          </p:spTgt>
                                        </p:tgtEl>
                                        <p:attrNameLst>
                                          <p:attrName>style.visibility</p:attrName>
                                        </p:attrNameLst>
                                      </p:cBhvr>
                                      <p:to>
                                        <p:strVal val="visible"/>
                                      </p:to>
                                    </p:set>
                                    <p:animEffect transition="in" filter="checkerboard(across)">
                                      <p:cBhvr>
                                        <p:cTn id="16" dur="500"/>
                                        <p:tgtEl>
                                          <p:spTgt spid="139269">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39269">
                                            <p:txEl>
                                              <p:pRg st="4" end="4"/>
                                            </p:txEl>
                                          </p:spTgt>
                                        </p:tgtEl>
                                        <p:attrNameLst>
                                          <p:attrName>style.visibility</p:attrName>
                                        </p:attrNameLst>
                                      </p:cBhvr>
                                      <p:to>
                                        <p:strVal val="visible"/>
                                      </p:to>
                                    </p:set>
                                    <p:animEffect transition="in" filter="checkerboard(across)">
                                      <p:cBhvr>
                                        <p:cTn id="19" dur="500"/>
                                        <p:tgtEl>
                                          <p:spTgt spid="13926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39269">
                                            <p:txEl>
                                              <p:pRg st="5" end="5"/>
                                            </p:txEl>
                                          </p:spTgt>
                                        </p:tgtEl>
                                        <p:attrNameLst>
                                          <p:attrName>style.visibility</p:attrName>
                                        </p:attrNameLst>
                                      </p:cBhvr>
                                      <p:to>
                                        <p:strVal val="visible"/>
                                      </p:to>
                                    </p:set>
                                    <p:animEffect transition="in" filter="checkerboard(across)">
                                      <p:cBhvr>
                                        <p:cTn id="24" dur="500"/>
                                        <p:tgtEl>
                                          <p:spTgt spid="139269">
                                            <p:txEl>
                                              <p:pRg st="5" end="5"/>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139269">
                                            <p:txEl>
                                              <p:pRg st="6" end="6"/>
                                            </p:txEl>
                                          </p:spTgt>
                                        </p:tgtEl>
                                        <p:attrNameLst>
                                          <p:attrName>style.visibility</p:attrName>
                                        </p:attrNameLst>
                                      </p:cBhvr>
                                      <p:to>
                                        <p:strVal val="visible"/>
                                      </p:to>
                                    </p:set>
                                    <p:animEffect transition="in" filter="checkerboard(across)">
                                      <p:cBhvr>
                                        <p:cTn id="27" dur="500"/>
                                        <p:tgtEl>
                                          <p:spTgt spid="13926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a:noFill/>
        </p:spPr>
        <p:txBody>
          <a:bodyPr/>
          <a:lstStyle/>
          <a:p>
            <a:r>
              <a:rPr lang="en-US" altLang="en-US" dirty="0"/>
              <a:t>Topics Covered</a:t>
            </a:r>
          </a:p>
        </p:txBody>
      </p:sp>
      <p:sp>
        <p:nvSpPr>
          <p:cNvPr id="108549" name="Rectangle 5"/>
          <p:cNvSpPr>
            <a:spLocks noGrp="1" noChangeArrowheads="1"/>
          </p:cNvSpPr>
          <p:nvPr>
            <p:ph idx="1"/>
          </p:nvPr>
        </p:nvSpPr>
        <p:spPr>
          <a:xfrm>
            <a:off x="698205" y="1524000"/>
            <a:ext cx="7772400" cy="4572000"/>
          </a:xfrm>
          <a:noFill/>
        </p:spPr>
        <p:txBody>
          <a:bodyPr/>
          <a:lstStyle/>
          <a:p>
            <a:pPr marL="914400" indent="-914400">
              <a:buNone/>
            </a:pPr>
            <a:r>
              <a:rPr lang="en-US" altLang="en-US" sz="3200" dirty="0"/>
              <a:t>13.1	Geothermal’s Cost of Capital</a:t>
            </a:r>
          </a:p>
          <a:p>
            <a:pPr marL="914400" indent="-914400">
              <a:buNone/>
            </a:pPr>
            <a:r>
              <a:rPr lang="en-US" altLang="en-US" sz="3200" dirty="0"/>
              <a:t>13.2	The Weighted-Average Cost of Capital (WACC)</a:t>
            </a:r>
          </a:p>
          <a:p>
            <a:pPr marL="914400" indent="-914400">
              <a:buNone/>
            </a:pPr>
            <a:r>
              <a:rPr lang="en-US" altLang="en-US" sz="3200" dirty="0"/>
              <a:t>13.3	Interpreting the WACC</a:t>
            </a:r>
          </a:p>
          <a:p>
            <a:pPr marL="914400" indent="-914400">
              <a:buNone/>
            </a:pPr>
            <a:r>
              <a:rPr lang="en-US" altLang="en-US" sz="3200" dirty="0"/>
              <a:t>13.4	Measuring Capital Structure</a:t>
            </a:r>
          </a:p>
          <a:p>
            <a:pPr marL="914400" indent="-914400">
              <a:buNone/>
            </a:pPr>
            <a:r>
              <a:rPr lang="en-US" altLang="en-US" sz="3200" dirty="0"/>
              <a:t>13.5	Estimating Expected Returns</a:t>
            </a:r>
          </a:p>
          <a:p>
            <a:pPr marL="914400" indent="-914400">
              <a:buNone/>
            </a:pPr>
            <a:r>
              <a:rPr lang="en-US" altLang="en-US" sz="3200" dirty="0"/>
              <a:t>13.6	Valuing Entire Businesses</a:t>
            </a:r>
            <a:endParaRPr lang="en-US" altLang="en-US" sz="2800" dirty="0"/>
          </a:p>
        </p:txBody>
      </p:sp>
    </p:spTree>
    <p:extLst>
      <p:ext uri="{BB962C8B-B14F-4D97-AF65-F5344CB8AC3E}">
        <p14:creationId xmlns:p14="http://schemas.microsoft.com/office/powerpoint/2010/main" val="3740922346"/>
      </p:ext>
    </p:extLst>
  </p:cSld>
  <p:clrMapOvr>
    <a:masterClrMapping/>
  </p:clrMapOvr>
  <p:transition>
    <p:randomBa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p:txBody>
          <a:bodyPr/>
          <a:lstStyle/>
          <a:p>
            <a:r>
              <a:rPr lang="en-US" altLang="en-US" dirty="0"/>
              <a:t>Measuring Capital Structure </a:t>
            </a:r>
            <a:r>
              <a:rPr lang="en-US" altLang="en-US" sz="2000" dirty="0"/>
              <a:t>(1 of 5)</a:t>
            </a:r>
            <a:endParaRPr lang="en-US" altLang="en-US" dirty="0"/>
          </a:p>
        </p:txBody>
      </p:sp>
      <p:sp>
        <p:nvSpPr>
          <p:cNvPr id="141317" name="Rectangle 5"/>
          <p:cNvSpPr>
            <a:spLocks noGrp="1" noChangeArrowheads="1"/>
          </p:cNvSpPr>
          <p:nvPr>
            <p:ph idx="1"/>
          </p:nvPr>
        </p:nvSpPr>
        <p:spPr/>
        <p:txBody>
          <a:bodyPr/>
          <a:lstStyle/>
          <a:p>
            <a:r>
              <a:rPr lang="en-US" altLang="en-US" sz="3200" dirty="0"/>
              <a:t>In estimating WACC, do not use the book value of securities</a:t>
            </a:r>
          </a:p>
          <a:p>
            <a:r>
              <a:rPr lang="en-US" altLang="en-US" sz="3200" dirty="0"/>
              <a:t>In estimating WACC, use the market value of the securities</a:t>
            </a:r>
          </a:p>
          <a:p>
            <a:r>
              <a:rPr lang="en-US" altLang="en-US" sz="3200" dirty="0"/>
              <a:t>Book values often do not represent the true market value of a firm’s securities</a:t>
            </a:r>
          </a:p>
        </p:txBody>
      </p:sp>
    </p:spTree>
    <p:extLst>
      <p:ext uri="{BB962C8B-B14F-4D97-AF65-F5344CB8AC3E}">
        <p14:creationId xmlns:p14="http://schemas.microsoft.com/office/powerpoint/2010/main" val="239746070"/>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1317">
                                            <p:txEl>
                                              <p:pRg st="0" end="0"/>
                                            </p:txEl>
                                          </p:spTgt>
                                        </p:tgtEl>
                                        <p:attrNameLst>
                                          <p:attrName>style.visibility</p:attrName>
                                        </p:attrNameLst>
                                      </p:cBhvr>
                                      <p:to>
                                        <p:strVal val="visible"/>
                                      </p:to>
                                    </p:set>
                                    <p:anim calcmode="lin" valueType="num">
                                      <p:cBhvr additive="base">
                                        <p:cTn id="7" dur="500" fill="hold"/>
                                        <p:tgtEl>
                                          <p:spTgt spid="1413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1317">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41317">
                                            <p:txEl>
                                              <p:pRg st="0" end="0"/>
                                            </p:txEl>
                                          </p:spTgt>
                                        </p:tgtEl>
                                        <p:attrNameLst>
                                          <p:attrName>ppt_c</p:attrName>
                                        </p:attrNameLst>
                                      </p:cBhvr>
                                      <p:to>
                                        <a:schemeClr val="accent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1317">
                                            <p:txEl>
                                              <p:pRg st="1" end="1"/>
                                            </p:txEl>
                                          </p:spTgt>
                                        </p:tgtEl>
                                        <p:attrNameLst>
                                          <p:attrName>style.visibility</p:attrName>
                                        </p:attrNameLst>
                                      </p:cBhvr>
                                      <p:to>
                                        <p:strVal val="visible"/>
                                      </p:to>
                                    </p:set>
                                    <p:anim calcmode="lin" valueType="num">
                                      <p:cBhvr additive="base">
                                        <p:cTn id="13" dur="500" fill="hold"/>
                                        <p:tgtEl>
                                          <p:spTgt spid="14131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1317">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41317">
                                            <p:txEl>
                                              <p:pRg st="1" end="1"/>
                                            </p:txEl>
                                          </p:spTgt>
                                        </p:tgtEl>
                                        <p:attrNameLst>
                                          <p:attrName>ppt_c</p:attrName>
                                        </p:attrNameLst>
                                      </p:cBhvr>
                                      <p:to>
                                        <a:schemeClr val="accent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1317">
                                            <p:txEl>
                                              <p:pRg st="2" end="2"/>
                                            </p:txEl>
                                          </p:spTgt>
                                        </p:tgtEl>
                                        <p:attrNameLst>
                                          <p:attrName>style.visibility</p:attrName>
                                        </p:attrNameLst>
                                      </p:cBhvr>
                                      <p:to>
                                        <p:strVal val="visible"/>
                                      </p:to>
                                    </p:set>
                                    <p:anim calcmode="lin" valueType="num">
                                      <p:cBhvr additive="base">
                                        <p:cTn id="19" dur="500" fill="hold"/>
                                        <p:tgtEl>
                                          <p:spTgt spid="14131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1317">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41317">
                                            <p:txEl>
                                              <p:pRg st="2" end="2"/>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p:txBody>
          <a:bodyPr/>
          <a:lstStyle/>
          <a:p>
            <a:r>
              <a:rPr lang="en-US" altLang="en-US" dirty="0"/>
              <a:t>Measuring Capital Structure </a:t>
            </a:r>
            <a:r>
              <a:rPr lang="en-US" altLang="en-US" sz="2000" dirty="0"/>
              <a:t>(2 of 5)</a:t>
            </a:r>
            <a:endParaRPr lang="en-US" altLang="en-US" dirty="0"/>
          </a:p>
        </p:txBody>
      </p:sp>
      <p:sp>
        <p:nvSpPr>
          <p:cNvPr id="29701" name="Rectangle 5"/>
          <p:cNvSpPr>
            <a:spLocks noChangeArrowheads="1"/>
          </p:cNvSpPr>
          <p:nvPr/>
        </p:nvSpPr>
        <p:spPr bwMode="auto">
          <a:xfrm>
            <a:off x="814864" y="1490600"/>
            <a:ext cx="7477125" cy="1733808"/>
          </a:xfrm>
          <a:prstGeom prst="roundRect">
            <a:avLst/>
          </a:prstGeom>
          <a:ln>
            <a:solidFill>
              <a:schemeClr val="accent2">
                <a:lumMod val="60000"/>
                <a:lumOff val="40000"/>
              </a:schemeClr>
            </a:solidFill>
            <a:headEnd/>
            <a:tailEnd/>
          </a:ln>
        </p:spPr>
        <p:style>
          <a:lnRef idx="2">
            <a:schemeClr val="accent2"/>
          </a:lnRef>
          <a:fillRef idx="1">
            <a:schemeClr val="lt1"/>
          </a:fillRef>
          <a:effectRef idx="0">
            <a:schemeClr val="accent2"/>
          </a:effectRef>
          <a:fontRef idx="minor">
            <a:schemeClr val="dk1"/>
          </a:fontRef>
        </p:style>
        <p:txBody>
          <a:bodyPr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3200" b="1" dirty="0">
                <a:latin typeface="Calibri" panose="020F0502020204030204" pitchFamily="34" charset="0"/>
              </a:rPr>
              <a:t>Market Value of Bonds </a:t>
            </a:r>
            <a:r>
              <a:rPr lang="en-US" altLang="en-US" sz="3200" dirty="0">
                <a:latin typeface="Calibri" panose="020F0502020204030204" pitchFamily="34" charset="0"/>
              </a:rPr>
              <a:t>- PV of all coupons and par value discounted at the current YTM</a:t>
            </a:r>
          </a:p>
        </p:txBody>
      </p:sp>
      <p:sp>
        <p:nvSpPr>
          <p:cNvPr id="6" name="Rectangle 6"/>
          <p:cNvSpPr>
            <a:spLocks noChangeArrowheads="1"/>
          </p:cNvSpPr>
          <p:nvPr/>
        </p:nvSpPr>
        <p:spPr bwMode="auto">
          <a:xfrm>
            <a:off x="838676" y="3733803"/>
            <a:ext cx="7429500" cy="1733808"/>
          </a:xfrm>
          <a:prstGeom prst="roundRect">
            <a:avLst/>
          </a:prstGeom>
          <a:ln>
            <a:solidFill>
              <a:schemeClr val="accent2">
                <a:lumMod val="60000"/>
                <a:lumOff val="40000"/>
              </a:schemeClr>
            </a:solidFill>
            <a:headEnd/>
            <a:tailEnd/>
          </a:ln>
        </p:spPr>
        <p:style>
          <a:lnRef idx="2">
            <a:schemeClr val="accent2"/>
          </a:lnRef>
          <a:fillRef idx="1">
            <a:schemeClr val="lt1"/>
          </a:fillRef>
          <a:effectRef idx="0">
            <a:schemeClr val="accent2"/>
          </a:effectRef>
          <a:fontRef idx="minor">
            <a:schemeClr val="dk1"/>
          </a:fontRef>
        </p:style>
        <p:txBody>
          <a:bodyPr lIns="90488" tIns="44450" rIns="90488" bIns="44450">
            <a:spAutoFit/>
          </a:bodyPr>
          <a:lstStyle/>
          <a:p>
            <a:pPr>
              <a:spcBef>
                <a:spcPct val="50000"/>
              </a:spcBef>
            </a:pPr>
            <a:r>
              <a:rPr lang="en-US" altLang="en-US" sz="3200" b="1" dirty="0">
                <a:latin typeface="Calibri" panose="020F0502020204030204" pitchFamily="34" charset="0"/>
              </a:rPr>
              <a:t>Market Value of Equity </a:t>
            </a:r>
            <a:r>
              <a:rPr lang="en-US" altLang="en-US" sz="3200" dirty="0">
                <a:latin typeface="Calibri" panose="020F0502020204030204" pitchFamily="34" charset="0"/>
              </a:rPr>
              <a:t>-</a:t>
            </a:r>
            <a:r>
              <a:rPr lang="en-US" altLang="en-US" sz="3200" b="1" dirty="0">
                <a:latin typeface="Calibri" panose="020F0502020204030204" pitchFamily="34" charset="0"/>
              </a:rPr>
              <a:t> </a:t>
            </a:r>
            <a:r>
              <a:rPr lang="en-US" altLang="en-US" sz="3200" dirty="0">
                <a:latin typeface="Calibri" panose="020F0502020204030204" pitchFamily="34" charset="0"/>
              </a:rPr>
              <a:t>Market price per share multiplied by the number of outstanding shares</a:t>
            </a:r>
          </a:p>
        </p:txBody>
      </p:sp>
    </p:spTree>
    <p:extLst>
      <p:ext uri="{BB962C8B-B14F-4D97-AF65-F5344CB8AC3E}">
        <p14:creationId xmlns:p14="http://schemas.microsoft.com/office/powerpoint/2010/main" val="412427716"/>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4"/>
          <p:cNvSpPr>
            <a:spLocks noGrp="1" noChangeArrowheads="1"/>
          </p:cNvSpPr>
          <p:nvPr>
            <p:ph type="title"/>
          </p:nvPr>
        </p:nvSpPr>
        <p:spPr/>
        <p:txBody>
          <a:bodyPr/>
          <a:lstStyle/>
          <a:p>
            <a:r>
              <a:rPr lang="en-US" altLang="en-US" dirty="0"/>
              <a:t>Measuring Capital Structure </a:t>
            </a:r>
            <a:r>
              <a:rPr lang="en-US" altLang="en-US" sz="2000" dirty="0"/>
              <a:t>(3 of 5)</a:t>
            </a:r>
            <a:endParaRPr lang="en-US" altLang="en-US" dirty="0"/>
          </a:p>
        </p:txBody>
      </p:sp>
      <p:graphicFrame>
        <p:nvGraphicFramePr>
          <p:cNvPr id="2" name="Table 1"/>
          <p:cNvGraphicFramePr>
            <a:graphicFrameLocks noGrp="1"/>
          </p:cNvGraphicFramePr>
          <p:nvPr>
            <p:extLst/>
          </p:nvPr>
        </p:nvGraphicFramePr>
        <p:xfrm>
          <a:off x="2038349" y="2209800"/>
          <a:ext cx="5124450" cy="2438402"/>
        </p:xfrm>
        <a:graphic>
          <a:graphicData uri="http://schemas.openxmlformats.org/drawingml/2006/table">
            <a:tbl>
              <a:tblPr firstRow="1" bandRow="1">
                <a:tableStyleId>{284E427A-3D55-4303-BF80-6455036E1DE7}</a:tableStyleId>
              </a:tblPr>
              <a:tblGrid>
                <a:gridCol w="2325190">
                  <a:extLst>
                    <a:ext uri="{9D8B030D-6E8A-4147-A177-3AD203B41FA5}">
                      <a16:colId xmlns:a16="http://schemas.microsoft.com/office/drawing/2014/main" val="20000"/>
                    </a:ext>
                  </a:extLst>
                </a:gridCol>
                <a:gridCol w="1399630">
                  <a:extLst>
                    <a:ext uri="{9D8B030D-6E8A-4147-A177-3AD203B41FA5}">
                      <a16:colId xmlns:a16="http://schemas.microsoft.com/office/drawing/2014/main" val="20001"/>
                    </a:ext>
                  </a:extLst>
                </a:gridCol>
                <a:gridCol w="1399630">
                  <a:extLst>
                    <a:ext uri="{9D8B030D-6E8A-4147-A177-3AD203B41FA5}">
                      <a16:colId xmlns:a16="http://schemas.microsoft.com/office/drawing/2014/main" val="20002"/>
                    </a:ext>
                  </a:extLst>
                </a:gridCol>
              </a:tblGrid>
              <a:tr h="422031">
                <a:tc gridSpan="3">
                  <a:txBody>
                    <a:bodyPr/>
                    <a:lstStyle/>
                    <a:p>
                      <a:pPr algn="ctr" fontAlgn="b"/>
                      <a:r>
                        <a:rPr lang="en-US" sz="2000" u="none" strike="noStrike" dirty="0">
                          <a:effectLst/>
                          <a:latin typeface="Calibri" panose="020F0502020204030204" pitchFamily="34" charset="0"/>
                        </a:rPr>
                        <a:t>Big Oil Book Value Balance Sheet (mil)</a:t>
                      </a:r>
                      <a:endParaRPr lang="en-US" sz="2000" b="0" i="0" u="none" strike="noStrike" dirty="0">
                        <a:effectLst/>
                        <a:latin typeface="Calibri" panose="020F0502020204030204" pitchFamily="34" charset="0"/>
                      </a:endParaRPr>
                    </a:p>
                  </a:txBody>
                  <a:tcPr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22031">
                <a:tc>
                  <a:txBody>
                    <a:bodyPr/>
                    <a:lstStyle/>
                    <a:p>
                      <a:pPr algn="l" fontAlgn="b"/>
                      <a:r>
                        <a:rPr lang="en-US" sz="2000" u="none" strike="noStrike" dirty="0">
                          <a:effectLst/>
                          <a:latin typeface="Calibri" panose="020F0502020204030204" pitchFamily="34" charset="0"/>
                        </a:rPr>
                        <a:t>Bank debt</a:t>
                      </a:r>
                      <a:endParaRPr lang="en-US" sz="2000" b="0" i="0" u="none" strike="noStrike" dirty="0">
                        <a:effectLst/>
                        <a:latin typeface="Calibri" panose="020F0502020204030204" pitchFamily="34" charset="0"/>
                      </a:endParaRPr>
                    </a:p>
                  </a:txBody>
                  <a:tcPr anchor="b"/>
                </a:tc>
                <a:tc>
                  <a:txBody>
                    <a:bodyPr/>
                    <a:lstStyle/>
                    <a:p>
                      <a:pPr algn="l" fontAlgn="b"/>
                      <a:r>
                        <a:rPr lang="en-US" sz="2000" u="none" strike="noStrike" dirty="0">
                          <a:effectLst/>
                          <a:latin typeface="Calibri" panose="020F0502020204030204" pitchFamily="34" charset="0"/>
                        </a:rPr>
                        <a:t> $       200 </a:t>
                      </a:r>
                      <a:endParaRPr lang="en-US" sz="2000" b="0" i="0" u="none" strike="noStrike" dirty="0">
                        <a:effectLst/>
                        <a:latin typeface="Calibri" panose="020F0502020204030204" pitchFamily="34" charset="0"/>
                      </a:endParaRPr>
                    </a:p>
                  </a:txBody>
                  <a:tcPr anchor="b"/>
                </a:tc>
                <a:tc>
                  <a:txBody>
                    <a:bodyPr/>
                    <a:lstStyle/>
                    <a:p>
                      <a:pPr algn="r" fontAlgn="b"/>
                      <a:r>
                        <a:rPr lang="en-US" sz="2000" u="none" strike="noStrike" dirty="0">
                          <a:effectLst/>
                          <a:latin typeface="Calibri" panose="020F0502020204030204" pitchFamily="34" charset="0"/>
                        </a:rPr>
                        <a:t>25.0%</a:t>
                      </a:r>
                      <a:endParaRPr lang="en-US" sz="2000" b="0" i="0" u="none" strike="noStrike" dirty="0">
                        <a:effectLst/>
                        <a:latin typeface="Calibri" panose="020F0502020204030204" pitchFamily="34" charset="0"/>
                      </a:endParaRPr>
                    </a:p>
                  </a:txBody>
                  <a:tcPr anchor="b"/>
                </a:tc>
                <a:extLst>
                  <a:ext uri="{0D108BD9-81ED-4DB2-BD59-A6C34878D82A}">
                    <a16:rowId xmlns:a16="http://schemas.microsoft.com/office/drawing/2014/main" val="10001"/>
                  </a:ext>
                </a:extLst>
              </a:tr>
              <a:tr h="398585">
                <a:tc>
                  <a:txBody>
                    <a:bodyPr/>
                    <a:lstStyle/>
                    <a:p>
                      <a:pPr algn="l" fontAlgn="b"/>
                      <a:r>
                        <a:rPr lang="en-US" sz="2000" u="none" strike="noStrike" dirty="0">
                          <a:effectLst/>
                          <a:latin typeface="Calibri" panose="020F0502020204030204" pitchFamily="34" charset="0"/>
                        </a:rPr>
                        <a:t>LT bonds</a:t>
                      </a:r>
                      <a:endParaRPr lang="en-US" sz="2000" b="0" i="0" u="none" strike="noStrike" dirty="0">
                        <a:effectLst/>
                        <a:latin typeface="Calibri" panose="020F0502020204030204" pitchFamily="34" charset="0"/>
                      </a:endParaRPr>
                    </a:p>
                  </a:txBody>
                  <a:tcPr anchor="b"/>
                </a:tc>
                <a:tc>
                  <a:txBody>
                    <a:bodyPr/>
                    <a:lstStyle/>
                    <a:p>
                      <a:pPr algn="l" fontAlgn="b"/>
                      <a:r>
                        <a:rPr lang="en-US" sz="2000" u="none" strike="noStrike" dirty="0">
                          <a:effectLst/>
                          <a:latin typeface="Calibri" panose="020F0502020204030204" pitchFamily="34" charset="0"/>
                        </a:rPr>
                        <a:t> $       200 </a:t>
                      </a:r>
                      <a:endParaRPr lang="en-US" sz="2000" b="0" i="0" u="none" strike="noStrike" dirty="0">
                        <a:effectLst/>
                        <a:latin typeface="Calibri" panose="020F0502020204030204" pitchFamily="34" charset="0"/>
                      </a:endParaRPr>
                    </a:p>
                  </a:txBody>
                  <a:tcPr anchor="b"/>
                </a:tc>
                <a:tc>
                  <a:txBody>
                    <a:bodyPr/>
                    <a:lstStyle/>
                    <a:p>
                      <a:pPr algn="r" fontAlgn="b"/>
                      <a:r>
                        <a:rPr lang="en-US" sz="2000" u="none" strike="noStrike" dirty="0">
                          <a:effectLst/>
                          <a:latin typeface="Calibri" panose="020F0502020204030204" pitchFamily="34" charset="0"/>
                        </a:rPr>
                        <a:t>25.0%</a:t>
                      </a:r>
                      <a:endParaRPr lang="en-US" sz="2000" b="0" i="0" u="none" strike="noStrike" dirty="0">
                        <a:effectLst/>
                        <a:latin typeface="Calibri" panose="020F0502020204030204" pitchFamily="34" charset="0"/>
                      </a:endParaRPr>
                    </a:p>
                  </a:txBody>
                  <a:tcPr anchor="b"/>
                </a:tc>
                <a:extLst>
                  <a:ext uri="{0D108BD9-81ED-4DB2-BD59-A6C34878D82A}">
                    <a16:rowId xmlns:a16="http://schemas.microsoft.com/office/drawing/2014/main" val="10002"/>
                  </a:ext>
                </a:extLst>
              </a:tr>
              <a:tr h="398585">
                <a:tc>
                  <a:txBody>
                    <a:bodyPr/>
                    <a:lstStyle/>
                    <a:p>
                      <a:pPr algn="l" fontAlgn="b"/>
                      <a:r>
                        <a:rPr lang="en-US" sz="2000" u="none" strike="noStrike" dirty="0">
                          <a:effectLst/>
                          <a:latin typeface="Calibri" panose="020F0502020204030204" pitchFamily="34" charset="0"/>
                        </a:rPr>
                        <a:t>Common stock</a:t>
                      </a:r>
                      <a:endParaRPr lang="en-US" sz="2000" b="0" i="0" u="none" strike="noStrike" dirty="0">
                        <a:effectLst/>
                        <a:latin typeface="Calibri" panose="020F0502020204030204" pitchFamily="34" charset="0"/>
                      </a:endParaRPr>
                    </a:p>
                  </a:txBody>
                  <a:tcPr anchor="b"/>
                </a:tc>
                <a:tc>
                  <a:txBody>
                    <a:bodyPr/>
                    <a:lstStyle/>
                    <a:p>
                      <a:pPr algn="l" fontAlgn="b"/>
                      <a:r>
                        <a:rPr lang="en-US" sz="2000" u="none" strike="noStrike" dirty="0">
                          <a:effectLst/>
                          <a:latin typeface="Calibri" panose="020F0502020204030204" pitchFamily="34" charset="0"/>
                        </a:rPr>
                        <a:t> $       100 </a:t>
                      </a:r>
                      <a:endParaRPr lang="en-US" sz="2000" b="0" i="0" u="none" strike="noStrike" dirty="0">
                        <a:effectLst/>
                        <a:latin typeface="Calibri" panose="020F0502020204030204" pitchFamily="34" charset="0"/>
                      </a:endParaRPr>
                    </a:p>
                  </a:txBody>
                  <a:tcPr anchor="b"/>
                </a:tc>
                <a:tc>
                  <a:txBody>
                    <a:bodyPr/>
                    <a:lstStyle/>
                    <a:p>
                      <a:pPr algn="r" fontAlgn="b"/>
                      <a:r>
                        <a:rPr lang="en-US" sz="2000" u="none" strike="noStrike" dirty="0">
                          <a:effectLst/>
                          <a:latin typeface="Calibri" panose="020F0502020204030204" pitchFamily="34" charset="0"/>
                        </a:rPr>
                        <a:t>12.5%</a:t>
                      </a:r>
                      <a:endParaRPr lang="en-US" sz="2000" b="0" i="0" u="none" strike="noStrike" dirty="0">
                        <a:effectLst/>
                        <a:latin typeface="Calibri" panose="020F0502020204030204" pitchFamily="34" charset="0"/>
                      </a:endParaRPr>
                    </a:p>
                  </a:txBody>
                  <a:tcPr anchor="b"/>
                </a:tc>
                <a:extLst>
                  <a:ext uri="{0D108BD9-81ED-4DB2-BD59-A6C34878D82A}">
                    <a16:rowId xmlns:a16="http://schemas.microsoft.com/office/drawing/2014/main" val="10003"/>
                  </a:ext>
                </a:extLst>
              </a:tr>
              <a:tr h="398585">
                <a:tc>
                  <a:txBody>
                    <a:bodyPr/>
                    <a:lstStyle/>
                    <a:p>
                      <a:pPr algn="l" fontAlgn="b"/>
                      <a:r>
                        <a:rPr lang="en-US" sz="2000" u="none" strike="noStrike" dirty="0">
                          <a:effectLst/>
                          <a:latin typeface="Calibri" panose="020F0502020204030204" pitchFamily="34" charset="0"/>
                        </a:rPr>
                        <a:t>Retained earnings</a:t>
                      </a:r>
                      <a:endParaRPr lang="en-US" sz="2000" b="0" i="0" u="none" strike="noStrike" dirty="0">
                        <a:effectLst/>
                        <a:latin typeface="Calibri" panose="020F0502020204030204" pitchFamily="34" charset="0"/>
                      </a:endParaRPr>
                    </a:p>
                  </a:txBody>
                  <a:tcPr anchor="b">
                    <a:lnB w="28575" cap="flat" cmpd="sng" algn="ctr">
                      <a:solidFill>
                        <a:schemeClr val="tx1"/>
                      </a:solidFill>
                      <a:prstDash val="solid"/>
                      <a:round/>
                      <a:headEnd type="none" w="med" len="med"/>
                      <a:tailEnd type="none" w="med" len="med"/>
                    </a:lnB>
                  </a:tcPr>
                </a:tc>
                <a:tc>
                  <a:txBody>
                    <a:bodyPr/>
                    <a:lstStyle/>
                    <a:p>
                      <a:pPr algn="l" fontAlgn="b"/>
                      <a:r>
                        <a:rPr lang="en-US" sz="2000" u="none" strike="noStrike" dirty="0">
                          <a:effectLst/>
                          <a:latin typeface="Calibri" panose="020F0502020204030204" pitchFamily="34" charset="0"/>
                        </a:rPr>
                        <a:t> $       300 </a:t>
                      </a:r>
                      <a:endParaRPr lang="en-US" sz="2000" b="0" i="0" u="none" strike="noStrike" dirty="0">
                        <a:effectLst/>
                        <a:latin typeface="Calibri" panose="020F0502020204030204" pitchFamily="34" charset="0"/>
                      </a:endParaRPr>
                    </a:p>
                  </a:txBody>
                  <a:tcPr anchor="b">
                    <a:lnB w="28575"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latin typeface="Calibri" panose="020F0502020204030204" pitchFamily="34" charset="0"/>
                        </a:rPr>
                        <a:t>37.5%</a:t>
                      </a:r>
                      <a:endParaRPr lang="en-US" sz="2000" b="0" i="0" u="none" strike="noStrike" dirty="0">
                        <a:effectLst/>
                        <a:latin typeface="Calibri" panose="020F0502020204030204" pitchFamily="34" charset="0"/>
                      </a:endParaRPr>
                    </a:p>
                  </a:txBody>
                  <a:tcPr anchor="b">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98585">
                <a:tc>
                  <a:txBody>
                    <a:bodyPr/>
                    <a:lstStyle/>
                    <a:p>
                      <a:pPr algn="l" fontAlgn="b"/>
                      <a:r>
                        <a:rPr lang="en-US" sz="2000" u="none" strike="noStrike" dirty="0">
                          <a:effectLst/>
                          <a:latin typeface="Calibri" panose="020F0502020204030204" pitchFamily="34" charset="0"/>
                        </a:rPr>
                        <a:t>Total</a:t>
                      </a:r>
                      <a:endParaRPr lang="en-US" sz="2000" b="0" i="0" u="none" strike="noStrike" dirty="0">
                        <a:effectLst/>
                        <a:latin typeface="Calibri" panose="020F0502020204030204" pitchFamily="34" charset="0"/>
                      </a:endParaRPr>
                    </a:p>
                  </a:txBody>
                  <a:tcPr anchor="b">
                    <a:lnT w="28575" cap="flat" cmpd="sng" algn="ctr">
                      <a:solidFill>
                        <a:schemeClr val="tx1"/>
                      </a:solidFill>
                      <a:prstDash val="solid"/>
                      <a:round/>
                      <a:headEnd type="none" w="med" len="med"/>
                      <a:tailEnd type="none" w="med" len="med"/>
                    </a:lnT>
                  </a:tcPr>
                </a:tc>
                <a:tc>
                  <a:txBody>
                    <a:bodyPr/>
                    <a:lstStyle/>
                    <a:p>
                      <a:pPr algn="l" fontAlgn="b"/>
                      <a:r>
                        <a:rPr lang="en-US" sz="2000" u="none" strike="noStrike" dirty="0">
                          <a:effectLst/>
                          <a:latin typeface="Calibri" panose="020F0502020204030204" pitchFamily="34" charset="0"/>
                        </a:rPr>
                        <a:t> $       800 </a:t>
                      </a:r>
                      <a:endParaRPr lang="en-US" sz="2000" b="0" i="0" u="none" strike="noStrike" dirty="0">
                        <a:effectLst/>
                        <a:latin typeface="Calibri" panose="020F0502020204030204" pitchFamily="34" charset="0"/>
                      </a:endParaRPr>
                    </a:p>
                  </a:txBody>
                  <a:tcPr anchor="b">
                    <a:lnT w="28575" cap="flat" cmpd="sng" algn="ctr">
                      <a:solidFill>
                        <a:schemeClr val="tx1"/>
                      </a:solidFill>
                      <a:prstDash val="solid"/>
                      <a:round/>
                      <a:headEnd type="none" w="med" len="med"/>
                      <a:tailEnd type="none" w="med" len="med"/>
                    </a:lnT>
                  </a:tcPr>
                </a:tc>
                <a:tc>
                  <a:txBody>
                    <a:bodyPr/>
                    <a:lstStyle/>
                    <a:p>
                      <a:pPr algn="r" fontAlgn="b"/>
                      <a:r>
                        <a:rPr lang="en-US" sz="2000" u="none" strike="noStrike" dirty="0">
                          <a:effectLst/>
                          <a:latin typeface="Calibri" panose="020F0502020204030204" pitchFamily="34" charset="0"/>
                        </a:rPr>
                        <a:t>100.0%</a:t>
                      </a:r>
                      <a:endParaRPr lang="en-US" sz="2000" b="0" i="0" u="none" strike="noStrike" dirty="0">
                        <a:effectLst/>
                        <a:latin typeface="Calibri" panose="020F0502020204030204" pitchFamily="34" charset="0"/>
                      </a:endParaRPr>
                    </a:p>
                  </a:txBody>
                  <a:tcPr anchor="b">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01220821"/>
      </p:ext>
    </p:extLst>
  </p:cSld>
  <p:clrMapOvr>
    <a:masterClrMapping/>
  </p:clrMapOvr>
  <p:transition>
    <p:randomBa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4"/>
          <p:cNvSpPr>
            <a:spLocks noGrp="1" noChangeArrowheads="1"/>
          </p:cNvSpPr>
          <p:nvPr>
            <p:ph type="title"/>
          </p:nvPr>
        </p:nvSpPr>
        <p:spPr/>
        <p:txBody>
          <a:bodyPr/>
          <a:lstStyle/>
          <a:p>
            <a:r>
              <a:rPr lang="en-US" altLang="en-US" dirty="0"/>
              <a:t>Measuring Capital Structure </a:t>
            </a:r>
            <a:r>
              <a:rPr lang="en-US" altLang="en-US" sz="2000" dirty="0"/>
              <a:t>(4 of 5)</a:t>
            </a:r>
            <a:endParaRPr lang="en-US" altLang="en-US" dirty="0"/>
          </a:p>
        </p:txBody>
      </p:sp>
      <p:sp>
        <p:nvSpPr>
          <p:cNvPr id="11271" name="Text Box 6"/>
          <p:cNvSpPr txBox="1">
            <a:spLocks noChangeArrowheads="1"/>
          </p:cNvSpPr>
          <p:nvPr/>
        </p:nvSpPr>
        <p:spPr bwMode="auto">
          <a:xfrm>
            <a:off x="4724400" y="1600200"/>
            <a:ext cx="4038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dirty="0">
                <a:latin typeface="Calibri" panose="020F0502020204030204" pitchFamily="34" charset="0"/>
              </a:rPr>
              <a:t>If the long term bonds pay an 8% coupon and mature in 12 years, what is their market value assuming a 9% YTM?</a:t>
            </a:r>
          </a:p>
        </p:txBody>
      </p:sp>
      <p:graphicFrame>
        <p:nvGraphicFramePr>
          <p:cNvPr id="11267" name="Object 3"/>
          <p:cNvGraphicFramePr>
            <a:graphicFrameLocks noChangeAspect="1"/>
          </p:cNvGraphicFramePr>
          <p:nvPr>
            <p:extLst/>
          </p:nvPr>
        </p:nvGraphicFramePr>
        <p:xfrm>
          <a:off x="1064418" y="4191000"/>
          <a:ext cx="7015163" cy="1771650"/>
        </p:xfrm>
        <a:graphic>
          <a:graphicData uri="http://schemas.openxmlformats.org/presentationml/2006/ole">
            <mc:AlternateContent xmlns:mc="http://schemas.openxmlformats.org/markup-compatibility/2006">
              <mc:Choice xmlns:v="urn:schemas-microsoft-com:vml" Requires="v">
                <p:oleObj spid="_x0000_s2054" name="Equation" r:id="rId4" imgW="2412720" imgH="609480" progId="Equation.3">
                  <p:embed/>
                </p:oleObj>
              </mc:Choice>
              <mc:Fallback>
                <p:oleObj name="Equation" r:id="rId4" imgW="2412720" imgH="609480" progId="Equation.3">
                  <p:embed/>
                  <p:pic>
                    <p:nvPicPr>
                      <p:cNvPr id="11267" name="Object 3"/>
                      <p:cNvPicPr>
                        <a:picLocks noChangeAspect="1" noChangeArrowheads="1"/>
                      </p:cNvPicPr>
                      <p:nvPr/>
                    </p:nvPicPr>
                    <p:blipFill>
                      <a:blip r:embed="rId5"/>
                      <a:srcRect/>
                      <a:stretch>
                        <a:fillRect/>
                      </a:stretch>
                    </p:blipFill>
                    <p:spPr bwMode="auto">
                      <a:xfrm>
                        <a:off x="1064418" y="4191000"/>
                        <a:ext cx="7015163" cy="177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Table 7"/>
          <p:cNvGraphicFramePr>
            <a:graphicFrameLocks noGrp="1"/>
          </p:cNvGraphicFramePr>
          <p:nvPr>
            <p:extLst/>
          </p:nvPr>
        </p:nvGraphicFramePr>
        <p:xfrm>
          <a:off x="381000" y="1574800"/>
          <a:ext cx="3809999" cy="2057402"/>
        </p:xfrm>
        <a:graphic>
          <a:graphicData uri="http://schemas.openxmlformats.org/drawingml/2006/table">
            <a:tbl>
              <a:tblPr firstRow="1" bandRow="1">
                <a:tableStyleId>{284E427A-3D55-4303-BF80-6455036E1DE7}</a:tableStyleId>
              </a:tblPr>
              <a:tblGrid>
                <a:gridCol w="1728765">
                  <a:extLst>
                    <a:ext uri="{9D8B030D-6E8A-4147-A177-3AD203B41FA5}">
                      <a16:colId xmlns:a16="http://schemas.microsoft.com/office/drawing/2014/main" val="20000"/>
                    </a:ext>
                  </a:extLst>
                </a:gridCol>
                <a:gridCol w="1040617">
                  <a:extLst>
                    <a:ext uri="{9D8B030D-6E8A-4147-A177-3AD203B41FA5}">
                      <a16:colId xmlns:a16="http://schemas.microsoft.com/office/drawing/2014/main" val="20001"/>
                    </a:ext>
                  </a:extLst>
                </a:gridCol>
                <a:gridCol w="1040617">
                  <a:extLst>
                    <a:ext uri="{9D8B030D-6E8A-4147-A177-3AD203B41FA5}">
                      <a16:colId xmlns:a16="http://schemas.microsoft.com/office/drawing/2014/main" val="20002"/>
                    </a:ext>
                  </a:extLst>
                </a:gridCol>
              </a:tblGrid>
              <a:tr h="356089">
                <a:tc gridSpan="3">
                  <a:txBody>
                    <a:bodyPr/>
                    <a:lstStyle/>
                    <a:p>
                      <a:pPr algn="ctr" fontAlgn="b"/>
                      <a:r>
                        <a:rPr lang="en-US" sz="1400" u="none" strike="noStrike" dirty="0">
                          <a:effectLst/>
                          <a:latin typeface="Calibri" panose="020F0502020204030204" pitchFamily="34" charset="0"/>
                        </a:rPr>
                        <a:t>Big Oil Book Value Balance Sheet (mil)</a:t>
                      </a:r>
                      <a:endParaRPr lang="en-US" sz="1400" b="0" i="0" u="none" strike="noStrike" dirty="0">
                        <a:effectLst/>
                        <a:latin typeface="Calibri" panose="020F0502020204030204" pitchFamily="34" charset="0"/>
                      </a:endParaRPr>
                    </a:p>
                  </a:txBody>
                  <a:tcPr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56089">
                <a:tc>
                  <a:txBody>
                    <a:bodyPr/>
                    <a:lstStyle/>
                    <a:p>
                      <a:pPr algn="l" fontAlgn="b"/>
                      <a:r>
                        <a:rPr lang="en-US" sz="1400" u="none" strike="noStrike" dirty="0">
                          <a:effectLst/>
                          <a:latin typeface="Calibri" panose="020F0502020204030204" pitchFamily="34" charset="0"/>
                        </a:rPr>
                        <a:t>Bank debt</a:t>
                      </a:r>
                      <a:endParaRPr lang="en-US" sz="1400" b="0" i="0" u="none" strike="noStrike" dirty="0">
                        <a:effectLst/>
                        <a:latin typeface="Calibri" panose="020F0502020204030204" pitchFamily="34" charset="0"/>
                      </a:endParaRPr>
                    </a:p>
                  </a:txBody>
                  <a:tcPr anchor="b"/>
                </a:tc>
                <a:tc>
                  <a:txBody>
                    <a:bodyPr/>
                    <a:lstStyle/>
                    <a:p>
                      <a:pPr algn="l" fontAlgn="b"/>
                      <a:r>
                        <a:rPr lang="en-US" sz="1400" u="none" strike="noStrike" dirty="0">
                          <a:effectLst/>
                          <a:latin typeface="Calibri" panose="020F0502020204030204" pitchFamily="34" charset="0"/>
                        </a:rPr>
                        <a:t> $       200 </a:t>
                      </a:r>
                      <a:endParaRPr lang="en-US" sz="1400" b="0" i="0" u="none" strike="noStrike" dirty="0">
                        <a:effectLst/>
                        <a:latin typeface="Calibri" panose="020F0502020204030204" pitchFamily="34" charset="0"/>
                      </a:endParaRPr>
                    </a:p>
                  </a:txBody>
                  <a:tcPr anchor="b"/>
                </a:tc>
                <a:tc>
                  <a:txBody>
                    <a:bodyPr/>
                    <a:lstStyle/>
                    <a:p>
                      <a:pPr algn="r" fontAlgn="b"/>
                      <a:r>
                        <a:rPr lang="en-US" sz="1400" u="none" strike="noStrike" dirty="0">
                          <a:effectLst/>
                          <a:latin typeface="Calibri" panose="020F0502020204030204" pitchFamily="34" charset="0"/>
                        </a:rPr>
                        <a:t>25.0%</a:t>
                      </a:r>
                      <a:endParaRPr lang="en-US" sz="1400" b="0" i="0" u="none" strike="noStrike" dirty="0">
                        <a:effectLst/>
                        <a:latin typeface="Calibri" panose="020F0502020204030204" pitchFamily="34" charset="0"/>
                      </a:endParaRPr>
                    </a:p>
                  </a:txBody>
                  <a:tcPr anchor="b"/>
                </a:tc>
                <a:extLst>
                  <a:ext uri="{0D108BD9-81ED-4DB2-BD59-A6C34878D82A}">
                    <a16:rowId xmlns:a16="http://schemas.microsoft.com/office/drawing/2014/main" val="10001"/>
                  </a:ext>
                </a:extLst>
              </a:tr>
              <a:tr h="336306">
                <a:tc>
                  <a:txBody>
                    <a:bodyPr/>
                    <a:lstStyle/>
                    <a:p>
                      <a:pPr algn="l" fontAlgn="b"/>
                      <a:r>
                        <a:rPr lang="en-US" sz="1400" u="none" strike="noStrike" dirty="0">
                          <a:effectLst/>
                          <a:latin typeface="Calibri" panose="020F0502020204030204" pitchFamily="34" charset="0"/>
                        </a:rPr>
                        <a:t>LT bonds</a:t>
                      </a:r>
                      <a:endParaRPr lang="en-US" sz="1400" b="0" i="0" u="none" strike="noStrike" dirty="0">
                        <a:effectLst/>
                        <a:latin typeface="Calibri" panose="020F0502020204030204" pitchFamily="34" charset="0"/>
                      </a:endParaRPr>
                    </a:p>
                  </a:txBody>
                  <a:tcPr anchor="b"/>
                </a:tc>
                <a:tc>
                  <a:txBody>
                    <a:bodyPr/>
                    <a:lstStyle/>
                    <a:p>
                      <a:pPr algn="l" fontAlgn="b"/>
                      <a:r>
                        <a:rPr lang="en-US" sz="1400" u="none" strike="noStrike" dirty="0">
                          <a:effectLst/>
                          <a:latin typeface="Calibri" panose="020F0502020204030204" pitchFamily="34" charset="0"/>
                        </a:rPr>
                        <a:t> $       200 </a:t>
                      </a:r>
                      <a:endParaRPr lang="en-US" sz="1400" b="0" i="0" u="none" strike="noStrike" dirty="0">
                        <a:effectLst/>
                        <a:latin typeface="Calibri" panose="020F0502020204030204" pitchFamily="34" charset="0"/>
                      </a:endParaRPr>
                    </a:p>
                  </a:txBody>
                  <a:tcPr anchor="b"/>
                </a:tc>
                <a:tc>
                  <a:txBody>
                    <a:bodyPr/>
                    <a:lstStyle/>
                    <a:p>
                      <a:pPr algn="r" fontAlgn="b"/>
                      <a:r>
                        <a:rPr lang="en-US" sz="1400" u="none" strike="noStrike" dirty="0">
                          <a:effectLst/>
                          <a:latin typeface="Calibri" panose="020F0502020204030204" pitchFamily="34" charset="0"/>
                        </a:rPr>
                        <a:t>25.0%</a:t>
                      </a:r>
                      <a:endParaRPr lang="en-US" sz="1400" b="0" i="0" u="none" strike="noStrike" dirty="0">
                        <a:effectLst/>
                        <a:latin typeface="Calibri" panose="020F0502020204030204" pitchFamily="34" charset="0"/>
                      </a:endParaRPr>
                    </a:p>
                  </a:txBody>
                  <a:tcPr anchor="b"/>
                </a:tc>
                <a:extLst>
                  <a:ext uri="{0D108BD9-81ED-4DB2-BD59-A6C34878D82A}">
                    <a16:rowId xmlns:a16="http://schemas.microsoft.com/office/drawing/2014/main" val="10002"/>
                  </a:ext>
                </a:extLst>
              </a:tr>
              <a:tr h="336306">
                <a:tc>
                  <a:txBody>
                    <a:bodyPr/>
                    <a:lstStyle/>
                    <a:p>
                      <a:pPr algn="l" fontAlgn="b"/>
                      <a:r>
                        <a:rPr lang="en-US" sz="1400" u="none" strike="noStrike" dirty="0">
                          <a:effectLst/>
                          <a:latin typeface="Calibri" panose="020F0502020204030204" pitchFamily="34" charset="0"/>
                        </a:rPr>
                        <a:t>Common stock</a:t>
                      </a:r>
                      <a:endParaRPr lang="en-US" sz="1400" b="0" i="0" u="none" strike="noStrike" dirty="0">
                        <a:effectLst/>
                        <a:latin typeface="Calibri" panose="020F0502020204030204" pitchFamily="34" charset="0"/>
                      </a:endParaRPr>
                    </a:p>
                  </a:txBody>
                  <a:tcPr anchor="b"/>
                </a:tc>
                <a:tc>
                  <a:txBody>
                    <a:bodyPr/>
                    <a:lstStyle/>
                    <a:p>
                      <a:pPr algn="l" fontAlgn="b"/>
                      <a:r>
                        <a:rPr lang="en-US" sz="1400" u="none" strike="noStrike" dirty="0">
                          <a:effectLst/>
                          <a:latin typeface="Calibri" panose="020F0502020204030204" pitchFamily="34" charset="0"/>
                        </a:rPr>
                        <a:t> $       100 </a:t>
                      </a:r>
                      <a:endParaRPr lang="en-US" sz="1400" b="0" i="0" u="none" strike="noStrike" dirty="0">
                        <a:effectLst/>
                        <a:latin typeface="Calibri" panose="020F0502020204030204" pitchFamily="34" charset="0"/>
                      </a:endParaRPr>
                    </a:p>
                  </a:txBody>
                  <a:tcPr anchor="b"/>
                </a:tc>
                <a:tc>
                  <a:txBody>
                    <a:bodyPr/>
                    <a:lstStyle/>
                    <a:p>
                      <a:pPr algn="r" fontAlgn="b"/>
                      <a:r>
                        <a:rPr lang="en-US" sz="1400" u="none" strike="noStrike" dirty="0">
                          <a:effectLst/>
                          <a:latin typeface="Calibri" panose="020F0502020204030204" pitchFamily="34" charset="0"/>
                        </a:rPr>
                        <a:t>12.5%</a:t>
                      </a:r>
                      <a:endParaRPr lang="en-US" sz="1400" b="0" i="0" u="none" strike="noStrike" dirty="0">
                        <a:effectLst/>
                        <a:latin typeface="Calibri" panose="020F0502020204030204" pitchFamily="34" charset="0"/>
                      </a:endParaRPr>
                    </a:p>
                  </a:txBody>
                  <a:tcPr anchor="b"/>
                </a:tc>
                <a:extLst>
                  <a:ext uri="{0D108BD9-81ED-4DB2-BD59-A6C34878D82A}">
                    <a16:rowId xmlns:a16="http://schemas.microsoft.com/office/drawing/2014/main" val="10003"/>
                  </a:ext>
                </a:extLst>
              </a:tr>
              <a:tr h="336306">
                <a:tc>
                  <a:txBody>
                    <a:bodyPr/>
                    <a:lstStyle/>
                    <a:p>
                      <a:pPr algn="l" fontAlgn="b"/>
                      <a:r>
                        <a:rPr lang="en-US" sz="1400" u="none" strike="noStrike" dirty="0">
                          <a:effectLst/>
                          <a:latin typeface="Calibri" panose="020F0502020204030204" pitchFamily="34" charset="0"/>
                        </a:rPr>
                        <a:t>Retained earnings</a:t>
                      </a:r>
                      <a:endParaRPr lang="en-US" sz="1400" b="0" i="0" u="none" strike="noStrike" dirty="0">
                        <a:effectLst/>
                        <a:latin typeface="Calibri" panose="020F0502020204030204" pitchFamily="34" charset="0"/>
                      </a:endParaRPr>
                    </a:p>
                  </a:txBody>
                  <a:tcPr anchor="b">
                    <a:lnB w="28575" cap="flat" cmpd="sng" algn="ctr">
                      <a:solidFill>
                        <a:schemeClr val="tx1"/>
                      </a:solidFill>
                      <a:prstDash val="solid"/>
                      <a:round/>
                      <a:headEnd type="none" w="med" len="med"/>
                      <a:tailEnd type="none" w="med" len="med"/>
                    </a:lnB>
                  </a:tcPr>
                </a:tc>
                <a:tc>
                  <a:txBody>
                    <a:bodyPr/>
                    <a:lstStyle/>
                    <a:p>
                      <a:pPr algn="l" fontAlgn="b"/>
                      <a:r>
                        <a:rPr lang="en-US" sz="1400" u="none" strike="noStrike" dirty="0">
                          <a:effectLst/>
                          <a:latin typeface="Calibri" panose="020F0502020204030204" pitchFamily="34" charset="0"/>
                        </a:rPr>
                        <a:t> $       300 </a:t>
                      </a:r>
                      <a:endParaRPr lang="en-US" sz="1400" b="0" i="0" u="none" strike="noStrike" dirty="0">
                        <a:effectLst/>
                        <a:latin typeface="Calibri" panose="020F0502020204030204" pitchFamily="34" charset="0"/>
                      </a:endParaRPr>
                    </a:p>
                  </a:txBody>
                  <a:tcPr anchor="b">
                    <a:lnB w="28575" cap="flat" cmpd="sng" algn="ctr">
                      <a:solidFill>
                        <a:schemeClr val="tx1"/>
                      </a:solidFill>
                      <a:prstDash val="solid"/>
                      <a:round/>
                      <a:headEnd type="none" w="med" len="med"/>
                      <a:tailEnd type="none" w="med" len="med"/>
                    </a:lnB>
                  </a:tcPr>
                </a:tc>
                <a:tc>
                  <a:txBody>
                    <a:bodyPr/>
                    <a:lstStyle/>
                    <a:p>
                      <a:pPr algn="r" fontAlgn="b"/>
                      <a:r>
                        <a:rPr lang="en-US" sz="1400" u="none" strike="noStrike" dirty="0">
                          <a:effectLst/>
                          <a:latin typeface="Calibri" panose="020F0502020204030204" pitchFamily="34" charset="0"/>
                        </a:rPr>
                        <a:t>37.5%</a:t>
                      </a:r>
                      <a:endParaRPr lang="en-US" sz="1400" b="0" i="0" u="none" strike="noStrike" dirty="0">
                        <a:effectLst/>
                        <a:latin typeface="Calibri" panose="020F0502020204030204" pitchFamily="34" charset="0"/>
                      </a:endParaRPr>
                    </a:p>
                  </a:txBody>
                  <a:tcPr anchor="b">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36306">
                <a:tc>
                  <a:txBody>
                    <a:bodyPr/>
                    <a:lstStyle/>
                    <a:p>
                      <a:pPr algn="l" fontAlgn="b"/>
                      <a:r>
                        <a:rPr lang="en-US" sz="1400" u="none" strike="noStrike" dirty="0">
                          <a:effectLst/>
                          <a:latin typeface="Calibri" panose="020F0502020204030204" pitchFamily="34" charset="0"/>
                        </a:rPr>
                        <a:t>Total</a:t>
                      </a:r>
                      <a:endParaRPr lang="en-US" sz="1400" b="0" i="0" u="none" strike="noStrike" dirty="0">
                        <a:effectLst/>
                        <a:latin typeface="Calibri" panose="020F0502020204030204" pitchFamily="34" charset="0"/>
                      </a:endParaRPr>
                    </a:p>
                  </a:txBody>
                  <a:tcPr anchor="b">
                    <a:lnT w="28575" cap="flat" cmpd="sng" algn="ctr">
                      <a:solidFill>
                        <a:schemeClr val="tx1"/>
                      </a:solidFill>
                      <a:prstDash val="solid"/>
                      <a:round/>
                      <a:headEnd type="none" w="med" len="med"/>
                      <a:tailEnd type="none" w="med" len="med"/>
                    </a:lnT>
                  </a:tcPr>
                </a:tc>
                <a:tc>
                  <a:txBody>
                    <a:bodyPr/>
                    <a:lstStyle/>
                    <a:p>
                      <a:pPr algn="l" fontAlgn="b"/>
                      <a:r>
                        <a:rPr lang="en-US" sz="1400" u="none" strike="noStrike" dirty="0">
                          <a:effectLst/>
                          <a:latin typeface="Calibri" panose="020F0502020204030204" pitchFamily="34" charset="0"/>
                        </a:rPr>
                        <a:t> $       800 </a:t>
                      </a:r>
                      <a:endParaRPr lang="en-US" sz="1400" b="0" i="0" u="none" strike="noStrike" dirty="0">
                        <a:effectLst/>
                        <a:latin typeface="Calibri" panose="020F0502020204030204" pitchFamily="34" charset="0"/>
                      </a:endParaRPr>
                    </a:p>
                  </a:txBody>
                  <a:tcPr anchor="b">
                    <a:lnT w="28575" cap="flat" cmpd="sng" algn="ctr">
                      <a:solidFill>
                        <a:schemeClr val="tx1"/>
                      </a:solidFill>
                      <a:prstDash val="solid"/>
                      <a:round/>
                      <a:headEnd type="none" w="med" len="med"/>
                      <a:tailEnd type="none" w="med" len="med"/>
                    </a:lnT>
                  </a:tcPr>
                </a:tc>
                <a:tc>
                  <a:txBody>
                    <a:bodyPr/>
                    <a:lstStyle/>
                    <a:p>
                      <a:pPr algn="r" fontAlgn="b"/>
                      <a:r>
                        <a:rPr lang="en-US" sz="1400" u="none" strike="noStrike" dirty="0">
                          <a:effectLst/>
                          <a:latin typeface="Calibri" panose="020F0502020204030204" pitchFamily="34" charset="0"/>
                        </a:rPr>
                        <a:t>100.0%</a:t>
                      </a:r>
                      <a:endParaRPr lang="en-US" sz="1400" b="0" i="0" u="none" strike="noStrike" dirty="0">
                        <a:effectLst/>
                        <a:latin typeface="Calibri" panose="020F0502020204030204" pitchFamily="34" charset="0"/>
                      </a:endParaRPr>
                    </a:p>
                  </a:txBody>
                  <a:tcPr anchor="b">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5524061"/>
      </p:ext>
    </p:extLst>
  </p:cSld>
  <p:clrMapOvr>
    <a:masterClrMapping/>
  </p:clrMapOvr>
  <p:transition>
    <p:randomBa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Grp="1" noChangeArrowheads="1"/>
          </p:cNvSpPr>
          <p:nvPr>
            <p:ph type="title"/>
          </p:nvPr>
        </p:nvSpPr>
        <p:spPr/>
        <p:txBody>
          <a:bodyPr/>
          <a:lstStyle/>
          <a:p>
            <a:r>
              <a:rPr lang="en-US" altLang="en-US" dirty="0"/>
              <a:t>Measuring Capital Structure </a:t>
            </a:r>
            <a:r>
              <a:rPr lang="en-US" altLang="en-US" sz="2000" dirty="0"/>
              <a:t>(5 of 5)</a:t>
            </a:r>
            <a:endParaRPr lang="en-US" altLang="en-US" dirty="0"/>
          </a:p>
        </p:txBody>
      </p:sp>
      <p:graphicFrame>
        <p:nvGraphicFramePr>
          <p:cNvPr id="2" name="Table 1"/>
          <p:cNvGraphicFramePr>
            <a:graphicFrameLocks noGrp="1"/>
          </p:cNvGraphicFramePr>
          <p:nvPr>
            <p:extLst/>
          </p:nvPr>
        </p:nvGraphicFramePr>
        <p:xfrm>
          <a:off x="1371600" y="2133600"/>
          <a:ext cx="6477001" cy="2971800"/>
        </p:xfrm>
        <a:graphic>
          <a:graphicData uri="http://schemas.openxmlformats.org/drawingml/2006/table">
            <a:tbl>
              <a:tblPr firstRow="1" bandRow="1">
                <a:tableStyleId>{284E427A-3D55-4303-BF80-6455036E1DE7}</a:tableStyleId>
              </a:tblPr>
              <a:tblGrid>
                <a:gridCol w="2900569">
                  <a:extLst>
                    <a:ext uri="{9D8B030D-6E8A-4147-A177-3AD203B41FA5}">
                      <a16:colId xmlns:a16="http://schemas.microsoft.com/office/drawing/2014/main" val="20000"/>
                    </a:ext>
                  </a:extLst>
                </a:gridCol>
                <a:gridCol w="1830458">
                  <a:extLst>
                    <a:ext uri="{9D8B030D-6E8A-4147-A177-3AD203B41FA5}">
                      <a16:colId xmlns:a16="http://schemas.microsoft.com/office/drawing/2014/main" val="20001"/>
                    </a:ext>
                  </a:extLst>
                </a:gridCol>
                <a:gridCol w="1745974">
                  <a:extLst>
                    <a:ext uri="{9D8B030D-6E8A-4147-A177-3AD203B41FA5}">
                      <a16:colId xmlns:a16="http://schemas.microsoft.com/office/drawing/2014/main" val="20002"/>
                    </a:ext>
                  </a:extLst>
                </a:gridCol>
              </a:tblGrid>
              <a:tr h="495300">
                <a:tc gridSpan="3">
                  <a:txBody>
                    <a:bodyPr/>
                    <a:lstStyle/>
                    <a:p>
                      <a:pPr algn="ctr" fontAlgn="b"/>
                      <a:r>
                        <a:rPr lang="en-US" sz="2400" u="none" strike="noStrike" dirty="0">
                          <a:effectLst/>
                          <a:latin typeface="Calibri" panose="020F0502020204030204" pitchFamily="34" charset="0"/>
                        </a:rPr>
                        <a:t>Big Oil Market Value Balance Sheet (mil)</a:t>
                      </a:r>
                      <a:endParaRPr lang="en-US" sz="2400" b="0" i="0" u="none" strike="noStrike" dirty="0">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5300">
                <a:tc>
                  <a:txBody>
                    <a:bodyPr/>
                    <a:lstStyle/>
                    <a:p>
                      <a:pPr algn="l" fontAlgn="b"/>
                      <a:r>
                        <a:rPr lang="en-US" sz="2400" u="none" strike="noStrike" dirty="0">
                          <a:effectLst/>
                          <a:latin typeface="Calibri" panose="020F0502020204030204" pitchFamily="34" charset="0"/>
                        </a:rPr>
                        <a:t>Bank debt (mil)</a:t>
                      </a:r>
                      <a:endParaRPr lang="en-US" sz="2400" b="0" i="0" u="none" strike="noStrike" dirty="0">
                        <a:effectLst/>
                        <a:latin typeface="Calibri" panose="020F0502020204030204" pitchFamily="34" charset="0"/>
                      </a:endParaRPr>
                    </a:p>
                  </a:txBody>
                  <a:tcPr marL="9525" marR="9525" marT="9525" marB="0" anchor="b"/>
                </a:tc>
                <a:tc>
                  <a:txBody>
                    <a:bodyPr/>
                    <a:lstStyle/>
                    <a:p>
                      <a:pPr algn="l" fontAlgn="b"/>
                      <a:r>
                        <a:rPr lang="en-US" sz="2400" u="none" strike="noStrike" dirty="0">
                          <a:effectLst/>
                          <a:latin typeface="Calibri" panose="020F0502020204030204" pitchFamily="34" charset="0"/>
                        </a:rPr>
                        <a:t> $       200.0 </a:t>
                      </a:r>
                      <a:endParaRPr lang="en-US" sz="2400" b="0" i="0" u="none" strike="noStrike" dirty="0">
                        <a:effectLst/>
                        <a:latin typeface="Calibri" panose="020F0502020204030204" pitchFamily="34" charset="0"/>
                      </a:endParaRPr>
                    </a:p>
                  </a:txBody>
                  <a:tcPr marL="9525" marR="9525" marT="9525" marB="0" anchor="b"/>
                </a:tc>
                <a:tc>
                  <a:txBody>
                    <a:bodyPr/>
                    <a:lstStyle/>
                    <a:p>
                      <a:pPr algn="r" fontAlgn="b"/>
                      <a:r>
                        <a:rPr lang="en-US" sz="2400" u="none" strike="noStrike" dirty="0">
                          <a:effectLst/>
                          <a:latin typeface="Calibri" panose="020F0502020204030204" pitchFamily="34" charset="0"/>
                        </a:rPr>
                        <a:t>12.6%</a:t>
                      </a:r>
                      <a:endParaRPr lang="en-US" sz="2400" b="0" i="0" u="none" strike="noStrike" dirty="0">
                        <a:effectLst/>
                        <a:latin typeface="Calibri" panose="020F0502020204030204" pitchFamily="34" charset="0"/>
                      </a:endParaRPr>
                    </a:p>
                  </a:txBody>
                  <a:tcPr marL="9525" marR="9525" marT="9525" marB="0" anchor="b"/>
                </a:tc>
                <a:extLst>
                  <a:ext uri="{0D108BD9-81ED-4DB2-BD59-A6C34878D82A}">
                    <a16:rowId xmlns:a16="http://schemas.microsoft.com/office/drawing/2014/main" val="10001"/>
                  </a:ext>
                </a:extLst>
              </a:tr>
              <a:tr h="495300">
                <a:tc>
                  <a:txBody>
                    <a:bodyPr/>
                    <a:lstStyle/>
                    <a:p>
                      <a:pPr algn="l" fontAlgn="b"/>
                      <a:r>
                        <a:rPr lang="en-US" sz="2400" u="none" strike="noStrike" dirty="0">
                          <a:effectLst/>
                          <a:latin typeface="Calibri" panose="020F0502020204030204" pitchFamily="34" charset="0"/>
                        </a:rPr>
                        <a:t>LT bonds</a:t>
                      </a:r>
                      <a:endParaRPr lang="en-US" sz="2400" b="0" i="0" u="none" strike="noStrike" dirty="0">
                        <a:effectLst/>
                        <a:latin typeface="Calibri" panose="020F0502020204030204" pitchFamily="34" charset="0"/>
                      </a:endParaRPr>
                    </a:p>
                  </a:txBody>
                  <a:tcPr marL="9525" marR="9525" marT="9525" marB="0" anchor="b"/>
                </a:tc>
                <a:tc>
                  <a:txBody>
                    <a:bodyPr/>
                    <a:lstStyle/>
                    <a:p>
                      <a:pPr algn="l" fontAlgn="b"/>
                      <a:r>
                        <a:rPr lang="en-US" sz="2400" u="none" strike="noStrike" dirty="0">
                          <a:effectLst/>
                          <a:latin typeface="Calibri" panose="020F0502020204030204" pitchFamily="34" charset="0"/>
                        </a:rPr>
                        <a:t> $       185.7 </a:t>
                      </a:r>
                      <a:endParaRPr lang="en-US" sz="2400" b="0" i="0" u="none" strike="noStrike" dirty="0">
                        <a:effectLst/>
                        <a:latin typeface="Calibri" panose="020F0502020204030204" pitchFamily="34" charset="0"/>
                      </a:endParaRPr>
                    </a:p>
                  </a:txBody>
                  <a:tcPr marL="9525" marR="9525" marT="9525" marB="0" anchor="b"/>
                </a:tc>
                <a:tc>
                  <a:txBody>
                    <a:bodyPr/>
                    <a:lstStyle/>
                    <a:p>
                      <a:pPr algn="r" fontAlgn="b"/>
                      <a:r>
                        <a:rPr lang="en-US" sz="2400" u="none" strike="noStrike" dirty="0">
                          <a:effectLst/>
                          <a:latin typeface="Calibri" panose="020F0502020204030204" pitchFamily="34" charset="0"/>
                        </a:rPr>
                        <a:t>11.7%</a:t>
                      </a:r>
                      <a:endParaRPr lang="en-US" sz="2400" b="0" i="0" u="none" strike="noStrike" dirty="0">
                        <a:effectLst/>
                        <a:latin typeface="Calibri" panose="020F0502020204030204" pitchFamily="34" charset="0"/>
                      </a:endParaRPr>
                    </a:p>
                  </a:txBody>
                  <a:tcPr marL="9525" marR="9525" marT="9525" marB="0" anchor="b"/>
                </a:tc>
                <a:extLst>
                  <a:ext uri="{0D108BD9-81ED-4DB2-BD59-A6C34878D82A}">
                    <a16:rowId xmlns:a16="http://schemas.microsoft.com/office/drawing/2014/main" val="10002"/>
                  </a:ext>
                </a:extLst>
              </a:tr>
              <a:tr h="495300">
                <a:tc>
                  <a:txBody>
                    <a:bodyPr/>
                    <a:lstStyle/>
                    <a:p>
                      <a:pPr algn="l" fontAlgn="b"/>
                      <a:r>
                        <a:rPr lang="en-US" sz="2400" u="none" strike="noStrike" dirty="0">
                          <a:effectLst/>
                          <a:latin typeface="Calibri" panose="020F0502020204030204" pitchFamily="34" charset="0"/>
                        </a:rPr>
                        <a:t>Total debt</a:t>
                      </a:r>
                      <a:endParaRPr lang="en-US" sz="2400" b="0" i="0" u="none" strike="noStrike" dirty="0">
                        <a:effectLst/>
                        <a:latin typeface="Calibri" panose="020F0502020204030204" pitchFamily="34" charset="0"/>
                      </a:endParaRPr>
                    </a:p>
                  </a:txBody>
                  <a:tcPr marL="9525" marR="9525" marT="9525" marB="0" anchor="b"/>
                </a:tc>
                <a:tc>
                  <a:txBody>
                    <a:bodyPr/>
                    <a:lstStyle/>
                    <a:p>
                      <a:pPr algn="l" fontAlgn="b"/>
                      <a:r>
                        <a:rPr lang="en-US" sz="2400" u="none" strike="noStrike" dirty="0">
                          <a:effectLst/>
                          <a:latin typeface="Calibri" panose="020F0502020204030204" pitchFamily="34" charset="0"/>
                        </a:rPr>
                        <a:t> $       385.7 </a:t>
                      </a:r>
                      <a:endParaRPr lang="en-US" sz="2400" b="0" i="0" u="none" strike="noStrike" dirty="0">
                        <a:effectLst/>
                        <a:latin typeface="Calibri" panose="020F0502020204030204" pitchFamily="34" charset="0"/>
                      </a:endParaRPr>
                    </a:p>
                  </a:txBody>
                  <a:tcPr marL="9525" marR="9525" marT="9525" marB="0" anchor="b"/>
                </a:tc>
                <a:tc>
                  <a:txBody>
                    <a:bodyPr/>
                    <a:lstStyle/>
                    <a:p>
                      <a:pPr algn="r" fontAlgn="b"/>
                      <a:r>
                        <a:rPr lang="en-US" sz="2400" u="none" strike="noStrike" dirty="0">
                          <a:effectLst/>
                          <a:latin typeface="Calibri" panose="020F0502020204030204" pitchFamily="34" charset="0"/>
                        </a:rPr>
                        <a:t>24.3%</a:t>
                      </a:r>
                      <a:endParaRPr lang="en-US" sz="2400" b="0" i="0" u="none" strike="noStrike" dirty="0">
                        <a:effectLst/>
                        <a:latin typeface="Calibri" panose="020F0502020204030204" pitchFamily="34" charset="0"/>
                      </a:endParaRPr>
                    </a:p>
                  </a:txBody>
                  <a:tcPr marL="9525" marR="9525" marT="9525" marB="0" anchor="b"/>
                </a:tc>
                <a:extLst>
                  <a:ext uri="{0D108BD9-81ED-4DB2-BD59-A6C34878D82A}">
                    <a16:rowId xmlns:a16="http://schemas.microsoft.com/office/drawing/2014/main" val="10003"/>
                  </a:ext>
                </a:extLst>
              </a:tr>
              <a:tr h="495300">
                <a:tc>
                  <a:txBody>
                    <a:bodyPr/>
                    <a:lstStyle/>
                    <a:p>
                      <a:pPr algn="l" fontAlgn="b"/>
                      <a:r>
                        <a:rPr lang="en-US" sz="2400" u="none" strike="noStrike" dirty="0">
                          <a:effectLst/>
                          <a:latin typeface="Calibri" panose="020F0502020204030204" pitchFamily="34" charset="0"/>
                        </a:rPr>
                        <a:t>Common stock</a:t>
                      </a:r>
                      <a:endParaRPr lang="en-US" sz="2400" b="0" i="0" u="none" strike="noStrike" dirty="0">
                        <a:effectLst/>
                        <a:latin typeface="Calibri" panose="020F0502020204030204" pitchFamily="34" charset="0"/>
                      </a:endParaRPr>
                    </a:p>
                  </a:txBody>
                  <a:tcPr marL="9525" marR="9525" marT="9525" marB="0" anchor="b">
                    <a:lnB w="28575" cap="flat" cmpd="sng" algn="ctr">
                      <a:solidFill>
                        <a:schemeClr val="tx1"/>
                      </a:solidFill>
                      <a:prstDash val="solid"/>
                      <a:round/>
                      <a:headEnd type="none" w="med" len="med"/>
                      <a:tailEnd type="none" w="med" len="med"/>
                    </a:lnB>
                  </a:tcPr>
                </a:tc>
                <a:tc>
                  <a:txBody>
                    <a:bodyPr/>
                    <a:lstStyle/>
                    <a:p>
                      <a:pPr algn="l" fontAlgn="b"/>
                      <a:r>
                        <a:rPr lang="en-US" sz="2400" u="none" strike="noStrike" dirty="0">
                          <a:effectLst/>
                          <a:latin typeface="Calibri" panose="020F0502020204030204" pitchFamily="34" charset="0"/>
                        </a:rPr>
                        <a:t> $    1,200.0 </a:t>
                      </a:r>
                      <a:endParaRPr lang="en-US" sz="2400" b="0" i="0" u="none" strike="noStrike" dirty="0">
                        <a:effectLst/>
                        <a:latin typeface="Calibri" panose="020F0502020204030204" pitchFamily="34" charset="0"/>
                      </a:endParaRPr>
                    </a:p>
                  </a:txBody>
                  <a:tcPr marL="9525" marR="9525" marT="9525" marB="0" anchor="b">
                    <a:lnB w="28575" cap="flat" cmpd="sng" algn="ctr">
                      <a:solidFill>
                        <a:schemeClr val="tx1"/>
                      </a:solidFill>
                      <a:prstDash val="solid"/>
                      <a:round/>
                      <a:headEnd type="none" w="med" len="med"/>
                      <a:tailEnd type="none" w="med" len="med"/>
                    </a:lnB>
                  </a:tcPr>
                </a:tc>
                <a:tc>
                  <a:txBody>
                    <a:bodyPr/>
                    <a:lstStyle/>
                    <a:p>
                      <a:pPr algn="r" fontAlgn="b"/>
                      <a:r>
                        <a:rPr lang="en-US" sz="2400" u="none" strike="noStrike" dirty="0">
                          <a:effectLst/>
                          <a:latin typeface="Calibri" panose="020F0502020204030204" pitchFamily="34" charset="0"/>
                        </a:rPr>
                        <a:t>75.7%</a:t>
                      </a:r>
                      <a:endParaRPr lang="en-US" sz="2400" b="0" i="0" u="none" strike="noStrike" dirty="0">
                        <a:effectLst/>
                        <a:latin typeface="Calibri" panose="020F0502020204030204" pitchFamily="34" charset="0"/>
                      </a:endParaRPr>
                    </a:p>
                  </a:txBody>
                  <a:tcPr marL="9525" marR="9525" marT="9525" marB="0" anchor="b">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95300">
                <a:tc>
                  <a:txBody>
                    <a:bodyPr/>
                    <a:lstStyle/>
                    <a:p>
                      <a:pPr algn="l" fontAlgn="b"/>
                      <a:r>
                        <a:rPr lang="en-US" sz="2400" u="none" strike="noStrike" dirty="0">
                          <a:effectLst/>
                          <a:latin typeface="Calibri" panose="020F0502020204030204" pitchFamily="34" charset="0"/>
                        </a:rPr>
                        <a:t>Total</a:t>
                      </a:r>
                      <a:endParaRPr lang="en-US" sz="2400" b="0" i="0" u="none" strike="noStrike" dirty="0">
                        <a:effectLst/>
                        <a:latin typeface="Calibri" panose="020F0502020204030204" pitchFamily="34" charset="0"/>
                      </a:endParaRPr>
                    </a:p>
                  </a:txBody>
                  <a:tcPr marL="9525" marR="9525" marT="9525" marB="0" anchor="b">
                    <a:lnT w="28575" cap="flat" cmpd="sng" algn="ctr">
                      <a:solidFill>
                        <a:schemeClr val="tx1"/>
                      </a:solidFill>
                      <a:prstDash val="solid"/>
                      <a:round/>
                      <a:headEnd type="none" w="med" len="med"/>
                      <a:tailEnd type="none" w="med" len="med"/>
                    </a:lnT>
                  </a:tcPr>
                </a:tc>
                <a:tc>
                  <a:txBody>
                    <a:bodyPr/>
                    <a:lstStyle/>
                    <a:p>
                      <a:pPr algn="l" fontAlgn="b"/>
                      <a:r>
                        <a:rPr lang="en-US" sz="2400" u="none" strike="noStrike" dirty="0">
                          <a:effectLst/>
                          <a:latin typeface="Calibri" panose="020F0502020204030204" pitchFamily="34" charset="0"/>
                        </a:rPr>
                        <a:t> $    1,585.7 </a:t>
                      </a:r>
                      <a:endParaRPr lang="en-US" sz="2400" b="0" i="0" u="none" strike="noStrike" dirty="0">
                        <a:effectLst/>
                        <a:latin typeface="Calibri" panose="020F0502020204030204" pitchFamily="34" charset="0"/>
                      </a:endParaRPr>
                    </a:p>
                  </a:txBody>
                  <a:tcPr marL="9525" marR="9525" marT="9525" marB="0" anchor="b">
                    <a:lnT w="28575" cap="flat" cmpd="sng" algn="ctr">
                      <a:solidFill>
                        <a:schemeClr val="tx1"/>
                      </a:solidFill>
                      <a:prstDash val="solid"/>
                      <a:round/>
                      <a:headEnd type="none" w="med" len="med"/>
                      <a:tailEnd type="none" w="med" len="med"/>
                    </a:lnT>
                  </a:tcPr>
                </a:tc>
                <a:tc>
                  <a:txBody>
                    <a:bodyPr/>
                    <a:lstStyle/>
                    <a:p>
                      <a:pPr algn="r" fontAlgn="b"/>
                      <a:r>
                        <a:rPr lang="en-US" sz="2400" u="none" strike="noStrike" dirty="0">
                          <a:effectLst/>
                          <a:latin typeface="Calibri" panose="020F0502020204030204" pitchFamily="34" charset="0"/>
                        </a:rPr>
                        <a:t>100.0%</a:t>
                      </a:r>
                      <a:endParaRPr lang="en-US" sz="2400" b="0" i="0" u="none" strike="noStrike" dirty="0">
                        <a:effectLst/>
                        <a:latin typeface="Calibri" panose="020F0502020204030204" pitchFamily="34" charset="0"/>
                      </a:endParaRPr>
                    </a:p>
                  </a:txBody>
                  <a:tcPr marL="9525" marR="9525" marT="9525" marB="0" anchor="b">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34593391"/>
      </p:ext>
    </p:extLst>
  </p:cSld>
  <p:clrMapOvr>
    <a:masterClrMapping/>
  </p:clrMapOvr>
  <p:transition>
    <p:randomBa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4"/>
          <p:cNvSpPr>
            <a:spLocks noGrp="1" noChangeArrowheads="1"/>
          </p:cNvSpPr>
          <p:nvPr>
            <p:ph type="title"/>
          </p:nvPr>
        </p:nvSpPr>
        <p:spPr/>
        <p:txBody>
          <a:bodyPr/>
          <a:lstStyle/>
          <a:p>
            <a:r>
              <a:rPr lang="en-US" altLang="en-US" dirty="0"/>
              <a:t>Required Rates of Return </a:t>
            </a:r>
            <a:r>
              <a:rPr lang="en-US" altLang="en-US" sz="2000" dirty="0"/>
              <a:t>(1 of 4)</a:t>
            </a:r>
            <a:endParaRPr lang="en-US" altLang="en-US" dirty="0"/>
          </a:p>
        </p:txBody>
      </p:sp>
      <p:sp>
        <p:nvSpPr>
          <p:cNvPr id="13319" name="Rectangle 5"/>
          <p:cNvSpPr>
            <a:spLocks noGrp="1" noChangeArrowheads="1"/>
          </p:cNvSpPr>
          <p:nvPr>
            <p:ph idx="1"/>
          </p:nvPr>
        </p:nvSpPr>
        <p:spPr/>
        <p:txBody>
          <a:bodyPr/>
          <a:lstStyle/>
          <a:p>
            <a:r>
              <a:rPr lang="en-US" altLang="en-US" sz="3200" dirty="0"/>
              <a:t>Bonds</a:t>
            </a:r>
          </a:p>
          <a:p>
            <a:pPr marL="0" indent="0" algn="ctr">
              <a:buNone/>
            </a:pPr>
            <a:r>
              <a:rPr lang="en-US" altLang="en-US" sz="3200" i="1" dirty="0"/>
              <a:t>r</a:t>
            </a:r>
            <a:r>
              <a:rPr lang="en-US" altLang="en-US" sz="3200" i="1" baseline="-25000" dirty="0"/>
              <a:t>d</a:t>
            </a:r>
            <a:r>
              <a:rPr lang="en-US" altLang="en-US" sz="3200" dirty="0"/>
              <a:t> = YTM</a:t>
            </a:r>
          </a:p>
          <a:p>
            <a:endParaRPr lang="en-US" altLang="en-US" dirty="0"/>
          </a:p>
          <a:p>
            <a:pPr lvl="0"/>
            <a:r>
              <a:rPr lang="en-US" altLang="en-US" sz="3200" dirty="0"/>
              <a:t>Common Stock</a:t>
            </a:r>
          </a:p>
          <a:p>
            <a:pPr marL="0" lvl="0" indent="0" algn="ctr">
              <a:buNone/>
            </a:pPr>
            <a:r>
              <a:rPr lang="en-US" altLang="en-US" sz="3200" i="1" kern="1200" dirty="0">
                <a:latin typeface="Calibri" panose="020F0502020204030204" pitchFamily="34" charset="0"/>
              </a:rPr>
              <a:t>r</a:t>
            </a:r>
            <a:r>
              <a:rPr lang="en-US" altLang="en-US" sz="3200" i="1" kern="1200" baseline="-25000" dirty="0">
                <a:latin typeface="Calibri" panose="020F0502020204030204" pitchFamily="34" charset="0"/>
              </a:rPr>
              <a:t>e</a:t>
            </a:r>
            <a:r>
              <a:rPr lang="en-US" altLang="en-US" sz="3200" dirty="0"/>
              <a:t> = CAPM</a:t>
            </a:r>
          </a:p>
          <a:p>
            <a:pPr marL="0" lvl="0" indent="0" algn="ctr">
              <a:buNone/>
            </a:pPr>
            <a:r>
              <a:rPr lang="en-US" altLang="en-US" sz="3200" dirty="0"/>
              <a:t>= </a:t>
            </a:r>
            <a:r>
              <a:rPr lang="en-US" altLang="en-US" sz="3200" i="1" kern="1200" dirty="0">
                <a:latin typeface="Calibri" panose="020F0502020204030204" pitchFamily="34" charset="0"/>
              </a:rPr>
              <a:t>r</a:t>
            </a:r>
            <a:r>
              <a:rPr lang="en-US" altLang="en-US" sz="3200" i="1" kern="1200" baseline="-25000" dirty="0">
                <a:latin typeface="Calibri" panose="020F0502020204030204" pitchFamily="34" charset="0"/>
              </a:rPr>
              <a:t>f</a:t>
            </a:r>
            <a:r>
              <a:rPr lang="en-US" altLang="en-US" sz="3200" dirty="0"/>
              <a:t> + </a:t>
            </a:r>
            <a:r>
              <a:rPr lang="el-GR" altLang="en-US" sz="3200" dirty="0"/>
              <a:t>β</a:t>
            </a:r>
            <a:r>
              <a:rPr lang="en-US" altLang="en-US" sz="3200" i="1" dirty="0"/>
              <a:t>(</a:t>
            </a:r>
            <a:r>
              <a:rPr lang="en-US" altLang="en-US" sz="3200" i="1" kern="1200" dirty="0">
                <a:latin typeface="Calibri" panose="020F0502020204030204" pitchFamily="34" charset="0"/>
              </a:rPr>
              <a:t>r</a:t>
            </a:r>
            <a:r>
              <a:rPr lang="en-US" altLang="en-US" sz="3200" i="1" kern="1200" baseline="-25000" dirty="0">
                <a:latin typeface="Calibri" panose="020F0502020204030204" pitchFamily="34" charset="0"/>
              </a:rPr>
              <a:t>m</a:t>
            </a:r>
            <a:r>
              <a:rPr lang="en-US" altLang="en-US" sz="3200" i="1" dirty="0"/>
              <a:t> - </a:t>
            </a:r>
            <a:r>
              <a:rPr lang="en-US" altLang="en-US" sz="3200" i="1" kern="1200" dirty="0">
                <a:latin typeface="Calibri" panose="020F0502020204030204" pitchFamily="34" charset="0"/>
              </a:rPr>
              <a:t>r</a:t>
            </a:r>
            <a:r>
              <a:rPr lang="en-US" altLang="en-US" sz="3200" i="1" kern="1200" baseline="-25000" dirty="0">
                <a:latin typeface="Calibri" panose="020F0502020204030204" pitchFamily="34" charset="0"/>
              </a:rPr>
              <a:t>f</a:t>
            </a:r>
            <a:r>
              <a:rPr lang="en-US" altLang="en-US" sz="3200" dirty="0"/>
              <a:t>)</a:t>
            </a:r>
          </a:p>
        </p:txBody>
      </p:sp>
    </p:spTree>
    <p:extLst>
      <p:ext uri="{BB962C8B-B14F-4D97-AF65-F5344CB8AC3E}">
        <p14:creationId xmlns:p14="http://schemas.microsoft.com/office/powerpoint/2010/main" val="500139160"/>
      </p:ext>
    </p:extLst>
  </p:cSld>
  <p:clrMapOvr>
    <a:masterClrMapping/>
  </p:clrMapOvr>
  <p:transition>
    <p:randomBa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p:txBody>
          <a:bodyPr/>
          <a:lstStyle/>
          <a:p>
            <a:r>
              <a:rPr lang="en-US" altLang="en-US" dirty="0"/>
              <a:t>Required Rates of Return </a:t>
            </a:r>
            <a:r>
              <a:rPr lang="en-US" altLang="en-US" sz="2000" dirty="0"/>
              <a:t>(2 of 4)</a:t>
            </a:r>
            <a:endParaRPr lang="en-US" altLang="en-US" dirty="0"/>
          </a:p>
        </p:txBody>
      </p:sp>
      <p:sp>
        <p:nvSpPr>
          <p:cNvPr id="27653" name="Rectangle 5"/>
          <p:cNvSpPr>
            <a:spLocks noGrp="1" noChangeArrowheads="1"/>
          </p:cNvSpPr>
          <p:nvPr>
            <p:ph idx="1"/>
          </p:nvPr>
        </p:nvSpPr>
        <p:spPr/>
        <p:txBody>
          <a:bodyPr/>
          <a:lstStyle/>
          <a:p>
            <a:pPr marL="0" indent="0">
              <a:buNone/>
            </a:pPr>
            <a:r>
              <a:rPr lang="en-US" altLang="en-US" sz="3200" b="1" i="1" u="sng" dirty="0"/>
              <a:t>Example</a:t>
            </a:r>
          </a:p>
          <a:p>
            <a:pPr marL="400050" lvl="1" indent="0">
              <a:buNone/>
            </a:pPr>
            <a:r>
              <a:rPr lang="en-US" altLang="en-US" sz="2800" i="1" dirty="0"/>
              <a:t>Big Oil has a beta of .85. The risk free rate is 6% and the market risk premium is 7%.</a:t>
            </a:r>
          </a:p>
          <a:p>
            <a:endParaRPr lang="en-US" altLang="en-US" sz="1800" dirty="0"/>
          </a:p>
          <a:p>
            <a:pPr marL="0" indent="0">
              <a:buNone/>
            </a:pPr>
            <a:r>
              <a:rPr lang="en-US" altLang="en-US" sz="2800" dirty="0"/>
              <a:t>Q: Determine the WACC for Big Oil.</a:t>
            </a:r>
          </a:p>
        </p:txBody>
      </p:sp>
      <p:graphicFrame>
        <p:nvGraphicFramePr>
          <p:cNvPr id="2" name="Object 1"/>
          <p:cNvGraphicFramePr>
            <a:graphicFrameLocks/>
          </p:cNvGraphicFramePr>
          <p:nvPr>
            <p:extLst/>
          </p:nvPr>
        </p:nvGraphicFramePr>
        <p:xfrm>
          <a:off x="2400777" y="4038600"/>
          <a:ext cx="4305300" cy="685800"/>
        </p:xfrm>
        <a:graphic>
          <a:graphicData uri="http://schemas.openxmlformats.org/presentationml/2006/ole">
            <mc:AlternateContent xmlns:mc="http://schemas.openxmlformats.org/markup-compatibility/2006">
              <mc:Choice xmlns:v="urn:schemas-microsoft-com:vml" Requires="v">
                <p:oleObj spid="_x0000_s3082" name="Equation" r:id="rId4" imgW="1434960" imgH="228600" progId="Equation.3">
                  <p:embed/>
                </p:oleObj>
              </mc:Choice>
              <mc:Fallback>
                <p:oleObj name="Equation" r:id="rId4" imgW="1434960" imgH="228600" progId="Equation.3">
                  <p:embed/>
                  <p:pic>
                    <p:nvPicPr>
                      <p:cNvPr id="2" name="Object 1"/>
                      <p:cNvPicPr>
                        <a:picLocks noChangeArrowheads="1"/>
                      </p:cNvPicPr>
                      <p:nvPr/>
                    </p:nvPicPr>
                    <p:blipFill>
                      <a:blip r:embed="rId5"/>
                      <a:srcRect/>
                      <a:stretch>
                        <a:fillRect/>
                      </a:stretch>
                    </p:blipFill>
                    <p:spPr bwMode="auto">
                      <a:xfrm>
                        <a:off x="2400777" y="4038600"/>
                        <a:ext cx="4305300" cy="685800"/>
                      </a:xfrm>
                      <a:prstGeom prst="rect">
                        <a:avLst/>
                      </a:prstGeom>
                      <a:noFill/>
                      <a:ln>
                        <a:noFill/>
                      </a:ln>
                      <a:effectLst/>
                    </p:spPr>
                  </p:pic>
                </p:oleObj>
              </mc:Fallback>
            </mc:AlternateContent>
          </a:graphicData>
        </a:graphic>
      </p:graphicFrame>
      <p:graphicFrame>
        <p:nvGraphicFramePr>
          <p:cNvPr id="3" name="Object 2"/>
          <p:cNvGraphicFramePr>
            <a:graphicFrameLocks/>
          </p:cNvGraphicFramePr>
          <p:nvPr>
            <p:extLst>
              <p:ext uri="{D42A27DB-BD31-4B8C-83A1-F6EECF244321}">
                <p14:modId xmlns:p14="http://schemas.microsoft.com/office/powerpoint/2010/main" val="3056466926"/>
              </p:ext>
            </p:extLst>
          </p:nvPr>
        </p:nvGraphicFramePr>
        <p:xfrm>
          <a:off x="1185863" y="5072063"/>
          <a:ext cx="6734175" cy="1133475"/>
        </p:xfrm>
        <a:graphic>
          <a:graphicData uri="http://schemas.openxmlformats.org/presentationml/2006/ole">
            <mc:AlternateContent xmlns:mc="http://schemas.openxmlformats.org/markup-compatibility/2006">
              <mc:Choice xmlns:v="urn:schemas-microsoft-com:vml" Requires="v">
                <p:oleObj spid="_x0000_s3083" name="Equation" r:id="rId6" imgW="2565360" imgH="431640" progId="Equation.DSMT4">
                  <p:embed/>
                </p:oleObj>
              </mc:Choice>
              <mc:Fallback>
                <p:oleObj name="Equation" r:id="rId6" imgW="2565360" imgH="431640" progId="Equation.DSMT4">
                  <p:embed/>
                  <p:pic>
                    <p:nvPicPr>
                      <p:cNvPr id="3" name="Object 2"/>
                      <p:cNvPicPr>
                        <a:picLocks noChangeArrowheads="1"/>
                      </p:cNvPicPr>
                      <p:nvPr/>
                    </p:nvPicPr>
                    <p:blipFill>
                      <a:blip r:embed="rId7"/>
                      <a:srcRect/>
                      <a:stretch>
                        <a:fillRect/>
                      </a:stretch>
                    </p:blipFill>
                    <p:spPr bwMode="auto">
                      <a:xfrm>
                        <a:off x="1185863" y="5072063"/>
                        <a:ext cx="6734175" cy="113347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151498178"/>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4"/>
          <p:cNvSpPr>
            <a:spLocks noGrp="1" noChangeArrowheads="1"/>
          </p:cNvSpPr>
          <p:nvPr>
            <p:ph type="title"/>
          </p:nvPr>
        </p:nvSpPr>
        <p:spPr/>
        <p:txBody>
          <a:bodyPr/>
          <a:lstStyle/>
          <a:p>
            <a:r>
              <a:rPr lang="en-US" altLang="en-US" dirty="0"/>
              <a:t>Required Rates of Return </a:t>
            </a:r>
            <a:r>
              <a:rPr lang="en-US" altLang="en-US" sz="2000" dirty="0"/>
              <a:t>(3 of 4)</a:t>
            </a:r>
            <a:endParaRPr lang="en-US" altLang="en-US" dirty="0"/>
          </a:p>
        </p:txBody>
      </p:sp>
      <p:sp>
        <p:nvSpPr>
          <p:cNvPr id="14343" name="Rectangle 5"/>
          <p:cNvSpPr>
            <a:spLocks noGrp="1" noChangeArrowheads="1"/>
          </p:cNvSpPr>
          <p:nvPr>
            <p:ph idx="1"/>
          </p:nvPr>
        </p:nvSpPr>
        <p:spPr/>
        <p:txBody>
          <a:bodyPr/>
          <a:lstStyle/>
          <a:p>
            <a:r>
              <a:rPr lang="en-US" altLang="en-US" sz="3200" dirty="0"/>
              <a:t>Dividend Discount Model Cost of Equity</a:t>
            </a:r>
          </a:p>
          <a:p>
            <a:pPr marL="800100" lvl="2" indent="0">
              <a:buNone/>
            </a:pPr>
            <a:r>
              <a:rPr lang="en-US" altLang="en-US" sz="2800" dirty="0"/>
              <a:t>Perpetuity Growth Model =</a:t>
            </a:r>
          </a:p>
        </p:txBody>
      </p:sp>
      <p:graphicFrame>
        <p:nvGraphicFramePr>
          <p:cNvPr id="14338" name="Object 2"/>
          <p:cNvGraphicFramePr>
            <a:graphicFrameLocks/>
          </p:cNvGraphicFramePr>
          <p:nvPr>
            <p:extLst/>
          </p:nvPr>
        </p:nvGraphicFramePr>
        <p:xfrm>
          <a:off x="3475911" y="2527301"/>
          <a:ext cx="2155031" cy="1246187"/>
        </p:xfrm>
        <a:graphic>
          <a:graphicData uri="http://schemas.openxmlformats.org/presentationml/2006/ole">
            <mc:AlternateContent xmlns:mc="http://schemas.openxmlformats.org/markup-compatibility/2006">
              <mc:Choice xmlns:v="urn:schemas-microsoft-com:vml" Requires="v">
                <p:oleObj spid="_x0000_s4106" name="Equation" r:id="rId4" imgW="698400" imgH="431640" progId="Equation.3">
                  <p:embed/>
                </p:oleObj>
              </mc:Choice>
              <mc:Fallback>
                <p:oleObj name="Equation" r:id="rId4" imgW="698400" imgH="431640" progId="Equation.3">
                  <p:embed/>
                  <p:pic>
                    <p:nvPicPr>
                      <p:cNvPr id="14338" name="Object 2"/>
                      <p:cNvPicPr>
                        <a:picLocks noChangeArrowheads="1"/>
                      </p:cNvPicPr>
                      <p:nvPr/>
                    </p:nvPicPr>
                    <p:blipFill>
                      <a:blip r:embed="rId5"/>
                      <a:srcRect/>
                      <a:stretch>
                        <a:fillRect/>
                      </a:stretch>
                    </p:blipFill>
                    <p:spPr bwMode="auto">
                      <a:xfrm>
                        <a:off x="3475911" y="2527301"/>
                        <a:ext cx="2155031" cy="1246187"/>
                      </a:xfrm>
                      <a:prstGeom prst="rect">
                        <a:avLst/>
                      </a:prstGeom>
                      <a:noFill/>
                      <a:ln>
                        <a:noFill/>
                      </a:ln>
                      <a:effectLst/>
                      <a:extLst/>
                    </p:spPr>
                  </p:pic>
                </p:oleObj>
              </mc:Fallback>
            </mc:AlternateContent>
          </a:graphicData>
        </a:graphic>
      </p:graphicFrame>
      <p:graphicFrame>
        <p:nvGraphicFramePr>
          <p:cNvPr id="14339" name="Object 3"/>
          <p:cNvGraphicFramePr>
            <a:graphicFrameLocks/>
          </p:cNvGraphicFramePr>
          <p:nvPr>
            <p:extLst/>
          </p:nvPr>
        </p:nvGraphicFramePr>
        <p:xfrm>
          <a:off x="3292951" y="4703956"/>
          <a:ext cx="2520950" cy="1243012"/>
        </p:xfrm>
        <a:graphic>
          <a:graphicData uri="http://schemas.openxmlformats.org/presentationml/2006/ole">
            <mc:AlternateContent xmlns:mc="http://schemas.openxmlformats.org/markup-compatibility/2006">
              <mc:Choice xmlns:v="urn:schemas-microsoft-com:vml" Requires="v">
                <p:oleObj spid="_x0000_s4107" name="Equation" r:id="rId6" imgW="850680" imgH="431640" progId="Equation.3">
                  <p:embed/>
                </p:oleObj>
              </mc:Choice>
              <mc:Fallback>
                <p:oleObj name="Equation" r:id="rId6" imgW="850680" imgH="431640" progId="Equation.3">
                  <p:embed/>
                  <p:pic>
                    <p:nvPicPr>
                      <p:cNvPr id="14339" name="Object 3"/>
                      <p:cNvPicPr>
                        <a:picLocks noChangeArrowheads="1"/>
                      </p:cNvPicPr>
                      <p:nvPr/>
                    </p:nvPicPr>
                    <p:blipFill>
                      <a:blip r:embed="rId7"/>
                      <a:srcRect/>
                      <a:stretch>
                        <a:fillRect/>
                      </a:stretch>
                    </p:blipFill>
                    <p:spPr bwMode="auto">
                      <a:xfrm>
                        <a:off x="3292951" y="4703956"/>
                        <a:ext cx="2520950" cy="1243012"/>
                      </a:xfrm>
                      <a:prstGeom prst="rect">
                        <a:avLst/>
                      </a:prstGeom>
                      <a:noFill/>
                      <a:ln>
                        <a:noFill/>
                      </a:ln>
                      <a:effectLst/>
                      <a:extLst/>
                    </p:spPr>
                  </p:pic>
                </p:oleObj>
              </mc:Fallback>
            </mc:AlternateContent>
          </a:graphicData>
        </a:graphic>
      </p:graphicFrame>
      <p:sp>
        <p:nvSpPr>
          <p:cNvPr id="4" name="TextBox 3"/>
          <p:cNvSpPr txBox="1"/>
          <p:nvPr/>
        </p:nvSpPr>
        <p:spPr>
          <a:xfrm>
            <a:off x="914400" y="4038600"/>
            <a:ext cx="3429000" cy="523220"/>
          </a:xfrm>
          <a:prstGeom prst="rect">
            <a:avLst/>
          </a:prstGeom>
          <a:noFill/>
        </p:spPr>
        <p:txBody>
          <a:bodyPr wrap="square" rtlCol="0">
            <a:spAutoFit/>
          </a:bodyPr>
          <a:lstStyle/>
          <a:p>
            <a:pPr lvl="2" eaLnBrk="1" hangingPunct="1">
              <a:spcBef>
                <a:spcPct val="20000"/>
              </a:spcBef>
            </a:pPr>
            <a:r>
              <a:rPr lang="en-US" altLang="en-US" sz="2800" kern="0" dirty="0">
                <a:solidFill>
                  <a:srgbClr val="010000"/>
                </a:solidFill>
                <a:latin typeface="Calibri"/>
              </a:rPr>
              <a:t>Solve for </a:t>
            </a:r>
            <a:r>
              <a:rPr lang="en-US" altLang="en-US" sz="2800" i="1" dirty="0">
                <a:solidFill>
                  <a:srgbClr val="010000"/>
                </a:solidFill>
                <a:latin typeface="Calibri" panose="020F0502020204030204" pitchFamily="34" charset="0"/>
              </a:rPr>
              <a:t>r</a:t>
            </a:r>
            <a:r>
              <a:rPr lang="en-US" altLang="en-US" sz="2800" i="1" baseline="-25000" dirty="0">
                <a:solidFill>
                  <a:srgbClr val="010000"/>
                </a:solidFill>
                <a:latin typeface="Calibri" panose="020F0502020204030204" pitchFamily="34" charset="0"/>
              </a:rPr>
              <a:t>e </a:t>
            </a:r>
            <a:r>
              <a:rPr lang="en-US" altLang="en-US" sz="2800" kern="0" dirty="0">
                <a:solidFill>
                  <a:srgbClr val="010000"/>
                </a:solidFill>
                <a:latin typeface="Calibri"/>
              </a:rPr>
              <a:t>:</a:t>
            </a:r>
          </a:p>
        </p:txBody>
      </p:sp>
    </p:spTree>
    <p:extLst>
      <p:ext uri="{BB962C8B-B14F-4D97-AF65-F5344CB8AC3E}">
        <p14:creationId xmlns:p14="http://schemas.microsoft.com/office/powerpoint/2010/main" val="2925168330"/>
      </p:ext>
    </p:extLst>
  </p:cSld>
  <p:clrMapOvr>
    <a:masterClrMapping/>
  </p:clrMapOvr>
  <p:transition>
    <p:randomBa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4"/>
          <p:cNvSpPr>
            <a:spLocks noGrp="1" noChangeArrowheads="1"/>
          </p:cNvSpPr>
          <p:nvPr>
            <p:ph type="title"/>
          </p:nvPr>
        </p:nvSpPr>
        <p:spPr/>
        <p:txBody>
          <a:bodyPr/>
          <a:lstStyle/>
          <a:p>
            <a:r>
              <a:rPr lang="en-US" altLang="en-US" dirty="0"/>
              <a:t>Required Rates of Return </a:t>
            </a:r>
            <a:r>
              <a:rPr lang="en-US" altLang="en-US" sz="2000" dirty="0"/>
              <a:t>(4 of 4)</a:t>
            </a:r>
            <a:endParaRPr lang="en-US" altLang="en-US" dirty="0"/>
          </a:p>
        </p:txBody>
      </p:sp>
      <p:sp>
        <p:nvSpPr>
          <p:cNvPr id="15367" name="Rectangle 5"/>
          <p:cNvSpPr>
            <a:spLocks noGrp="1" noChangeArrowheads="1"/>
          </p:cNvSpPr>
          <p:nvPr>
            <p:ph idx="1"/>
          </p:nvPr>
        </p:nvSpPr>
        <p:spPr/>
        <p:txBody>
          <a:bodyPr/>
          <a:lstStyle/>
          <a:p>
            <a:r>
              <a:rPr lang="en-US" altLang="en-US" sz="3200" dirty="0"/>
              <a:t>Expected Return on Preferred Stock</a:t>
            </a:r>
          </a:p>
          <a:p>
            <a:pPr marL="800100" lvl="2" indent="0">
              <a:buNone/>
            </a:pPr>
            <a:r>
              <a:rPr lang="en-US" altLang="en-US" sz="2800" dirty="0"/>
              <a:t>Price of preferred stock =</a:t>
            </a:r>
          </a:p>
        </p:txBody>
      </p:sp>
      <p:graphicFrame>
        <p:nvGraphicFramePr>
          <p:cNvPr id="15362" name="Object 2"/>
          <p:cNvGraphicFramePr>
            <a:graphicFrameLocks/>
          </p:cNvGraphicFramePr>
          <p:nvPr>
            <p:extLst/>
          </p:nvPr>
        </p:nvGraphicFramePr>
        <p:xfrm>
          <a:off x="3435827" y="2488504"/>
          <a:ext cx="2235200" cy="1066800"/>
        </p:xfrm>
        <a:graphic>
          <a:graphicData uri="http://schemas.openxmlformats.org/presentationml/2006/ole">
            <mc:AlternateContent xmlns:mc="http://schemas.openxmlformats.org/markup-compatibility/2006">
              <mc:Choice xmlns:v="urn:schemas-microsoft-com:vml" Requires="v">
                <p:oleObj spid="_x0000_s5130" name="Equation" r:id="rId4" imgW="749160" imgH="444240" progId="Equation.3">
                  <p:embed/>
                </p:oleObj>
              </mc:Choice>
              <mc:Fallback>
                <p:oleObj name="Equation" r:id="rId4" imgW="749160" imgH="444240" progId="Equation.3">
                  <p:embed/>
                  <p:pic>
                    <p:nvPicPr>
                      <p:cNvPr id="15362" name="Object 2"/>
                      <p:cNvPicPr>
                        <a:picLocks noChangeArrowheads="1"/>
                      </p:cNvPicPr>
                      <p:nvPr/>
                    </p:nvPicPr>
                    <p:blipFill>
                      <a:blip r:embed="rId5"/>
                      <a:srcRect/>
                      <a:stretch>
                        <a:fillRect/>
                      </a:stretch>
                    </p:blipFill>
                    <p:spPr bwMode="auto">
                      <a:xfrm>
                        <a:off x="3435827" y="2488504"/>
                        <a:ext cx="2235200" cy="1066800"/>
                      </a:xfrm>
                      <a:prstGeom prst="rect">
                        <a:avLst/>
                      </a:prstGeom>
                      <a:noFill/>
                      <a:ln>
                        <a:noFill/>
                      </a:ln>
                      <a:effectLst/>
                      <a:extLst/>
                    </p:spPr>
                  </p:pic>
                </p:oleObj>
              </mc:Fallback>
            </mc:AlternateContent>
          </a:graphicData>
        </a:graphic>
      </p:graphicFrame>
      <p:graphicFrame>
        <p:nvGraphicFramePr>
          <p:cNvPr id="15363" name="Object 3"/>
          <p:cNvGraphicFramePr>
            <a:graphicFrameLocks/>
          </p:cNvGraphicFramePr>
          <p:nvPr>
            <p:extLst/>
          </p:nvPr>
        </p:nvGraphicFramePr>
        <p:xfrm>
          <a:off x="3303271" y="4537115"/>
          <a:ext cx="2500312" cy="1027112"/>
        </p:xfrm>
        <a:graphic>
          <a:graphicData uri="http://schemas.openxmlformats.org/presentationml/2006/ole">
            <mc:AlternateContent xmlns:mc="http://schemas.openxmlformats.org/markup-compatibility/2006">
              <mc:Choice xmlns:v="urn:schemas-microsoft-com:vml" Requires="v">
                <p:oleObj spid="_x0000_s5131" name="Equation" r:id="rId6" imgW="901440" imgH="431640" progId="Equation.3">
                  <p:embed/>
                </p:oleObj>
              </mc:Choice>
              <mc:Fallback>
                <p:oleObj name="Equation" r:id="rId6" imgW="901440" imgH="431640" progId="Equation.3">
                  <p:embed/>
                  <p:pic>
                    <p:nvPicPr>
                      <p:cNvPr id="15363" name="Object 3"/>
                      <p:cNvPicPr>
                        <a:picLocks noChangeArrowheads="1"/>
                      </p:cNvPicPr>
                      <p:nvPr/>
                    </p:nvPicPr>
                    <p:blipFill>
                      <a:blip r:embed="rId7"/>
                      <a:srcRect/>
                      <a:stretch>
                        <a:fillRect/>
                      </a:stretch>
                    </p:blipFill>
                    <p:spPr bwMode="auto">
                      <a:xfrm>
                        <a:off x="3303271" y="4537115"/>
                        <a:ext cx="2500312" cy="1027112"/>
                      </a:xfrm>
                      <a:prstGeom prst="rect">
                        <a:avLst/>
                      </a:prstGeom>
                      <a:noFill/>
                      <a:ln>
                        <a:noFill/>
                      </a:ln>
                      <a:effectLst/>
                      <a:extLst/>
                    </p:spPr>
                  </p:pic>
                </p:oleObj>
              </mc:Fallback>
            </mc:AlternateContent>
          </a:graphicData>
        </a:graphic>
      </p:graphicFrame>
      <p:sp>
        <p:nvSpPr>
          <p:cNvPr id="4" name="TextBox 3"/>
          <p:cNvSpPr txBox="1"/>
          <p:nvPr/>
        </p:nvSpPr>
        <p:spPr>
          <a:xfrm>
            <a:off x="723900" y="3936304"/>
            <a:ext cx="4800600" cy="892552"/>
          </a:xfrm>
          <a:prstGeom prst="rect">
            <a:avLst/>
          </a:prstGeom>
          <a:noFill/>
        </p:spPr>
        <p:txBody>
          <a:bodyPr wrap="square" rtlCol="0">
            <a:spAutoFit/>
          </a:bodyPr>
          <a:lstStyle/>
          <a:p>
            <a:pPr lvl="2" eaLnBrk="1" hangingPunct="1">
              <a:spcBef>
                <a:spcPct val="20000"/>
              </a:spcBef>
            </a:pPr>
            <a:r>
              <a:rPr lang="en-US" altLang="en-US" sz="2800" kern="0" dirty="0">
                <a:solidFill>
                  <a:srgbClr val="010000"/>
                </a:solidFill>
                <a:latin typeface="Calibri"/>
              </a:rPr>
              <a:t>Solve for </a:t>
            </a:r>
            <a:r>
              <a:rPr lang="en-US" altLang="en-US" sz="2800" i="1" kern="0" dirty="0">
                <a:solidFill>
                  <a:srgbClr val="010000"/>
                </a:solidFill>
                <a:latin typeface="Calibri"/>
              </a:rPr>
              <a:t>r</a:t>
            </a:r>
            <a:r>
              <a:rPr lang="en-US" altLang="en-US" sz="2800" kern="0" baseline="-25000" dirty="0">
                <a:solidFill>
                  <a:srgbClr val="010000"/>
                </a:solidFill>
                <a:latin typeface="Calibri"/>
              </a:rPr>
              <a:t>preferred </a:t>
            </a:r>
            <a:r>
              <a:rPr lang="en-US" altLang="en-US" sz="2800" kern="0" dirty="0">
                <a:solidFill>
                  <a:srgbClr val="010000"/>
                </a:solidFill>
                <a:latin typeface="Calibri"/>
              </a:rPr>
              <a:t>:</a:t>
            </a:r>
          </a:p>
          <a:p>
            <a:endParaRPr lang="en-US" dirty="0"/>
          </a:p>
        </p:txBody>
      </p:sp>
    </p:spTree>
    <p:extLst>
      <p:ext uri="{BB962C8B-B14F-4D97-AF65-F5344CB8AC3E}">
        <p14:creationId xmlns:p14="http://schemas.microsoft.com/office/powerpoint/2010/main" val="4083748023"/>
      </p:ext>
    </p:extLst>
  </p:cSld>
  <p:clrMapOvr>
    <a:masterClrMapping/>
  </p:clrMapOvr>
  <p:transition>
    <p:randomBa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dirty="0"/>
              <a:t>FCF and PV</a:t>
            </a:r>
          </a:p>
        </p:txBody>
      </p:sp>
      <p:sp>
        <p:nvSpPr>
          <p:cNvPr id="161795" name="Rectangle 3"/>
          <p:cNvSpPr>
            <a:spLocks noGrp="1" noChangeArrowheads="1"/>
          </p:cNvSpPr>
          <p:nvPr>
            <p:ph idx="1"/>
          </p:nvPr>
        </p:nvSpPr>
        <p:spPr/>
        <p:txBody>
          <a:bodyPr/>
          <a:lstStyle/>
          <a:p>
            <a:r>
              <a:rPr lang="en-US" altLang="en-US" sz="2800" dirty="0"/>
              <a:t>Free Cash Flows (FCF) should be the theoretical basis for all PV calculations</a:t>
            </a:r>
          </a:p>
          <a:p>
            <a:r>
              <a:rPr lang="en-US" altLang="en-US" sz="2800" dirty="0"/>
              <a:t>FCF is a more accurate measurement of PV than either Div or EPS</a:t>
            </a:r>
          </a:p>
          <a:p>
            <a:r>
              <a:rPr lang="en-US" altLang="en-US" sz="2800" dirty="0"/>
              <a:t>The market price does not always reflect the PV of FCF</a:t>
            </a:r>
          </a:p>
          <a:p>
            <a:r>
              <a:rPr lang="en-US" altLang="en-US" sz="2800" dirty="0"/>
              <a:t>When valuing a business for purchase, always use FCF</a:t>
            </a:r>
          </a:p>
        </p:txBody>
      </p:sp>
    </p:spTree>
    <p:extLst>
      <p:ext uri="{BB962C8B-B14F-4D97-AF65-F5344CB8AC3E}">
        <p14:creationId xmlns:p14="http://schemas.microsoft.com/office/powerpoint/2010/main" val="17929420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anim calcmode="lin" valueType="num">
                                      <p:cBhvr additive="base">
                                        <p:cTn id="7" dur="500" fill="hold"/>
                                        <p:tgtEl>
                                          <p:spTgt spid="1617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1795">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61795">
                                            <p:txEl>
                                              <p:pRg st="0" end="0"/>
                                            </p:txEl>
                                          </p:spTgt>
                                        </p:tgtEl>
                                        <p:attrNameLst>
                                          <p:attrName>ppt_c</p:attrName>
                                        </p:attrNameLst>
                                      </p:cBhvr>
                                      <p:to>
                                        <a:schemeClr val="accent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61795">
                                            <p:txEl>
                                              <p:pRg st="1" end="1"/>
                                            </p:txEl>
                                          </p:spTgt>
                                        </p:tgtEl>
                                        <p:attrNameLst>
                                          <p:attrName>style.visibility</p:attrName>
                                        </p:attrNameLst>
                                      </p:cBhvr>
                                      <p:to>
                                        <p:strVal val="visible"/>
                                      </p:to>
                                    </p:set>
                                    <p:anim calcmode="lin" valueType="num">
                                      <p:cBhvr additive="base">
                                        <p:cTn id="13" dur="500" fill="hold"/>
                                        <p:tgtEl>
                                          <p:spTgt spid="1617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1795">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61795">
                                            <p:txEl>
                                              <p:pRg st="1" end="1"/>
                                            </p:txEl>
                                          </p:spTgt>
                                        </p:tgtEl>
                                        <p:attrNameLst>
                                          <p:attrName>ppt_c</p:attrName>
                                        </p:attrNameLst>
                                      </p:cBhvr>
                                      <p:to>
                                        <a:schemeClr val="accent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61795">
                                            <p:txEl>
                                              <p:pRg st="2" end="2"/>
                                            </p:txEl>
                                          </p:spTgt>
                                        </p:tgtEl>
                                        <p:attrNameLst>
                                          <p:attrName>style.visibility</p:attrName>
                                        </p:attrNameLst>
                                      </p:cBhvr>
                                      <p:to>
                                        <p:strVal val="visible"/>
                                      </p:to>
                                    </p:set>
                                    <p:anim calcmode="lin" valueType="num">
                                      <p:cBhvr additive="base">
                                        <p:cTn id="19" dur="500" fill="hold"/>
                                        <p:tgtEl>
                                          <p:spTgt spid="1617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1795">
                                            <p:txEl>
                                              <p:pRg st="2" end="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61795">
                                            <p:txEl>
                                              <p:pRg st="2" end="2"/>
                                            </p:txEl>
                                          </p:spTgt>
                                        </p:tgtEl>
                                        <p:attrNameLst>
                                          <p:attrName>ppt_c</p:attrName>
                                        </p:attrNameLst>
                                      </p:cBhvr>
                                      <p:to>
                                        <a:schemeClr val="accent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61795">
                                            <p:txEl>
                                              <p:pRg st="3" end="3"/>
                                            </p:txEl>
                                          </p:spTgt>
                                        </p:tgtEl>
                                        <p:attrNameLst>
                                          <p:attrName>style.visibility</p:attrName>
                                        </p:attrNameLst>
                                      </p:cBhvr>
                                      <p:to>
                                        <p:strVal val="visible"/>
                                      </p:to>
                                    </p:set>
                                    <p:anim calcmode="lin" valueType="num">
                                      <p:cBhvr additive="base">
                                        <p:cTn id="25" dur="500" fill="hold"/>
                                        <p:tgtEl>
                                          <p:spTgt spid="1617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1795">
                                            <p:txEl>
                                              <p:pRg st="3" end="3"/>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61795">
                                            <p:txEl>
                                              <p:pRg st="3" end="3"/>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p:txBody>
          <a:bodyPr/>
          <a:lstStyle/>
          <a:p>
            <a:r>
              <a:rPr lang="en-US" altLang="en-US" dirty="0"/>
              <a:t>Cost of Capital </a:t>
            </a:r>
            <a:r>
              <a:rPr lang="en-US" altLang="en-US" sz="2000" dirty="0"/>
              <a:t>(1 of 5) </a:t>
            </a:r>
            <a:endParaRPr lang="en-US" altLang="en-US" dirty="0"/>
          </a:p>
        </p:txBody>
      </p:sp>
      <p:sp>
        <p:nvSpPr>
          <p:cNvPr id="110597" name="Rectangle 5"/>
          <p:cNvSpPr>
            <a:spLocks noGrp="1" noChangeArrowheads="1"/>
          </p:cNvSpPr>
          <p:nvPr>
            <p:ph idx="1"/>
          </p:nvPr>
        </p:nvSpPr>
        <p:spPr/>
        <p:txBody>
          <a:bodyPr/>
          <a:lstStyle/>
          <a:p>
            <a:r>
              <a:rPr lang="en-US" altLang="en-US" sz="3200" dirty="0"/>
              <a:t>Cost of Capital</a:t>
            </a:r>
          </a:p>
          <a:p>
            <a:pPr lvl="1"/>
            <a:r>
              <a:rPr lang="en-US" altLang="en-US" sz="2800" dirty="0"/>
              <a:t>The return the firm’s investors could expect to earn if they invested in securities with comparable degrees of risk</a:t>
            </a:r>
          </a:p>
          <a:p>
            <a:r>
              <a:rPr lang="en-US" altLang="en-US" sz="3200" dirty="0"/>
              <a:t>Capital Structure</a:t>
            </a:r>
          </a:p>
          <a:p>
            <a:pPr lvl="1"/>
            <a:r>
              <a:rPr lang="en-US" sz="2800" dirty="0"/>
              <a:t>The mix of long-term debt and equity financing</a:t>
            </a:r>
            <a:endParaRPr lang="en-US" altLang="en-US" sz="2800" dirty="0"/>
          </a:p>
        </p:txBody>
      </p:sp>
    </p:spTree>
    <p:extLst>
      <p:ext uri="{BB962C8B-B14F-4D97-AF65-F5344CB8AC3E}">
        <p14:creationId xmlns:p14="http://schemas.microsoft.com/office/powerpoint/2010/main" val="1645615226"/>
      </p:ext>
    </p:extLst>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0597">
                                            <p:txEl>
                                              <p:pRg st="0" end="0"/>
                                            </p:txEl>
                                          </p:spTgt>
                                        </p:tgtEl>
                                        <p:attrNameLst>
                                          <p:attrName>style.visibility</p:attrName>
                                        </p:attrNameLst>
                                      </p:cBhvr>
                                      <p:to>
                                        <p:strVal val="visible"/>
                                      </p:to>
                                    </p:set>
                                    <p:anim calcmode="lin" valueType="num">
                                      <p:cBhvr additive="base">
                                        <p:cTn id="7" dur="500" fill="hold"/>
                                        <p:tgtEl>
                                          <p:spTgt spid="11059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0597">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10597">
                                            <p:txEl>
                                              <p:pRg st="0" end="0"/>
                                            </p:txEl>
                                          </p:spTgt>
                                        </p:tgtEl>
                                        <p:attrNameLst>
                                          <p:attrName>ppt_c</p:attrName>
                                        </p:attrNameLst>
                                      </p:cBhvr>
                                      <p:to>
                                        <a:srgbClr val="959595"/>
                                      </p:to>
                                    </p:animClr>
                                  </p:subTnLst>
                                </p:cTn>
                              </p:par>
                              <p:par>
                                <p:cTn id="9" presetID="2" presetClass="entr" presetSubtype="4" fill="hold" grpId="0" nodeType="withEffect">
                                  <p:stCondLst>
                                    <p:cond delay="0"/>
                                  </p:stCondLst>
                                  <p:childTnLst>
                                    <p:set>
                                      <p:cBhvr>
                                        <p:cTn id="10" dur="1" fill="hold">
                                          <p:stCondLst>
                                            <p:cond delay="0"/>
                                          </p:stCondLst>
                                        </p:cTn>
                                        <p:tgtEl>
                                          <p:spTgt spid="110597">
                                            <p:txEl>
                                              <p:pRg st="1" end="1"/>
                                            </p:txEl>
                                          </p:spTgt>
                                        </p:tgtEl>
                                        <p:attrNameLst>
                                          <p:attrName>style.visibility</p:attrName>
                                        </p:attrNameLst>
                                      </p:cBhvr>
                                      <p:to>
                                        <p:strVal val="visible"/>
                                      </p:to>
                                    </p:set>
                                    <p:anim calcmode="lin" valueType="num">
                                      <p:cBhvr additive="base">
                                        <p:cTn id="11" dur="500" fill="hold"/>
                                        <p:tgtEl>
                                          <p:spTgt spid="11059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0597">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10597">
                                            <p:txEl>
                                              <p:pRg st="1" end="1"/>
                                            </p:txEl>
                                          </p:spTgt>
                                        </p:tgtEl>
                                        <p:attrNameLst>
                                          <p:attrName>ppt_c</p:attrName>
                                        </p:attrNameLst>
                                      </p:cBhvr>
                                      <p:to>
                                        <a:srgbClr val="959595"/>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0597">
                                            <p:txEl>
                                              <p:pRg st="2" end="2"/>
                                            </p:txEl>
                                          </p:spTgt>
                                        </p:tgtEl>
                                        <p:attrNameLst>
                                          <p:attrName>style.visibility</p:attrName>
                                        </p:attrNameLst>
                                      </p:cBhvr>
                                      <p:to>
                                        <p:strVal val="visible"/>
                                      </p:to>
                                    </p:set>
                                    <p:anim calcmode="lin" valueType="num">
                                      <p:cBhvr additive="base">
                                        <p:cTn id="17" dur="500" fill="hold"/>
                                        <p:tgtEl>
                                          <p:spTgt spid="11059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0597">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10597">
                                            <p:txEl>
                                              <p:pRg st="2" end="2"/>
                                            </p:txEl>
                                          </p:spTgt>
                                        </p:tgtEl>
                                        <p:attrNameLst>
                                          <p:attrName>ppt_c</p:attrName>
                                        </p:attrNameLst>
                                      </p:cBhvr>
                                      <p:to>
                                        <a:srgbClr val="959595"/>
                                      </p:to>
                                    </p:animClr>
                                  </p:subTnLst>
                                </p:cTn>
                              </p:par>
                              <p:par>
                                <p:cTn id="19" presetID="2" presetClass="entr" presetSubtype="4" fill="hold" grpId="0" nodeType="withEffect">
                                  <p:stCondLst>
                                    <p:cond delay="0"/>
                                  </p:stCondLst>
                                  <p:childTnLst>
                                    <p:set>
                                      <p:cBhvr>
                                        <p:cTn id="20" dur="1" fill="hold">
                                          <p:stCondLst>
                                            <p:cond delay="0"/>
                                          </p:stCondLst>
                                        </p:cTn>
                                        <p:tgtEl>
                                          <p:spTgt spid="110597">
                                            <p:txEl>
                                              <p:pRg st="3" end="3"/>
                                            </p:txEl>
                                          </p:spTgt>
                                        </p:tgtEl>
                                        <p:attrNameLst>
                                          <p:attrName>style.visibility</p:attrName>
                                        </p:attrNameLst>
                                      </p:cBhvr>
                                      <p:to>
                                        <p:strVal val="visible"/>
                                      </p:to>
                                    </p:set>
                                    <p:anim calcmode="lin" valueType="num">
                                      <p:cBhvr additive="base">
                                        <p:cTn id="21" dur="500" fill="hold"/>
                                        <p:tgtEl>
                                          <p:spTgt spid="11059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0597">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10597">
                                            <p:txEl>
                                              <p:pRg st="3" end="3"/>
                                            </p:txEl>
                                          </p:spTgt>
                                        </p:tgtEl>
                                        <p:attrNameLst>
                                          <p:attrName>ppt_c</p:attrName>
                                        </p:attrNameLst>
                                      </p:cBhvr>
                                      <p:to>
                                        <a:srgbClr val="95959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dirty="0"/>
              <a:t>Capital Budgeting </a:t>
            </a:r>
            <a:r>
              <a:rPr lang="en-US" altLang="en-US" sz="2000" dirty="0"/>
              <a:t>(1 of 3)</a:t>
            </a:r>
            <a:endParaRPr lang="en-US" altLang="en-US" dirty="0"/>
          </a:p>
        </p:txBody>
      </p:sp>
      <p:sp>
        <p:nvSpPr>
          <p:cNvPr id="17412" name="Rectangle 3"/>
          <p:cNvSpPr>
            <a:spLocks noGrp="1" noChangeArrowheads="1"/>
          </p:cNvSpPr>
          <p:nvPr>
            <p:ph idx="1"/>
          </p:nvPr>
        </p:nvSpPr>
        <p:spPr/>
        <p:txBody>
          <a:bodyPr/>
          <a:lstStyle/>
          <a:p>
            <a:r>
              <a:rPr lang="en-US" altLang="en-US" sz="2800" dirty="0"/>
              <a:t>Valuing a Business </a:t>
            </a:r>
          </a:p>
          <a:p>
            <a:pPr lvl="1"/>
            <a:r>
              <a:rPr lang="en-US" altLang="en-US" sz="2400" dirty="0"/>
              <a:t>The value of a business or project is usually computed as the discounted value of FCF out to a </a:t>
            </a:r>
            <a:r>
              <a:rPr lang="en-US" altLang="en-US" sz="2400" i="1" dirty="0"/>
              <a:t>valuation horizon (H)</a:t>
            </a:r>
          </a:p>
          <a:p>
            <a:pPr lvl="1"/>
            <a:r>
              <a:rPr lang="en-US" altLang="en-US" sz="2400" dirty="0"/>
              <a:t>The </a:t>
            </a:r>
            <a:r>
              <a:rPr lang="en-US" altLang="en-US" sz="2400" i="1" dirty="0"/>
              <a:t>valuation horizon </a:t>
            </a:r>
            <a:r>
              <a:rPr lang="en-US" altLang="en-US" sz="2400" dirty="0"/>
              <a:t>is sometimes called the terminal value and is calculated like a perpetuity</a:t>
            </a:r>
          </a:p>
        </p:txBody>
      </p:sp>
      <p:graphicFrame>
        <p:nvGraphicFramePr>
          <p:cNvPr id="17410" name="Object 2"/>
          <p:cNvGraphicFramePr>
            <a:graphicFrameLocks/>
          </p:cNvGraphicFramePr>
          <p:nvPr>
            <p:extLst/>
          </p:nvPr>
        </p:nvGraphicFramePr>
        <p:xfrm>
          <a:off x="462439" y="4150161"/>
          <a:ext cx="8181975" cy="752475"/>
        </p:xfrm>
        <a:graphic>
          <a:graphicData uri="http://schemas.openxmlformats.org/presentationml/2006/ole">
            <mc:AlternateContent xmlns:mc="http://schemas.openxmlformats.org/markup-compatibility/2006">
              <mc:Choice xmlns:v="urn:schemas-microsoft-com:vml" Requires="v">
                <p:oleObj spid="_x0000_s6150" name="Equation" r:id="rId3" imgW="4444920" imgH="419040" progId="Equation.3">
                  <p:embed/>
                </p:oleObj>
              </mc:Choice>
              <mc:Fallback>
                <p:oleObj name="Equation" r:id="rId3" imgW="4444920" imgH="419040" progId="Equation.3">
                  <p:embed/>
                  <p:pic>
                    <p:nvPicPr>
                      <p:cNvPr id="17410" name="Object 2"/>
                      <p:cNvPicPr>
                        <a:picLocks noChangeArrowheads="1"/>
                      </p:cNvPicPr>
                      <p:nvPr/>
                    </p:nvPicPr>
                    <p:blipFill>
                      <a:blip r:embed="rId4"/>
                      <a:srcRect/>
                      <a:stretch>
                        <a:fillRect/>
                      </a:stretch>
                    </p:blipFill>
                    <p:spPr bwMode="auto">
                      <a:xfrm>
                        <a:off x="462439" y="4150161"/>
                        <a:ext cx="8181975" cy="752475"/>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3" name="Rectangle 5"/>
          <p:cNvSpPr>
            <a:spLocks noChangeArrowheads="1"/>
          </p:cNvSpPr>
          <p:nvPr/>
        </p:nvSpPr>
        <p:spPr bwMode="auto">
          <a:xfrm>
            <a:off x="388034" y="3954898"/>
            <a:ext cx="8382000" cy="1143000"/>
          </a:xfrm>
          <a:prstGeom prst="roundRect">
            <a:avLst/>
          </a:prstGeom>
          <a:noFill/>
          <a:ln>
            <a:solidFill>
              <a:schemeClr val="accent2">
                <a:lumMod val="60000"/>
                <a:lumOff val="40000"/>
              </a:schemeClr>
            </a:solidFill>
            <a:headEnd/>
            <a:tailEnd/>
          </a:ln>
          <a:extLst/>
        </p:spPr>
        <p:style>
          <a:lnRef idx="2">
            <a:schemeClr val="accent2"/>
          </a:lnRef>
          <a:fillRef idx="1">
            <a:schemeClr val="lt1"/>
          </a:fillRef>
          <a:effectRef idx="0">
            <a:schemeClr val="accent2"/>
          </a:effectRef>
          <a:fontRef idx="minor">
            <a:schemeClr val="dk1"/>
          </a:fontRef>
        </p:style>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Tree>
    <p:extLst>
      <p:ext uri="{BB962C8B-B14F-4D97-AF65-F5344CB8AC3E}">
        <p14:creationId xmlns:p14="http://schemas.microsoft.com/office/powerpoint/2010/main" val="328573458"/>
      </p:ext>
    </p:extLst>
  </p:cSld>
  <p:clrMapOvr>
    <a:masterClrMapping/>
  </p:clrMapOvr>
  <p:transition>
    <p:pull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altLang="en-US" dirty="0"/>
              <a:t>Capital Budgeting </a:t>
            </a:r>
            <a:r>
              <a:rPr lang="en-US" altLang="en-US" sz="2000" dirty="0"/>
              <a:t>(2 of 3)</a:t>
            </a:r>
            <a:endParaRPr lang="en-US" altLang="en-US" dirty="0"/>
          </a:p>
        </p:txBody>
      </p:sp>
      <p:sp>
        <p:nvSpPr>
          <p:cNvPr id="18436" name="Rectangle 3"/>
          <p:cNvSpPr>
            <a:spLocks noGrp="1" noChangeArrowheads="1"/>
          </p:cNvSpPr>
          <p:nvPr>
            <p:ph idx="1"/>
          </p:nvPr>
        </p:nvSpPr>
        <p:spPr/>
        <p:txBody>
          <a:bodyPr/>
          <a:lstStyle/>
          <a:p>
            <a:r>
              <a:rPr lang="en-US" altLang="en-US" sz="3200" dirty="0"/>
              <a:t>Valuing a Business or Project</a:t>
            </a:r>
          </a:p>
        </p:txBody>
      </p:sp>
      <p:sp>
        <p:nvSpPr>
          <p:cNvPr id="18437" name="Text Box 5"/>
          <p:cNvSpPr txBox="1">
            <a:spLocks noChangeArrowheads="1"/>
          </p:cNvSpPr>
          <p:nvPr/>
        </p:nvSpPr>
        <p:spPr bwMode="auto">
          <a:xfrm>
            <a:off x="2425696" y="4495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dirty="0">
                <a:latin typeface="Calibri" panose="020F0502020204030204" pitchFamily="34" charset="0"/>
              </a:rPr>
              <a:t>PV (free cash flows)</a:t>
            </a:r>
          </a:p>
        </p:txBody>
      </p:sp>
      <p:sp>
        <p:nvSpPr>
          <p:cNvPr id="18438" name="Text Box 6"/>
          <p:cNvSpPr txBox="1">
            <a:spLocks noChangeArrowheads="1"/>
          </p:cNvSpPr>
          <p:nvPr/>
        </p:nvSpPr>
        <p:spPr bwMode="auto">
          <a:xfrm>
            <a:off x="6235696" y="44958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dirty="0">
                <a:latin typeface="Calibri" panose="020F0502020204030204" pitchFamily="34" charset="0"/>
              </a:rPr>
              <a:t>PV (horizon value)</a:t>
            </a:r>
          </a:p>
        </p:txBody>
      </p:sp>
      <p:sp>
        <p:nvSpPr>
          <p:cNvPr id="18439" name="AutoShape 7"/>
          <p:cNvSpPr>
            <a:spLocks/>
          </p:cNvSpPr>
          <p:nvPr/>
        </p:nvSpPr>
        <p:spPr bwMode="auto">
          <a:xfrm rot="5400000">
            <a:off x="3416296" y="1447800"/>
            <a:ext cx="533400" cy="5257800"/>
          </a:xfrm>
          <a:prstGeom prst="rightBrace">
            <a:avLst>
              <a:gd name="adj1" fmla="val 7145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8440" name="AutoShape 8"/>
          <p:cNvSpPr>
            <a:spLocks/>
          </p:cNvSpPr>
          <p:nvPr/>
        </p:nvSpPr>
        <p:spPr bwMode="auto">
          <a:xfrm rot="5400000">
            <a:off x="7342977" y="3236119"/>
            <a:ext cx="528638" cy="1676400"/>
          </a:xfrm>
          <a:prstGeom prst="rightBrace">
            <a:avLst>
              <a:gd name="adj1" fmla="val 2642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graphicFrame>
        <p:nvGraphicFramePr>
          <p:cNvPr id="18434" name="Object 3"/>
          <p:cNvGraphicFramePr>
            <a:graphicFrameLocks/>
          </p:cNvGraphicFramePr>
          <p:nvPr>
            <p:extLst/>
          </p:nvPr>
        </p:nvGraphicFramePr>
        <p:xfrm>
          <a:off x="315909" y="2971800"/>
          <a:ext cx="8181975" cy="752475"/>
        </p:xfrm>
        <a:graphic>
          <a:graphicData uri="http://schemas.openxmlformats.org/presentationml/2006/ole">
            <mc:AlternateContent xmlns:mc="http://schemas.openxmlformats.org/markup-compatibility/2006">
              <mc:Choice xmlns:v="urn:schemas-microsoft-com:vml" Requires="v">
                <p:oleObj spid="_x0000_s7174" name="Equation" r:id="rId3" imgW="4444920" imgH="419040" progId="Equation.3">
                  <p:embed/>
                </p:oleObj>
              </mc:Choice>
              <mc:Fallback>
                <p:oleObj name="Equation" r:id="rId3" imgW="4444920" imgH="419040" progId="Equation.3">
                  <p:embed/>
                  <p:pic>
                    <p:nvPicPr>
                      <p:cNvPr id="18434" name="Object 3"/>
                      <p:cNvPicPr>
                        <a:picLocks noChangeArrowheads="1"/>
                      </p:cNvPicPr>
                      <p:nvPr/>
                    </p:nvPicPr>
                    <p:blipFill>
                      <a:blip r:embed="rId4"/>
                      <a:srcRect/>
                      <a:stretch>
                        <a:fillRect/>
                      </a:stretch>
                    </p:blipFill>
                    <p:spPr bwMode="auto">
                      <a:xfrm>
                        <a:off x="315909" y="2971800"/>
                        <a:ext cx="8181975" cy="752475"/>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264605295"/>
      </p:ext>
    </p:extLst>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US" altLang="en-US" dirty="0"/>
              <a:t>Capital Budgeting </a:t>
            </a:r>
            <a:r>
              <a:rPr lang="en-US" altLang="en-US" sz="2000" dirty="0"/>
              <a:t>(3 of 3)</a:t>
            </a:r>
            <a:endParaRPr lang="en-US" altLang="en-US" dirty="0"/>
          </a:p>
        </p:txBody>
      </p:sp>
      <p:sp>
        <p:nvSpPr>
          <p:cNvPr id="19461" name="Rectangle 3"/>
          <p:cNvSpPr>
            <a:spLocks noGrp="1" noChangeArrowheads="1"/>
          </p:cNvSpPr>
          <p:nvPr>
            <p:ph idx="1"/>
          </p:nvPr>
        </p:nvSpPr>
        <p:spPr/>
        <p:txBody>
          <a:bodyPr/>
          <a:lstStyle/>
          <a:p>
            <a:pPr marL="0" indent="0">
              <a:buNone/>
            </a:pPr>
            <a:r>
              <a:rPr lang="en-US" altLang="en-US" sz="3200" b="1" i="1" u="sng" dirty="0"/>
              <a:t>Example – Deconstruction Company</a:t>
            </a:r>
          </a:p>
        </p:txBody>
      </p:sp>
      <p:graphicFrame>
        <p:nvGraphicFramePr>
          <p:cNvPr id="19458" name="Object 2"/>
          <p:cNvGraphicFramePr>
            <a:graphicFrameLocks noChangeAspect="1"/>
          </p:cNvGraphicFramePr>
          <p:nvPr>
            <p:extLst>
              <p:ext uri="{D42A27DB-BD31-4B8C-83A1-F6EECF244321}">
                <p14:modId xmlns:p14="http://schemas.microsoft.com/office/powerpoint/2010/main" val="3793959585"/>
              </p:ext>
            </p:extLst>
          </p:nvPr>
        </p:nvGraphicFramePr>
        <p:xfrm>
          <a:off x="1716088" y="2590800"/>
          <a:ext cx="5041900" cy="884238"/>
        </p:xfrm>
        <a:graphic>
          <a:graphicData uri="http://schemas.openxmlformats.org/presentationml/2006/ole">
            <mc:AlternateContent xmlns:mc="http://schemas.openxmlformats.org/markup-compatibility/2006">
              <mc:Choice xmlns:v="urn:schemas-microsoft-com:vml" Requires="v">
                <p:oleObj spid="_x0000_s8202" name="Equation" r:id="rId3" imgW="2450880" imgH="431640" progId="Equation.DSMT4">
                  <p:embed/>
                </p:oleObj>
              </mc:Choice>
              <mc:Fallback>
                <p:oleObj name="Equation" r:id="rId3" imgW="2450880" imgH="431640" progId="Equation.DSMT4">
                  <p:embed/>
                  <p:pic>
                    <p:nvPicPr>
                      <p:cNvPr id="19458" name="Object 2"/>
                      <p:cNvPicPr>
                        <a:picLocks noChangeAspect="1" noChangeArrowheads="1"/>
                      </p:cNvPicPr>
                      <p:nvPr/>
                    </p:nvPicPr>
                    <p:blipFill>
                      <a:blip r:embed="rId4"/>
                      <a:srcRect/>
                      <a:stretch>
                        <a:fillRect/>
                      </a:stretch>
                    </p:blipFill>
                    <p:spPr bwMode="auto">
                      <a:xfrm>
                        <a:off x="1716088" y="2590800"/>
                        <a:ext cx="5041900" cy="884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59" name="Object 3"/>
          <p:cNvGraphicFramePr>
            <a:graphicFrameLocks noChangeAspect="1"/>
          </p:cNvGraphicFramePr>
          <p:nvPr>
            <p:extLst>
              <p:ext uri="{D42A27DB-BD31-4B8C-83A1-F6EECF244321}">
                <p14:modId xmlns:p14="http://schemas.microsoft.com/office/powerpoint/2010/main" val="857810113"/>
              </p:ext>
            </p:extLst>
          </p:nvPr>
        </p:nvGraphicFramePr>
        <p:xfrm>
          <a:off x="185738" y="4075113"/>
          <a:ext cx="8734425" cy="1193800"/>
        </p:xfrm>
        <a:graphic>
          <a:graphicData uri="http://schemas.openxmlformats.org/presentationml/2006/ole">
            <mc:AlternateContent xmlns:mc="http://schemas.openxmlformats.org/markup-compatibility/2006">
              <mc:Choice xmlns:v="urn:schemas-microsoft-com:vml" Requires="v">
                <p:oleObj spid="_x0000_s8203" name="Equation" r:id="rId5" imgW="5003640" imgH="685800" progId="Equation.DSMT4">
                  <p:embed/>
                </p:oleObj>
              </mc:Choice>
              <mc:Fallback>
                <p:oleObj name="Equation" r:id="rId5" imgW="5003640" imgH="685800" progId="Equation.DSMT4">
                  <p:embed/>
                  <p:pic>
                    <p:nvPicPr>
                      <p:cNvPr id="19459" name="Object 3"/>
                      <p:cNvPicPr>
                        <a:picLocks noChangeAspect="1" noChangeArrowheads="1"/>
                      </p:cNvPicPr>
                      <p:nvPr/>
                    </p:nvPicPr>
                    <p:blipFill>
                      <a:blip r:embed="rId6"/>
                      <a:srcRect/>
                      <a:stretch>
                        <a:fillRect/>
                      </a:stretch>
                    </p:blipFill>
                    <p:spPr bwMode="auto">
                      <a:xfrm>
                        <a:off x="185738" y="4075113"/>
                        <a:ext cx="8734425" cy="1193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18339106"/>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4"/>
          <p:cNvSpPr>
            <a:spLocks noGrp="1" noChangeArrowheads="1"/>
          </p:cNvSpPr>
          <p:nvPr>
            <p:ph type="title"/>
          </p:nvPr>
        </p:nvSpPr>
        <p:spPr/>
        <p:txBody>
          <a:bodyPr/>
          <a:lstStyle/>
          <a:p>
            <a:r>
              <a:rPr lang="en-US" altLang="en-US" dirty="0"/>
              <a:t>Cost of Capital </a:t>
            </a:r>
            <a:r>
              <a:rPr lang="en-US" altLang="en-US" sz="2000" dirty="0"/>
              <a:t>(2 of 5) </a:t>
            </a:r>
            <a:endParaRPr lang="en-US" altLang="en-US" dirty="0"/>
          </a:p>
        </p:txBody>
      </p:sp>
      <p:sp>
        <p:nvSpPr>
          <p:cNvPr id="1030" name="Rectangle 5"/>
          <p:cNvSpPr>
            <a:spLocks noGrp="1" noChangeArrowheads="1"/>
          </p:cNvSpPr>
          <p:nvPr>
            <p:ph idx="1"/>
          </p:nvPr>
        </p:nvSpPr>
        <p:spPr/>
        <p:txBody>
          <a:bodyPr/>
          <a:lstStyle/>
          <a:p>
            <a:pPr marL="0" indent="0">
              <a:buNone/>
            </a:pPr>
            <a:r>
              <a:rPr lang="en-US" altLang="en-US" sz="3200" b="1" i="1" u="sng" dirty="0"/>
              <a:t>Example </a:t>
            </a:r>
          </a:p>
          <a:p>
            <a:pPr marL="400050" lvl="1" indent="0">
              <a:buNone/>
            </a:pPr>
            <a:r>
              <a:rPr lang="en-US" altLang="en-US" sz="2800" i="1" dirty="0"/>
              <a:t>Geothermal Inc. has the following structure. Given that Geothermal pays 8% for debt and 14% for equity, what is the company cost of capital?</a:t>
            </a:r>
          </a:p>
        </p:txBody>
      </p:sp>
      <p:graphicFrame>
        <p:nvGraphicFramePr>
          <p:cNvPr id="4" name="Table 3"/>
          <p:cNvGraphicFramePr>
            <a:graphicFrameLocks noGrp="1"/>
          </p:cNvGraphicFramePr>
          <p:nvPr>
            <p:extLst/>
          </p:nvPr>
        </p:nvGraphicFramePr>
        <p:xfrm>
          <a:off x="1600677" y="3733800"/>
          <a:ext cx="5905499" cy="1371600"/>
        </p:xfrm>
        <a:graphic>
          <a:graphicData uri="http://schemas.openxmlformats.org/drawingml/2006/table">
            <a:tbl>
              <a:tblPr bandRow="1">
                <a:tableStyleId>{284E427A-3D55-4303-BF80-6455036E1DE7}</a:tableStyleId>
              </a:tblPr>
              <a:tblGrid>
                <a:gridCol w="3613813">
                  <a:extLst>
                    <a:ext uri="{9D8B030D-6E8A-4147-A177-3AD203B41FA5}">
                      <a16:colId xmlns:a16="http://schemas.microsoft.com/office/drawing/2014/main" val="20000"/>
                    </a:ext>
                  </a:extLst>
                </a:gridCol>
                <a:gridCol w="1145843">
                  <a:extLst>
                    <a:ext uri="{9D8B030D-6E8A-4147-A177-3AD203B41FA5}">
                      <a16:colId xmlns:a16="http://schemas.microsoft.com/office/drawing/2014/main" val="20001"/>
                    </a:ext>
                  </a:extLst>
                </a:gridCol>
                <a:gridCol w="1145843">
                  <a:extLst>
                    <a:ext uri="{9D8B030D-6E8A-4147-A177-3AD203B41FA5}">
                      <a16:colId xmlns:a16="http://schemas.microsoft.com/office/drawing/2014/main" val="20002"/>
                    </a:ext>
                  </a:extLst>
                </a:gridCol>
              </a:tblGrid>
              <a:tr h="457200">
                <a:tc>
                  <a:txBody>
                    <a:bodyPr/>
                    <a:lstStyle/>
                    <a:p>
                      <a:r>
                        <a:rPr lang="en-US" sz="2400" dirty="0">
                          <a:latin typeface="Calibri" panose="020F0502020204030204" pitchFamily="34" charset="0"/>
                        </a:rPr>
                        <a:t>Market value of</a:t>
                      </a:r>
                      <a:r>
                        <a:rPr lang="en-US" sz="2400" baseline="0" dirty="0">
                          <a:latin typeface="Calibri" panose="020F0502020204030204" pitchFamily="34" charset="0"/>
                        </a:rPr>
                        <a:t> debt</a:t>
                      </a:r>
                      <a:endParaRPr lang="en-US" sz="2400" dirty="0">
                        <a:latin typeface="Calibri" panose="020F0502020204030204" pitchFamily="34" charset="0"/>
                      </a:endParaRPr>
                    </a:p>
                  </a:txBody>
                  <a:tcPr/>
                </a:tc>
                <a:tc>
                  <a:txBody>
                    <a:bodyPr/>
                    <a:lstStyle/>
                    <a:p>
                      <a:pPr algn="r"/>
                      <a:r>
                        <a:rPr lang="en-US" sz="2400" dirty="0">
                          <a:latin typeface="Calibri" panose="020F0502020204030204" pitchFamily="34" charset="0"/>
                        </a:rPr>
                        <a:t>$194</a:t>
                      </a:r>
                    </a:p>
                  </a:txBody>
                  <a:tcPr marR="182880"/>
                </a:tc>
                <a:tc>
                  <a:txBody>
                    <a:bodyPr/>
                    <a:lstStyle/>
                    <a:p>
                      <a:r>
                        <a:rPr lang="en-US" sz="2400" dirty="0">
                          <a:latin typeface="Calibri" panose="020F0502020204030204" pitchFamily="34" charset="0"/>
                        </a:rPr>
                        <a:t>30%</a:t>
                      </a:r>
                    </a:p>
                  </a:txBody>
                  <a:tcPr/>
                </a:tc>
                <a:extLst>
                  <a:ext uri="{0D108BD9-81ED-4DB2-BD59-A6C34878D82A}">
                    <a16:rowId xmlns:a16="http://schemas.microsoft.com/office/drawing/2014/main" val="10000"/>
                  </a:ext>
                </a:extLst>
              </a:tr>
              <a:tr h="457200">
                <a:tc>
                  <a:txBody>
                    <a:bodyPr/>
                    <a:lstStyle/>
                    <a:p>
                      <a:r>
                        <a:rPr lang="en-US" sz="2400" dirty="0">
                          <a:latin typeface="Calibri" panose="020F0502020204030204" pitchFamily="34" charset="0"/>
                        </a:rPr>
                        <a:t>Market value of equity</a:t>
                      </a:r>
                    </a:p>
                  </a:txBody>
                  <a:tcPr>
                    <a:lnB w="28575" cap="flat" cmpd="sng" algn="ctr">
                      <a:solidFill>
                        <a:schemeClr val="tx1"/>
                      </a:solidFill>
                      <a:prstDash val="solid"/>
                      <a:round/>
                      <a:headEnd type="none" w="med" len="med"/>
                      <a:tailEnd type="none" w="med" len="med"/>
                    </a:lnB>
                  </a:tcPr>
                </a:tc>
                <a:tc>
                  <a:txBody>
                    <a:bodyPr/>
                    <a:lstStyle/>
                    <a:p>
                      <a:pPr algn="r"/>
                      <a:r>
                        <a:rPr lang="en-US" sz="2400" dirty="0">
                          <a:latin typeface="Calibri" panose="020F0502020204030204" pitchFamily="34" charset="0"/>
                        </a:rPr>
                        <a:t>453</a:t>
                      </a:r>
                    </a:p>
                  </a:txBody>
                  <a:tcPr marR="182880">
                    <a:lnB w="28575" cap="flat" cmpd="sng" algn="ctr">
                      <a:solidFill>
                        <a:schemeClr val="tx1"/>
                      </a:solidFill>
                      <a:prstDash val="solid"/>
                      <a:round/>
                      <a:headEnd type="none" w="med" len="med"/>
                      <a:tailEnd type="none" w="med" len="med"/>
                    </a:lnB>
                  </a:tcPr>
                </a:tc>
                <a:tc>
                  <a:txBody>
                    <a:bodyPr/>
                    <a:lstStyle/>
                    <a:p>
                      <a:r>
                        <a:rPr lang="en-US" sz="2400" dirty="0">
                          <a:latin typeface="Calibri" panose="020F0502020204030204" pitchFamily="34" charset="0"/>
                        </a:rPr>
                        <a:t>70</a:t>
                      </a:r>
                    </a:p>
                  </a:txBody>
                  <a:tcP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200">
                <a:tc>
                  <a:txBody>
                    <a:bodyPr/>
                    <a:lstStyle/>
                    <a:p>
                      <a:r>
                        <a:rPr lang="en-US" sz="2400" dirty="0">
                          <a:latin typeface="Calibri" panose="020F0502020204030204" pitchFamily="34" charset="0"/>
                        </a:rPr>
                        <a:t>Market value of</a:t>
                      </a:r>
                      <a:r>
                        <a:rPr lang="en-US" sz="2400" baseline="0" dirty="0">
                          <a:latin typeface="Calibri" panose="020F0502020204030204" pitchFamily="34" charset="0"/>
                        </a:rPr>
                        <a:t> </a:t>
                      </a:r>
                      <a:r>
                        <a:rPr lang="en-US" sz="2400" dirty="0">
                          <a:latin typeface="Calibri" panose="020F0502020204030204" pitchFamily="34" charset="0"/>
                        </a:rPr>
                        <a:t>assets</a:t>
                      </a:r>
                    </a:p>
                  </a:txBody>
                  <a:tcPr>
                    <a:lnT w="28575" cap="flat" cmpd="sng" algn="ctr">
                      <a:solidFill>
                        <a:schemeClr val="tx1"/>
                      </a:solidFill>
                      <a:prstDash val="solid"/>
                      <a:round/>
                      <a:headEnd type="none" w="med" len="med"/>
                      <a:tailEnd type="none" w="med" len="med"/>
                    </a:lnT>
                  </a:tcPr>
                </a:tc>
                <a:tc>
                  <a:txBody>
                    <a:bodyPr/>
                    <a:lstStyle/>
                    <a:p>
                      <a:pPr algn="r"/>
                      <a:r>
                        <a:rPr lang="en-US" sz="2400" dirty="0">
                          <a:latin typeface="Calibri" panose="020F0502020204030204" pitchFamily="34" charset="0"/>
                        </a:rPr>
                        <a:t>$647</a:t>
                      </a:r>
                    </a:p>
                  </a:txBody>
                  <a:tcPr marR="182880">
                    <a:lnT w="28575" cap="flat" cmpd="sng" algn="ctr">
                      <a:solidFill>
                        <a:schemeClr val="tx1"/>
                      </a:solidFill>
                      <a:prstDash val="solid"/>
                      <a:round/>
                      <a:headEnd type="none" w="med" len="med"/>
                      <a:tailEnd type="none" w="med" len="med"/>
                    </a:lnT>
                  </a:tcPr>
                </a:tc>
                <a:tc>
                  <a:txBody>
                    <a:bodyPr/>
                    <a:lstStyle/>
                    <a:p>
                      <a:r>
                        <a:rPr lang="en-US" sz="2400" dirty="0">
                          <a:latin typeface="Calibri" panose="020F0502020204030204" pitchFamily="34" charset="0"/>
                        </a:rPr>
                        <a:t>100%</a:t>
                      </a:r>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9757394"/>
      </p:ext>
    </p:extLst>
  </p:cSld>
  <p:clrMapOvr>
    <a:masterClrMapping/>
  </p:clrMapOvr>
  <p:transition>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4"/>
          <p:cNvSpPr>
            <a:spLocks noGrp="1" noChangeArrowheads="1"/>
          </p:cNvSpPr>
          <p:nvPr>
            <p:ph type="title"/>
          </p:nvPr>
        </p:nvSpPr>
        <p:spPr/>
        <p:txBody>
          <a:bodyPr/>
          <a:lstStyle/>
          <a:p>
            <a:r>
              <a:rPr lang="en-US" altLang="en-US" dirty="0"/>
              <a:t>Cost of Capital </a:t>
            </a:r>
            <a:r>
              <a:rPr lang="en-US" altLang="en-US" sz="2000" dirty="0"/>
              <a:t>(3 of 5) </a:t>
            </a:r>
            <a:endParaRPr lang="en-US" altLang="en-US" dirty="0"/>
          </a:p>
        </p:txBody>
      </p:sp>
      <p:sp>
        <p:nvSpPr>
          <p:cNvPr id="3079" name="Rectangle 5"/>
          <p:cNvSpPr>
            <a:spLocks noGrp="1" noChangeArrowheads="1"/>
          </p:cNvSpPr>
          <p:nvPr>
            <p:ph idx="1"/>
          </p:nvPr>
        </p:nvSpPr>
        <p:spPr/>
        <p:txBody>
          <a:bodyPr/>
          <a:lstStyle/>
          <a:p>
            <a:pPr marL="0" indent="0">
              <a:buNone/>
            </a:pPr>
            <a:r>
              <a:rPr lang="en-US" altLang="en-US" sz="3200" b="1" i="1" u="sng" dirty="0"/>
              <a:t>Example (continued)</a:t>
            </a:r>
          </a:p>
          <a:p>
            <a:pPr marL="400050" lvl="1" indent="0">
              <a:buNone/>
            </a:pPr>
            <a:r>
              <a:rPr lang="en-US" altLang="en-US" sz="2800" i="1" dirty="0"/>
              <a:t>Given that Geothermal Inc. pays 8% for debt and 14% for equity, what is the company cost of capital?</a:t>
            </a:r>
          </a:p>
          <a:p>
            <a:pPr marL="0" indent="0">
              <a:buNone/>
            </a:pPr>
            <a:endParaRPr lang="en-US" altLang="en-US" dirty="0"/>
          </a:p>
          <a:p>
            <a:pPr marL="0" indent="0" algn="ctr">
              <a:buNone/>
            </a:pPr>
            <a:r>
              <a:rPr lang="en-US" altLang="en-US" sz="2800" dirty="0"/>
              <a:t>Portfolio return = (.3 × 8%) + (.7 × 14%) = 12.2%</a:t>
            </a:r>
          </a:p>
        </p:txBody>
      </p:sp>
    </p:spTree>
    <p:extLst>
      <p:ext uri="{BB962C8B-B14F-4D97-AF65-F5344CB8AC3E}">
        <p14:creationId xmlns:p14="http://schemas.microsoft.com/office/powerpoint/2010/main" val="3786593953"/>
      </p:ext>
    </p:extLst>
  </p:cSld>
  <p:clrMapOvr>
    <a:masterClrMapping/>
  </p:clrMapOvr>
  <p:transition>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4"/>
          <p:cNvSpPr>
            <a:spLocks noGrp="1" noChangeArrowheads="1"/>
          </p:cNvSpPr>
          <p:nvPr>
            <p:ph type="title"/>
          </p:nvPr>
        </p:nvSpPr>
        <p:spPr>
          <a:xfrm>
            <a:off x="228600" y="76200"/>
            <a:ext cx="8649654" cy="838200"/>
          </a:xfrm>
        </p:spPr>
        <p:txBody>
          <a:bodyPr/>
          <a:lstStyle/>
          <a:p>
            <a:r>
              <a:rPr lang="en-US" altLang="en-US" dirty="0"/>
              <a:t>Cost of Capital </a:t>
            </a:r>
            <a:r>
              <a:rPr lang="en-US" altLang="en-US" sz="2000" dirty="0"/>
              <a:t>(4 of 5) </a:t>
            </a:r>
            <a:endParaRPr lang="en-US" altLang="en-US" dirty="0"/>
          </a:p>
        </p:txBody>
      </p:sp>
      <p:sp>
        <p:nvSpPr>
          <p:cNvPr id="3079" name="Rectangle 5"/>
          <p:cNvSpPr>
            <a:spLocks noGrp="1" noChangeArrowheads="1"/>
          </p:cNvSpPr>
          <p:nvPr>
            <p:ph idx="1"/>
          </p:nvPr>
        </p:nvSpPr>
        <p:spPr>
          <a:xfrm>
            <a:off x="914400" y="1066800"/>
            <a:ext cx="7772400" cy="4800600"/>
          </a:xfrm>
        </p:spPr>
        <p:txBody>
          <a:bodyPr/>
          <a:lstStyle/>
          <a:p>
            <a:pPr marL="0" indent="0">
              <a:buNone/>
            </a:pPr>
            <a:r>
              <a:rPr lang="en-US" altLang="en-US" sz="2800" b="1" i="1" u="sng" dirty="0"/>
              <a:t>Example</a:t>
            </a:r>
            <a:endParaRPr lang="en-US" altLang="en-US" sz="2400" b="1" i="1" u="sng" dirty="0"/>
          </a:p>
          <a:p>
            <a:pPr marL="400050" lvl="1" indent="0">
              <a:buNone/>
            </a:pPr>
            <a:r>
              <a:rPr lang="en-US" altLang="en-US" sz="2400" i="1" dirty="0"/>
              <a:t>Geothermal’s debtholders account for 30% of the company’s capital structure, but they get a smaller share of income because their 8% return is guaranteed by the company. Geothermal’s stockholders bear more risk and receive, on average, greater return. Of course, if you buy all the debt and all the equity, you get all the income.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6850" y="3886200"/>
            <a:ext cx="6610350" cy="2617699"/>
          </a:xfrm>
          <a:prstGeom prst="rect">
            <a:avLst/>
          </a:prstGeom>
        </p:spPr>
      </p:pic>
    </p:spTree>
    <p:extLst>
      <p:ext uri="{BB962C8B-B14F-4D97-AF65-F5344CB8AC3E}">
        <p14:creationId xmlns:p14="http://schemas.microsoft.com/office/powerpoint/2010/main" val="2355761693"/>
      </p:ext>
    </p:extLst>
  </p:cSld>
  <p:clrMapOvr>
    <a:masterClrMapping/>
  </p:clrMapOvr>
  <p:transition>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4"/>
          <p:cNvSpPr>
            <a:spLocks noGrp="1" noChangeArrowheads="1"/>
          </p:cNvSpPr>
          <p:nvPr>
            <p:ph type="title"/>
          </p:nvPr>
        </p:nvSpPr>
        <p:spPr/>
        <p:txBody>
          <a:bodyPr/>
          <a:lstStyle/>
          <a:p>
            <a:r>
              <a:rPr lang="en-US" altLang="en-US" dirty="0"/>
              <a:t>Cost of Capital </a:t>
            </a:r>
            <a:r>
              <a:rPr lang="en-US" altLang="en-US" sz="2000" dirty="0"/>
              <a:t>(5 of 5) </a:t>
            </a:r>
            <a:endParaRPr lang="en-US" altLang="en-US" dirty="0"/>
          </a:p>
        </p:txBody>
      </p:sp>
      <p:sp>
        <p:nvSpPr>
          <p:cNvPr id="4104" name="Rectangle 5"/>
          <p:cNvSpPr>
            <a:spLocks noGrp="1" noChangeArrowheads="1"/>
          </p:cNvSpPr>
          <p:nvPr>
            <p:ph idx="1"/>
          </p:nvPr>
        </p:nvSpPr>
        <p:spPr/>
        <p:txBody>
          <a:bodyPr/>
          <a:lstStyle/>
          <a:p>
            <a:pPr marL="0" indent="0">
              <a:buNone/>
            </a:pPr>
            <a:r>
              <a:rPr lang="en-US" altLang="en-US" sz="3200" b="1" i="1" u="sng" dirty="0"/>
              <a:t>Example</a:t>
            </a:r>
            <a:endParaRPr lang="en-US" altLang="en-US" b="1" i="1" u="sng" dirty="0"/>
          </a:p>
          <a:p>
            <a:pPr marL="400050" lvl="1" indent="0">
              <a:buNone/>
            </a:pPr>
            <a:r>
              <a:rPr lang="en-US" altLang="en-US" sz="2800" i="1" dirty="0"/>
              <a:t>Given that Geothermal Inc. pays 8% for debt and 14% for equity, what is the company cost of capital?</a:t>
            </a:r>
          </a:p>
          <a:p>
            <a:pPr marL="0" indent="0">
              <a:buNone/>
            </a:pPr>
            <a:endParaRPr lang="en-US" altLang="en-US" sz="1600" dirty="0"/>
          </a:p>
          <a:p>
            <a:pPr marL="0" indent="0" algn="ctr">
              <a:buNone/>
            </a:pPr>
            <a:r>
              <a:rPr lang="en-US" altLang="en-US" sz="2800" dirty="0"/>
              <a:t>Portfolio return = (.3 × 8%) + (.7 × 14%) = 12.2%</a:t>
            </a:r>
          </a:p>
        </p:txBody>
      </p:sp>
      <p:sp>
        <p:nvSpPr>
          <p:cNvPr id="4105" name="Text Box 8"/>
          <p:cNvSpPr txBox="1">
            <a:spLocks noChangeArrowheads="1"/>
          </p:cNvSpPr>
          <p:nvPr/>
        </p:nvSpPr>
        <p:spPr bwMode="auto">
          <a:xfrm>
            <a:off x="990600" y="4361105"/>
            <a:ext cx="7620000" cy="919401"/>
          </a:xfrm>
          <a:prstGeom prst="roundRect">
            <a:avLst/>
          </a:prstGeom>
          <a:ln>
            <a:solidFill>
              <a:schemeClr val="accent2">
                <a:lumMod val="60000"/>
                <a:lumOff val="40000"/>
              </a:schemeClr>
            </a:solidFill>
            <a:headEnd/>
            <a:tailEnd/>
          </a:ln>
          <a:extLst/>
        </p:spPr>
        <p:style>
          <a:lnRef idx="2">
            <a:schemeClr val="accent2"/>
          </a:lnRef>
          <a:fillRef idx="1">
            <a:schemeClr val="lt1"/>
          </a:fillRef>
          <a:effectRef idx="0">
            <a:schemeClr val="accent2"/>
          </a:effectRef>
          <a:fontRef idx="minor">
            <a:schemeClr val="dk1"/>
          </a:fontRef>
        </p:style>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dirty="0">
                <a:latin typeface="Calibri" panose="020F0502020204030204" pitchFamily="34" charset="0"/>
              </a:rPr>
              <a:t>Interest is tax deductible. Given a 21% tax rate, debt only costs us 6.32% (i.e. 8 % × .79).</a:t>
            </a:r>
          </a:p>
        </p:txBody>
      </p:sp>
      <p:sp>
        <p:nvSpPr>
          <p:cNvPr id="2" name="TextBox 1"/>
          <p:cNvSpPr txBox="1"/>
          <p:nvPr/>
        </p:nvSpPr>
        <p:spPr>
          <a:xfrm>
            <a:off x="1104900" y="5534680"/>
            <a:ext cx="7391400" cy="523220"/>
          </a:xfrm>
          <a:prstGeom prst="rect">
            <a:avLst/>
          </a:prstGeom>
          <a:noFill/>
        </p:spPr>
        <p:txBody>
          <a:bodyPr wrap="square" rtlCol="0">
            <a:spAutoFit/>
          </a:bodyPr>
          <a:lstStyle/>
          <a:p>
            <a:pPr algn="ctr">
              <a:buNone/>
            </a:pPr>
            <a:r>
              <a:rPr lang="en-US" altLang="en-US" sz="2800" dirty="0">
                <a:latin typeface="Calibri" panose="020F0502020204030204" pitchFamily="34" charset="0"/>
              </a:rPr>
              <a:t>WACC = (.3 × 6.32%) + (.7 × 14%) = 11.7%</a:t>
            </a:r>
          </a:p>
        </p:txBody>
      </p:sp>
    </p:spTree>
    <p:extLst>
      <p:ext uri="{BB962C8B-B14F-4D97-AF65-F5344CB8AC3E}">
        <p14:creationId xmlns:p14="http://schemas.microsoft.com/office/powerpoint/2010/main" val="2587454547"/>
      </p:ext>
    </p:extLst>
  </p:cSld>
  <p:clrMapOvr>
    <a:masterClrMapping/>
  </p:clrMapOvr>
  <p:transition>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p:txBody>
          <a:bodyPr/>
          <a:lstStyle/>
          <a:p>
            <a:r>
              <a:rPr lang="en-US" altLang="en-US" dirty="0"/>
              <a:t>WACC </a:t>
            </a:r>
            <a:r>
              <a:rPr lang="en-US" altLang="en-US" sz="2000" dirty="0"/>
              <a:t>(1 of 9)</a:t>
            </a:r>
            <a:endParaRPr lang="en-US" altLang="en-US" dirty="0"/>
          </a:p>
        </p:txBody>
      </p:sp>
      <p:sp>
        <p:nvSpPr>
          <p:cNvPr id="25605" name="Rectangle 5"/>
          <p:cNvSpPr>
            <a:spLocks noGrp="1" noChangeArrowheads="1"/>
          </p:cNvSpPr>
          <p:nvPr>
            <p:ph idx="1"/>
          </p:nvPr>
        </p:nvSpPr>
        <p:spPr/>
        <p:txBody>
          <a:bodyPr/>
          <a:lstStyle/>
          <a:p>
            <a:r>
              <a:rPr lang="en-US" altLang="en-US" sz="3200" dirty="0"/>
              <a:t>Weighted Average Cost of Capital (WACC)</a:t>
            </a:r>
          </a:p>
          <a:p>
            <a:pPr lvl="1"/>
            <a:r>
              <a:rPr lang="en-US" altLang="en-US" sz="2800" dirty="0"/>
              <a:t>The expected rate of return on a portfolio of all the firm’s securities, adjusted for tax savings due to interest payments</a:t>
            </a:r>
          </a:p>
          <a:p>
            <a:pPr marL="0" indent="0">
              <a:buNone/>
            </a:pPr>
            <a:endParaRPr lang="en-US" altLang="en-US" sz="3200" dirty="0"/>
          </a:p>
          <a:p>
            <a:pPr marL="400050" lvl="1" indent="0">
              <a:buNone/>
            </a:pPr>
            <a:r>
              <a:rPr lang="en-US" altLang="en-US" sz="2800" dirty="0"/>
              <a:t>Company cost of capital = Weighted average of debt and equity returns</a:t>
            </a:r>
          </a:p>
        </p:txBody>
      </p:sp>
    </p:spTree>
    <p:extLst>
      <p:ext uri="{BB962C8B-B14F-4D97-AF65-F5344CB8AC3E}">
        <p14:creationId xmlns:p14="http://schemas.microsoft.com/office/powerpoint/2010/main" val="4019607444"/>
      </p:ext>
    </p:extLst>
  </p:cSld>
  <p:clrMapOvr>
    <a:masterClrMapping/>
  </p:clrMapOvr>
  <p:transition>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4"/>
          <p:cNvSpPr>
            <a:spLocks noGrp="1" noChangeArrowheads="1"/>
          </p:cNvSpPr>
          <p:nvPr>
            <p:ph type="title"/>
          </p:nvPr>
        </p:nvSpPr>
        <p:spPr/>
        <p:txBody>
          <a:bodyPr/>
          <a:lstStyle/>
          <a:p>
            <a:r>
              <a:rPr lang="en-US" altLang="en-US" dirty="0"/>
              <a:t>WACC </a:t>
            </a:r>
            <a:r>
              <a:rPr lang="en-US" altLang="en-US" sz="2000" dirty="0"/>
              <a:t>(2 of 9)</a:t>
            </a:r>
          </a:p>
        </p:txBody>
      </p:sp>
      <mc:AlternateContent xmlns:mc="http://schemas.openxmlformats.org/markup-compatibility/2006" xmlns:a14="http://schemas.microsoft.com/office/drawing/2010/main">
        <mc:Choice Requires="a14">
          <p:sp>
            <p:nvSpPr>
              <p:cNvPr id="2" name="TextBox 1"/>
              <p:cNvSpPr txBox="1"/>
              <p:nvPr/>
            </p:nvSpPr>
            <p:spPr>
              <a:xfrm>
                <a:off x="1600677" y="1832630"/>
                <a:ext cx="5905500" cy="91057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a:rPr>
                            <m:t>𝑟</m:t>
                          </m:r>
                        </m:e>
                        <m:sub>
                          <m:r>
                            <m:rPr>
                              <m:sty m:val="p"/>
                            </m:rPr>
                            <a:rPr lang="en-US" sz="2800" b="0" i="0" smtClean="0">
                              <a:latin typeface="Cambria Math"/>
                            </a:rPr>
                            <m:t>assets</m:t>
                          </m:r>
                        </m:sub>
                      </m:sSub>
                      <m:r>
                        <a:rPr lang="en-US" sz="2800" b="0" i="1" smtClean="0">
                          <a:latin typeface="Cambria Math"/>
                        </a:rPr>
                        <m:t>=</m:t>
                      </m:r>
                      <m:f>
                        <m:fPr>
                          <m:ctrlPr>
                            <a:rPr lang="en-US" sz="2800" b="0" i="1" smtClean="0">
                              <a:latin typeface="Cambria Math" panose="02040503050406030204" pitchFamily="18" charset="0"/>
                            </a:rPr>
                          </m:ctrlPr>
                        </m:fPr>
                        <m:num>
                          <m:r>
                            <m:rPr>
                              <m:sty m:val="p"/>
                            </m:rPr>
                            <a:rPr lang="en-US" sz="2800" b="0" i="0" smtClean="0">
                              <a:latin typeface="Cambria Math"/>
                            </a:rPr>
                            <m:t>total</m:t>
                          </m:r>
                          <m:r>
                            <a:rPr lang="en-US" sz="2800" b="0" i="0" smtClean="0">
                              <a:latin typeface="Cambria Math"/>
                            </a:rPr>
                            <m:t> </m:t>
                          </m:r>
                          <m:r>
                            <m:rPr>
                              <m:sty m:val="p"/>
                            </m:rPr>
                            <a:rPr lang="en-US" sz="2800" b="0" i="0" smtClean="0">
                              <a:latin typeface="Cambria Math"/>
                            </a:rPr>
                            <m:t>income</m:t>
                          </m:r>
                        </m:num>
                        <m:den>
                          <m:r>
                            <m:rPr>
                              <m:sty m:val="p"/>
                            </m:rPr>
                            <a:rPr lang="en-US" sz="2800" b="0" i="0" smtClean="0">
                              <a:latin typeface="Cambria Math"/>
                            </a:rPr>
                            <m:t>value</m:t>
                          </m:r>
                          <m:r>
                            <a:rPr lang="en-US" sz="2800" b="0" i="0" smtClean="0">
                              <a:latin typeface="Cambria Math"/>
                            </a:rPr>
                            <m:t> </m:t>
                          </m:r>
                          <m:r>
                            <m:rPr>
                              <m:sty m:val="p"/>
                            </m:rPr>
                            <a:rPr lang="en-US" sz="2800" b="0" i="0" smtClean="0">
                              <a:latin typeface="Cambria Math"/>
                            </a:rPr>
                            <m:t>of</m:t>
                          </m:r>
                          <m:r>
                            <a:rPr lang="en-US" sz="2800" b="0" i="0" smtClean="0">
                              <a:latin typeface="Cambria Math"/>
                            </a:rPr>
                            <m:t> </m:t>
                          </m:r>
                          <m:r>
                            <m:rPr>
                              <m:sty m:val="p"/>
                            </m:rPr>
                            <a:rPr lang="en-US" sz="2800" b="0" i="0" smtClean="0">
                              <a:latin typeface="Cambria Math"/>
                            </a:rPr>
                            <m:t>investments</m:t>
                          </m:r>
                        </m:den>
                      </m:f>
                    </m:oMath>
                  </m:oMathPara>
                </a14:m>
                <a:endParaRPr lang="en-US" sz="2800" dirty="0"/>
              </a:p>
            </p:txBody>
          </p:sp>
        </mc:Choice>
        <mc:Fallback xmlns="">
          <p:sp>
            <p:nvSpPr>
              <p:cNvPr id="2" name="TextBox 1"/>
              <p:cNvSpPr txBox="1">
                <a:spLocks noRot="1" noChangeAspect="1" noMove="1" noResize="1" noEditPoints="1" noAdjustHandles="1" noChangeArrowheads="1" noChangeShapeType="1" noTextEdit="1"/>
              </p:cNvSpPr>
              <p:nvPr/>
            </p:nvSpPr>
            <p:spPr>
              <a:xfrm>
                <a:off x="1600677" y="1832630"/>
                <a:ext cx="5905500" cy="910570"/>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1600677" y="3247537"/>
                <a:ext cx="5905500" cy="9459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a:rPr>
                            <m:t>𝑟</m:t>
                          </m:r>
                        </m:e>
                        <m:sub>
                          <m:r>
                            <m:rPr>
                              <m:sty m:val="p"/>
                            </m:rPr>
                            <a:rPr lang="en-US" sz="2800" b="0" i="0" smtClean="0">
                              <a:latin typeface="Cambria Math"/>
                            </a:rPr>
                            <m:t>assets</m:t>
                          </m:r>
                        </m:sub>
                      </m:sSub>
                      <m:r>
                        <a:rPr lang="en-US" sz="2800" b="0" i="1" smtClean="0">
                          <a:latin typeface="Cambria Math"/>
                        </a:rPr>
                        <m:t>=</m:t>
                      </m:r>
                      <m:f>
                        <m:fPr>
                          <m:ctrlPr>
                            <a:rPr lang="en-US" sz="2800" b="0" i="1" smtClean="0">
                              <a:latin typeface="Cambria Math" panose="02040503050406030204" pitchFamily="18" charset="0"/>
                            </a:rPr>
                          </m:ctrlPr>
                        </m:fPr>
                        <m:num>
                          <m:d>
                            <m:dPr>
                              <m:ctrlPr>
                                <a:rPr lang="en-US" sz="2800" b="0" i="1" smtClean="0">
                                  <a:latin typeface="Cambria Math" panose="02040503050406030204" pitchFamily="18" charset="0"/>
                                </a:rPr>
                              </m:ctrlPr>
                            </m:dPr>
                            <m:e>
                              <m:r>
                                <a:rPr lang="en-US" sz="2800" b="0" i="1" smtClean="0">
                                  <a:latin typeface="Cambria Math"/>
                                </a:rPr>
                                <m:t>𝐷</m:t>
                              </m:r>
                              <m:r>
                                <a:rPr lang="en-US" sz="2800" b="0" smtClean="0">
                                  <a:latin typeface="Cambria Math"/>
                                  <a:ea typeface="Cambria Math"/>
                                </a:rPr>
                                <m:t>×</m:t>
                              </m:r>
                              <m:sSub>
                                <m:sSubPr>
                                  <m:ctrlPr>
                                    <a:rPr lang="en-US" sz="2800" b="0" i="1" smtClean="0">
                                      <a:latin typeface="Cambria Math" panose="02040503050406030204" pitchFamily="18" charset="0"/>
                                      <a:ea typeface="Cambria Math"/>
                                    </a:rPr>
                                  </m:ctrlPr>
                                </m:sSubPr>
                                <m:e>
                                  <m:r>
                                    <a:rPr lang="en-US" sz="2800" b="0" i="1" smtClean="0">
                                      <a:latin typeface="Cambria Math"/>
                                      <a:ea typeface="Cambria Math"/>
                                    </a:rPr>
                                    <m:t>𝑟</m:t>
                                  </m:r>
                                </m:e>
                                <m:sub>
                                  <m:r>
                                    <m:rPr>
                                      <m:sty m:val="p"/>
                                    </m:rPr>
                                    <a:rPr lang="en-US" sz="2800" b="0" i="0" smtClean="0">
                                      <a:latin typeface="Cambria Math"/>
                                      <a:ea typeface="Cambria Math"/>
                                    </a:rPr>
                                    <m:t>debt</m:t>
                                  </m:r>
                                </m:sub>
                              </m:sSub>
                            </m:e>
                          </m:d>
                          <m:r>
                            <a:rPr lang="en-US" sz="2800" b="0" i="1" smtClean="0">
                              <a:latin typeface="Cambria Math"/>
                              <a:ea typeface="Cambria Math"/>
                            </a:rPr>
                            <m:t>+(</m:t>
                          </m:r>
                          <m:r>
                            <a:rPr lang="en-US" sz="2800" b="0" i="1" smtClean="0">
                              <a:latin typeface="Cambria Math"/>
                              <a:ea typeface="Cambria Math"/>
                            </a:rPr>
                            <m:t>𝐸</m:t>
                          </m:r>
                          <m:r>
                            <a:rPr lang="en-US" sz="2800" b="0" i="1" smtClean="0">
                              <a:latin typeface="Cambria Math"/>
                              <a:ea typeface="Cambria Math"/>
                            </a:rPr>
                            <m:t>×</m:t>
                          </m:r>
                          <m:sSub>
                            <m:sSubPr>
                              <m:ctrlPr>
                                <a:rPr lang="en-US" sz="2800" b="0" i="1" smtClean="0">
                                  <a:latin typeface="Cambria Math" panose="02040503050406030204" pitchFamily="18" charset="0"/>
                                  <a:ea typeface="Cambria Math"/>
                                </a:rPr>
                              </m:ctrlPr>
                            </m:sSubPr>
                            <m:e>
                              <m:r>
                                <a:rPr lang="en-US" sz="2800" b="0" i="1" smtClean="0">
                                  <a:latin typeface="Cambria Math"/>
                                  <a:ea typeface="Cambria Math"/>
                                </a:rPr>
                                <m:t>𝑟</m:t>
                              </m:r>
                            </m:e>
                            <m:sub>
                              <m:r>
                                <m:rPr>
                                  <m:sty m:val="p"/>
                                </m:rPr>
                                <a:rPr lang="en-US" sz="2800" b="0" i="0" smtClean="0">
                                  <a:latin typeface="Cambria Math"/>
                                  <a:ea typeface="Cambria Math"/>
                                </a:rPr>
                                <m:t>equity</m:t>
                              </m:r>
                            </m:sub>
                          </m:sSub>
                          <m:r>
                            <a:rPr lang="en-US" sz="2800" b="0" i="1" smtClean="0">
                              <a:latin typeface="Cambria Math"/>
                              <a:ea typeface="Cambria Math"/>
                            </a:rPr>
                            <m:t>)</m:t>
                          </m:r>
                        </m:num>
                        <m:den>
                          <m:r>
                            <a:rPr lang="en-US" sz="2800" b="0" i="1" smtClean="0">
                              <a:latin typeface="Cambria Math"/>
                            </a:rPr>
                            <m:t>𝑉</m:t>
                          </m:r>
                        </m:den>
                      </m:f>
                    </m:oMath>
                  </m:oMathPara>
                </a14:m>
                <a:endParaRPr lang="en-US" sz="2800" dirty="0"/>
              </a:p>
            </p:txBody>
          </p:sp>
        </mc:Choice>
        <mc:Fallback xmlns="">
          <p:sp>
            <p:nvSpPr>
              <p:cNvPr id="10" name="TextBox 9"/>
              <p:cNvSpPr txBox="1">
                <a:spLocks noRot="1" noChangeAspect="1" noMove="1" noResize="1" noEditPoints="1" noAdjustHandles="1" noChangeArrowheads="1" noChangeShapeType="1" noTextEdit="1"/>
              </p:cNvSpPr>
              <p:nvPr/>
            </p:nvSpPr>
            <p:spPr>
              <a:xfrm>
                <a:off x="1600677" y="3247537"/>
                <a:ext cx="5905500" cy="94596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1752600" y="4697839"/>
                <a:ext cx="5905500" cy="90806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a:rPr>
                            <m:t>𝑟</m:t>
                          </m:r>
                        </m:e>
                        <m:sub>
                          <m:r>
                            <m:rPr>
                              <m:sty m:val="p"/>
                            </m:rPr>
                            <a:rPr lang="en-US" sz="2800" b="0" i="0" smtClean="0">
                              <a:latin typeface="Cambria Math"/>
                            </a:rPr>
                            <m:t>assets</m:t>
                          </m:r>
                        </m:sub>
                      </m:sSub>
                      <m:r>
                        <a:rPr lang="en-US" sz="2800" b="0" i="1" smtClean="0">
                          <a:latin typeface="Cambria Math"/>
                        </a:rPr>
                        <m:t>=</m:t>
                      </m:r>
                      <m:d>
                        <m:dPr>
                          <m:ctrlPr>
                            <a:rPr lang="en-US" sz="2800" b="0" i="1" smtClean="0">
                              <a:latin typeface="Cambria Math" panose="02040503050406030204" pitchFamily="18" charset="0"/>
                            </a:rPr>
                          </m:ctrlPr>
                        </m:dPr>
                        <m:e>
                          <m:f>
                            <m:fPr>
                              <m:ctrlPr>
                                <a:rPr lang="en-US" sz="2800" b="0" i="1" smtClean="0">
                                  <a:latin typeface="Cambria Math" panose="02040503050406030204" pitchFamily="18" charset="0"/>
                                </a:rPr>
                              </m:ctrlPr>
                            </m:fPr>
                            <m:num>
                              <m:r>
                                <a:rPr lang="en-US" sz="2800" b="0" i="1" smtClean="0">
                                  <a:latin typeface="Cambria Math"/>
                                </a:rPr>
                                <m:t>𝐷</m:t>
                              </m:r>
                            </m:num>
                            <m:den>
                              <m:r>
                                <a:rPr lang="en-US" sz="2800" b="0" i="1" smtClean="0">
                                  <a:latin typeface="Cambria Math"/>
                                </a:rPr>
                                <m:t>𝑉</m:t>
                              </m:r>
                            </m:den>
                          </m:f>
                          <m:r>
                            <a:rPr lang="en-US" sz="2800" b="0" i="1" smtClean="0">
                              <a:latin typeface="Cambria Math"/>
                              <a:ea typeface="Cambria Math"/>
                            </a:rPr>
                            <m:t>×</m:t>
                          </m:r>
                          <m:sSub>
                            <m:sSubPr>
                              <m:ctrlPr>
                                <a:rPr lang="en-US" sz="2800" b="0" i="1" smtClean="0">
                                  <a:latin typeface="Cambria Math" panose="02040503050406030204" pitchFamily="18" charset="0"/>
                                  <a:ea typeface="Cambria Math"/>
                                </a:rPr>
                              </m:ctrlPr>
                            </m:sSubPr>
                            <m:e>
                              <m:r>
                                <a:rPr lang="en-US" sz="2800" b="0" i="1" smtClean="0">
                                  <a:latin typeface="Cambria Math"/>
                                  <a:ea typeface="Cambria Math"/>
                                </a:rPr>
                                <m:t>𝑟</m:t>
                              </m:r>
                            </m:e>
                            <m:sub>
                              <m:r>
                                <m:rPr>
                                  <m:sty m:val="p"/>
                                </m:rPr>
                                <a:rPr lang="en-US" sz="2800" b="0" i="0" smtClean="0">
                                  <a:latin typeface="Cambria Math"/>
                                  <a:ea typeface="Cambria Math"/>
                                </a:rPr>
                                <m:t>debt</m:t>
                              </m:r>
                            </m:sub>
                          </m:sSub>
                        </m:e>
                      </m:d>
                      <m:r>
                        <a:rPr lang="en-US" sz="2800" b="0" i="1" smtClean="0">
                          <a:latin typeface="Cambria Math"/>
                          <a:ea typeface="Cambria Math"/>
                        </a:rPr>
                        <m:t>+</m:t>
                      </m:r>
                      <m:d>
                        <m:dPr>
                          <m:ctrlPr>
                            <a:rPr lang="en-US" sz="2800" b="0" i="1" smtClean="0">
                              <a:latin typeface="Cambria Math" panose="02040503050406030204" pitchFamily="18" charset="0"/>
                              <a:ea typeface="Cambria Math"/>
                            </a:rPr>
                          </m:ctrlPr>
                        </m:dPr>
                        <m:e>
                          <m:f>
                            <m:fPr>
                              <m:ctrlPr>
                                <a:rPr lang="en-US" sz="2800" b="0" i="1" smtClean="0">
                                  <a:latin typeface="Cambria Math" panose="02040503050406030204" pitchFamily="18" charset="0"/>
                                  <a:ea typeface="Cambria Math"/>
                                </a:rPr>
                              </m:ctrlPr>
                            </m:fPr>
                            <m:num>
                              <m:r>
                                <a:rPr lang="en-US" sz="2800" b="0" i="1" smtClean="0">
                                  <a:latin typeface="Cambria Math"/>
                                  <a:ea typeface="Cambria Math"/>
                                </a:rPr>
                                <m:t>𝐸</m:t>
                              </m:r>
                            </m:num>
                            <m:den>
                              <m:r>
                                <a:rPr lang="en-US" sz="2800" b="0" i="1" smtClean="0">
                                  <a:latin typeface="Cambria Math"/>
                                  <a:ea typeface="Cambria Math"/>
                                </a:rPr>
                                <m:t>𝑉</m:t>
                              </m:r>
                            </m:den>
                          </m:f>
                          <m:r>
                            <a:rPr lang="en-US" sz="2800" b="0" i="1" smtClean="0">
                              <a:latin typeface="Cambria Math"/>
                              <a:ea typeface="Cambria Math"/>
                            </a:rPr>
                            <m:t>×</m:t>
                          </m:r>
                          <m:sSub>
                            <m:sSubPr>
                              <m:ctrlPr>
                                <a:rPr lang="en-US" sz="2800" b="0" i="1" smtClean="0">
                                  <a:latin typeface="Cambria Math" panose="02040503050406030204" pitchFamily="18" charset="0"/>
                                  <a:ea typeface="Cambria Math"/>
                                </a:rPr>
                              </m:ctrlPr>
                            </m:sSubPr>
                            <m:e>
                              <m:r>
                                <a:rPr lang="en-US" sz="2800" b="0" i="1" smtClean="0">
                                  <a:latin typeface="Cambria Math"/>
                                  <a:ea typeface="Cambria Math"/>
                                </a:rPr>
                                <m:t>𝑟</m:t>
                              </m:r>
                            </m:e>
                            <m:sub>
                              <m:r>
                                <m:rPr>
                                  <m:sty m:val="p"/>
                                </m:rPr>
                                <a:rPr lang="en-US" sz="2800" b="0" i="0" smtClean="0">
                                  <a:latin typeface="Cambria Math"/>
                                  <a:ea typeface="Cambria Math"/>
                                </a:rPr>
                                <m:t>equity</m:t>
                              </m:r>
                            </m:sub>
                          </m:sSub>
                        </m:e>
                      </m:d>
                    </m:oMath>
                  </m:oMathPara>
                </a14:m>
                <a:endParaRPr lang="en-US" sz="2800" i="1" dirty="0"/>
              </a:p>
            </p:txBody>
          </p:sp>
        </mc:Choice>
        <mc:Fallback xmlns="">
          <p:sp>
            <p:nvSpPr>
              <p:cNvPr id="11" name="TextBox 10"/>
              <p:cNvSpPr txBox="1">
                <a:spLocks noRot="1" noChangeAspect="1" noMove="1" noResize="1" noEditPoints="1" noAdjustHandles="1" noChangeArrowheads="1" noChangeShapeType="1" noTextEdit="1"/>
              </p:cNvSpPr>
              <p:nvPr/>
            </p:nvSpPr>
            <p:spPr>
              <a:xfrm>
                <a:off x="1752600" y="4697839"/>
                <a:ext cx="5905500" cy="908069"/>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05612040"/>
      </p:ext>
    </p:extLst>
  </p:cSld>
  <p:clrMapOvr>
    <a:masterClrMapping/>
  </p:clrMapOvr>
  <p:transition>
    <p:randomBar/>
  </p:transition>
</p:sld>
</file>

<file path=ppt/theme/theme1.xml><?xml version="1.0" encoding="utf-8"?>
<a:theme xmlns:a="http://schemas.openxmlformats.org/drawingml/2006/main" name="BMM4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MM4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MM4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MM4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MM4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MM4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MM4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MM4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1610</TotalTime>
  <Pages>8923980</Pages>
  <Words>1353</Words>
  <Application>Microsoft Office PowerPoint</Application>
  <PresentationFormat>On-screen Show (4:3)</PresentationFormat>
  <Paragraphs>217</Paragraphs>
  <Slides>32</Slides>
  <Notes>25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Arial</vt:lpstr>
      <vt:lpstr>Arial Narrow</vt:lpstr>
      <vt:lpstr>Calibri</vt:lpstr>
      <vt:lpstr>Cambria Math</vt:lpstr>
      <vt:lpstr>Century Gothic</vt:lpstr>
      <vt:lpstr>Times New Roman</vt:lpstr>
      <vt:lpstr>Wingdings</vt:lpstr>
      <vt:lpstr>BMM4e</vt:lpstr>
      <vt:lpstr>Equation</vt:lpstr>
      <vt:lpstr>PowerPoint Presentation</vt:lpstr>
      <vt:lpstr>Topics Covered</vt:lpstr>
      <vt:lpstr>Cost of Capital (1 of 5) </vt:lpstr>
      <vt:lpstr>Cost of Capital (2 of 5) </vt:lpstr>
      <vt:lpstr>Cost of Capital (3 of 5) </vt:lpstr>
      <vt:lpstr>Cost of Capital (4 of 5) </vt:lpstr>
      <vt:lpstr>Cost of Capital (5 of 5) </vt:lpstr>
      <vt:lpstr>WACC (1 of 9)</vt:lpstr>
      <vt:lpstr>WACC (2 of 9)</vt:lpstr>
      <vt:lpstr>WACC (3 of 9)</vt:lpstr>
      <vt:lpstr>WACC (4 of 9)</vt:lpstr>
      <vt:lpstr>WACC (5 of 9)</vt:lpstr>
      <vt:lpstr>WACC (6 of 9)</vt:lpstr>
      <vt:lpstr>WACC (7 of 9)</vt:lpstr>
      <vt:lpstr>WACC (8 of 9)</vt:lpstr>
      <vt:lpstr>WACC (9 of 9)</vt:lpstr>
      <vt:lpstr>WACC for Selected Firms</vt:lpstr>
      <vt:lpstr>Interpreting WACC (1 of 2)</vt:lpstr>
      <vt:lpstr>Interpreting WACC (2 of 2)</vt:lpstr>
      <vt:lpstr>Measuring Capital Structure (1 of 5)</vt:lpstr>
      <vt:lpstr>Measuring Capital Structure (2 of 5)</vt:lpstr>
      <vt:lpstr>Measuring Capital Structure (3 of 5)</vt:lpstr>
      <vt:lpstr>Measuring Capital Structure (4 of 5)</vt:lpstr>
      <vt:lpstr>Measuring Capital Structure (5 of 5)</vt:lpstr>
      <vt:lpstr>Required Rates of Return (1 of 4)</vt:lpstr>
      <vt:lpstr>Required Rates of Return (2 of 4)</vt:lpstr>
      <vt:lpstr>Required Rates of Return (3 of 4)</vt:lpstr>
      <vt:lpstr>Required Rates of Return (4 of 4)</vt:lpstr>
      <vt:lpstr>FCF and PV</vt:lpstr>
      <vt:lpstr>Capital Budgeting (1 of 3)</vt:lpstr>
      <vt:lpstr>Capital Budgeting (2 of 3)</vt:lpstr>
      <vt:lpstr>Capital Budgeting (3 of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Firm and  The Financial Manager</dc:title>
  <dc:creator>Matt Will</dc:creator>
  <cp:lastModifiedBy>Mccabe, Allison</cp:lastModifiedBy>
  <cp:revision>320</cp:revision>
  <dcterms:created xsi:type="dcterms:W3CDTF">1997-10-06T19:15:22Z</dcterms:created>
  <dcterms:modified xsi:type="dcterms:W3CDTF">2019-01-08T19:02:16Z</dcterms:modified>
</cp:coreProperties>
</file>