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MUHASEBEDE ORAN ANALİZLERİ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5" cy="394226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4 ORANA AYRILMAKTADIR , BUNLAR ;</a:t>
            </a:r>
          </a:p>
          <a:p>
            <a:r>
              <a:rPr lang="tr-TR" dirty="0" smtClean="0"/>
              <a:t>CARİ ORAN , ASİT TEST ORANI , NAKİT ORANI , STOK BAĞIMLILIK ORANI  olarak</a:t>
            </a:r>
          </a:p>
          <a:p>
            <a:r>
              <a:rPr lang="tr-TR" dirty="0">
                <a:solidFill>
                  <a:srgbClr val="FFC000"/>
                </a:solidFill>
              </a:rPr>
              <a:t>Cari oranı</a:t>
            </a:r>
            <a:r>
              <a:rPr lang="tr-TR" dirty="0" smtClean="0"/>
              <a:t>; şirketin varlıklarının kısa vadeli borçlarını karşılama oranına denir.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Asit test oranı</a:t>
            </a:r>
            <a:r>
              <a:rPr lang="tr-TR" dirty="0" smtClean="0"/>
              <a:t>; firmanın dönen varlıklardan çıkarılıp sonra kısa vadeli yabancı kaynaklara bölünmesiyle elde edilen orandır.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Nakit oranı</a:t>
            </a:r>
            <a:r>
              <a:rPr lang="tr-TR" dirty="0" smtClean="0"/>
              <a:t>;</a:t>
            </a:r>
            <a:r>
              <a:rPr lang="tr-TR" dirty="0"/>
              <a:t> </a:t>
            </a:r>
            <a:r>
              <a:rPr lang="tr-TR" dirty="0" smtClean="0"/>
              <a:t>firmanın </a:t>
            </a:r>
            <a:r>
              <a:rPr lang="tr-TR" dirty="0" err="1" smtClean="0"/>
              <a:t>likid</a:t>
            </a:r>
            <a:r>
              <a:rPr lang="tr-TR" dirty="0" smtClean="0"/>
              <a:t> varlıkları ile kısa vadeli borçlarının ne kadarlık kısmını ödeyebileceğini gösterir.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Stok bağımlılık oranı</a:t>
            </a:r>
            <a:r>
              <a:rPr lang="tr-TR" dirty="0" smtClean="0"/>
              <a:t>; hazır değerler ve menkul kıymetler çıkarıldıktan sonra kalan kısa vadeli yabancı kaynakların stoklarının kaç katı olduğunu gösterir.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0788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Ülker gıda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13955" y="2367092"/>
            <a:ext cx="10663646" cy="437334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2020 cari oranı;                                                 2019 cari oranı;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Formül</a:t>
            </a:r>
            <a:r>
              <a:rPr lang="tr-TR" dirty="0" smtClean="0"/>
              <a:t>; Dönen varlıklar toplamı / kısa        </a:t>
            </a:r>
          </a:p>
          <a:p>
            <a:pPr marL="0" indent="0">
              <a:buNone/>
            </a:pPr>
            <a:r>
              <a:rPr lang="tr-TR" dirty="0" smtClean="0"/>
              <a:t>Vadeli yabancı kaynaklar                                     8.720.108</a:t>
            </a:r>
          </a:p>
          <a:p>
            <a:pPr marL="0" indent="0">
              <a:buNone/>
            </a:pPr>
            <a:r>
              <a:rPr lang="tr-TR" dirty="0" smtClean="0"/>
              <a:t>13.362.885                                                                6.800.011</a:t>
            </a:r>
          </a:p>
          <a:p>
            <a:pPr marL="0" indent="0">
              <a:buNone/>
            </a:pPr>
            <a:r>
              <a:rPr lang="tr-TR" dirty="0" smtClean="0"/>
              <a:t>2.453.876                                                                 =1.282 </a:t>
            </a:r>
          </a:p>
          <a:p>
            <a:pPr marL="0" indent="0">
              <a:buNone/>
            </a:pPr>
            <a:r>
              <a:rPr lang="tr-TR" dirty="0" smtClean="0"/>
              <a:t>= 5.44                                                                        1 oranını az fark ile karşılamaktadır.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Not: 1’ in üzerinde olması şirketin finansal açıdan iyi olduğunu gösterir.</a:t>
            </a:r>
          </a:p>
          <a:p>
            <a:pPr marL="0" indent="0">
              <a:buNone/>
            </a:pPr>
            <a:r>
              <a:rPr lang="tr-TR" dirty="0" smtClean="0"/>
              <a:t>2019 ile 202 arasında 4 kat büyümüş şirket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 flipV="1">
            <a:off x="6095687" y="2367092"/>
            <a:ext cx="0" cy="332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/>
        </p:nvCxnSpPr>
        <p:spPr>
          <a:xfrm>
            <a:off x="705395" y="4193177"/>
            <a:ext cx="1280160" cy="39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>
            <a:off x="6570617" y="381435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H="1">
            <a:off x="6348549" y="3735977"/>
            <a:ext cx="1084217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07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718457" y="953588"/>
            <a:ext cx="10324012" cy="5564777"/>
          </a:xfrm>
        </p:spPr>
        <p:txBody>
          <a:bodyPr>
            <a:normAutofit/>
          </a:bodyPr>
          <a:lstStyle/>
          <a:p>
            <a:r>
              <a:rPr lang="tr-TR" dirty="0"/>
              <a:t>2020 </a:t>
            </a:r>
            <a:r>
              <a:rPr lang="tr-TR" dirty="0" smtClean="0"/>
              <a:t>asit test </a:t>
            </a:r>
            <a:r>
              <a:rPr lang="tr-TR" dirty="0"/>
              <a:t>oranı;                                               </a:t>
            </a:r>
            <a:r>
              <a:rPr lang="tr-TR" dirty="0" smtClean="0"/>
              <a:t>    </a:t>
            </a:r>
            <a:r>
              <a:rPr lang="tr-TR" dirty="0"/>
              <a:t>2019 </a:t>
            </a:r>
            <a:r>
              <a:rPr lang="tr-TR" dirty="0" smtClean="0"/>
              <a:t>asit test </a:t>
            </a:r>
            <a:r>
              <a:rPr lang="tr-TR" dirty="0"/>
              <a:t>oranı;</a:t>
            </a:r>
          </a:p>
          <a:p>
            <a:r>
              <a:rPr lang="tr-TR" dirty="0">
                <a:solidFill>
                  <a:srgbClr val="FFC000"/>
                </a:solidFill>
              </a:rPr>
              <a:t>Formül; </a:t>
            </a:r>
            <a:r>
              <a:rPr lang="tr-TR" dirty="0" smtClean="0"/>
              <a:t>(Dönen </a:t>
            </a:r>
            <a:r>
              <a:rPr lang="tr-TR" dirty="0"/>
              <a:t>varlıklar toplamı </a:t>
            </a:r>
            <a:r>
              <a:rPr lang="tr-TR" dirty="0" smtClean="0"/>
              <a:t>– stoklar)</a:t>
            </a:r>
          </a:p>
          <a:p>
            <a:pPr marL="0" indent="0">
              <a:buNone/>
            </a:pPr>
            <a:r>
              <a:rPr lang="tr-TR" dirty="0" smtClean="0"/>
              <a:t>/ </a:t>
            </a:r>
            <a:r>
              <a:rPr lang="tr-TR" dirty="0"/>
              <a:t>kısa </a:t>
            </a:r>
            <a:r>
              <a:rPr lang="tr-TR" dirty="0" smtClean="0"/>
              <a:t>Vadeli </a:t>
            </a:r>
            <a:r>
              <a:rPr lang="tr-TR" dirty="0"/>
              <a:t>yabancı kaynaklar                                    </a:t>
            </a:r>
            <a:r>
              <a:rPr lang="tr-TR" dirty="0" smtClean="0"/>
              <a:t> 8.720.108-592.698=8.127.410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13.362.885-871.480=12.391.405                                                         </a:t>
            </a:r>
            <a:r>
              <a:rPr lang="tr-TR" dirty="0"/>
              <a:t>6.800.011</a:t>
            </a:r>
          </a:p>
          <a:p>
            <a:pPr marL="0" indent="0">
              <a:buNone/>
            </a:pPr>
            <a:r>
              <a:rPr lang="tr-TR" dirty="0" smtClean="0"/>
              <a:t>                2.453.876                                                                            </a:t>
            </a:r>
            <a:r>
              <a:rPr lang="tr-TR" dirty="0"/>
              <a:t>=</a:t>
            </a:r>
            <a:r>
              <a:rPr lang="tr-TR" dirty="0" smtClean="0"/>
              <a:t>1.195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     = 5.049                                                                               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Not:2020 oranı iyi bir oran değil çünkü ideal olması gereken oran 1.5 civarında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Beklenir. Çok yüksek oran çok stok malzemesi var demektedir.</a:t>
            </a:r>
          </a:p>
          <a:p>
            <a:pPr marL="0" indent="0">
              <a:buNone/>
            </a:pPr>
            <a:r>
              <a:rPr lang="tr-TR" dirty="0" smtClean="0"/>
              <a:t>2019 yılı oranı ise ideal bir orandır.</a:t>
            </a: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 flipV="1">
            <a:off x="6662057" y="953588"/>
            <a:ext cx="0" cy="321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flipH="1">
            <a:off x="1907177" y="3357154"/>
            <a:ext cx="1149532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Bağlayıcı 11"/>
          <p:cNvCxnSpPr/>
          <p:nvPr/>
        </p:nvCxnSpPr>
        <p:spPr>
          <a:xfrm>
            <a:off x="7210697" y="2416629"/>
            <a:ext cx="3370217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 flipV="1">
            <a:off x="966651" y="2847703"/>
            <a:ext cx="3396343" cy="52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 flipH="1" flipV="1">
            <a:off x="8242663" y="2873829"/>
            <a:ext cx="1397726" cy="26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953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61703" y="812612"/>
            <a:ext cx="10585268" cy="5457559"/>
          </a:xfrm>
        </p:spPr>
        <p:txBody>
          <a:bodyPr/>
          <a:lstStyle/>
          <a:p>
            <a:r>
              <a:rPr lang="tr-TR" dirty="0"/>
              <a:t>2020 </a:t>
            </a:r>
            <a:r>
              <a:rPr lang="tr-TR" dirty="0" smtClean="0"/>
              <a:t>nakit </a:t>
            </a:r>
            <a:r>
              <a:rPr lang="tr-TR" dirty="0"/>
              <a:t>oranı;                                                 2019 </a:t>
            </a:r>
            <a:r>
              <a:rPr lang="tr-TR" dirty="0" smtClean="0"/>
              <a:t>nakit oranı</a:t>
            </a:r>
            <a:r>
              <a:rPr lang="tr-TR" dirty="0"/>
              <a:t>;</a:t>
            </a:r>
          </a:p>
          <a:p>
            <a:r>
              <a:rPr lang="tr-TR" dirty="0">
                <a:solidFill>
                  <a:srgbClr val="FFC000"/>
                </a:solidFill>
              </a:rPr>
              <a:t>Formül; </a:t>
            </a:r>
            <a:r>
              <a:rPr lang="tr-TR" dirty="0" smtClean="0"/>
              <a:t>hazır değerler / </a:t>
            </a:r>
            <a:r>
              <a:rPr lang="tr-TR" dirty="0"/>
              <a:t>kısa        </a:t>
            </a:r>
          </a:p>
          <a:p>
            <a:pPr marL="0" indent="0">
              <a:buNone/>
            </a:pPr>
            <a:r>
              <a:rPr lang="tr-TR" dirty="0"/>
              <a:t>Vadeli yabancı kaynaklar                                     </a:t>
            </a:r>
            <a:r>
              <a:rPr lang="tr-TR" dirty="0" smtClean="0"/>
              <a:t>2,027.599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3.824.320                                                                 </a:t>
            </a:r>
            <a:r>
              <a:rPr lang="tr-TR" dirty="0"/>
              <a:t>6.800.011</a:t>
            </a:r>
          </a:p>
          <a:p>
            <a:pPr marL="0" indent="0">
              <a:buNone/>
            </a:pPr>
            <a:r>
              <a:rPr lang="tr-TR" dirty="0"/>
              <a:t>2.453.876                                                                 </a:t>
            </a:r>
            <a:r>
              <a:rPr lang="tr-TR" dirty="0" smtClean="0"/>
              <a:t>= 0.29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= </a:t>
            </a:r>
            <a:r>
              <a:rPr lang="tr-TR" dirty="0" smtClean="0"/>
              <a:t>1.55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Not</a:t>
            </a:r>
            <a:r>
              <a:rPr lang="tr-TR" dirty="0"/>
              <a:t>: </a:t>
            </a:r>
            <a:r>
              <a:rPr lang="tr-TR" dirty="0" smtClean="0"/>
              <a:t>2020 oranı 2019 oranına göre iyi oranı ne kadar yüksek ise o kadar firmanın  borçlarını ödeyebilme gücünü gösterir.</a:t>
            </a:r>
            <a:endParaRPr lang="tr-TR" dirty="0"/>
          </a:p>
          <a:p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 flipH="1" flipV="1">
            <a:off x="5290458" y="812612"/>
            <a:ext cx="39189" cy="3265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H="1">
            <a:off x="561703" y="2756263"/>
            <a:ext cx="128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/>
        </p:nvCxnSpPr>
        <p:spPr>
          <a:xfrm flipV="1">
            <a:off x="6178731" y="2325189"/>
            <a:ext cx="1358538" cy="26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30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87383" y="538292"/>
            <a:ext cx="11717383" cy="5888634"/>
          </a:xfrm>
        </p:spPr>
        <p:txBody>
          <a:bodyPr>
            <a:normAutofit/>
          </a:bodyPr>
          <a:lstStyle/>
          <a:p>
            <a:r>
              <a:rPr lang="tr-TR" dirty="0"/>
              <a:t>2020 </a:t>
            </a:r>
            <a:r>
              <a:rPr lang="tr-TR" dirty="0" smtClean="0"/>
              <a:t>stok bağımlılık oranı</a:t>
            </a:r>
            <a:r>
              <a:rPr lang="tr-TR" dirty="0"/>
              <a:t>;                                                   2019 </a:t>
            </a:r>
            <a:r>
              <a:rPr lang="tr-TR" dirty="0" err="1" smtClean="0"/>
              <a:t>stokbağımlılık</a:t>
            </a:r>
            <a:r>
              <a:rPr lang="tr-TR" dirty="0" smtClean="0"/>
              <a:t> </a:t>
            </a:r>
            <a:r>
              <a:rPr lang="tr-TR" dirty="0"/>
              <a:t>oranı;</a:t>
            </a:r>
          </a:p>
          <a:p>
            <a:r>
              <a:rPr lang="tr-TR" dirty="0">
                <a:solidFill>
                  <a:srgbClr val="FFC000"/>
                </a:solidFill>
              </a:rPr>
              <a:t>Formül; </a:t>
            </a:r>
            <a:r>
              <a:rPr lang="tr-TR" dirty="0" smtClean="0"/>
              <a:t>(kısa vadeli yabancı kaynaklar) -</a:t>
            </a:r>
          </a:p>
          <a:p>
            <a:pPr marL="0" indent="0">
              <a:buNone/>
            </a:pPr>
            <a:r>
              <a:rPr lang="tr-TR" dirty="0" smtClean="0"/>
              <a:t>hazır değerler/stoklar                                                                2.027.599 – 6.800.011 = 4.772.412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3.824.320 – 2.453.876 = 1,370.444                                                 4.772.412                                                       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871.480 / 1.370.44                                                                         592.698                                                                         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= 1.5                                                                                                 = 8.05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Not: 1 ‘ in üstündeki oranlar iyi  </a:t>
            </a: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 flipH="1" flipV="1">
            <a:off x="6113417" y="666206"/>
            <a:ext cx="26126" cy="4676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flipV="1">
            <a:off x="7563394" y="2181497"/>
            <a:ext cx="3931920" cy="39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 flipV="1">
            <a:off x="7628709" y="3239589"/>
            <a:ext cx="3722914" cy="52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 flipV="1">
            <a:off x="7563394" y="4245429"/>
            <a:ext cx="3814355" cy="52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 flipV="1">
            <a:off x="418011" y="3239589"/>
            <a:ext cx="3853543" cy="52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287383" y="4245429"/>
            <a:ext cx="3931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56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00446" y="1750423"/>
            <a:ext cx="10977154" cy="2756263"/>
          </a:xfrm>
        </p:spPr>
        <p:txBody>
          <a:bodyPr>
            <a:normAutofit/>
          </a:bodyPr>
          <a:lstStyle/>
          <a:p>
            <a:r>
              <a:rPr lang="tr-TR" dirty="0" smtClean="0"/>
              <a:t>Dilara </a:t>
            </a:r>
            <a:r>
              <a:rPr lang="tr-TR" dirty="0" err="1" smtClean="0"/>
              <a:t>hergül</a:t>
            </a:r>
            <a:r>
              <a:rPr lang="tr-TR" dirty="0" smtClean="0"/>
              <a:t> </a:t>
            </a:r>
          </a:p>
          <a:p>
            <a:r>
              <a:rPr lang="tr-TR" dirty="0" smtClean="0"/>
              <a:t>Bankacılık ve sigortacılık 2. sınıf </a:t>
            </a:r>
          </a:p>
          <a:p>
            <a:r>
              <a:rPr lang="tr-TR" dirty="0" smtClean="0"/>
              <a:t>2020137005</a:t>
            </a:r>
          </a:p>
          <a:p>
            <a:r>
              <a:rPr lang="tr-TR" dirty="0" smtClean="0"/>
              <a:t>Bitirme projesi</a:t>
            </a:r>
          </a:p>
          <a:p>
            <a:r>
              <a:rPr lang="tr-TR" dirty="0" smtClean="0"/>
              <a:t>Fatih koç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6857822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TM04033925[[fn=Damla]]</Template>
  <TotalTime>121</TotalTime>
  <Words>322</Words>
  <Application>Microsoft Office PowerPoint</Application>
  <PresentationFormat>Geniş ekran</PresentationFormat>
  <Paragraphs>53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Tw Cen MT</vt:lpstr>
      <vt:lpstr>Damla</vt:lpstr>
      <vt:lpstr>MUHASEBEDE ORAN ANALİZLERİ</vt:lpstr>
      <vt:lpstr>Ülker gıda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MUHASEBEDE ORAN ANALİZLERİ</dc:title>
  <dc:creator>yeter</dc:creator>
  <cp:lastModifiedBy>yeter</cp:lastModifiedBy>
  <cp:revision>11</cp:revision>
  <dcterms:created xsi:type="dcterms:W3CDTF">2022-05-06T10:53:00Z</dcterms:created>
  <dcterms:modified xsi:type="dcterms:W3CDTF">2022-05-06T12:54:40Z</dcterms:modified>
</cp:coreProperties>
</file>