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sldIdLst>
    <p:sldId id="257" r:id="rId2"/>
    <p:sldId id="258" r:id="rId3"/>
    <p:sldId id="259" r:id="rId4"/>
    <p:sldId id="294" r:id="rId5"/>
    <p:sldId id="260" r:id="rId6"/>
    <p:sldId id="262" r:id="rId7"/>
    <p:sldId id="291" r:id="rId8"/>
    <p:sldId id="263" r:id="rId9"/>
    <p:sldId id="289" r:id="rId10"/>
    <p:sldId id="290" r:id="rId11"/>
    <p:sldId id="261" r:id="rId12"/>
    <p:sldId id="292" r:id="rId13"/>
    <p:sldId id="264" r:id="rId14"/>
    <p:sldId id="265" r:id="rId15"/>
    <p:sldId id="266" r:id="rId16"/>
    <p:sldId id="295" r:id="rId17"/>
    <p:sldId id="267" r:id="rId18"/>
    <p:sldId id="268" r:id="rId19"/>
    <p:sldId id="269" r:id="rId20"/>
    <p:sldId id="270" r:id="rId21"/>
    <p:sldId id="271" r:id="rId22"/>
    <p:sldId id="272" r:id="rId23"/>
    <p:sldId id="273" r:id="rId24"/>
    <p:sldId id="274" r:id="rId25"/>
    <p:sldId id="275" r:id="rId26"/>
    <p:sldId id="276" r:id="rId27"/>
    <p:sldId id="278" r:id="rId28"/>
    <p:sldId id="279" r:id="rId29"/>
    <p:sldId id="280" r:id="rId30"/>
    <p:sldId id="281" r:id="rId31"/>
    <p:sldId id="282" r:id="rId32"/>
    <p:sldId id="283" r:id="rId33"/>
    <p:sldId id="284" r:id="rId34"/>
    <p:sldId id="285" r:id="rId35"/>
    <p:sldId id="286" r:id="rId36"/>
    <p:sldId id="287"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1" autoAdjust="0"/>
    <p:restoredTop sz="94602" autoAdjust="0"/>
  </p:normalViewPr>
  <p:slideViewPr>
    <p:cSldViewPr snapToGrid="0">
      <p:cViewPr>
        <p:scale>
          <a:sx n="63" d="100"/>
          <a:sy n="63" d="100"/>
        </p:scale>
        <p:origin x="-48"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299590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1077789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8C4708-BE27-44C4-8FE2-439770DB300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9095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251817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8C4708-BE27-44C4-8FE2-439770DB300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3470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272011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3941776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265010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22665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391E31-BD6B-41AC-89D5-B03A4195D861}" type="datetimeFigureOut">
              <a:rPr lang="tr-TR" smtClean="0"/>
              <a:t>15.02.2021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344110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3389773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391E31-BD6B-41AC-89D5-B03A4195D861}" type="datetimeFigureOut">
              <a:rPr lang="tr-TR" smtClean="0"/>
              <a:t>15.02.2021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177572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391E31-BD6B-41AC-89D5-B03A4195D861}" type="datetimeFigureOut">
              <a:rPr lang="tr-TR" smtClean="0"/>
              <a:t>15.02.2021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176665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91E31-BD6B-41AC-89D5-B03A4195D861}" type="datetimeFigureOut">
              <a:rPr lang="tr-TR" smtClean="0"/>
              <a:t>15.02.2021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06889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8282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391E31-BD6B-41AC-89D5-B03A4195D861}" type="datetimeFigureOut">
              <a:rPr lang="tr-TR" smtClean="0"/>
              <a:t>15.02.2021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8C4708-BE27-44C4-8FE2-439770DB3003}" type="slidenum">
              <a:rPr lang="tr-TR" smtClean="0"/>
              <a:t>‹#›</a:t>
            </a:fld>
            <a:endParaRPr lang="tr-TR"/>
          </a:p>
        </p:txBody>
      </p:sp>
    </p:spTree>
    <p:extLst>
      <p:ext uri="{BB962C8B-B14F-4D97-AF65-F5344CB8AC3E}">
        <p14:creationId xmlns:p14="http://schemas.microsoft.com/office/powerpoint/2010/main" val="48037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391E31-BD6B-41AC-89D5-B03A4195D861}" type="datetimeFigureOut">
              <a:rPr lang="tr-TR" smtClean="0"/>
              <a:t>15.02.2021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E8C4708-BE27-44C4-8FE2-439770DB3003}" type="slidenum">
              <a:rPr lang="tr-TR" smtClean="0"/>
              <a:t>‹#›</a:t>
            </a:fld>
            <a:endParaRPr lang="tr-TR"/>
          </a:p>
        </p:txBody>
      </p:sp>
    </p:spTree>
    <p:extLst>
      <p:ext uri="{BB962C8B-B14F-4D97-AF65-F5344CB8AC3E}">
        <p14:creationId xmlns:p14="http://schemas.microsoft.com/office/powerpoint/2010/main" val="745434279"/>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 id="2147483977" r:id="rId13"/>
    <p:sldLayoutId id="2147483978" r:id="rId14"/>
    <p:sldLayoutId id="2147483979" r:id="rId15"/>
    <p:sldLayoutId id="214748398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I_bmBezzblo&amp;ab_channel=Ostim%C4%B0vogsanTerc%C3%BCmeB%C3%BCrosu" TargetMode="External"/><Relationship Id="rId2" Type="http://schemas.openxmlformats.org/officeDocument/2006/relationships/hyperlink" Target="https://www.youtube.com/watch?v=UrypVnooPoc&amp;ab_channel=ErayKarakuzu" TargetMode="External"/><Relationship Id="rId1" Type="http://schemas.openxmlformats.org/officeDocument/2006/relationships/slideLayout" Target="../slideLayouts/slideLayout2.xml"/><Relationship Id="rId4" Type="http://schemas.openxmlformats.org/officeDocument/2006/relationships/hyperlink" Target="https://www.youtube.com/watch?v=e-nc3zTLTkc&amp;ab_channel=M.Emin%C3%96%C4%9E%C3%9C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T3gPrF8PhWY&amp;ab_channel=estarabi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smtClean="0"/>
              <a:t>INTRODUCTION TO INTERPRETING STUDIES</a:t>
            </a:r>
            <a:endParaRPr lang="tr-TR" b="1"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9678" y="1905000"/>
            <a:ext cx="7069539" cy="3581399"/>
          </a:xfrm>
        </p:spPr>
      </p:pic>
    </p:spTree>
    <p:extLst>
      <p:ext uri="{BB962C8B-B14F-4D97-AF65-F5344CB8AC3E}">
        <p14:creationId xmlns:p14="http://schemas.microsoft.com/office/powerpoint/2010/main" val="2535053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04457" y="311499"/>
            <a:ext cx="7938198" cy="6179736"/>
          </a:xfrm>
        </p:spPr>
      </p:pic>
    </p:spTree>
    <p:extLst>
      <p:ext uri="{BB962C8B-B14F-4D97-AF65-F5344CB8AC3E}">
        <p14:creationId xmlns:p14="http://schemas.microsoft.com/office/powerpoint/2010/main" val="9992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SIMULATANEOUS </a:t>
            </a:r>
            <a:r>
              <a:rPr lang="tr-TR" b="1" dirty="0" smtClean="0"/>
              <a:t>INTERPRETI</a:t>
            </a:r>
            <a:r>
              <a:rPr lang="en-US" b="1" dirty="0" smtClean="0"/>
              <a:t>NG </a:t>
            </a:r>
            <a:r>
              <a:rPr lang="en-US" b="1" dirty="0"/>
              <a:t>(EŞ ZAMANLI ÇEVİRİ)</a:t>
            </a:r>
            <a:r>
              <a:rPr lang="tr-TR" b="1" dirty="0"/>
              <a:t/>
            </a:r>
            <a:br>
              <a:rPr lang="tr-TR" b="1" dirty="0"/>
            </a:br>
            <a:endParaRPr lang="tr-TR" dirty="0"/>
          </a:p>
        </p:txBody>
      </p:sp>
      <p:sp>
        <p:nvSpPr>
          <p:cNvPr id="3" name="İçerik Yer Tutucusu 2"/>
          <p:cNvSpPr>
            <a:spLocks noGrp="1"/>
          </p:cNvSpPr>
          <p:nvPr>
            <p:ph idx="1"/>
          </p:nvPr>
        </p:nvSpPr>
        <p:spPr/>
        <p:txBody>
          <a:bodyPr>
            <a:normAutofit/>
          </a:bodyPr>
          <a:lstStyle/>
          <a:p>
            <a:r>
              <a:rPr lang="en-US" dirty="0" smtClean="0"/>
              <a:t>Typically</a:t>
            </a:r>
            <a:r>
              <a:rPr lang="en-US" dirty="0"/>
              <a:t>, while performing Simultaneous Interpreting, the interpreter sits in a booth wearing a pair of headphones and speaks into a microphone</a:t>
            </a:r>
            <a:r>
              <a:rPr lang="en-US" dirty="0" smtClean="0"/>
              <a:t>.</a:t>
            </a:r>
            <a:endParaRPr lang="tr-TR" dirty="0" smtClean="0"/>
          </a:p>
          <a:p>
            <a:r>
              <a:rPr lang="tr-TR" dirty="0"/>
              <a:t>“</a:t>
            </a:r>
            <a:r>
              <a:rPr lang="tr-TR" dirty="0" err="1"/>
              <a:t>simultaneous</a:t>
            </a:r>
            <a:r>
              <a:rPr lang="tr-TR" dirty="0"/>
              <a:t>” is a </a:t>
            </a:r>
            <a:r>
              <a:rPr lang="tr-TR" dirty="0" err="1" smtClean="0"/>
              <a:t>misnomer</a:t>
            </a:r>
            <a:r>
              <a:rPr lang="tr-TR" dirty="0" smtClean="0"/>
              <a:t> ???????</a:t>
            </a:r>
          </a:p>
          <a:p>
            <a:r>
              <a:rPr lang="en-US" dirty="0"/>
              <a:t>the interpreter cannot start interpreting until he or she understands the general meaning of the sentence</a:t>
            </a:r>
            <a:r>
              <a:rPr lang="en-US" dirty="0" smtClean="0"/>
              <a:t>.</a:t>
            </a:r>
            <a:endParaRPr lang="tr-TR" dirty="0" smtClean="0"/>
          </a:p>
          <a:p>
            <a:r>
              <a:rPr lang="tr-TR" dirty="0" err="1" smtClean="0"/>
              <a:t>Depends</a:t>
            </a:r>
            <a:r>
              <a:rPr lang="tr-TR" dirty="0" smtClean="0"/>
              <a:t> on </a:t>
            </a:r>
            <a:r>
              <a:rPr lang="tr-TR" dirty="0" err="1" smtClean="0"/>
              <a:t>language</a:t>
            </a:r>
            <a:r>
              <a:rPr lang="tr-TR" dirty="0" smtClean="0"/>
              <a:t> </a:t>
            </a:r>
            <a:r>
              <a:rPr lang="tr-TR" dirty="0" err="1" smtClean="0"/>
              <a:t>structure</a:t>
            </a:r>
            <a:r>
              <a:rPr lang="tr-TR" dirty="0" smtClean="0"/>
              <a:t>/ </a:t>
            </a:r>
            <a:r>
              <a:rPr lang="en-US" dirty="0" smtClean="0"/>
              <a:t>the </a:t>
            </a:r>
            <a:r>
              <a:rPr lang="en-US" dirty="0"/>
              <a:t>speaker is speaking staying only a few words behind</a:t>
            </a:r>
            <a:endParaRPr lang="tr-TR" dirty="0" smtClean="0"/>
          </a:p>
          <a:p>
            <a:r>
              <a:rPr lang="tr-TR" dirty="0" smtClean="0"/>
              <a:t>S/h</a:t>
            </a:r>
            <a:r>
              <a:rPr lang="en-US" dirty="0" smtClean="0"/>
              <a:t>e </a:t>
            </a:r>
            <a:r>
              <a:rPr lang="en-US" dirty="0"/>
              <a:t>must translate the sentence into the target language while simultaneously listening to and comprehending the next </a:t>
            </a:r>
            <a:r>
              <a:rPr lang="en-US" dirty="0" smtClean="0"/>
              <a:t>sentence</a:t>
            </a:r>
            <a:endParaRPr lang="tr-TR" dirty="0" smtClean="0"/>
          </a:p>
          <a:p>
            <a:r>
              <a:rPr lang="en-US" dirty="0"/>
              <a:t>One of the key skills of the simultaneous interpreter is </a:t>
            </a:r>
            <a:r>
              <a:rPr lang="en-US" b="1" dirty="0"/>
              <a:t>decisiveness</a:t>
            </a:r>
            <a:endParaRPr lang="tr-TR" b="1" dirty="0"/>
          </a:p>
        </p:txBody>
      </p:sp>
    </p:spTree>
    <p:extLst>
      <p:ext uri="{BB962C8B-B14F-4D97-AF65-F5344CB8AC3E}">
        <p14:creationId xmlns:p14="http://schemas.microsoft.com/office/powerpoint/2010/main" val="317270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www.youtube.com/watch?v=UrypVnooPoc&amp;ab_channel=ErayKarakuzu</a:t>
            </a:r>
            <a:endParaRPr lang="en-US" dirty="0"/>
          </a:p>
          <a:p>
            <a:r>
              <a:rPr lang="en-US" dirty="0" smtClean="0">
                <a:hlinkClick r:id="rId3"/>
              </a:rPr>
              <a:t>https</a:t>
            </a:r>
            <a:r>
              <a:rPr lang="en-US" dirty="0">
                <a:hlinkClick r:id="rId3"/>
              </a:rPr>
              <a:t>://</a:t>
            </a:r>
            <a:r>
              <a:rPr lang="en-US" dirty="0" smtClean="0">
                <a:hlinkClick r:id="rId3"/>
              </a:rPr>
              <a:t>www.youtube.com/watch?v=I_bmBezzblo&amp;ab_channel=Ostim%C4%B0vogsanTerc%C3%BCmeB%C3%BCrosu</a:t>
            </a:r>
            <a:endParaRPr lang="en-US" dirty="0" smtClean="0"/>
          </a:p>
          <a:p>
            <a:r>
              <a:rPr lang="en-US" dirty="0">
                <a:hlinkClick r:id="rId4"/>
              </a:rPr>
              <a:t>https://</a:t>
            </a:r>
            <a:r>
              <a:rPr lang="en-US" dirty="0" smtClean="0">
                <a:hlinkClick r:id="rId4"/>
              </a:rPr>
              <a:t>www.youtube.com/watch?v=e-nc3zTLTkc&amp;ab_channel=M.Emin%C3%96%C4%9E%C3%9CK</a:t>
            </a:r>
            <a:endParaRPr lang="en-US" dirty="0" smtClean="0"/>
          </a:p>
          <a:p>
            <a:r>
              <a:rPr lang="en-US" dirty="0"/>
              <a:t>https://www.youtube.com/watch?v=aFLoVnhB0iw&amp;ab_channel=TurkiyeKonferansTercumanlariDernegi</a:t>
            </a:r>
          </a:p>
        </p:txBody>
      </p:sp>
    </p:spTree>
    <p:extLst>
      <p:ext uri="{BB962C8B-B14F-4D97-AF65-F5344CB8AC3E}">
        <p14:creationId xmlns:p14="http://schemas.microsoft.com/office/powerpoint/2010/main" val="2240670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WH</a:t>
            </a:r>
            <a:r>
              <a:rPr lang="en-US" b="1" dirty="0" smtClean="0"/>
              <a:t>I</a:t>
            </a:r>
            <a:r>
              <a:rPr lang="tr-TR" b="1" dirty="0" smtClean="0"/>
              <a:t>SPER INTERPRET</a:t>
            </a:r>
            <a:r>
              <a:rPr lang="en-US" b="1" dirty="0" smtClean="0"/>
              <a:t>I</a:t>
            </a:r>
            <a:r>
              <a:rPr lang="tr-TR" b="1" dirty="0" smtClean="0"/>
              <a:t>NG</a:t>
            </a:r>
            <a:r>
              <a:rPr lang="en-US" b="1" dirty="0" smtClean="0"/>
              <a:t> (FISILTI ÇEVİRİSİ)</a:t>
            </a:r>
            <a:r>
              <a:rPr lang="tr-TR" b="1" dirty="0"/>
              <a:t/>
            </a:r>
            <a:br>
              <a:rPr lang="tr-TR" b="1" dirty="0"/>
            </a:br>
            <a:endParaRPr lang="tr-TR" dirty="0"/>
          </a:p>
        </p:txBody>
      </p:sp>
      <p:sp>
        <p:nvSpPr>
          <p:cNvPr id="3" name="İçerik Yer Tutucusu 2"/>
          <p:cNvSpPr>
            <a:spLocks noGrp="1"/>
          </p:cNvSpPr>
          <p:nvPr>
            <p:ph idx="1"/>
          </p:nvPr>
        </p:nvSpPr>
        <p:spPr/>
        <p:txBody>
          <a:bodyPr/>
          <a:lstStyle/>
          <a:p>
            <a:r>
              <a:rPr lang="en-US" dirty="0" smtClean="0"/>
              <a:t>Whispering </a:t>
            </a:r>
            <a:r>
              <a:rPr lang="en-US" dirty="0"/>
              <a:t>Interpreting is where the interpreter sits next to the person needing to understand the foreign language and whispers what’s being said in their </a:t>
            </a:r>
            <a:r>
              <a:rPr lang="en-US" dirty="0" smtClean="0"/>
              <a:t>ear</a:t>
            </a:r>
            <a:endParaRPr lang="tr-TR" dirty="0" smtClean="0"/>
          </a:p>
          <a:p>
            <a:r>
              <a:rPr lang="en-US" dirty="0"/>
              <a:t>No special equipment is required and the interpreting is near </a:t>
            </a:r>
            <a:r>
              <a:rPr lang="en-US" dirty="0" smtClean="0"/>
              <a:t>real-time</a:t>
            </a:r>
            <a:endParaRPr lang="tr-TR" dirty="0" smtClean="0"/>
          </a:p>
          <a:p>
            <a:r>
              <a:rPr lang="en-US" dirty="0"/>
              <a:t>If the person being interpreted to wishes to speak their Whispering Interpreter will speak on their behalf.</a:t>
            </a:r>
          </a:p>
          <a:p>
            <a:r>
              <a:rPr lang="en-US" dirty="0"/>
              <a:t>The aim to provide personal language support to an individual within a group without impacting the group as a </a:t>
            </a:r>
            <a:r>
              <a:rPr lang="en-US" dirty="0" smtClean="0"/>
              <a:t>whole</a:t>
            </a:r>
            <a:endParaRPr lang="tr-TR" dirty="0" smtClean="0"/>
          </a:p>
          <a:p>
            <a:r>
              <a:rPr lang="en-US" dirty="0"/>
              <a:t>Whispering interpreters work best on a one-to-one basis</a:t>
            </a:r>
            <a:endParaRPr lang="tr-TR" dirty="0"/>
          </a:p>
        </p:txBody>
      </p:sp>
    </p:spTree>
    <p:extLst>
      <p:ext uri="{BB962C8B-B14F-4D97-AF65-F5344CB8AC3E}">
        <p14:creationId xmlns:p14="http://schemas.microsoft.com/office/powerpoint/2010/main" val="328281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ESCORT INTERPRETAT</a:t>
            </a:r>
            <a:r>
              <a:rPr lang="en-US" b="1" dirty="0" smtClean="0"/>
              <a:t>ING (</a:t>
            </a:r>
            <a:r>
              <a:rPr lang="en-US" b="1" dirty="0" err="1" smtClean="0"/>
              <a:t>Eşlik</a:t>
            </a:r>
            <a:r>
              <a:rPr lang="en-US" b="1" dirty="0" smtClean="0"/>
              <a:t> </a:t>
            </a:r>
            <a:r>
              <a:rPr lang="en-US" b="1" dirty="0" err="1" smtClean="0"/>
              <a:t>çevirisi</a:t>
            </a:r>
            <a:r>
              <a:rPr lang="en-US" b="1" dirty="0" smtClean="0"/>
              <a:t> </a:t>
            </a:r>
            <a:r>
              <a:rPr lang="en-US" b="1" dirty="0" err="1" smtClean="0"/>
              <a:t>veya</a:t>
            </a:r>
            <a:r>
              <a:rPr lang="en-US" b="1" dirty="0" smtClean="0"/>
              <a:t> </a:t>
            </a:r>
            <a:r>
              <a:rPr lang="en-US" b="1" dirty="0" err="1" smtClean="0"/>
              <a:t>refakat</a:t>
            </a:r>
            <a:r>
              <a:rPr lang="en-US" b="1" dirty="0" smtClean="0"/>
              <a:t> </a:t>
            </a:r>
            <a:r>
              <a:rPr lang="en-US" b="1" dirty="0" err="1" smtClean="0"/>
              <a:t>çevirisi</a:t>
            </a:r>
            <a:r>
              <a:rPr lang="en-US" b="1" dirty="0" smtClean="0"/>
              <a:t>)</a:t>
            </a:r>
            <a:endParaRPr lang="tr-TR" b="1" dirty="0"/>
          </a:p>
        </p:txBody>
      </p:sp>
      <p:sp>
        <p:nvSpPr>
          <p:cNvPr id="3" name="İçerik Yer Tutucusu 2"/>
          <p:cNvSpPr>
            <a:spLocks noGrp="1"/>
          </p:cNvSpPr>
          <p:nvPr>
            <p:ph idx="1"/>
          </p:nvPr>
        </p:nvSpPr>
        <p:spPr/>
        <p:txBody>
          <a:bodyPr/>
          <a:lstStyle/>
          <a:p>
            <a:r>
              <a:rPr lang="en-US" dirty="0" smtClean="0"/>
              <a:t>Escort </a:t>
            </a:r>
            <a:r>
              <a:rPr lang="en-US" dirty="0"/>
              <a:t>interpreters utilize a combination of the simultaneous and consecutive modes of interpretation to relay the speaker’s message. </a:t>
            </a:r>
            <a:endParaRPr lang="tr-TR" dirty="0" smtClean="0"/>
          </a:p>
          <a:p>
            <a:r>
              <a:rPr lang="en-US" dirty="0" smtClean="0"/>
              <a:t>Escort </a:t>
            </a:r>
            <a:r>
              <a:rPr lang="en-US" dirty="0"/>
              <a:t>interpretation does not require electronic equipment and is spoken directly to an individual listener. </a:t>
            </a:r>
            <a:endParaRPr lang="tr-TR" dirty="0" smtClean="0"/>
          </a:p>
          <a:p>
            <a:r>
              <a:rPr lang="en-US" dirty="0" smtClean="0"/>
              <a:t>This </a:t>
            </a:r>
            <a:r>
              <a:rPr lang="en-US" dirty="0"/>
              <a:t>mode is used primarily when one or two individuals in </a:t>
            </a:r>
            <a:r>
              <a:rPr lang="en-US" dirty="0" smtClean="0"/>
              <a:t>a group speak </a:t>
            </a:r>
            <a:r>
              <a:rPr lang="en-US" dirty="0"/>
              <a:t>a different language from the rest, or during informal conversations. </a:t>
            </a:r>
            <a:endParaRPr lang="tr-TR" dirty="0" smtClean="0"/>
          </a:p>
          <a:p>
            <a:r>
              <a:rPr lang="en-US" dirty="0" smtClean="0"/>
              <a:t>In </a:t>
            </a:r>
            <a:r>
              <a:rPr lang="en-US" dirty="0"/>
              <a:t>addition, tourists and foreign delegates often engage escort interpreters for various types of excursions</a:t>
            </a:r>
            <a:endParaRPr lang="tr-TR" dirty="0"/>
          </a:p>
        </p:txBody>
      </p:sp>
    </p:spTree>
    <p:extLst>
      <p:ext uri="{BB962C8B-B14F-4D97-AF65-F5344CB8AC3E}">
        <p14:creationId xmlns:p14="http://schemas.microsoft.com/office/powerpoint/2010/main" val="296107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S</a:t>
            </a:r>
            <a:r>
              <a:rPr lang="en-US" b="1" dirty="0" smtClean="0"/>
              <a:t>I</a:t>
            </a:r>
            <a:r>
              <a:rPr lang="tr-TR" b="1" dirty="0" smtClean="0"/>
              <a:t>GHT TRANSLAT</a:t>
            </a:r>
            <a:r>
              <a:rPr lang="en-US" b="1" dirty="0" smtClean="0"/>
              <a:t>I</a:t>
            </a:r>
            <a:r>
              <a:rPr lang="tr-TR" b="1" dirty="0" smtClean="0"/>
              <a:t>ON</a:t>
            </a:r>
            <a:r>
              <a:rPr lang="en-US" b="1" dirty="0" smtClean="0"/>
              <a:t> (YAZILI METİNDEN SÖZLÜ ÇEVİRİ)</a:t>
            </a:r>
            <a:r>
              <a:rPr lang="tr-TR" b="1" dirty="0"/>
              <a:t/>
            </a:r>
            <a:br>
              <a:rPr lang="tr-TR" b="1" dirty="0"/>
            </a:br>
            <a:endParaRPr lang="tr-TR" dirty="0"/>
          </a:p>
        </p:txBody>
      </p:sp>
      <p:sp>
        <p:nvSpPr>
          <p:cNvPr id="3" name="İçerik Yer Tutucusu 2"/>
          <p:cNvSpPr>
            <a:spLocks noGrp="1"/>
          </p:cNvSpPr>
          <p:nvPr>
            <p:ph idx="1"/>
          </p:nvPr>
        </p:nvSpPr>
        <p:spPr/>
        <p:txBody>
          <a:bodyPr>
            <a:normAutofit/>
          </a:bodyPr>
          <a:lstStyle/>
          <a:p>
            <a:r>
              <a:rPr lang="tr-TR" dirty="0" smtClean="0"/>
              <a:t>Somewhere between translation and intrepretation </a:t>
            </a:r>
          </a:p>
          <a:p>
            <a:r>
              <a:rPr lang="en-US" dirty="0"/>
              <a:t> the oral translation of a written </a:t>
            </a:r>
            <a:r>
              <a:rPr lang="en-US" dirty="0" smtClean="0"/>
              <a:t>text</a:t>
            </a:r>
            <a:endParaRPr lang="tr-TR" dirty="0" smtClean="0"/>
          </a:p>
          <a:p>
            <a:r>
              <a:rPr lang="en-US" dirty="0"/>
              <a:t> Due to its dual nature the notion of sight translation has generated a number of terms </a:t>
            </a:r>
            <a:r>
              <a:rPr lang="tr-TR" dirty="0" err="1" smtClean="0"/>
              <a:t>such</a:t>
            </a:r>
            <a:r>
              <a:rPr lang="tr-TR" dirty="0" smtClean="0"/>
              <a:t> as </a:t>
            </a:r>
            <a:r>
              <a:rPr lang="en-US" u="sng" dirty="0" smtClean="0"/>
              <a:t>sight </a:t>
            </a:r>
            <a:r>
              <a:rPr lang="en-US" u="sng" dirty="0"/>
              <a:t>interpreting</a:t>
            </a:r>
            <a:r>
              <a:rPr lang="en-US" dirty="0"/>
              <a:t>, </a:t>
            </a:r>
            <a:r>
              <a:rPr lang="en-US" u="sng" dirty="0"/>
              <a:t>underlining the oral target-text </a:t>
            </a:r>
            <a:r>
              <a:rPr lang="en-US" u="sng" dirty="0" smtClean="0"/>
              <a:t>presentation</a:t>
            </a:r>
            <a:endParaRPr lang="tr-TR" u="sng" dirty="0" smtClean="0"/>
          </a:p>
          <a:p>
            <a:r>
              <a:rPr lang="en-US" dirty="0"/>
              <a:t> One must read the document at a steady pace without </a:t>
            </a:r>
            <a:r>
              <a:rPr lang="en-US" dirty="0" smtClean="0"/>
              <a:t>lengthy </a:t>
            </a:r>
            <a:r>
              <a:rPr lang="en-US" dirty="0"/>
              <a:t>pauses making it sound natural as if the interpreter </a:t>
            </a:r>
            <a:r>
              <a:rPr lang="tr-TR" dirty="0" smtClean="0"/>
              <a:t>is</a:t>
            </a:r>
            <a:r>
              <a:rPr lang="en-US" dirty="0" smtClean="0"/>
              <a:t> </a:t>
            </a:r>
            <a:r>
              <a:rPr lang="en-US" dirty="0"/>
              <a:t>just reading it out loud in the target </a:t>
            </a:r>
            <a:r>
              <a:rPr lang="en-US" dirty="0" smtClean="0"/>
              <a:t>language</a:t>
            </a:r>
            <a:endParaRPr lang="tr-TR" dirty="0" smtClean="0"/>
          </a:p>
          <a:p>
            <a:r>
              <a:rPr lang="en-US" dirty="0"/>
              <a:t> In contrast to other modes of interpreting, what characterizes sight translation is that </a:t>
            </a:r>
            <a:r>
              <a:rPr lang="en-US" b="1" dirty="0">
                <a:solidFill>
                  <a:srgbClr val="C00000"/>
                </a:solidFill>
              </a:rPr>
              <a:t>the input is visual rather than </a:t>
            </a:r>
            <a:r>
              <a:rPr lang="en-US" b="1" dirty="0" smtClean="0">
                <a:solidFill>
                  <a:srgbClr val="C00000"/>
                </a:solidFill>
              </a:rPr>
              <a:t>oral</a:t>
            </a:r>
            <a:endParaRPr lang="tr-TR" b="1" dirty="0" smtClean="0">
              <a:solidFill>
                <a:srgbClr val="C00000"/>
              </a:solidFill>
            </a:endParaRPr>
          </a:p>
          <a:p>
            <a:r>
              <a:rPr lang="en-US" dirty="0">
                <a:solidFill>
                  <a:schemeClr val="tx1"/>
                </a:solidFill>
              </a:rPr>
              <a:t>the verbal rendering of the written source text in the target language</a:t>
            </a:r>
            <a:endParaRPr lang="tr-TR" dirty="0">
              <a:solidFill>
                <a:schemeClr val="tx1"/>
              </a:solidFill>
            </a:endParaRPr>
          </a:p>
        </p:txBody>
      </p:sp>
    </p:spTree>
    <p:extLst>
      <p:ext uri="{BB962C8B-B14F-4D97-AF65-F5344CB8AC3E}">
        <p14:creationId xmlns:p14="http://schemas.microsoft.com/office/powerpoint/2010/main" val="278996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t>https://www.youtube.com/watch?v=wTyxDeEoLMc&amp;ab_channel=MillenniumTranslationGroup</a:t>
            </a:r>
          </a:p>
        </p:txBody>
      </p:sp>
    </p:spTree>
    <p:extLst>
      <p:ext uri="{BB962C8B-B14F-4D97-AF65-F5344CB8AC3E}">
        <p14:creationId xmlns:p14="http://schemas.microsoft.com/office/powerpoint/2010/main" val="2039287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 The basic difference between sight translation and interpreting relates to the process of </a:t>
            </a:r>
            <a:r>
              <a:rPr lang="en-US" b="1" dirty="0"/>
              <a:t>reading and listening </a:t>
            </a:r>
            <a:endParaRPr lang="tr-TR" b="1" dirty="0" smtClean="0"/>
          </a:p>
          <a:p>
            <a:r>
              <a:rPr lang="en-US" dirty="0" smtClean="0"/>
              <a:t>since </a:t>
            </a:r>
            <a:r>
              <a:rPr lang="en-US" dirty="0"/>
              <a:t>the sight translator translates the text he reads whereas the interpreter performs the same task on the text he hears. </a:t>
            </a:r>
            <a:endParaRPr lang="tr-TR" dirty="0" smtClean="0"/>
          </a:p>
          <a:p>
            <a:r>
              <a:rPr lang="en-US" dirty="0" smtClean="0"/>
              <a:t>This </a:t>
            </a:r>
            <a:r>
              <a:rPr lang="en-US" dirty="0"/>
              <a:t>means the sight translator has the text in front of him until he finishes translating, but the </a:t>
            </a:r>
            <a:r>
              <a:rPr lang="en-US" dirty="0" smtClean="0"/>
              <a:t>interpreter</a:t>
            </a:r>
            <a:r>
              <a:rPr lang="tr-TR" dirty="0" smtClean="0"/>
              <a:t>’</a:t>
            </a:r>
            <a:r>
              <a:rPr lang="en-US" dirty="0" smtClean="0"/>
              <a:t>s </a:t>
            </a:r>
            <a:r>
              <a:rPr lang="en-US" dirty="0"/>
              <a:t>actual auditory exposure to the oral text lasts until just after the source segments are uttered by the </a:t>
            </a:r>
            <a:r>
              <a:rPr lang="en-US" dirty="0" smtClean="0"/>
              <a:t>speaker</a:t>
            </a:r>
            <a:endParaRPr lang="tr-TR" dirty="0" smtClean="0"/>
          </a:p>
          <a:p>
            <a:endParaRPr lang="tr-TR" dirty="0"/>
          </a:p>
        </p:txBody>
      </p:sp>
    </p:spTree>
    <p:extLst>
      <p:ext uri="{BB962C8B-B14F-4D97-AF65-F5344CB8AC3E}">
        <p14:creationId xmlns:p14="http://schemas.microsoft.com/office/powerpoint/2010/main" val="21934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smtClean="0"/>
              <a:t>It</a:t>
            </a:r>
            <a:r>
              <a:rPr lang="tr-TR" dirty="0" smtClean="0"/>
              <a:t> is </a:t>
            </a:r>
            <a:r>
              <a:rPr lang="en-US" dirty="0" smtClean="0"/>
              <a:t>generally </a:t>
            </a:r>
            <a:r>
              <a:rPr lang="en-US" dirty="0"/>
              <a:t>considered as a useful exercise practiced in the early stages of the interpreter training program to improve students‟ oral language skills and techniques and hence prepare them for consecutive and simultaneous </a:t>
            </a:r>
            <a:r>
              <a:rPr lang="en-US" dirty="0" smtClean="0"/>
              <a:t>interpreting</a:t>
            </a:r>
            <a:endParaRPr lang="tr-TR" dirty="0" smtClean="0"/>
          </a:p>
          <a:p>
            <a:r>
              <a:rPr lang="tr-TR" dirty="0" err="1" smtClean="0"/>
              <a:t>However</a:t>
            </a:r>
            <a:r>
              <a:rPr lang="tr-TR" dirty="0" smtClean="0"/>
              <a:t>, </a:t>
            </a:r>
            <a:r>
              <a:rPr lang="en-US" dirty="0"/>
              <a:t>The possible settings of use are courts, hospitals, schools and business negotiations where documents are available </a:t>
            </a:r>
            <a:endParaRPr lang="tr-TR" dirty="0" smtClean="0"/>
          </a:p>
          <a:p>
            <a:r>
              <a:rPr lang="en-US" dirty="0"/>
              <a:t> ST is an important skill for professional translators and interpreters. It is an efficient strategy in the translation industry </a:t>
            </a:r>
            <a:endParaRPr lang="tr-TR" dirty="0" smtClean="0"/>
          </a:p>
          <a:p>
            <a:r>
              <a:rPr lang="en-US" dirty="0"/>
              <a:t> ST helps student interpreters achieve </a:t>
            </a:r>
            <a:r>
              <a:rPr lang="en-US" u="sng" dirty="0"/>
              <a:t>rapid source text analysis </a:t>
            </a:r>
            <a:r>
              <a:rPr lang="en-US" dirty="0"/>
              <a:t>and quick </a:t>
            </a:r>
            <a:r>
              <a:rPr lang="en-US" u="sng" dirty="0"/>
              <a:t>conversion of message </a:t>
            </a:r>
            <a:r>
              <a:rPr lang="en-US" dirty="0"/>
              <a:t>from one cultural setting to another, </a:t>
            </a:r>
            <a:endParaRPr lang="tr-TR" dirty="0" smtClean="0"/>
          </a:p>
          <a:p>
            <a:r>
              <a:rPr lang="en-US" dirty="0" smtClean="0"/>
              <a:t>avoid </a:t>
            </a:r>
            <a:r>
              <a:rPr lang="en-US" dirty="0"/>
              <a:t>the literal word-for-word translation approach, </a:t>
            </a:r>
            <a:endParaRPr lang="tr-TR" dirty="0" smtClean="0"/>
          </a:p>
          <a:p>
            <a:r>
              <a:rPr lang="en-US" dirty="0" smtClean="0"/>
              <a:t>improve </a:t>
            </a:r>
            <a:r>
              <a:rPr lang="en-US" dirty="0"/>
              <a:t>the skills of note-reading and public speaking, and </a:t>
            </a:r>
            <a:endParaRPr lang="tr-TR" dirty="0" smtClean="0"/>
          </a:p>
          <a:p>
            <a:r>
              <a:rPr lang="en-US" dirty="0" smtClean="0"/>
              <a:t>enhance </a:t>
            </a:r>
            <a:r>
              <a:rPr lang="en-US" dirty="0"/>
              <a:t>the flexibility of expression</a:t>
            </a:r>
            <a:endParaRPr lang="tr-TR" dirty="0"/>
          </a:p>
        </p:txBody>
      </p:sp>
    </p:spTree>
    <p:extLst>
      <p:ext uri="{BB962C8B-B14F-4D97-AF65-F5344CB8AC3E}">
        <p14:creationId xmlns:p14="http://schemas.microsoft.com/office/powerpoint/2010/main" val="243455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down)">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 It facilitates the acquisition of a global strategy for text production</a:t>
            </a:r>
            <a:r>
              <a:rPr lang="en-US" dirty="0" smtClean="0"/>
              <a:t>,</a:t>
            </a:r>
            <a:endParaRPr lang="tr-TR" dirty="0" smtClean="0"/>
          </a:p>
          <a:p>
            <a:r>
              <a:rPr lang="en-US" dirty="0" smtClean="0"/>
              <a:t> </a:t>
            </a:r>
            <a:r>
              <a:rPr lang="en-US" dirty="0"/>
              <a:t>increases students’ ability of analytical reading, </a:t>
            </a:r>
            <a:r>
              <a:rPr lang="en-US" dirty="0" smtClean="0"/>
              <a:t>and</a:t>
            </a:r>
            <a:endParaRPr lang="tr-TR" dirty="0" smtClean="0"/>
          </a:p>
          <a:p>
            <a:r>
              <a:rPr lang="en-US" dirty="0" smtClean="0"/>
              <a:t> </a:t>
            </a:r>
            <a:r>
              <a:rPr lang="en-US" dirty="0"/>
              <a:t>helps students divorce themselves from the surface structure of the original text </a:t>
            </a:r>
            <a:endParaRPr lang="tr-TR" dirty="0" smtClean="0"/>
          </a:p>
          <a:p>
            <a:endParaRPr lang="tr-TR" dirty="0"/>
          </a:p>
        </p:txBody>
      </p:sp>
    </p:spTree>
    <p:extLst>
      <p:ext uri="{BB962C8B-B14F-4D97-AF65-F5344CB8AC3E}">
        <p14:creationId xmlns:p14="http://schemas.microsoft.com/office/powerpoint/2010/main" val="289863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40415"/>
          </a:xfrm>
        </p:spPr>
        <p:txBody>
          <a:bodyPr>
            <a:normAutofit fontScale="90000"/>
          </a:bodyPr>
          <a:lstStyle/>
          <a:p>
            <a:endParaRPr lang="tr-TR" dirty="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1423916"/>
            <a:ext cx="8543648" cy="4130722"/>
          </a:xfrm>
        </p:spPr>
      </p:pic>
    </p:spTree>
    <p:extLst>
      <p:ext uri="{BB962C8B-B14F-4D97-AF65-F5344CB8AC3E}">
        <p14:creationId xmlns:p14="http://schemas.microsoft.com/office/powerpoint/2010/main" val="3462298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Sight</a:t>
            </a:r>
            <a:r>
              <a:rPr lang="tr-TR" dirty="0" smtClean="0"/>
              <a:t> </a:t>
            </a:r>
            <a:r>
              <a:rPr lang="tr-TR" dirty="0" err="1" smtClean="0"/>
              <a:t>Translation</a:t>
            </a:r>
            <a:r>
              <a:rPr lang="tr-TR" dirty="0" smtClean="0"/>
              <a:t> </a:t>
            </a:r>
            <a:r>
              <a:rPr lang="tr-TR" dirty="0" err="1" smtClean="0"/>
              <a:t>Skills</a:t>
            </a:r>
            <a:endParaRPr lang="tr-TR" dirty="0"/>
          </a:p>
        </p:txBody>
      </p:sp>
      <p:sp>
        <p:nvSpPr>
          <p:cNvPr id="3" name="İçerik Yer Tutucusu 2"/>
          <p:cNvSpPr>
            <a:spLocks noGrp="1"/>
          </p:cNvSpPr>
          <p:nvPr>
            <p:ph idx="1"/>
          </p:nvPr>
        </p:nvSpPr>
        <p:spPr/>
        <p:txBody>
          <a:bodyPr/>
          <a:lstStyle/>
          <a:p>
            <a:r>
              <a:rPr lang="en-US" dirty="0"/>
              <a:t> ST involves analytical reading instead of analytical listening. </a:t>
            </a:r>
            <a:endParaRPr lang="tr-TR" dirty="0" smtClean="0"/>
          </a:p>
          <a:p>
            <a:r>
              <a:rPr lang="en-US" dirty="0" smtClean="0"/>
              <a:t>The </a:t>
            </a:r>
            <a:r>
              <a:rPr lang="en-US" dirty="0"/>
              <a:t>interpreter deals with written texts instead of oral presentations, characterized by </a:t>
            </a:r>
            <a:endParaRPr lang="tr-TR" dirty="0" smtClean="0"/>
          </a:p>
          <a:p>
            <a:r>
              <a:rPr lang="en-US" dirty="0" smtClean="0"/>
              <a:t>high </a:t>
            </a:r>
            <a:r>
              <a:rPr lang="en-US" b="1" dirty="0"/>
              <a:t>information density, long sentences</a:t>
            </a:r>
            <a:r>
              <a:rPr lang="en-US" dirty="0"/>
              <a:t>, and </a:t>
            </a:r>
            <a:r>
              <a:rPr lang="en-US" b="1" dirty="0"/>
              <a:t>no auditory cues </a:t>
            </a:r>
            <a:r>
              <a:rPr lang="en-US" dirty="0"/>
              <a:t>(pauses, rising and falling intonation patterns, and facial expressions) but </a:t>
            </a:r>
            <a:r>
              <a:rPr lang="en-US" b="1" dirty="0">
                <a:solidFill>
                  <a:srgbClr val="7030A0"/>
                </a:solidFill>
              </a:rPr>
              <a:t>punctuations. </a:t>
            </a:r>
            <a:endParaRPr lang="tr-TR" b="1" dirty="0" smtClean="0">
              <a:solidFill>
                <a:srgbClr val="7030A0"/>
              </a:solidFill>
            </a:endParaRPr>
          </a:p>
          <a:p>
            <a:r>
              <a:rPr lang="en-US" b="1" dirty="0">
                <a:solidFill>
                  <a:srgbClr val="7030A0"/>
                </a:solidFill>
              </a:rPr>
              <a:t> </a:t>
            </a:r>
            <a:r>
              <a:rPr lang="en-US" dirty="0">
                <a:solidFill>
                  <a:schemeClr val="tx1"/>
                </a:solidFill>
              </a:rPr>
              <a:t>successful ST performance depends on </a:t>
            </a:r>
            <a:r>
              <a:rPr lang="en-US" b="1" dirty="0">
                <a:solidFill>
                  <a:schemeClr val="tx1"/>
                </a:solidFill>
              </a:rPr>
              <a:t>analytical reading </a:t>
            </a:r>
            <a:r>
              <a:rPr lang="en-US" dirty="0">
                <a:solidFill>
                  <a:schemeClr val="tx1"/>
                </a:solidFill>
              </a:rPr>
              <a:t>and on such related sub-skills as text analysis, speed reading, identification of main ideas and their links, and </a:t>
            </a:r>
            <a:r>
              <a:rPr lang="en-US" dirty="0" smtClean="0">
                <a:solidFill>
                  <a:schemeClr val="tx1"/>
                </a:solidFill>
              </a:rPr>
              <a:t>concentration</a:t>
            </a:r>
            <a:endParaRPr lang="tr-TR" dirty="0" smtClean="0">
              <a:solidFill>
                <a:schemeClr val="tx1"/>
              </a:solidFill>
            </a:endParaRPr>
          </a:p>
          <a:p>
            <a:r>
              <a:rPr lang="en-US" dirty="0">
                <a:solidFill>
                  <a:schemeClr val="tx1"/>
                </a:solidFill>
              </a:rPr>
              <a:t> the interpreter has to coordinate between reading ahead, reformulation and monitoring</a:t>
            </a:r>
            <a:endParaRPr lang="tr-TR" dirty="0">
              <a:solidFill>
                <a:schemeClr val="tx1"/>
              </a:solidFill>
            </a:endParaRPr>
          </a:p>
        </p:txBody>
      </p:sp>
    </p:spTree>
    <p:extLst>
      <p:ext uri="{BB962C8B-B14F-4D97-AF65-F5344CB8AC3E}">
        <p14:creationId xmlns:p14="http://schemas.microsoft.com/office/powerpoint/2010/main" val="4255117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 The use of non-verbal elements (pause distribution, fillers, intonation, etc.) is also an important </a:t>
            </a:r>
            <a:r>
              <a:rPr lang="en-US" dirty="0" smtClean="0"/>
              <a:t>skill</a:t>
            </a:r>
            <a:endParaRPr lang="tr-TR" dirty="0" smtClean="0"/>
          </a:p>
          <a:p>
            <a:r>
              <a:rPr lang="en-US" dirty="0"/>
              <a:t>the load of short-term memory in ST is lighter than that in consecutive or simultaneous interpreting, partly because the information is continuously present in the manuscript </a:t>
            </a:r>
            <a:endParaRPr lang="tr-TR" dirty="0" smtClean="0"/>
          </a:p>
          <a:p>
            <a:r>
              <a:rPr lang="en-US" dirty="0"/>
              <a:t>When the source text sentences to be sight translated are long and complex, and the source and target language are syntactically different, the interpreter has to rely more on short-term memory </a:t>
            </a:r>
            <a:endParaRPr lang="tr-TR" dirty="0" smtClean="0"/>
          </a:p>
          <a:p>
            <a:r>
              <a:rPr lang="en-US" dirty="0"/>
              <a:t> “Reading + </a:t>
            </a:r>
            <a:r>
              <a:rPr lang="en-US" dirty="0" smtClean="0"/>
              <a:t>Short</a:t>
            </a:r>
            <a:r>
              <a:rPr lang="tr-TR" dirty="0" smtClean="0"/>
              <a:t>-</a:t>
            </a:r>
            <a:r>
              <a:rPr lang="en-US" dirty="0" smtClean="0"/>
              <a:t>term </a:t>
            </a:r>
            <a:r>
              <a:rPr lang="en-US" dirty="0"/>
              <a:t>Memory + Production + Coordination” </a:t>
            </a:r>
            <a:endParaRPr lang="tr-TR" dirty="0"/>
          </a:p>
        </p:txBody>
      </p:sp>
    </p:spTree>
    <p:extLst>
      <p:ext uri="{BB962C8B-B14F-4D97-AF65-F5344CB8AC3E}">
        <p14:creationId xmlns:p14="http://schemas.microsoft.com/office/powerpoint/2010/main" val="172650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en-US" dirty="0"/>
              <a:t> the linguistic and </a:t>
            </a:r>
            <a:r>
              <a:rPr lang="en-US" b="1" dirty="0"/>
              <a:t>cultural differences </a:t>
            </a:r>
            <a:r>
              <a:rPr lang="en-US" dirty="0"/>
              <a:t>between the source and target language require the interpreter to use language-specific and culture-specific strategies to overcome the </a:t>
            </a:r>
            <a:r>
              <a:rPr lang="en-US" dirty="0" smtClean="0"/>
              <a:t>constraints</a:t>
            </a:r>
            <a:endParaRPr lang="tr-TR" dirty="0" smtClean="0"/>
          </a:p>
          <a:p>
            <a:r>
              <a:rPr lang="en-US" dirty="0"/>
              <a:t>Additionally, similar to simultaneous, the interpreter must keep reading ahead and avoid backtracking in oral production because of the time constraints involved in oral </a:t>
            </a:r>
            <a:r>
              <a:rPr lang="en-US" dirty="0" smtClean="0"/>
              <a:t>output</a:t>
            </a:r>
            <a:endParaRPr lang="tr-TR" dirty="0" smtClean="0"/>
          </a:p>
          <a:p>
            <a:r>
              <a:rPr lang="en-US" dirty="0"/>
              <a:t>the simultaneity of reading ahead, production, and monitoring in ST requires efficient </a:t>
            </a:r>
            <a:r>
              <a:rPr lang="en-US" b="1" dirty="0"/>
              <a:t>cognitive resource management</a:t>
            </a:r>
            <a:r>
              <a:rPr lang="en-US" dirty="0"/>
              <a:t>. Whenever necessary, the interpreter uses </a:t>
            </a:r>
            <a:r>
              <a:rPr lang="en-US" b="1" dirty="0"/>
              <a:t>problem-oriented strategies </a:t>
            </a:r>
            <a:r>
              <a:rPr lang="en-US" dirty="0"/>
              <a:t>to ease overload of memory and processing capacities, and improve the pace of </a:t>
            </a:r>
            <a:r>
              <a:rPr lang="en-US" dirty="0" smtClean="0"/>
              <a:t>delivery</a:t>
            </a:r>
            <a:endParaRPr lang="tr-TR" dirty="0" smtClean="0"/>
          </a:p>
          <a:p>
            <a:r>
              <a:rPr lang="en-US" dirty="0"/>
              <a:t> For example, </a:t>
            </a:r>
            <a:r>
              <a:rPr lang="en-US" u="sng" dirty="0"/>
              <a:t>summarization, compression or condensing </a:t>
            </a:r>
            <a:r>
              <a:rPr lang="en-US" u="sng" dirty="0" smtClean="0"/>
              <a:t>and </a:t>
            </a:r>
            <a:r>
              <a:rPr lang="en-US" u="sng" dirty="0"/>
              <a:t>omission </a:t>
            </a:r>
            <a:r>
              <a:rPr lang="en-US" dirty="0" smtClean="0"/>
              <a:t>are </a:t>
            </a:r>
            <a:r>
              <a:rPr lang="en-US" dirty="0"/>
              <a:t>necessary for interpreters to deal with message redundancy and increase their speed of </a:t>
            </a:r>
            <a:r>
              <a:rPr lang="en-US" dirty="0" smtClean="0"/>
              <a:t>delivery</a:t>
            </a:r>
            <a:endParaRPr lang="tr-TR" dirty="0" smtClean="0"/>
          </a:p>
          <a:p>
            <a:r>
              <a:rPr lang="en-US" b="1" dirty="0">
                <a:solidFill>
                  <a:srgbClr val="00B050"/>
                </a:solidFill>
              </a:rPr>
              <a:t>a good ST performance should be free of pauses, restarts, and hesitations, and sound as if the interpreter is reading a document in the target language</a:t>
            </a:r>
            <a:endParaRPr lang="tr-TR" b="1" dirty="0">
              <a:solidFill>
                <a:srgbClr val="00B050"/>
              </a:solidFill>
            </a:endParaRPr>
          </a:p>
        </p:txBody>
      </p:sp>
    </p:spTree>
    <p:extLst>
      <p:ext uri="{BB962C8B-B14F-4D97-AF65-F5344CB8AC3E}">
        <p14:creationId xmlns:p14="http://schemas.microsoft.com/office/powerpoint/2010/main" val="390239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 quick semantic access to the target equivalent </a:t>
            </a:r>
            <a:endParaRPr lang="tr-TR" dirty="0" smtClean="0"/>
          </a:p>
          <a:p>
            <a:r>
              <a:rPr lang="en-US" dirty="0"/>
              <a:t>good mentality under time pressure </a:t>
            </a:r>
            <a:endParaRPr lang="tr-TR" dirty="0" smtClean="0"/>
          </a:p>
          <a:p>
            <a:r>
              <a:rPr lang="tr-TR" dirty="0"/>
              <a:t> </a:t>
            </a:r>
            <a:r>
              <a:rPr lang="tr-TR" dirty="0" err="1"/>
              <a:t>speed</a:t>
            </a:r>
            <a:r>
              <a:rPr lang="tr-TR" dirty="0"/>
              <a:t> </a:t>
            </a:r>
            <a:r>
              <a:rPr lang="tr-TR" dirty="0" err="1"/>
              <a:t>production</a:t>
            </a:r>
            <a:r>
              <a:rPr lang="tr-TR" dirty="0"/>
              <a:t> </a:t>
            </a:r>
            <a:endParaRPr lang="tr-TR" dirty="0" smtClean="0"/>
          </a:p>
          <a:p>
            <a:r>
              <a:rPr lang="tr-TR" dirty="0" err="1"/>
              <a:t>anxiety</a:t>
            </a:r>
            <a:r>
              <a:rPr lang="tr-TR" dirty="0"/>
              <a:t> </a:t>
            </a:r>
            <a:r>
              <a:rPr lang="tr-TR" dirty="0" err="1"/>
              <a:t>control</a:t>
            </a:r>
            <a:r>
              <a:rPr lang="tr-TR" dirty="0"/>
              <a:t> </a:t>
            </a:r>
          </a:p>
        </p:txBody>
      </p:sp>
    </p:spTree>
    <p:extLst>
      <p:ext uri="{BB962C8B-B14F-4D97-AF65-F5344CB8AC3E}">
        <p14:creationId xmlns:p14="http://schemas.microsoft.com/office/powerpoint/2010/main" val="337082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Main </a:t>
            </a:r>
            <a:r>
              <a:rPr lang="tr-TR" dirty="0" err="1" smtClean="0"/>
              <a:t>Characteristics</a:t>
            </a:r>
            <a:r>
              <a:rPr lang="tr-TR" dirty="0" smtClean="0"/>
              <a:t> of ST</a:t>
            </a:r>
            <a:endParaRPr lang="tr-TR" dirty="0"/>
          </a:p>
        </p:txBody>
      </p:sp>
      <p:sp>
        <p:nvSpPr>
          <p:cNvPr id="3" name="Metin Yer Tutucusu 2"/>
          <p:cNvSpPr>
            <a:spLocks noGrp="1"/>
          </p:cNvSpPr>
          <p:nvPr>
            <p:ph type="body" idx="1"/>
          </p:nvPr>
        </p:nvSpPr>
        <p:spPr/>
        <p:txBody>
          <a:bodyPr/>
          <a:lstStyle/>
          <a:p>
            <a:r>
              <a:rPr lang="tr-TR" dirty="0"/>
              <a:t> </a:t>
            </a:r>
            <a:r>
              <a:rPr lang="tr-TR" b="1" dirty="0" err="1"/>
              <a:t>Reception</a:t>
            </a:r>
            <a:r>
              <a:rPr lang="tr-TR" b="1" dirty="0"/>
              <a:t> </a:t>
            </a:r>
            <a:r>
              <a:rPr lang="tr-TR" b="1" dirty="0" err="1"/>
              <a:t>conditions</a:t>
            </a:r>
            <a:r>
              <a:rPr lang="tr-TR" dirty="0"/>
              <a:t>: </a:t>
            </a:r>
          </a:p>
        </p:txBody>
      </p:sp>
      <p:sp>
        <p:nvSpPr>
          <p:cNvPr id="4" name="İçerik Yer Tutucusu 3"/>
          <p:cNvSpPr>
            <a:spLocks noGrp="1"/>
          </p:cNvSpPr>
          <p:nvPr>
            <p:ph sz="half" idx="2"/>
          </p:nvPr>
        </p:nvSpPr>
        <p:spPr/>
        <p:txBody>
          <a:bodyPr>
            <a:normAutofit lnSpcReduction="10000"/>
          </a:bodyPr>
          <a:lstStyle/>
          <a:p>
            <a:r>
              <a:rPr lang="en-US" dirty="0"/>
              <a:t> written source-text </a:t>
            </a:r>
            <a:r>
              <a:rPr lang="en-US" dirty="0" smtClean="0"/>
              <a:t>presentation</a:t>
            </a:r>
            <a:endParaRPr lang="tr-TR" dirty="0" smtClean="0"/>
          </a:p>
          <a:p>
            <a:r>
              <a:rPr lang="en-US" dirty="0" smtClean="0"/>
              <a:t> </a:t>
            </a:r>
            <a:r>
              <a:rPr lang="en-US" dirty="0"/>
              <a:t>absence of </a:t>
            </a:r>
            <a:r>
              <a:rPr lang="en-US" dirty="0" smtClean="0"/>
              <a:t>author</a:t>
            </a:r>
            <a:endParaRPr lang="tr-TR" dirty="0" smtClean="0"/>
          </a:p>
          <a:p>
            <a:r>
              <a:rPr lang="tr-TR" dirty="0" err="1" smtClean="0"/>
              <a:t>punctuation</a:t>
            </a:r>
            <a:endParaRPr lang="tr-TR" dirty="0" smtClean="0"/>
          </a:p>
          <a:p>
            <a:r>
              <a:rPr lang="en-US" dirty="0"/>
              <a:t>permanent access to the </a:t>
            </a:r>
            <a:r>
              <a:rPr lang="en-US" dirty="0" smtClean="0"/>
              <a:t>text</a:t>
            </a:r>
            <a:endParaRPr lang="tr-TR" dirty="0" smtClean="0"/>
          </a:p>
          <a:p>
            <a:r>
              <a:rPr lang="en-US" dirty="0" smtClean="0"/>
              <a:t> </a:t>
            </a:r>
            <a:r>
              <a:rPr lang="en-US" dirty="0"/>
              <a:t>attention-sharing between visual input and oral output </a:t>
            </a:r>
            <a:endParaRPr lang="tr-TR" dirty="0" smtClean="0"/>
          </a:p>
          <a:p>
            <a:r>
              <a:rPr lang="en-US" dirty="0" smtClean="0"/>
              <a:t> </a:t>
            </a:r>
            <a:r>
              <a:rPr lang="en-US" dirty="0"/>
              <a:t>non-sequential reception (reader can go back) </a:t>
            </a:r>
            <a:endParaRPr lang="tr-TR" dirty="0"/>
          </a:p>
          <a:p>
            <a:r>
              <a:rPr lang="en-US" dirty="0" smtClean="0"/>
              <a:t>interpreter-paced </a:t>
            </a:r>
            <a:r>
              <a:rPr lang="en-US" dirty="0"/>
              <a:t>(not paced by speaker)</a:t>
            </a:r>
          </a:p>
          <a:p>
            <a:endParaRPr lang="tr-TR" dirty="0"/>
          </a:p>
        </p:txBody>
      </p:sp>
      <p:sp>
        <p:nvSpPr>
          <p:cNvPr id="5" name="Metin Yer Tutucusu 4"/>
          <p:cNvSpPr>
            <a:spLocks noGrp="1"/>
          </p:cNvSpPr>
          <p:nvPr>
            <p:ph type="body" sz="quarter" idx="3"/>
          </p:nvPr>
        </p:nvSpPr>
        <p:spPr/>
        <p:txBody>
          <a:bodyPr/>
          <a:lstStyle/>
          <a:p>
            <a:r>
              <a:rPr lang="tr-TR" b="1" dirty="0" err="1"/>
              <a:t>Production</a:t>
            </a:r>
            <a:r>
              <a:rPr lang="tr-TR" b="1" dirty="0"/>
              <a:t> </a:t>
            </a:r>
            <a:r>
              <a:rPr lang="tr-TR" b="1" dirty="0" err="1"/>
              <a:t>conditions</a:t>
            </a:r>
            <a:r>
              <a:rPr lang="tr-TR" b="1" dirty="0"/>
              <a:t>:</a:t>
            </a:r>
          </a:p>
        </p:txBody>
      </p:sp>
      <p:sp>
        <p:nvSpPr>
          <p:cNvPr id="6" name="İçerik Yer Tutucusu 5"/>
          <p:cNvSpPr>
            <a:spLocks noGrp="1"/>
          </p:cNvSpPr>
          <p:nvPr>
            <p:ph sz="quarter" idx="4"/>
          </p:nvPr>
        </p:nvSpPr>
        <p:spPr/>
        <p:txBody>
          <a:bodyPr>
            <a:normAutofit fontScale="77500" lnSpcReduction="20000"/>
          </a:bodyPr>
          <a:lstStyle/>
          <a:p>
            <a:r>
              <a:rPr lang="en-US" dirty="0"/>
              <a:t>oral target-text presentation (short, long, recorded) </a:t>
            </a:r>
            <a:endParaRPr lang="tr-TR" dirty="0"/>
          </a:p>
          <a:p>
            <a:r>
              <a:rPr lang="en-US" dirty="0" smtClean="0"/>
              <a:t>considerable </a:t>
            </a:r>
            <a:r>
              <a:rPr lang="en-US" dirty="0"/>
              <a:t>time delay between source language production and translation </a:t>
            </a:r>
            <a:endParaRPr lang="tr-TR" dirty="0" smtClean="0"/>
          </a:p>
          <a:p>
            <a:r>
              <a:rPr lang="en-US" dirty="0" smtClean="0"/>
              <a:t>coordination </a:t>
            </a:r>
            <a:r>
              <a:rPr lang="en-US" dirty="0"/>
              <a:t>of Reading and Production Efforts </a:t>
            </a:r>
            <a:endParaRPr lang="tr-TR" dirty="0" smtClean="0"/>
          </a:p>
          <a:p>
            <a:r>
              <a:rPr lang="en-US" dirty="0" smtClean="0"/>
              <a:t>monitoring </a:t>
            </a:r>
            <a:r>
              <a:rPr lang="en-US" dirty="0"/>
              <a:t>production while </a:t>
            </a:r>
            <a:r>
              <a:rPr lang="en-US" dirty="0" smtClean="0"/>
              <a:t>reading</a:t>
            </a:r>
            <a:endParaRPr lang="tr-TR" dirty="0" smtClean="0"/>
          </a:p>
          <a:p>
            <a:r>
              <a:rPr lang="en-US" dirty="0" smtClean="0"/>
              <a:t> </a:t>
            </a:r>
            <a:r>
              <a:rPr lang="en-US" dirty="0"/>
              <a:t>prior access to information </a:t>
            </a:r>
            <a:endParaRPr lang="tr-TR" dirty="0" smtClean="0"/>
          </a:p>
          <a:p>
            <a:r>
              <a:rPr lang="en-US" dirty="0" smtClean="0"/>
              <a:t>interpreter-paced </a:t>
            </a:r>
            <a:r>
              <a:rPr lang="en-US" dirty="0"/>
              <a:t>(not paced by speaker) </a:t>
            </a:r>
            <a:endParaRPr lang="tr-TR" dirty="0" smtClean="0"/>
          </a:p>
          <a:p>
            <a:r>
              <a:rPr lang="en-US" dirty="0" smtClean="0"/>
              <a:t>time-saving </a:t>
            </a:r>
            <a:r>
              <a:rPr lang="en-US" dirty="0"/>
              <a:t>(in comparison to written translation) </a:t>
            </a:r>
            <a:endParaRPr lang="tr-TR" dirty="0"/>
          </a:p>
          <a:p>
            <a:r>
              <a:rPr lang="en-US" dirty="0" smtClean="0"/>
              <a:t>no </a:t>
            </a:r>
            <a:r>
              <a:rPr lang="en-US" dirty="0"/>
              <a:t>help of colleagues</a:t>
            </a:r>
            <a:endParaRPr lang="tr-TR" dirty="0"/>
          </a:p>
        </p:txBody>
      </p:sp>
    </p:spTree>
    <p:extLst>
      <p:ext uri="{BB962C8B-B14F-4D97-AF65-F5344CB8AC3E}">
        <p14:creationId xmlns:p14="http://schemas.microsoft.com/office/powerpoint/2010/main" val="412056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 calcmode="lin" valueType="num">
                                      <p:cBhvr additive="base">
                                        <p:cTn id="4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animEffect transition="in" filter="barn(inVertical)">
                                      <p:cBhvr>
                                        <p:cTn id="53" dur="500"/>
                                        <p:tgtEl>
                                          <p:spTgt spid="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Effect transition="in" filter="wipe(down)">
                                      <p:cBhvr>
                                        <p:cTn id="58" dur="500"/>
                                        <p:tgtEl>
                                          <p:spTgt spid="6">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animEffect transition="in" filter="wipe(down)">
                                      <p:cBhvr>
                                        <p:cTn id="63" dur="500"/>
                                        <p:tgtEl>
                                          <p:spTgt spid="6">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6">
                                            <p:txEl>
                                              <p:pRg st="3" end="3"/>
                                            </p:txEl>
                                          </p:spTgt>
                                        </p:tgtEl>
                                        <p:attrNameLst>
                                          <p:attrName>style.visibility</p:attrName>
                                        </p:attrNameLst>
                                      </p:cBhvr>
                                      <p:to>
                                        <p:strVal val="visible"/>
                                      </p:to>
                                    </p:set>
                                    <p:animEffect transition="in" filter="wipe(down)">
                                      <p:cBhvr>
                                        <p:cTn id="68" dur="500"/>
                                        <p:tgtEl>
                                          <p:spTgt spid="6">
                                            <p:txEl>
                                              <p:pRg st="3" end="3"/>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6">
                                            <p:txEl>
                                              <p:pRg st="4" end="4"/>
                                            </p:txEl>
                                          </p:spTgt>
                                        </p:tgtEl>
                                        <p:attrNameLst>
                                          <p:attrName>style.visibility</p:attrName>
                                        </p:attrNameLst>
                                      </p:cBhvr>
                                      <p:to>
                                        <p:strVal val="visible"/>
                                      </p:to>
                                    </p:set>
                                    <p:animEffect transition="in" filter="wipe(down)">
                                      <p:cBhvr>
                                        <p:cTn id="73" dur="500"/>
                                        <p:tgtEl>
                                          <p:spTgt spid="6">
                                            <p:txEl>
                                              <p:pRg st="4" end="4"/>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6">
                                            <p:txEl>
                                              <p:pRg st="5" end="5"/>
                                            </p:txEl>
                                          </p:spTgt>
                                        </p:tgtEl>
                                        <p:attrNameLst>
                                          <p:attrName>style.visibility</p:attrName>
                                        </p:attrNameLst>
                                      </p:cBhvr>
                                      <p:to>
                                        <p:strVal val="visible"/>
                                      </p:to>
                                    </p:set>
                                    <p:animEffect transition="in" filter="wipe(down)">
                                      <p:cBhvr>
                                        <p:cTn id="78" dur="500"/>
                                        <p:tgtEl>
                                          <p:spTgt spid="6">
                                            <p:txEl>
                                              <p:pRg st="5" end="5"/>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6">
                                            <p:txEl>
                                              <p:pRg st="6" end="6"/>
                                            </p:txEl>
                                          </p:spTgt>
                                        </p:tgtEl>
                                        <p:attrNameLst>
                                          <p:attrName>style.visibility</p:attrName>
                                        </p:attrNameLst>
                                      </p:cBhvr>
                                      <p:to>
                                        <p:strVal val="visible"/>
                                      </p:to>
                                    </p:set>
                                    <p:animEffect transition="in" filter="wipe(down)">
                                      <p:cBhvr>
                                        <p:cTn id="83" dur="500"/>
                                        <p:tgtEl>
                                          <p:spTgt spid="6">
                                            <p:txEl>
                                              <p:pRg st="6" end="6"/>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6">
                                            <p:txEl>
                                              <p:pRg st="7" end="7"/>
                                            </p:txEl>
                                          </p:spTgt>
                                        </p:tgtEl>
                                        <p:attrNameLst>
                                          <p:attrName>style.visibility</p:attrName>
                                        </p:attrNameLst>
                                      </p:cBhvr>
                                      <p:to>
                                        <p:strVal val="visible"/>
                                      </p:to>
                                    </p:set>
                                    <p:animEffect transition="in" filter="wipe(down)">
                                      <p:cBhvr>
                                        <p:cTn id="8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Possible</a:t>
            </a:r>
            <a:r>
              <a:rPr lang="tr-TR" dirty="0"/>
              <a:t> </a:t>
            </a:r>
            <a:r>
              <a:rPr lang="tr-TR" dirty="0" err="1"/>
              <a:t>problems</a:t>
            </a:r>
            <a:endParaRPr lang="tr-TR" dirty="0"/>
          </a:p>
        </p:txBody>
      </p:sp>
      <p:sp>
        <p:nvSpPr>
          <p:cNvPr id="3" name="İçerik Yer Tutucusu 2"/>
          <p:cNvSpPr>
            <a:spLocks noGrp="1"/>
          </p:cNvSpPr>
          <p:nvPr>
            <p:ph idx="1"/>
          </p:nvPr>
        </p:nvSpPr>
        <p:spPr/>
        <p:txBody>
          <a:bodyPr/>
          <a:lstStyle/>
          <a:p>
            <a:r>
              <a:rPr lang="en-US" dirty="0"/>
              <a:t>The text to be sight translated may be handwritten </a:t>
            </a:r>
          </a:p>
          <a:p>
            <a:r>
              <a:rPr lang="en-US" dirty="0"/>
              <a:t>The text to be sight translated may involve ungrammatical sentence structures and poor punctuation </a:t>
            </a:r>
          </a:p>
          <a:p>
            <a:r>
              <a:rPr lang="en-US" dirty="0"/>
              <a:t>The text to be sight translated may be incoherent, or poorly organized </a:t>
            </a:r>
          </a:p>
          <a:p>
            <a:r>
              <a:rPr lang="en-US" dirty="0"/>
              <a:t>The text to be sight translated may involve graphs, tables, pictures or diagrams</a:t>
            </a:r>
          </a:p>
          <a:p>
            <a:endParaRPr lang="tr-TR" dirty="0"/>
          </a:p>
        </p:txBody>
      </p:sp>
    </p:spTree>
    <p:extLst>
      <p:ext uri="{BB962C8B-B14F-4D97-AF65-F5344CB8AC3E}">
        <p14:creationId xmlns:p14="http://schemas.microsoft.com/office/powerpoint/2010/main" val="5910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COMMUN</a:t>
            </a:r>
            <a:r>
              <a:rPr lang="en-US" b="1" dirty="0" smtClean="0"/>
              <a:t>I</a:t>
            </a:r>
            <a:r>
              <a:rPr lang="tr-TR" b="1" dirty="0" smtClean="0"/>
              <a:t>TY </a:t>
            </a:r>
            <a:r>
              <a:rPr lang="en-US" b="1" dirty="0"/>
              <a:t>I</a:t>
            </a:r>
            <a:r>
              <a:rPr lang="tr-TR" b="1" dirty="0" smtClean="0"/>
              <a:t>NTERPRET</a:t>
            </a:r>
            <a:r>
              <a:rPr lang="en-US" b="1" dirty="0" smtClean="0"/>
              <a:t>I</a:t>
            </a:r>
            <a:r>
              <a:rPr lang="tr-TR" b="1" dirty="0" smtClean="0"/>
              <a:t>NG </a:t>
            </a:r>
            <a:r>
              <a:rPr lang="en-US" b="1" dirty="0" smtClean="0"/>
              <a:t>(TOPLUM ÇEVİRMENLİĞİ)</a:t>
            </a:r>
            <a:r>
              <a:rPr lang="tr-TR" b="1" dirty="0"/>
              <a:t/>
            </a:r>
            <a:br>
              <a:rPr lang="tr-TR" b="1" dirty="0"/>
            </a:br>
            <a:endParaRPr lang="tr-TR" dirty="0"/>
          </a:p>
        </p:txBody>
      </p:sp>
      <p:sp>
        <p:nvSpPr>
          <p:cNvPr id="3" name="İçerik Yer Tutucusu 2"/>
          <p:cNvSpPr>
            <a:spLocks noGrp="1"/>
          </p:cNvSpPr>
          <p:nvPr>
            <p:ph idx="1"/>
          </p:nvPr>
        </p:nvSpPr>
        <p:spPr/>
        <p:txBody>
          <a:bodyPr/>
          <a:lstStyle/>
          <a:p>
            <a:r>
              <a:rPr lang="tr-TR" b="1" dirty="0" err="1"/>
              <a:t>Community</a:t>
            </a:r>
            <a:r>
              <a:rPr lang="tr-TR" b="1" dirty="0"/>
              <a:t> </a:t>
            </a:r>
            <a:r>
              <a:rPr lang="tr-TR" b="1" dirty="0" err="1"/>
              <a:t>interpreting</a:t>
            </a:r>
            <a:r>
              <a:rPr lang="tr-TR" b="1" dirty="0"/>
              <a:t> </a:t>
            </a:r>
            <a:endParaRPr lang="tr-TR" b="1" dirty="0" smtClean="0"/>
          </a:p>
          <a:p>
            <a:r>
              <a:rPr lang="en-US" dirty="0"/>
              <a:t>Community interpreting is usually referred to as a special type of oral translation facilitating access to public services </a:t>
            </a:r>
            <a:endParaRPr lang="tr-TR" dirty="0" smtClean="0"/>
          </a:p>
          <a:p>
            <a:r>
              <a:rPr lang="en-US" dirty="0"/>
              <a:t>mediating between service users and service providers who do not share the same language</a:t>
            </a:r>
            <a:r>
              <a:rPr lang="en-US" dirty="0" smtClean="0"/>
              <a:t>.</a:t>
            </a:r>
            <a:endParaRPr lang="tr-TR" dirty="0" smtClean="0"/>
          </a:p>
          <a:p>
            <a:r>
              <a:rPr lang="tr-TR" dirty="0" err="1"/>
              <a:t>public</a:t>
            </a:r>
            <a:r>
              <a:rPr lang="tr-TR" dirty="0"/>
              <a:t> service </a:t>
            </a:r>
            <a:r>
              <a:rPr lang="tr-TR" dirty="0" err="1"/>
              <a:t>interpreting</a:t>
            </a:r>
            <a:r>
              <a:rPr lang="tr-TR" dirty="0"/>
              <a:t> (UK), </a:t>
            </a:r>
            <a:endParaRPr lang="tr-TR" dirty="0" smtClean="0"/>
          </a:p>
          <a:p>
            <a:r>
              <a:rPr lang="tr-TR" dirty="0" err="1" smtClean="0"/>
              <a:t>cultural</a:t>
            </a:r>
            <a:r>
              <a:rPr lang="tr-TR" dirty="0" smtClean="0"/>
              <a:t> </a:t>
            </a:r>
            <a:r>
              <a:rPr lang="tr-TR" dirty="0" err="1"/>
              <a:t>interpreting</a:t>
            </a:r>
            <a:r>
              <a:rPr lang="tr-TR" dirty="0"/>
              <a:t> (</a:t>
            </a:r>
            <a:r>
              <a:rPr lang="tr-TR" dirty="0" err="1"/>
              <a:t>Canada</a:t>
            </a:r>
            <a:r>
              <a:rPr lang="tr-TR" dirty="0"/>
              <a:t>), </a:t>
            </a:r>
            <a:endParaRPr lang="tr-TR" dirty="0" smtClean="0"/>
          </a:p>
          <a:p>
            <a:r>
              <a:rPr lang="tr-TR" dirty="0" err="1" smtClean="0"/>
              <a:t>liaison</a:t>
            </a:r>
            <a:r>
              <a:rPr lang="tr-TR" dirty="0" smtClean="0"/>
              <a:t> </a:t>
            </a:r>
            <a:r>
              <a:rPr lang="tr-TR" dirty="0" err="1"/>
              <a:t>interpreting</a:t>
            </a:r>
            <a:r>
              <a:rPr lang="tr-TR" dirty="0"/>
              <a:t> (</a:t>
            </a:r>
            <a:r>
              <a:rPr lang="tr-TR" dirty="0" err="1"/>
              <a:t>Australia</a:t>
            </a:r>
            <a:r>
              <a:rPr lang="tr-TR" dirty="0"/>
              <a:t>), </a:t>
            </a:r>
            <a:endParaRPr lang="tr-TR" dirty="0" smtClean="0"/>
          </a:p>
          <a:p>
            <a:r>
              <a:rPr lang="tr-TR" dirty="0" err="1" smtClean="0"/>
              <a:t>contact</a:t>
            </a:r>
            <a:r>
              <a:rPr lang="tr-TR" dirty="0" smtClean="0"/>
              <a:t> </a:t>
            </a:r>
            <a:r>
              <a:rPr lang="tr-TR" dirty="0" err="1"/>
              <a:t>interpreting</a:t>
            </a:r>
            <a:r>
              <a:rPr lang="tr-TR" dirty="0"/>
              <a:t> (</a:t>
            </a:r>
            <a:r>
              <a:rPr lang="tr-TR" dirty="0" err="1"/>
              <a:t>Scandinavia</a:t>
            </a:r>
            <a:r>
              <a:rPr lang="tr-TR" dirty="0"/>
              <a:t>), </a:t>
            </a:r>
            <a:r>
              <a:rPr lang="tr-TR" dirty="0" err="1"/>
              <a:t>dialogue</a:t>
            </a:r>
            <a:r>
              <a:rPr lang="tr-TR" dirty="0"/>
              <a:t> </a:t>
            </a:r>
            <a:r>
              <a:rPr lang="tr-TR" dirty="0" err="1"/>
              <a:t>interpreting</a:t>
            </a:r>
            <a:r>
              <a:rPr lang="tr-TR" dirty="0"/>
              <a:t>,, </a:t>
            </a:r>
            <a:endParaRPr lang="tr-TR" dirty="0" smtClean="0"/>
          </a:p>
          <a:p>
            <a:r>
              <a:rPr lang="tr-TR" dirty="0" smtClean="0"/>
              <a:t>ad </a:t>
            </a:r>
            <a:r>
              <a:rPr lang="tr-TR" dirty="0"/>
              <a:t>hoc, </a:t>
            </a:r>
            <a:r>
              <a:rPr lang="tr-TR" dirty="0" err="1"/>
              <a:t>triangle</a:t>
            </a:r>
            <a:r>
              <a:rPr lang="tr-TR" dirty="0"/>
              <a:t>, </a:t>
            </a:r>
            <a:r>
              <a:rPr lang="tr-TR" dirty="0" err="1"/>
              <a:t>face-to-face</a:t>
            </a:r>
            <a:r>
              <a:rPr lang="tr-TR" dirty="0"/>
              <a:t>, </a:t>
            </a:r>
            <a:r>
              <a:rPr lang="tr-TR" dirty="0" err="1"/>
              <a:t>and</a:t>
            </a:r>
            <a:r>
              <a:rPr lang="tr-TR" dirty="0"/>
              <a:t> </a:t>
            </a:r>
            <a:r>
              <a:rPr lang="tr-TR" dirty="0" err="1"/>
              <a:t>bidirectional</a:t>
            </a:r>
            <a:r>
              <a:rPr lang="tr-TR" dirty="0"/>
              <a:t> </a:t>
            </a:r>
            <a:r>
              <a:rPr lang="tr-TR" dirty="0" err="1"/>
              <a:t>or</a:t>
            </a:r>
            <a:r>
              <a:rPr lang="tr-TR" dirty="0"/>
              <a:t> </a:t>
            </a:r>
            <a:r>
              <a:rPr lang="tr-TR" dirty="0" err="1"/>
              <a:t>bilateral</a:t>
            </a:r>
            <a:r>
              <a:rPr lang="tr-TR" dirty="0"/>
              <a:t> </a:t>
            </a:r>
            <a:r>
              <a:rPr lang="tr-TR" dirty="0" err="1"/>
              <a:t>interpreting</a:t>
            </a:r>
            <a:r>
              <a:rPr lang="tr-TR" dirty="0"/>
              <a:t> </a:t>
            </a:r>
            <a:endParaRPr lang="tr-TR" dirty="0" smtClean="0"/>
          </a:p>
        </p:txBody>
      </p:sp>
    </p:spTree>
    <p:extLst>
      <p:ext uri="{BB962C8B-B14F-4D97-AF65-F5344CB8AC3E}">
        <p14:creationId xmlns:p14="http://schemas.microsoft.com/office/powerpoint/2010/main" val="31002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Community interpreting is sometimes distinguished from other types of interpreting by the </a:t>
            </a:r>
            <a:r>
              <a:rPr lang="en-US" b="1" dirty="0"/>
              <a:t>contexts</a:t>
            </a:r>
            <a:r>
              <a:rPr lang="en-US" dirty="0"/>
              <a:t> in which it is </a:t>
            </a:r>
            <a:r>
              <a:rPr lang="en-US" dirty="0" smtClean="0"/>
              <a:t>employed</a:t>
            </a:r>
            <a:endParaRPr lang="tr-TR" dirty="0" smtClean="0"/>
          </a:p>
          <a:p>
            <a:r>
              <a:rPr lang="en-US" dirty="0"/>
              <a:t> It is understood as a kind of interpreting that takes place in </a:t>
            </a:r>
            <a:r>
              <a:rPr lang="en-US" dirty="0" err="1"/>
              <a:t>neighbourhoods</a:t>
            </a:r>
            <a:r>
              <a:rPr lang="en-US" dirty="0"/>
              <a:t> and community agencies and is performed </a:t>
            </a:r>
            <a:r>
              <a:rPr lang="en-US" dirty="0" smtClean="0"/>
              <a:t>b</a:t>
            </a:r>
            <a:r>
              <a:rPr lang="tr-TR" dirty="0" smtClean="0"/>
              <a:t>y </a:t>
            </a:r>
            <a:r>
              <a:rPr lang="en-US" dirty="0" smtClean="0"/>
              <a:t>unpaid </a:t>
            </a:r>
            <a:r>
              <a:rPr lang="en-US" dirty="0"/>
              <a:t>volunteers,  often perceived as non-professional </a:t>
            </a:r>
            <a:r>
              <a:rPr lang="en-US" dirty="0" smtClean="0"/>
              <a:t>interpreters</a:t>
            </a:r>
            <a:endParaRPr lang="tr-TR" dirty="0" smtClean="0"/>
          </a:p>
          <a:p>
            <a:r>
              <a:rPr lang="en-US" dirty="0"/>
              <a:t>The settings where communication takes place include hospitals and doctors´ offices, attorneys´ offices, social welfare and housing agencies, employment agencies, or police stations</a:t>
            </a:r>
            <a:endParaRPr lang="tr-TR" dirty="0" smtClean="0"/>
          </a:p>
          <a:p>
            <a:endParaRPr lang="tr-TR" dirty="0"/>
          </a:p>
        </p:txBody>
      </p:sp>
    </p:spTree>
    <p:extLst>
      <p:ext uri="{BB962C8B-B14F-4D97-AF65-F5344CB8AC3E}">
        <p14:creationId xmlns:p14="http://schemas.microsoft.com/office/powerpoint/2010/main" val="157558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Another characteristic feature of community interpreting is the degree of </a:t>
            </a:r>
            <a:r>
              <a:rPr lang="en-US" b="1" dirty="0"/>
              <a:t>formality/informality</a:t>
            </a:r>
            <a:r>
              <a:rPr lang="en-US" dirty="0"/>
              <a:t> in the interpreting activities. </a:t>
            </a:r>
            <a:endParaRPr lang="tr-TR" dirty="0" smtClean="0"/>
          </a:p>
          <a:p>
            <a:r>
              <a:rPr lang="en-US" dirty="0" smtClean="0"/>
              <a:t>Instead </a:t>
            </a:r>
            <a:r>
              <a:rPr lang="en-US" dirty="0"/>
              <a:t>of interpreting a speech to a large audience, a community interpreter works in a more interactive atmosphere, often with a dialogic </a:t>
            </a:r>
            <a:r>
              <a:rPr lang="en-US" dirty="0" smtClean="0"/>
              <a:t>structure</a:t>
            </a:r>
            <a:endParaRPr lang="tr-TR" dirty="0" smtClean="0"/>
          </a:p>
          <a:p>
            <a:r>
              <a:rPr lang="en-US" dirty="0"/>
              <a:t>Therefore, it is sometimes labelled as </a:t>
            </a:r>
            <a:r>
              <a:rPr lang="en-US" u="sng" dirty="0"/>
              <a:t>dialogue interpreting</a:t>
            </a:r>
            <a:r>
              <a:rPr lang="en-US" dirty="0"/>
              <a:t>. </a:t>
            </a:r>
            <a:endParaRPr lang="tr-TR" dirty="0"/>
          </a:p>
        </p:txBody>
      </p:sp>
    </p:spTree>
    <p:extLst>
      <p:ext uri="{BB962C8B-B14F-4D97-AF65-F5344CB8AC3E}">
        <p14:creationId xmlns:p14="http://schemas.microsoft.com/office/powerpoint/2010/main" val="399110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Compared to other types of interpreting, the (unprofessional) community interpreter also serves as a </a:t>
            </a:r>
            <a:r>
              <a:rPr lang="en-US" b="1" dirty="0"/>
              <a:t>guide, advisor or social mediator</a:t>
            </a:r>
            <a:r>
              <a:rPr lang="en-US" dirty="0"/>
              <a:t>. </a:t>
            </a:r>
            <a:endParaRPr lang="tr-TR" dirty="0" smtClean="0"/>
          </a:p>
          <a:p>
            <a:r>
              <a:rPr lang="en-US" dirty="0" smtClean="0"/>
              <a:t>His </a:t>
            </a:r>
            <a:r>
              <a:rPr lang="en-US" dirty="0"/>
              <a:t>often spontaneous face-to-face interaction </a:t>
            </a:r>
            <a:r>
              <a:rPr lang="tr-TR" dirty="0" smtClean="0"/>
              <a:t>/ </a:t>
            </a:r>
            <a:r>
              <a:rPr lang="en-US" dirty="0" smtClean="0"/>
              <a:t>helping </a:t>
            </a:r>
            <a:r>
              <a:rPr lang="en-US" dirty="0"/>
              <a:t>hand. </a:t>
            </a:r>
            <a:endParaRPr lang="tr-TR" dirty="0"/>
          </a:p>
        </p:txBody>
      </p:sp>
    </p:spTree>
    <p:extLst>
      <p:ext uri="{BB962C8B-B14F-4D97-AF65-F5344CB8AC3E}">
        <p14:creationId xmlns:p14="http://schemas.microsoft.com/office/powerpoint/2010/main" val="4112693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63245"/>
          </a:xfrm>
        </p:spPr>
        <p:txBody>
          <a:bodyPr>
            <a:normAutofit fontScale="90000"/>
          </a:bodyPr>
          <a:lstStyle/>
          <a:p>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1355677"/>
            <a:ext cx="8475259" cy="4417325"/>
          </a:xfrm>
        </p:spPr>
      </p:pic>
    </p:spTree>
    <p:extLst>
      <p:ext uri="{BB962C8B-B14F-4D97-AF65-F5344CB8AC3E}">
        <p14:creationId xmlns:p14="http://schemas.microsoft.com/office/powerpoint/2010/main" val="24455601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Community interpreting is also distinguished from other types of interpreting by the fact that </a:t>
            </a:r>
            <a:r>
              <a:rPr lang="en-US" b="1" dirty="0"/>
              <a:t>no equipment </a:t>
            </a:r>
            <a:r>
              <a:rPr lang="en-US" dirty="0"/>
              <a:t>is used for communication. </a:t>
            </a:r>
            <a:endParaRPr lang="tr-TR" dirty="0" smtClean="0"/>
          </a:p>
          <a:p>
            <a:r>
              <a:rPr lang="en-US" dirty="0" smtClean="0"/>
              <a:t>Depending </a:t>
            </a:r>
            <a:r>
              <a:rPr lang="en-US" dirty="0"/>
              <a:t>on the circumstance, it can take the form of either consecutive or simultaneous </a:t>
            </a:r>
            <a:r>
              <a:rPr lang="en-US" dirty="0" smtClean="0"/>
              <a:t>interpreting, </a:t>
            </a:r>
            <a:endParaRPr lang="tr-TR" dirty="0" smtClean="0"/>
          </a:p>
          <a:p>
            <a:r>
              <a:rPr lang="en-US" dirty="0" smtClean="0"/>
              <a:t>but </a:t>
            </a:r>
            <a:r>
              <a:rPr lang="en-US" dirty="0"/>
              <a:t>on principle in the presence of all </a:t>
            </a:r>
            <a:r>
              <a:rPr lang="en-US" dirty="0" smtClean="0"/>
              <a:t>p</a:t>
            </a:r>
            <a:r>
              <a:rPr lang="tr-TR" dirty="0" err="1" smtClean="0"/>
              <a:t>eople</a:t>
            </a:r>
            <a:r>
              <a:rPr lang="tr-TR" dirty="0" smtClean="0"/>
              <a:t> </a:t>
            </a:r>
            <a:r>
              <a:rPr lang="en-US" dirty="0" smtClean="0"/>
              <a:t>involved</a:t>
            </a:r>
            <a:r>
              <a:rPr lang="en-US" dirty="0"/>
              <a:t>, </a:t>
            </a:r>
            <a:r>
              <a:rPr lang="tr-TR" dirty="0" err="1" smtClean="0"/>
              <a:t>although</a:t>
            </a:r>
            <a:r>
              <a:rPr lang="en-US" dirty="0" smtClean="0"/>
              <a:t> </a:t>
            </a:r>
            <a:r>
              <a:rPr lang="en-US" dirty="0"/>
              <a:t>sometimes over the telephone. </a:t>
            </a:r>
            <a:endParaRPr lang="tr-TR" dirty="0" smtClean="0"/>
          </a:p>
          <a:p>
            <a:endParaRPr lang="tr-TR" dirty="0"/>
          </a:p>
          <a:p>
            <a:r>
              <a:rPr lang="tr-TR" dirty="0" err="1" smtClean="0"/>
              <a:t>Intrepreting</a:t>
            </a:r>
            <a:r>
              <a:rPr lang="tr-TR" dirty="0" smtClean="0"/>
              <a:t> </a:t>
            </a:r>
            <a:r>
              <a:rPr lang="tr-TR" dirty="0" err="1" smtClean="0"/>
              <a:t>through</a:t>
            </a:r>
            <a:r>
              <a:rPr lang="tr-TR" dirty="0" smtClean="0"/>
              <a:t> </a:t>
            </a:r>
            <a:r>
              <a:rPr lang="tr-TR" dirty="0" err="1" smtClean="0"/>
              <a:t>telephone</a:t>
            </a:r>
            <a:r>
              <a:rPr lang="tr-TR" dirty="0" smtClean="0"/>
              <a:t> </a:t>
            </a:r>
            <a:r>
              <a:rPr lang="tr-TR" dirty="0" err="1" smtClean="0"/>
              <a:t>or</a:t>
            </a:r>
            <a:r>
              <a:rPr lang="tr-TR" dirty="0" smtClean="0"/>
              <a:t> </a:t>
            </a:r>
            <a:r>
              <a:rPr lang="tr-TR" dirty="0" err="1" smtClean="0"/>
              <a:t>videoconferencing</a:t>
            </a:r>
            <a:r>
              <a:rPr lang="tr-TR" dirty="0" smtClean="0"/>
              <a:t>: </a:t>
            </a:r>
            <a:r>
              <a:rPr lang="tr-TR" b="1" dirty="0" err="1" smtClean="0"/>
              <a:t>remote</a:t>
            </a:r>
            <a:r>
              <a:rPr lang="tr-TR" b="1" dirty="0" smtClean="0"/>
              <a:t> </a:t>
            </a:r>
            <a:r>
              <a:rPr lang="tr-TR" b="1" dirty="0" err="1" smtClean="0"/>
              <a:t>interepreting</a:t>
            </a:r>
            <a:endParaRPr lang="tr-TR" b="1" dirty="0"/>
          </a:p>
        </p:txBody>
      </p:sp>
    </p:spTree>
    <p:extLst>
      <p:ext uri="{BB962C8B-B14F-4D97-AF65-F5344CB8AC3E}">
        <p14:creationId xmlns:p14="http://schemas.microsoft.com/office/powerpoint/2010/main" val="101430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en-US" dirty="0"/>
              <a:t>community interpreting is making use of interpreting skills, linguistic skills, research and technical skills, and interpersonal skills.  </a:t>
            </a:r>
          </a:p>
          <a:p>
            <a:pPr marL="0" indent="0">
              <a:buNone/>
            </a:pPr>
            <a:endParaRPr lang="en-US" dirty="0"/>
          </a:p>
          <a:p>
            <a:r>
              <a:rPr lang="en-US" b="1" dirty="0" smtClean="0"/>
              <a:t>The </a:t>
            </a:r>
            <a:r>
              <a:rPr lang="en-US" b="1" dirty="0"/>
              <a:t>interpreting skills </a:t>
            </a:r>
            <a:r>
              <a:rPr lang="en-US" dirty="0"/>
              <a:t>include: active listening, good memory retention, note-taking, and mental ability to transpose and verbalize messages into the target language. </a:t>
            </a:r>
            <a:endParaRPr lang="tr-TR" dirty="0" smtClean="0"/>
          </a:p>
          <a:p>
            <a:r>
              <a:rPr lang="en-US" dirty="0" smtClean="0"/>
              <a:t> </a:t>
            </a:r>
            <a:r>
              <a:rPr lang="en-US" b="1" dirty="0"/>
              <a:t>The linguistic skills </a:t>
            </a:r>
            <a:r>
              <a:rPr lang="en-US" dirty="0"/>
              <a:t>are represented by: the depth of knowledge in and the understanding of the interpreter’s working </a:t>
            </a:r>
            <a:r>
              <a:rPr lang="en-US" u="sng" dirty="0"/>
              <a:t>languages </a:t>
            </a:r>
            <a:r>
              <a:rPr lang="en-US" dirty="0"/>
              <a:t>and the required range of language registers; and the knowledge of subject areas and related </a:t>
            </a:r>
            <a:r>
              <a:rPr lang="en-US" u="sng" dirty="0"/>
              <a:t>terminology</a:t>
            </a:r>
            <a:r>
              <a:rPr lang="en-US" dirty="0"/>
              <a:t>.  </a:t>
            </a:r>
            <a:endParaRPr lang="tr-TR" dirty="0" smtClean="0"/>
          </a:p>
          <a:p>
            <a:r>
              <a:rPr lang="en-US" dirty="0" smtClean="0"/>
              <a:t> </a:t>
            </a:r>
            <a:r>
              <a:rPr lang="en-US" b="1" dirty="0"/>
              <a:t>The research and technical skills </a:t>
            </a:r>
            <a:r>
              <a:rPr lang="en-US" dirty="0"/>
              <a:t>include: the ability to efficiently acquire the additional linguistic and specialized knowledge necessary to interpret in specialized cases, the experience in the use of research tools, and the ability to develop suitable strategies for the efficient use of the information sources available. </a:t>
            </a:r>
            <a:endParaRPr lang="tr-TR" dirty="0" smtClean="0"/>
          </a:p>
          <a:p>
            <a:r>
              <a:rPr lang="en-US" dirty="0" smtClean="0"/>
              <a:t> </a:t>
            </a:r>
            <a:r>
              <a:rPr lang="en-US" b="1" dirty="0"/>
              <a:t>The interpersonal skills </a:t>
            </a:r>
            <a:r>
              <a:rPr lang="en-US" dirty="0"/>
              <a:t>include: strong communication skills, polite, respectful and tactful conduct, positive relationship to people, and good judgment. </a:t>
            </a:r>
            <a:endParaRPr lang="tr-TR" dirty="0"/>
          </a:p>
        </p:txBody>
      </p:sp>
    </p:spTree>
    <p:extLst>
      <p:ext uri="{BB962C8B-B14F-4D97-AF65-F5344CB8AC3E}">
        <p14:creationId xmlns:p14="http://schemas.microsoft.com/office/powerpoint/2010/main" val="99893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1. Accuracy and Fidelity </a:t>
            </a:r>
            <a:endParaRPr lang="tr-TR" dirty="0" smtClean="0"/>
          </a:p>
          <a:p>
            <a:r>
              <a:rPr lang="en-US" dirty="0" smtClean="0"/>
              <a:t>2</a:t>
            </a:r>
            <a:r>
              <a:rPr lang="en-US" dirty="0"/>
              <a:t>. Confidentiality </a:t>
            </a:r>
            <a:endParaRPr lang="tr-TR" dirty="0" smtClean="0"/>
          </a:p>
          <a:p>
            <a:r>
              <a:rPr lang="en-US" dirty="0" smtClean="0"/>
              <a:t>3</a:t>
            </a:r>
            <a:r>
              <a:rPr lang="en-US" dirty="0"/>
              <a:t>. Impartiality </a:t>
            </a:r>
            <a:endParaRPr lang="tr-TR" dirty="0" smtClean="0"/>
          </a:p>
          <a:p>
            <a:r>
              <a:rPr lang="en-US" dirty="0" smtClean="0"/>
              <a:t>4</a:t>
            </a:r>
            <a:r>
              <a:rPr lang="en-US" dirty="0"/>
              <a:t>. Respect for </a:t>
            </a:r>
            <a:r>
              <a:rPr lang="en-US" dirty="0" smtClean="0"/>
              <a:t>Persons</a:t>
            </a:r>
            <a:endParaRPr lang="tr-TR" dirty="0" smtClean="0"/>
          </a:p>
          <a:p>
            <a:r>
              <a:rPr lang="en-US" dirty="0" smtClean="0"/>
              <a:t> </a:t>
            </a:r>
            <a:r>
              <a:rPr lang="en-US" dirty="0"/>
              <a:t>5. Maintaining Role Boundaries </a:t>
            </a:r>
            <a:endParaRPr lang="tr-TR" dirty="0" smtClean="0"/>
          </a:p>
          <a:p>
            <a:r>
              <a:rPr lang="en-US" dirty="0" smtClean="0"/>
              <a:t>6</a:t>
            </a:r>
            <a:r>
              <a:rPr lang="en-US" dirty="0"/>
              <a:t>. Accountability </a:t>
            </a:r>
            <a:endParaRPr lang="tr-TR" dirty="0" smtClean="0"/>
          </a:p>
          <a:p>
            <a:r>
              <a:rPr lang="en-US" dirty="0" smtClean="0"/>
              <a:t>7</a:t>
            </a:r>
            <a:r>
              <a:rPr lang="en-US" dirty="0"/>
              <a:t>. Professionalism </a:t>
            </a:r>
            <a:endParaRPr lang="tr-TR" dirty="0" smtClean="0"/>
          </a:p>
          <a:p>
            <a:r>
              <a:rPr lang="en-US" dirty="0" smtClean="0"/>
              <a:t>8</a:t>
            </a:r>
            <a:r>
              <a:rPr lang="en-US" dirty="0"/>
              <a:t>. Continued Competence  </a:t>
            </a:r>
          </a:p>
          <a:p>
            <a:endParaRPr lang="tr-TR" dirty="0"/>
          </a:p>
        </p:txBody>
      </p:sp>
    </p:spTree>
    <p:extLst>
      <p:ext uri="{BB962C8B-B14F-4D97-AF65-F5344CB8AC3E}">
        <p14:creationId xmlns:p14="http://schemas.microsoft.com/office/powerpoint/2010/main" val="40070746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S</a:t>
            </a:r>
            <a:r>
              <a:rPr lang="en-US" b="1" dirty="0" smtClean="0"/>
              <a:t>I</a:t>
            </a:r>
            <a:r>
              <a:rPr lang="tr-TR" b="1" dirty="0" smtClean="0"/>
              <a:t>GN LANGUAGE INTERPRET</a:t>
            </a:r>
            <a:r>
              <a:rPr lang="en-US" b="1" dirty="0" smtClean="0"/>
              <a:t>I</a:t>
            </a:r>
            <a:r>
              <a:rPr lang="tr-TR" b="1" dirty="0" smtClean="0"/>
              <a:t>NG </a:t>
            </a:r>
            <a:r>
              <a:rPr lang="en-US" b="1" dirty="0" smtClean="0"/>
              <a:t>(İŞARET DİLİ ÇEVİRMENLİĞİ)</a:t>
            </a:r>
            <a:r>
              <a:rPr lang="tr-TR" b="1" dirty="0"/>
              <a:t/>
            </a:r>
            <a:br>
              <a:rPr lang="tr-TR" b="1" dirty="0"/>
            </a:br>
            <a:endParaRPr lang="tr-TR" dirty="0"/>
          </a:p>
        </p:txBody>
      </p:sp>
      <p:sp>
        <p:nvSpPr>
          <p:cNvPr id="3" name="İçerik Yer Tutucusu 2"/>
          <p:cNvSpPr>
            <a:spLocks noGrp="1"/>
          </p:cNvSpPr>
          <p:nvPr>
            <p:ph idx="1"/>
          </p:nvPr>
        </p:nvSpPr>
        <p:spPr/>
        <p:txBody>
          <a:bodyPr/>
          <a:lstStyle/>
          <a:p>
            <a:r>
              <a:rPr lang="en-US" dirty="0" smtClean="0"/>
              <a:t>Sign </a:t>
            </a:r>
            <a:r>
              <a:rPr lang="en-US" dirty="0"/>
              <a:t>language interpreters are professionals.  </a:t>
            </a:r>
            <a:endParaRPr lang="tr-TR" dirty="0" smtClean="0"/>
          </a:p>
          <a:p>
            <a:r>
              <a:rPr lang="en-US" dirty="0" smtClean="0"/>
              <a:t>Their </a:t>
            </a:r>
            <a:r>
              <a:rPr lang="en-US" dirty="0"/>
              <a:t>job is to accurately translate a spoken language, such as English, into a signed or manual language, such as American Sign Language, the native language of the deaf.  </a:t>
            </a:r>
            <a:endParaRPr lang="tr-TR" dirty="0" smtClean="0"/>
          </a:p>
          <a:p>
            <a:r>
              <a:rPr lang="en-US" dirty="0" smtClean="0"/>
              <a:t>The </a:t>
            </a:r>
            <a:r>
              <a:rPr lang="en-US" dirty="0"/>
              <a:t>interpreter listens to the spoken message and interprets it into the sign language used by the deaf person.  </a:t>
            </a:r>
            <a:endParaRPr lang="tr-TR" dirty="0" smtClean="0"/>
          </a:p>
          <a:p>
            <a:r>
              <a:rPr lang="en-US" dirty="0" smtClean="0"/>
              <a:t>The </a:t>
            </a:r>
            <a:r>
              <a:rPr lang="en-US" dirty="0"/>
              <a:t>translation can also go in the other direction.  An interpreter may watch the signed language of a deaf person and translate the message into the spoken language of a hearing listener</a:t>
            </a:r>
            <a:endParaRPr lang="tr-TR" dirty="0"/>
          </a:p>
        </p:txBody>
      </p:sp>
    </p:spTree>
    <p:extLst>
      <p:ext uri="{BB962C8B-B14F-4D97-AF65-F5344CB8AC3E}">
        <p14:creationId xmlns:p14="http://schemas.microsoft.com/office/powerpoint/2010/main" val="315564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Are there any other types of interpreters</a:t>
            </a:r>
            <a:r>
              <a:rPr lang="en-US" dirty="0" smtClean="0"/>
              <a:t>?</a:t>
            </a:r>
            <a:endParaRPr lang="tr-TR" dirty="0" smtClean="0"/>
          </a:p>
          <a:p>
            <a:r>
              <a:rPr lang="en-US" dirty="0"/>
              <a:t>Hard-of-hearing or deaf </a:t>
            </a:r>
            <a:r>
              <a:rPr lang="tr-TR" dirty="0" err="1" smtClean="0"/>
              <a:t>people</a:t>
            </a:r>
            <a:r>
              <a:rPr lang="en-US" dirty="0" smtClean="0"/>
              <a:t> </a:t>
            </a:r>
            <a:r>
              <a:rPr lang="en-US" dirty="0"/>
              <a:t>who do not use sign language may use the services or an oral interpreter.  </a:t>
            </a:r>
            <a:endParaRPr lang="tr-TR" dirty="0" smtClean="0"/>
          </a:p>
          <a:p>
            <a:r>
              <a:rPr lang="en-US" dirty="0" smtClean="0"/>
              <a:t>Oral </a:t>
            </a:r>
            <a:r>
              <a:rPr lang="en-US" dirty="0"/>
              <a:t>interpreters reproduce what a speaker has said by mouthing the message </a:t>
            </a:r>
            <a:r>
              <a:rPr lang="en-US" b="1" dirty="0"/>
              <a:t>without audible speech</a:t>
            </a:r>
            <a:r>
              <a:rPr lang="en-US" dirty="0"/>
              <a:t>.  Their job is to produce a message that is easy for a deaf listener to </a:t>
            </a:r>
            <a:r>
              <a:rPr lang="en-US" b="1" dirty="0" err="1"/>
              <a:t>lipread</a:t>
            </a:r>
            <a:r>
              <a:rPr lang="en-US" dirty="0"/>
              <a:t>. </a:t>
            </a:r>
            <a:endParaRPr lang="tr-TR" dirty="0" smtClean="0"/>
          </a:p>
          <a:p>
            <a:r>
              <a:rPr lang="en-US" dirty="0"/>
              <a:t>Other specialties include </a:t>
            </a:r>
            <a:r>
              <a:rPr lang="en-US" b="1" dirty="0"/>
              <a:t>tactile signing</a:t>
            </a:r>
            <a:r>
              <a:rPr lang="en-US" dirty="0"/>
              <a:t>, which is interpreting for persons who are blind as well as deaf by conveying signs into a person’s hands</a:t>
            </a:r>
            <a:endParaRPr lang="tr-TR" dirty="0"/>
          </a:p>
        </p:txBody>
      </p:sp>
    </p:spTree>
    <p:extLst>
      <p:ext uri="{BB962C8B-B14F-4D97-AF65-F5344CB8AC3E}">
        <p14:creationId xmlns:p14="http://schemas.microsoft.com/office/powerpoint/2010/main" val="298665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There are two types of interpretation: simultaneous and consecutive. </a:t>
            </a:r>
            <a:endParaRPr lang="tr-TR" dirty="0" smtClean="0"/>
          </a:p>
          <a:p>
            <a:r>
              <a:rPr lang="en-US" dirty="0" smtClean="0"/>
              <a:t>Simultaneous </a:t>
            </a:r>
            <a:r>
              <a:rPr lang="en-US" dirty="0"/>
              <a:t>interpretation requires interpreters to listen and sign, or watch and speak, at the same time. </a:t>
            </a:r>
            <a:endParaRPr lang="tr-TR" dirty="0" smtClean="0"/>
          </a:p>
          <a:p>
            <a:r>
              <a:rPr lang="en-US" dirty="0" smtClean="0"/>
              <a:t>The </a:t>
            </a:r>
            <a:r>
              <a:rPr lang="en-US" dirty="0"/>
              <a:t>interpreter begins to convey a sentence in the target language while listening or watching the message being delivered in the source language</a:t>
            </a:r>
            <a:r>
              <a:rPr lang="en-US" dirty="0" smtClean="0"/>
              <a:t>.</a:t>
            </a:r>
            <a:endParaRPr lang="tr-TR" dirty="0" smtClean="0"/>
          </a:p>
          <a:p>
            <a:r>
              <a:rPr lang="en-US" dirty="0" smtClean="0"/>
              <a:t> </a:t>
            </a:r>
            <a:r>
              <a:rPr lang="en-US" dirty="0"/>
              <a:t>This type of interpreting happens most commonly in business meetings, college classes or conferences. </a:t>
            </a:r>
            <a:endParaRPr lang="tr-TR" dirty="0"/>
          </a:p>
        </p:txBody>
      </p:sp>
    </p:spTree>
    <p:extLst>
      <p:ext uri="{BB962C8B-B14F-4D97-AF65-F5344CB8AC3E}">
        <p14:creationId xmlns:p14="http://schemas.microsoft.com/office/powerpoint/2010/main" val="319513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In contrast, consecutive interpretation begins only after the speaker has spoken or signed a sentence or paragraph. </a:t>
            </a:r>
            <a:endParaRPr lang="tr-TR" dirty="0" smtClean="0"/>
          </a:p>
          <a:p>
            <a:r>
              <a:rPr lang="en-US" dirty="0" smtClean="0"/>
              <a:t>Interpreters </a:t>
            </a:r>
            <a:r>
              <a:rPr lang="en-US" dirty="0"/>
              <a:t>may need to take notes to assist in the process of creating a coherent accurate translation. </a:t>
            </a:r>
            <a:endParaRPr lang="tr-TR" dirty="0" smtClean="0"/>
          </a:p>
          <a:p>
            <a:r>
              <a:rPr lang="en-US" dirty="0" smtClean="0"/>
              <a:t>This </a:t>
            </a:r>
            <a:r>
              <a:rPr lang="en-US" dirty="0"/>
              <a:t>form of interpretation is used most often for witness testimony in legal settings or in a one-on-one meeting such as with a doctor, social worker or counsellor</a:t>
            </a:r>
            <a:endParaRPr lang="tr-TR" dirty="0"/>
          </a:p>
        </p:txBody>
      </p:sp>
    </p:spTree>
    <p:extLst>
      <p:ext uri="{BB962C8B-B14F-4D97-AF65-F5344CB8AC3E}">
        <p14:creationId xmlns:p14="http://schemas.microsoft.com/office/powerpoint/2010/main" val="221568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https://www.youtube.com/watch?v=MGmffejFm4s&amp;ab_channel=DayTranslationsInc</a:t>
            </a:r>
          </a:p>
        </p:txBody>
      </p:sp>
    </p:spTree>
    <p:extLst>
      <p:ext uri="{BB962C8B-B14F-4D97-AF65-F5344CB8AC3E}">
        <p14:creationId xmlns:p14="http://schemas.microsoft.com/office/powerpoint/2010/main" val="274391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ORAL TRANSLATION</a:t>
            </a:r>
            <a:r>
              <a:rPr lang="en-US" dirty="0" smtClean="0"/>
              <a:t/>
            </a:r>
            <a:br>
              <a:rPr lang="en-US" dirty="0" smtClean="0"/>
            </a:br>
            <a:r>
              <a:rPr lang="en-US" b="1" dirty="0"/>
              <a:t>CONSECUTIVE </a:t>
            </a:r>
            <a:r>
              <a:rPr lang="en-US" b="1" dirty="0" smtClean="0"/>
              <a:t>INTERPRETING (ARDIL ÇEVİRİ) </a:t>
            </a:r>
            <a:r>
              <a:rPr lang="tr-TR" b="1" dirty="0"/>
              <a:t/>
            </a:r>
            <a:br>
              <a:rPr lang="tr-TR" b="1" dirty="0"/>
            </a:br>
            <a:endParaRPr lang="tr-TR" dirty="0"/>
          </a:p>
        </p:txBody>
      </p:sp>
      <p:sp>
        <p:nvSpPr>
          <p:cNvPr id="3" name="İçerik Yer Tutucusu 2"/>
          <p:cNvSpPr>
            <a:spLocks noGrp="1"/>
          </p:cNvSpPr>
          <p:nvPr>
            <p:ph idx="1"/>
          </p:nvPr>
        </p:nvSpPr>
        <p:spPr/>
        <p:txBody>
          <a:bodyPr/>
          <a:lstStyle/>
          <a:p>
            <a:r>
              <a:rPr lang="tr-TR" dirty="0" smtClean="0"/>
              <a:t>It </a:t>
            </a:r>
            <a:r>
              <a:rPr lang="en-US" dirty="0" smtClean="0"/>
              <a:t>is </a:t>
            </a:r>
            <a:r>
              <a:rPr lang="en-US" dirty="0"/>
              <a:t>the most commonly used mode of interpreting. </a:t>
            </a:r>
            <a:endParaRPr lang="tr-TR" dirty="0" smtClean="0"/>
          </a:p>
          <a:p>
            <a:r>
              <a:rPr lang="en-US" dirty="0" smtClean="0"/>
              <a:t>Consecutive </a:t>
            </a:r>
            <a:r>
              <a:rPr lang="en-US" dirty="0"/>
              <a:t>involves a relay in which the speaker says a couple of sentences and then pauses for the interpreter to interpret and then </a:t>
            </a:r>
            <a:endParaRPr lang="tr-TR" dirty="0" smtClean="0"/>
          </a:p>
          <a:p>
            <a:r>
              <a:rPr lang="en-US" dirty="0"/>
              <a:t>T</a:t>
            </a:r>
            <a:r>
              <a:rPr lang="en-US" dirty="0" smtClean="0"/>
              <a:t>he </a:t>
            </a:r>
            <a:r>
              <a:rPr lang="en-US" dirty="0"/>
              <a:t>other party responds and pauses and the interpreter interprets what they say. </a:t>
            </a:r>
            <a:endParaRPr lang="tr-TR" dirty="0" smtClean="0"/>
          </a:p>
          <a:p>
            <a:r>
              <a:rPr lang="en-US" dirty="0" smtClean="0"/>
              <a:t>Simply </a:t>
            </a:r>
            <a:r>
              <a:rPr lang="en-US" dirty="0"/>
              <a:t>said, the parties involved in the conversation take turns talking. </a:t>
            </a:r>
            <a:endParaRPr lang="tr-TR" dirty="0" smtClean="0"/>
          </a:p>
          <a:p>
            <a:r>
              <a:rPr lang="en-US" dirty="0" smtClean="0"/>
              <a:t>Consecutive </a:t>
            </a:r>
            <a:r>
              <a:rPr lang="en-US" dirty="0"/>
              <a:t>is less confusing than simultaneous and is the most common mode of interpreting in healthcare because it resembles the way in which people usually talk to each other</a:t>
            </a:r>
            <a:endParaRPr lang="tr-TR" dirty="0"/>
          </a:p>
        </p:txBody>
      </p:sp>
    </p:spTree>
    <p:extLst>
      <p:ext uri="{BB962C8B-B14F-4D97-AF65-F5344CB8AC3E}">
        <p14:creationId xmlns:p14="http://schemas.microsoft.com/office/powerpoint/2010/main" val="193953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en-US" dirty="0"/>
              <a:t>During Consecutive Interpreting the speaker stops every 1–5 minutes (usually at the end of every “paragraph” or complete thought) and </a:t>
            </a:r>
            <a:endParaRPr lang="tr-TR" dirty="0" smtClean="0"/>
          </a:p>
          <a:p>
            <a:r>
              <a:rPr lang="en-US" dirty="0" smtClean="0"/>
              <a:t>the </a:t>
            </a:r>
            <a:r>
              <a:rPr lang="en-US" dirty="0"/>
              <a:t>interpreter then steps in to render what was said into the target language. </a:t>
            </a:r>
            <a:endParaRPr lang="tr-TR" dirty="0" smtClean="0"/>
          </a:p>
          <a:p>
            <a:r>
              <a:rPr lang="en-US" dirty="0" smtClean="0"/>
              <a:t>A </a:t>
            </a:r>
            <a:r>
              <a:rPr lang="en-US" dirty="0"/>
              <a:t>key skill involved in consecutive interpreting is </a:t>
            </a:r>
            <a:r>
              <a:rPr lang="en-US" b="1" dirty="0">
                <a:solidFill>
                  <a:srgbClr val="FF0000"/>
                </a:solidFill>
              </a:rPr>
              <a:t>note-taking</a:t>
            </a:r>
            <a:r>
              <a:rPr lang="en-US" dirty="0"/>
              <a:t>, since few people can memorize a full paragraph in one hearing without loss of </a:t>
            </a:r>
            <a:r>
              <a:rPr lang="en-US" dirty="0" smtClean="0"/>
              <a:t>detail</a:t>
            </a:r>
            <a:endParaRPr lang="tr-TR" dirty="0" smtClean="0"/>
          </a:p>
          <a:p>
            <a:r>
              <a:rPr lang="en-US" dirty="0"/>
              <a:t>writing down words in the source language makes the interpreter’s job harder when he has to translate the speech into the target language</a:t>
            </a:r>
            <a:r>
              <a:rPr lang="en-US" dirty="0" smtClean="0"/>
              <a:t>.</a:t>
            </a:r>
            <a:endParaRPr lang="tr-TR" dirty="0" smtClean="0"/>
          </a:p>
          <a:p>
            <a:r>
              <a:rPr lang="tr-TR" dirty="0" smtClean="0"/>
              <a:t>THEREFORE</a:t>
            </a:r>
          </a:p>
          <a:p>
            <a:r>
              <a:rPr lang="en-US" dirty="0"/>
              <a:t>Many professional interpreters develop their own </a:t>
            </a:r>
            <a:r>
              <a:rPr lang="en-US" b="1" dirty="0">
                <a:solidFill>
                  <a:srgbClr val="00B050"/>
                </a:solidFill>
              </a:rPr>
              <a:t>“</a:t>
            </a:r>
            <a:r>
              <a:rPr lang="en-US" b="1" dirty="0" err="1">
                <a:solidFill>
                  <a:srgbClr val="00B050"/>
                </a:solidFill>
              </a:rPr>
              <a:t>ideogramic</a:t>
            </a:r>
            <a:r>
              <a:rPr lang="en-US" b="1" dirty="0">
                <a:solidFill>
                  <a:srgbClr val="00B050"/>
                </a:solidFill>
              </a:rPr>
              <a:t>” </a:t>
            </a:r>
            <a:r>
              <a:rPr lang="en-US" b="1" dirty="0" err="1">
                <a:solidFill>
                  <a:srgbClr val="00B050"/>
                </a:solidFill>
              </a:rPr>
              <a:t>symbology</a:t>
            </a:r>
            <a:r>
              <a:rPr lang="en-US" dirty="0"/>
              <a:t>, which allows them to take down not the words, but the thoughts of the speaker in a sort of </a:t>
            </a:r>
            <a:r>
              <a:rPr lang="en-US" b="1" dirty="0"/>
              <a:t>language-independent </a:t>
            </a:r>
            <a:r>
              <a:rPr lang="en-US" b="1" dirty="0" smtClean="0"/>
              <a:t>form</a:t>
            </a:r>
            <a:endParaRPr lang="tr-TR" b="1" dirty="0" smtClean="0"/>
          </a:p>
          <a:p>
            <a:r>
              <a:rPr lang="en-US" dirty="0"/>
              <a:t>Then the interpreter’s output is more idiomatic and less source-language bound</a:t>
            </a:r>
            <a:r>
              <a:rPr lang="en-US" b="1" dirty="0"/>
              <a:t>.</a:t>
            </a:r>
            <a:endParaRPr lang="tr-TR" b="1" dirty="0" smtClean="0"/>
          </a:p>
          <a:p>
            <a:endParaRPr lang="tr-TR" b="1" dirty="0"/>
          </a:p>
        </p:txBody>
      </p:sp>
    </p:spTree>
    <p:extLst>
      <p:ext uri="{BB962C8B-B14F-4D97-AF65-F5344CB8AC3E}">
        <p14:creationId xmlns:p14="http://schemas.microsoft.com/office/powerpoint/2010/main" val="122133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arn(inVertical)">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a:t>https://www.youtube.com/watch?v=3oWAg-lppFY&amp;t=20s&amp;ab_channel=T%C3%BClinNacaro%C4%9Flu</a:t>
            </a:r>
          </a:p>
          <a:p>
            <a:r>
              <a:rPr lang="en-US" dirty="0"/>
              <a:t>https://www.youtube.com/watch?v=ut_dObnwWzQ&amp;ab_channel=HaberlerveHaberler</a:t>
            </a:r>
          </a:p>
          <a:p>
            <a:r>
              <a:rPr lang="en-US" dirty="0">
                <a:hlinkClick r:id="rId2"/>
              </a:rPr>
              <a:t>https://www.youtube.com/watch?v=T3gPrF8PhWY&amp;ab_channel=estarabim</a:t>
            </a:r>
            <a:endParaRPr lang="en-US" dirty="0"/>
          </a:p>
          <a:p>
            <a:pPr marL="0" indent="0">
              <a:buNone/>
            </a:pPr>
            <a:endParaRPr lang="en-US" dirty="0"/>
          </a:p>
        </p:txBody>
      </p:sp>
    </p:spTree>
    <p:extLst>
      <p:ext uri="{BB962C8B-B14F-4D97-AF65-F5344CB8AC3E}">
        <p14:creationId xmlns:p14="http://schemas.microsoft.com/office/powerpoint/2010/main" val="1625385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9803" y="2133600"/>
            <a:ext cx="7438030" cy="4021540"/>
          </a:xfrm>
        </p:spPr>
      </p:pic>
    </p:spTree>
    <p:extLst>
      <p:ext uri="{BB962C8B-B14F-4D97-AF65-F5344CB8AC3E}">
        <p14:creationId xmlns:p14="http://schemas.microsoft.com/office/powerpoint/2010/main" val="514158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9477" y="241160"/>
            <a:ext cx="9706708" cy="6224376"/>
          </a:xfrm>
        </p:spPr>
      </p:pic>
    </p:spTree>
    <p:extLst>
      <p:ext uri="{BB962C8B-B14F-4D97-AF65-F5344CB8AC3E}">
        <p14:creationId xmlns:p14="http://schemas.microsoft.com/office/powerpoint/2010/main" val="164728223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633</TotalTime>
  <Words>2235</Words>
  <Application>Microsoft Office PowerPoint</Application>
  <PresentationFormat>Custom</PresentationFormat>
  <Paragraphs>158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Duman</vt:lpstr>
      <vt:lpstr>INTRODUCTION TO INTERPRETING STUDIES</vt:lpstr>
      <vt:lpstr>PowerPoint Presentation</vt:lpstr>
      <vt:lpstr>PowerPoint Presentation</vt:lpstr>
      <vt:lpstr>PowerPoint Presentation</vt:lpstr>
      <vt:lpstr>ORAL TRANSLATION CONSECUTIVE INTERPRETING (ARDIL ÇEVİRİ)  </vt:lpstr>
      <vt:lpstr>PowerPoint Presentation</vt:lpstr>
      <vt:lpstr>EXAMPLES</vt:lpstr>
      <vt:lpstr>PowerPoint Presentation</vt:lpstr>
      <vt:lpstr>PowerPoint Presentation</vt:lpstr>
      <vt:lpstr>PowerPoint Presentation</vt:lpstr>
      <vt:lpstr>SIMULATANEOUS INTERPRETING (EŞ ZAMANLI ÇEVİRİ) </vt:lpstr>
      <vt:lpstr>EXAMPLES</vt:lpstr>
      <vt:lpstr>WHISPER INTERPRETING (FISILTI ÇEVİRİSİ) </vt:lpstr>
      <vt:lpstr>ESCORT INTERPRETATING (Eşlik çevirisi veya refakat çevirisi)</vt:lpstr>
      <vt:lpstr>SIGHT TRANSLATION (YAZILI METİNDEN SÖZLÜ ÇEVİRİ) </vt:lpstr>
      <vt:lpstr>EXAMPLE</vt:lpstr>
      <vt:lpstr>PowerPoint Presentation</vt:lpstr>
      <vt:lpstr>PowerPoint Presentation</vt:lpstr>
      <vt:lpstr>PowerPoint Presentation</vt:lpstr>
      <vt:lpstr>Sight Translation Skills</vt:lpstr>
      <vt:lpstr>PowerPoint Presentation</vt:lpstr>
      <vt:lpstr>PowerPoint Presentation</vt:lpstr>
      <vt:lpstr>PowerPoint Presentation</vt:lpstr>
      <vt:lpstr>Main Characteristics of ST</vt:lpstr>
      <vt:lpstr>Possible problems</vt:lpstr>
      <vt:lpstr>COMMUNITY INTERPRETING (TOPLUM ÇEVİRMENLİĞİ) </vt:lpstr>
      <vt:lpstr>PowerPoint Presentation</vt:lpstr>
      <vt:lpstr>PowerPoint Presentation</vt:lpstr>
      <vt:lpstr>PowerPoint Presentation</vt:lpstr>
      <vt:lpstr>PowerPoint Presentation</vt:lpstr>
      <vt:lpstr>PowerPoint Presentation</vt:lpstr>
      <vt:lpstr>PowerPoint Presentation</vt:lpstr>
      <vt:lpstr>SIGN LANGUAGE INTERPRETING (İŞARET DİLİ ÇEVİRMENLİĞİ)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SIGHT TRANSLATION</dc:title>
  <dc:creator>adanabtü</dc:creator>
  <cp:lastModifiedBy>mumununuto</cp:lastModifiedBy>
  <cp:revision>49</cp:revision>
  <dcterms:created xsi:type="dcterms:W3CDTF">2017-04-10T20:53:32Z</dcterms:created>
  <dcterms:modified xsi:type="dcterms:W3CDTF">2021-02-15T13:06:05Z</dcterms:modified>
</cp:coreProperties>
</file>