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2" r:id="rId10"/>
    <p:sldId id="268" r:id="rId11"/>
    <p:sldId id="269" r:id="rId12"/>
    <p:sldId id="283" r:id="rId13"/>
    <p:sldId id="270" r:id="rId14"/>
    <p:sldId id="271" r:id="rId15"/>
    <p:sldId id="273" r:id="rId16"/>
    <p:sldId id="272" r:id="rId17"/>
    <p:sldId id="275" r:id="rId18"/>
    <p:sldId id="277" r:id="rId19"/>
    <p:sldId id="284" r:id="rId20"/>
    <p:sldId id="276" r:id="rId21"/>
    <p:sldId id="285" r:id="rId22"/>
    <p:sldId id="286" r:id="rId23"/>
    <p:sldId id="287" r:id="rId24"/>
    <p:sldId id="288" r:id="rId25"/>
    <p:sldId id="274" r:id="rId26"/>
    <p:sldId id="279" r:id="rId27"/>
    <p:sldId id="280" r:id="rId28"/>
    <p:sldId id="281" r:id="rId2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5" clrIdx="0">
    <p:extLst>
      <p:ext uri="{19B8F6BF-5375-455C-9EA6-DF929625EA0E}">
        <p15:presenceInfo xmlns:p15="http://schemas.microsoft.com/office/powerpoint/2012/main" userId="AW" providerId="None"/>
      </p:ext>
    </p:extLst>
  </p:cmAuthor>
  <p:cmAuthor id="2" name="mlarmon" initials="m" lastIdx="7" clrIdx="1">
    <p:extLst>
      <p:ext uri="{19B8F6BF-5375-455C-9EA6-DF929625EA0E}">
        <p15:presenceInfo xmlns:p15="http://schemas.microsoft.com/office/powerpoint/2012/main" userId="mlarmon" providerId="None"/>
      </p:ext>
    </p:extLst>
  </p:cmAuthor>
  <p:cmAuthor id="3" name="Matt Will" initials="MW" lastIdx="4" clrIdx="2">
    <p:extLst>
      <p:ext uri="{19B8F6BF-5375-455C-9EA6-DF929625EA0E}">
        <p15:presenceInfo xmlns:p15="http://schemas.microsoft.com/office/powerpoint/2012/main" userId="e6e855e49a24a0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683"/>
    <a:srgbClr val="992D4F"/>
    <a:srgbClr val="458B8A"/>
    <a:srgbClr val="FFFFFF"/>
    <a:srgbClr val="C0D5EA"/>
    <a:srgbClr val="CCECFF"/>
    <a:srgbClr val="85C2FF"/>
    <a:srgbClr val="91C9C8"/>
    <a:srgbClr val="9DCFCE"/>
    <a:srgbClr val="79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2" autoAdjust="0"/>
    <p:restoredTop sz="94386" autoAdjust="0"/>
  </p:normalViewPr>
  <p:slideViewPr>
    <p:cSldViewPr>
      <p:cViewPr varScale="1">
        <p:scale>
          <a:sx n="123" d="100"/>
          <a:sy n="123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Matt\Documents\books\BMM%20Books\BMM10e\10e%20Content\c11%20sent\c11%20Fig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047818241469829E-2"/>
          <c:y val="5.7049714751426242E-2"/>
          <c:w val="0.88673279279934136"/>
          <c:h val="0.805425422451124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'fig 11.2'!$A$5:$A$122</c:f>
              <c:numCache>
                <c:formatCode>General</c:formatCode>
                <c:ptCount val="118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</c:numCache>
            </c:numRef>
          </c:cat>
          <c:val>
            <c:numRef>
              <c:f>'fig 11.2'!$B$5:$B$122</c:f>
              <c:numCache>
                <c:formatCode>General</c:formatCode>
                <c:ptCount val="118"/>
                <c:pt idx="0">
                  <c:v>24.231597675361005</c:v>
                </c:pt>
                <c:pt idx="1">
                  <c:v>17.981957126464245</c:v>
                </c:pt>
                <c:pt idx="2">
                  <c:v>6.0565901035437353</c:v>
                </c:pt>
                <c:pt idx="3">
                  <c:v>-14.56815060937865</c:v>
                </c:pt>
                <c:pt idx="4">
                  <c:v>28.130576233977344</c:v>
                </c:pt>
                <c:pt idx="5">
                  <c:v>22.058097206789462</c:v>
                </c:pt>
                <c:pt idx="6">
                  <c:v>4.0732337854173739</c:v>
                </c:pt>
                <c:pt idx="7">
                  <c:v>-29.291461158468181</c:v>
                </c:pt>
                <c:pt idx="8">
                  <c:v>46.844911175744699</c:v>
                </c:pt>
                <c:pt idx="9">
                  <c:v>20.005421528881961</c:v>
                </c:pt>
                <c:pt idx="10">
                  <c:v>-8.5149049716715002</c:v>
                </c:pt>
                <c:pt idx="11">
                  <c:v>5.6729877001978402</c:v>
                </c:pt>
                <c:pt idx="12">
                  <c:v>7.185109521973998</c:v>
                </c:pt>
                <c:pt idx="13">
                  <c:v>-7.7987819175527218</c:v>
                </c:pt>
                <c:pt idx="14">
                  <c:v>-5.5377102169854915</c:v>
                </c:pt>
                <c:pt idx="15">
                  <c:v>38.785086673292653</c:v>
                </c:pt>
                <c:pt idx="16">
                  <c:v>6.4053931086108573</c:v>
                </c:pt>
                <c:pt idx="17">
                  <c:v>-18.913638743449333</c:v>
                </c:pt>
                <c:pt idx="18">
                  <c:v>19.612962760627472</c:v>
                </c:pt>
                <c:pt idx="19">
                  <c:v>20.640216621861729</c:v>
                </c:pt>
                <c:pt idx="20">
                  <c:v>-17.875512405285942</c:v>
                </c:pt>
                <c:pt idx="21">
                  <c:v>11.6025187948831</c:v>
                </c:pt>
                <c:pt idx="22">
                  <c:v>30.628135371217603</c:v>
                </c:pt>
                <c:pt idx="23">
                  <c:v>2.992616099352885</c:v>
                </c:pt>
                <c:pt idx="24">
                  <c:v>27.033596531650204</c:v>
                </c:pt>
                <c:pt idx="25">
                  <c:v>28.297125433409633</c:v>
                </c:pt>
                <c:pt idx="26">
                  <c:v>9.5636841107721526</c:v>
                </c:pt>
                <c:pt idx="27">
                  <c:v>33.095208208041306</c:v>
                </c:pt>
                <c:pt idx="28">
                  <c:v>39.433248607943192</c:v>
                </c:pt>
                <c:pt idx="29">
                  <c:v>-14.876060034997995</c:v>
                </c:pt>
                <c:pt idx="30">
                  <c:v>-29.151906095290713</c:v>
                </c:pt>
                <c:pt idx="31">
                  <c:v>-44.29715874882055</c:v>
                </c:pt>
                <c:pt idx="32">
                  <c:v>-7.7555248134520856</c:v>
                </c:pt>
                <c:pt idx="33">
                  <c:v>57.033408336663641</c:v>
                </c:pt>
                <c:pt idx="34">
                  <c:v>3.456545777810982</c:v>
                </c:pt>
                <c:pt idx="35">
                  <c:v>45.30762248148752</c:v>
                </c:pt>
                <c:pt idx="36">
                  <c:v>32.646835038922028</c:v>
                </c:pt>
                <c:pt idx="37">
                  <c:v>-34.436047306037551</c:v>
                </c:pt>
                <c:pt idx="38">
                  <c:v>28.371305508288369</c:v>
                </c:pt>
                <c:pt idx="39">
                  <c:v>1.6408418059890018</c:v>
                </c:pt>
                <c:pt idx="40">
                  <c:v>-7.5259035482763021</c:v>
                </c:pt>
                <c:pt idx="41">
                  <c:v>-10.07771682283386</c:v>
                </c:pt>
                <c:pt idx="42">
                  <c:v>16.703189664292317</c:v>
                </c:pt>
                <c:pt idx="43">
                  <c:v>28.119697322876469</c:v>
                </c:pt>
                <c:pt idx="44">
                  <c:v>21.448050817449605</c:v>
                </c:pt>
                <c:pt idx="45">
                  <c:v>39.15495793716952</c:v>
                </c:pt>
                <c:pt idx="46">
                  <c:v>-6.4631600839863079</c:v>
                </c:pt>
                <c:pt idx="47">
                  <c:v>3.2294719116674031</c:v>
                </c:pt>
                <c:pt idx="48">
                  <c:v>2.1305967577094131</c:v>
                </c:pt>
                <c:pt idx="49">
                  <c:v>20.065296833937008</c:v>
                </c:pt>
                <c:pt idx="50">
                  <c:v>30.573793597901243</c:v>
                </c:pt>
                <c:pt idx="51">
                  <c:v>21.026211289894103</c:v>
                </c:pt>
                <c:pt idx="52">
                  <c:v>13.37907129804028</c:v>
                </c:pt>
                <c:pt idx="53">
                  <c:v>0.37877995567414668</c:v>
                </c:pt>
                <c:pt idx="54">
                  <c:v>50.529649883850361</c:v>
                </c:pt>
                <c:pt idx="55">
                  <c:v>25.420712285761702</c:v>
                </c:pt>
                <c:pt idx="56">
                  <c:v>8.5597399013832778</c:v>
                </c:pt>
                <c:pt idx="57">
                  <c:v>-10.40056228574462</c:v>
                </c:pt>
                <c:pt idx="58">
                  <c:v>44.690450606192385</c:v>
                </c:pt>
                <c:pt idx="59">
                  <c:v>12.679903612683097</c:v>
                </c:pt>
                <c:pt idx="60">
                  <c:v>1.2339387784560341</c:v>
                </c:pt>
                <c:pt idx="61">
                  <c:v>27.042342943948626</c:v>
                </c:pt>
                <c:pt idx="62">
                  <c:v>-10.385494645737781</c:v>
                </c:pt>
                <c:pt idx="63">
                  <c:v>20.920785962384336</c:v>
                </c:pt>
                <c:pt idx="64">
                  <c:v>16.288679134258821</c:v>
                </c:pt>
                <c:pt idx="65">
                  <c:v>14.35963074579043</c:v>
                </c:pt>
                <c:pt idx="66">
                  <c:v>-8.7508263652517186</c:v>
                </c:pt>
                <c:pt idx="67">
                  <c:v>28.577606799373779</c:v>
                </c:pt>
                <c:pt idx="68">
                  <c:v>14.297022174455698</c:v>
                </c:pt>
                <c:pt idx="69">
                  <c:v>-10.791954656671754</c:v>
                </c:pt>
                <c:pt idx="70">
                  <c:v>0.15488179276357261</c:v>
                </c:pt>
                <c:pt idx="71">
                  <c:v>15.992107629282625</c:v>
                </c:pt>
                <c:pt idx="72">
                  <c:v>17.484474133032158</c:v>
                </c:pt>
                <c:pt idx="73">
                  <c:v>-18.973759999999995</c:v>
                </c:pt>
                <c:pt idx="74">
                  <c:v>-27.937640941996079</c:v>
                </c:pt>
                <c:pt idx="75">
                  <c:v>37.095573136366156</c:v>
                </c:pt>
                <c:pt idx="76">
                  <c:v>26.818457273398046</c:v>
                </c:pt>
                <c:pt idx="77">
                  <c:v>-2.9819153976711532</c:v>
                </c:pt>
                <c:pt idx="78">
                  <c:v>8.4100398273369912</c:v>
                </c:pt>
                <c:pt idx="79">
                  <c:v>24.401628873162906</c:v>
                </c:pt>
                <c:pt idx="80">
                  <c:v>33.275162692091165</c:v>
                </c:pt>
                <c:pt idx="81">
                  <c:v>-4.1323826642610033</c:v>
                </c:pt>
                <c:pt idx="82">
                  <c:v>20.512778208575956</c:v>
                </c:pt>
                <c:pt idx="83">
                  <c:v>22.639338715607749</c:v>
                </c:pt>
                <c:pt idx="84">
                  <c:v>3.0429074509450205</c:v>
                </c:pt>
                <c:pt idx="85">
                  <c:v>31.377634225714534</c:v>
                </c:pt>
                <c:pt idx="86">
                  <c:v>15.648269330220256</c:v>
                </c:pt>
                <c:pt idx="87">
                  <c:v>1.7421072186255104</c:v>
                </c:pt>
                <c:pt idx="88">
                  <c:v>17.609469274316258</c:v>
                </c:pt>
                <c:pt idx="89">
                  <c:v>28.476995673647142</c:v>
                </c:pt>
                <c:pt idx="90">
                  <c:v>-6.0845197993167677</c:v>
                </c:pt>
                <c:pt idx="91">
                  <c:v>33.777681358036801</c:v>
                </c:pt>
                <c:pt idx="92">
                  <c:v>9.064946650066652</c:v>
                </c:pt>
                <c:pt idx="93">
                  <c:v>11.598077193907152</c:v>
                </c:pt>
                <c:pt idx="94">
                  <c:v>-0.64095377335794401</c:v>
                </c:pt>
                <c:pt idx="95">
                  <c:v>35.7366661797059</c:v>
                </c:pt>
                <c:pt idx="96">
                  <c:v>21.253764909039742</c:v>
                </c:pt>
                <c:pt idx="97">
                  <c:v>30.450297084793341</c:v>
                </c:pt>
                <c:pt idx="98">
                  <c:v>22.318163838264994</c:v>
                </c:pt>
                <c:pt idx="99">
                  <c:v>25.684338385716956</c:v>
                </c:pt>
                <c:pt idx="100">
                  <c:v>-11.304612061348818</c:v>
                </c:pt>
                <c:pt idx="101">
                  <c:v>-11.045355049218964</c:v>
                </c:pt>
                <c:pt idx="102">
                  <c:v>-20.873431181292212</c:v>
                </c:pt>
                <c:pt idx="103">
                  <c:v>33.145374281530152</c:v>
                </c:pt>
                <c:pt idx="104">
                  <c:v>13.012105929465667</c:v>
                </c:pt>
                <c:pt idx="105">
                  <c:v>7.3002088898248996</c:v>
                </c:pt>
                <c:pt idx="106">
                  <c:v>16.229769109550894</c:v>
                </c:pt>
                <c:pt idx="107">
                  <c:v>7.3816631106019104</c:v>
                </c:pt>
                <c:pt idx="108">
                  <c:v>-38.214548919231937</c:v>
                </c:pt>
                <c:pt idx="109">
                  <c:v>31.434549669909771</c:v>
                </c:pt>
                <c:pt idx="110">
                  <c:v>17.860883970612782</c:v>
                </c:pt>
                <c:pt idx="111">
                  <c:v>-0.89919349640061874</c:v>
                </c:pt>
                <c:pt idx="112">
                  <c:v>15.967491430945602</c:v>
                </c:pt>
                <c:pt idx="113">
                  <c:v>31.710858971617071</c:v>
                </c:pt>
                <c:pt idx="114">
                  <c:v>10.864215250277498</c:v>
                </c:pt>
                <c:pt idx="115">
                  <c:v>-0.65713176862157718</c:v>
                </c:pt>
                <c:pt idx="116">
                  <c:v>12.6017194606184</c:v>
                </c:pt>
                <c:pt idx="117">
                  <c:v>20.49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E-4211-A653-525D1CB2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59328"/>
        <c:axId val="312261248"/>
      </c:barChart>
      <c:catAx>
        <c:axId val="31225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2261248"/>
        <c:crosses val="autoZero"/>
        <c:auto val="1"/>
        <c:lblAlgn val="ctr"/>
        <c:lblOffset val="100"/>
        <c:noMultiLvlLbl val="0"/>
      </c:catAx>
      <c:valAx>
        <c:axId val="312261248"/>
        <c:scaling>
          <c:orientation val="minMax"/>
          <c:max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 of return,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2259328"/>
        <c:crossesAt val="1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6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93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916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19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730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355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20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1546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842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17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6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91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84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81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12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0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15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42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99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2721032" y="914400"/>
            <a:ext cx="38321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11</a:t>
            </a: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3789028" y="2893112"/>
            <a:ext cx="4724400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Introduction to Risk, Return, and the Opportunity Cost of Capital</a:t>
            </a: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4EE8F-4C2C-4979-AE9B-55EAB672A037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889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1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2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534400" y="6475412"/>
            <a:ext cx="57324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11 -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6" r:id="rId13"/>
    <p:sldLayoutId id="214748366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of Return </a:t>
            </a:r>
            <a:r>
              <a:rPr lang="en-US" altLang="en-US" sz="2000" dirty="0"/>
              <a:t>(6 of 6)</a:t>
            </a:r>
            <a:endParaRPr lang="en-US" alt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55774" y="1295400"/>
            <a:ext cx="4395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</a:rPr>
              <a:t>Common Stocks (1900-2017)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732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17761"/>
              </p:ext>
            </p:extLst>
          </p:nvPr>
        </p:nvGraphicFramePr>
        <p:xfrm>
          <a:off x="610077" y="1905000"/>
          <a:ext cx="788670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684827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Expected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08149"/>
              </p:ext>
            </p:extLst>
          </p:nvPr>
        </p:nvGraphicFramePr>
        <p:xfrm>
          <a:off x="1143000" y="2225040"/>
          <a:ext cx="66675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6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Expected market return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interest rate on Treasury bills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normal risk premium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(1981)  21.7%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(2018)  9.4%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559249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Returns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71195"/>
              </p:ext>
            </p:extLst>
          </p:nvPr>
        </p:nvGraphicFramePr>
        <p:xfrm>
          <a:off x="838200" y="2514600"/>
          <a:ext cx="7391401" cy="1112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6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1900-1928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1929-1957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1958-1987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1987-2017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Stocks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Treasury bills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1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heel spokes="1"/>
      </p:transition>
    </mc:Choice>
    <mc:Fallback xmlns="">
      <p:transition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Country Risk Premiums (%)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9129" y="1295400"/>
            <a:ext cx="6108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Country risk premiums (1900-2017)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21FB0-5FEC-48E8-868F-6C88E860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9647"/>
            <a:ext cx="7315200" cy="47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85179"/>
      </p:ext>
    </p:extLst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Risk </a:t>
            </a:r>
            <a:r>
              <a:rPr lang="en-US" altLang="en-US" sz="2000" dirty="0"/>
              <a:t>(1 of 4)</a:t>
            </a:r>
            <a:endParaRPr lang="en-US" alt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Variance</a:t>
            </a:r>
          </a:p>
          <a:p>
            <a:pPr lvl="1"/>
            <a:r>
              <a:rPr lang="en-US" altLang="en-US" sz="2800" dirty="0"/>
              <a:t>Average value of squared deviations from mean</a:t>
            </a:r>
          </a:p>
          <a:p>
            <a:pPr lvl="1"/>
            <a:r>
              <a:rPr lang="en-US" altLang="en-US" sz="2800" dirty="0"/>
              <a:t>A measure of volatility</a:t>
            </a:r>
            <a:endParaRPr lang="en-US" altLang="en-US" dirty="0"/>
          </a:p>
          <a:p>
            <a:r>
              <a:rPr lang="en-US" altLang="en-US" sz="3200" dirty="0"/>
              <a:t>Standard Deviation</a:t>
            </a:r>
          </a:p>
          <a:p>
            <a:pPr lvl="1"/>
            <a:r>
              <a:rPr lang="en-US" altLang="en-US" sz="2800" dirty="0"/>
              <a:t>Square root of variance</a:t>
            </a:r>
          </a:p>
          <a:p>
            <a:pPr lvl="1"/>
            <a:r>
              <a:rPr lang="en-US" altLang="en-US" sz="2800" dirty="0"/>
              <a:t>Another measure of volatility</a:t>
            </a:r>
          </a:p>
        </p:txBody>
      </p:sp>
    </p:spTree>
    <p:extLst>
      <p:ext uri="{BB962C8B-B14F-4D97-AF65-F5344CB8AC3E}">
        <p14:creationId xmlns:p14="http://schemas.microsoft.com/office/powerpoint/2010/main" val="2317505711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Risk </a:t>
            </a:r>
            <a:r>
              <a:rPr lang="en-US" altLang="en-US" sz="2000" dirty="0"/>
              <a:t>(2 of 4)</a:t>
            </a:r>
            <a:endParaRPr lang="en-US" altLang="en-US" dirty="0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 rot="-5400000">
            <a:off x="-28575" y="3381375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Calibri" panose="020F0502020204030204" pitchFamily="34" charset="0"/>
              </a:rPr>
              <a:t>Number of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BC7CF-8255-4C16-AC8C-F90778DB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28" y="1066800"/>
            <a:ext cx="5027822" cy="556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DB870-A7B7-4425-A2BA-A849ED36AEA8}"/>
              </a:ext>
            </a:extLst>
          </p:cNvPr>
          <p:cNvSpPr txBox="1"/>
          <p:nvPr/>
        </p:nvSpPr>
        <p:spPr>
          <a:xfrm>
            <a:off x="4267200" y="653231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Returns %</a:t>
            </a:r>
          </a:p>
        </p:txBody>
      </p:sp>
    </p:spTree>
    <p:extLst>
      <p:ext uri="{BB962C8B-B14F-4D97-AF65-F5344CB8AC3E}">
        <p14:creationId xmlns:p14="http://schemas.microsoft.com/office/powerpoint/2010/main" val="2899922136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Risk </a:t>
            </a:r>
            <a:r>
              <a:rPr lang="en-US" altLang="en-US" sz="2000" dirty="0"/>
              <a:t>(3 of 4)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76300" y="1219200"/>
            <a:ext cx="8267700" cy="4572000"/>
          </a:xfrm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400" dirty="0"/>
              <a:t>Coin-toss game; calculating variance and standard deviation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1150" y="512185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Expected return = (.25 × .40) + (.5 × .10) + (.25 × -.20)</a:t>
            </a:r>
          </a:p>
          <a:p>
            <a:pPr defTabSz="2057400"/>
            <a:r>
              <a:rPr lang="en-US" dirty="0">
                <a:latin typeface="Calibri" panose="020F0502020204030204" pitchFamily="34" charset="0"/>
              </a:rPr>
              <a:t>	= .10 of 10%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7978"/>
            <a:ext cx="8762999" cy="289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92941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Risk </a:t>
            </a:r>
            <a:r>
              <a:rPr lang="en-US" altLang="en-US" sz="2000" dirty="0"/>
              <a:t>(4 of 4)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6DD045-7BED-457B-9F9D-9DDD3C106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10231"/>
              </p:ext>
            </p:extLst>
          </p:nvPr>
        </p:nvGraphicFramePr>
        <p:xfrm>
          <a:off x="533400" y="1600200"/>
          <a:ext cx="741255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3" imgW="4733871" imgH="2676684" progId="Excel.Sheet.12">
                  <p:embed/>
                </p:oleObj>
              </mc:Choice>
              <mc:Fallback>
                <p:oleObj name="Worksheet" r:id="rId3" imgW="4733871" imgH="26766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600200"/>
                        <a:ext cx="7412552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581252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Stock Market Volatility 1900-2017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93D0B8-6339-4DFA-A261-F9A7E28F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6176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1993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(1 of 9)</a:t>
            </a:r>
            <a:endParaRPr lang="en-US" dirty="0"/>
          </a:p>
        </p:txBody>
      </p:sp>
      <p:pic>
        <p:nvPicPr>
          <p:cNvPr id="6" name="Table Placeholder 5">
            <a:extLst>
              <a:ext uri="{FF2B5EF4-FFF2-40B4-BE49-F238E27FC236}">
                <a16:creationId xmlns:a16="http://schemas.microsoft.com/office/drawing/2014/main" id="{C51E540F-0914-4887-A069-D52927FA91FB}"/>
              </a:ext>
            </a:extLst>
          </p:cNvPr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2743200" y="1447800"/>
            <a:ext cx="3512934" cy="48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11.1	Rates of Return: A Review</a:t>
            </a:r>
          </a:p>
          <a:p>
            <a:pPr marL="0" indent="0">
              <a:buNone/>
            </a:pPr>
            <a:r>
              <a:rPr lang="en-US" altLang="en-US" sz="3200" dirty="0"/>
              <a:t>11.2	A Century of Capital Market History</a:t>
            </a:r>
          </a:p>
          <a:p>
            <a:pPr marL="0" indent="0">
              <a:buNone/>
            </a:pPr>
            <a:r>
              <a:rPr lang="en-US" altLang="en-US" sz="3200" dirty="0"/>
              <a:t>11.3	Measuring Risk</a:t>
            </a:r>
          </a:p>
          <a:p>
            <a:pPr marL="0" indent="0">
              <a:buNone/>
            </a:pPr>
            <a:r>
              <a:rPr lang="en-US" altLang="en-US" sz="3200" dirty="0"/>
              <a:t>11.4	Risk and Diversification</a:t>
            </a:r>
          </a:p>
          <a:p>
            <a:pPr marL="0" indent="0">
              <a:buNone/>
            </a:pPr>
            <a:r>
              <a:rPr lang="en-US" altLang="en-US" sz="3200" dirty="0"/>
              <a:t>11.5	Thinking About Risk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1808191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2209800"/>
          <a:ext cx="85344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Portfolio rate of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return</a:t>
                      </a: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=</a:t>
                      </a: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fraction of portfolio in first asset</a:t>
                      </a: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×</a:t>
                      </a: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rate of return on first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asset</a:t>
                      </a: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fraction of portfolio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in second asset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</a:rPr>
                        <a:t>rate of return on second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asset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(2 of 9)</a:t>
            </a:r>
            <a:endParaRPr lang="en-US" altLang="en-US" dirty="0"/>
          </a:p>
        </p:txBody>
      </p:sp>
      <p:sp>
        <p:nvSpPr>
          <p:cNvPr id="5" name="Double Bracket 4"/>
          <p:cNvSpPr/>
          <p:nvPr/>
        </p:nvSpPr>
        <p:spPr bwMode="auto">
          <a:xfrm>
            <a:off x="2819400" y="2209800"/>
            <a:ext cx="3048000" cy="8382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Double Bracket 18"/>
          <p:cNvSpPr/>
          <p:nvPr/>
        </p:nvSpPr>
        <p:spPr bwMode="auto">
          <a:xfrm>
            <a:off x="6248400" y="2209800"/>
            <a:ext cx="2438400" cy="8382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Double Bracket 19"/>
          <p:cNvSpPr/>
          <p:nvPr/>
        </p:nvSpPr>
        <p:spPr bwMode="auto">
          <a:xfrm>
            <a:off x="3200400" y="3429000"/>
            <a:ext cx="2667000" cy="8382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Double Bracket 20"/>
          <p:cNvSpPr/>
          <p:nvPr/>
        </p:nvSpPr>
        <p:spPr bwMode="auto">
          <a:xfrm>
            <a:off x="6337300" y="3429000"/>
            <a:ext cx="2349500" cy="83820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3354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(3 of 9)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8" y="1831410"/>
            <a:ext cx="5405438" cy="1438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6900" y="1066800"/>
            <a:ext cx="7151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>
                <a:latin typeface="Calibri" panose="020F0502020204030204" pitchFamily="34" charset="0"/>
              </a:rPr>
              <a:t>Two Asset Example</a:t>
            </a:r>
            <a:r>
              <a:rPr lang="en-US" sz="3200" i="1" dirty="0">
                <a:latin typeface="Calibri" panose="020F0502020204030204" pitchFamily="34" charset="0"/>
              </a:rPr>
              <a:t>: Gold and Auto stocks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6" y="3459749"/>
            <a:ext cx="8763000" cy="2911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(4 of 9)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latin typeface="Calibri" panose="020F0502020204030204" pitchFamily="34" charset="0"/>
              </a:rPr>
              <a:t>Two Asset Example (continued)</a:t>
            </a:r>
            <a:endParaRPr lang="en-US" sz="2800" i="1" dirty="0">
              <a:latin typeface="Calibri" panose="020F0502020204030204" pitchFamily="34" charset="0"/>
            </a:endParaRPr>
          </a:p>
          <a:p>
            <a:r>
              <a:rPr lang="en-US" sz="2800" i="1" dirty="0">
                <a:latin typeface="Calibri" panose="020F0502020204030204" pitchFamily="34" charset="0"/>
              </a:rPr>
              <a:t>	Assume 25% in Gold and 75% in Auto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514600"/>
            <a:ext cx="842010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(5 of 9)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3" y="2590800"/>
            <a:ext cx="84105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219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latin typeface="Calibri" panose="020F0502020204030204" pitchFamily="34" charset="0"/>
              </a:rPr>
              <a:t>Two Asset Example (continued)</a:t>
            </a:r>
            <a:endParaRPr lang="en-US" sz="2800" i="1" dirty="0">
              <a:latin typeface="Calibri" panose="020F0502020204030204" pitchFamily="34" charset="0"/>
            </a:endParaRPr>
          </a:p>
          <a:p>
            <a:r>
              <a:rPr lang="en-US" sz="2800" i="1" dirty="0">
                <a:latin typeface="Calibri" panose="020F0502020204030204" pitchFamily="34" charset="0"/>
              </a:rPr>
              <a:t>	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12367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(6 of 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latin typeface="Calibri" panose="020F0502020204030204" pitchFamily="34" charset="0"/>
              </a:rPr>
              <a:t>Two Asset Example (continued)</a:t>
            </a:r>
            <a:endParaRPr lang="en-US" i="1" dirty="0">
              <a:latin typeface="Calibri" panose="020F0502020204030204" pitchFamily="34" charset="0"/>
            </a:endParaRPr>
          </a:p>
          <a:p>
            <a:r>
              <a:rPr lang="en-US" i="1" dirty="0">
                <a:latin typeface="Calibri" panose="020F0502020204030204" pitchFamily="34" charset="0"/>
              </a:rPr>
              <a:t>	Sensitivity analysis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045117"/>
            <a:ext cx="6667500" cy="46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(7 of 9)</a:t>
            </a:r>
            <a:endParaRPr lang="en-US" alt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Diversification</a:t>
            </a:r>
          </a:p>
          <a:p>
            <a:pPr lvl="1"/>
            <a:r>
              <a:rPr lang="en-US" altLang="en-US" sz="2400" dirty="0"/>
              <a:t>Strategy designed to reduce risk by spreading the portfolio across many investments</a:t>
            </a:r>
          </a:p>
          <a:p>
            <a:r>
              <a:rPr lang="en-US" altLang="en-US" sz="2800" dirty="0"/>
              <a:t>Specific Risk</a:t>
            </a:r>
          </a:p>
          <a:p>
            <a:pPr lvl="1"/>
            <a:r>
              <a:rPr lang="en-US" altLang="en-US" sz="2400" dirty="0"/>
              <a:t>Risk factors affecting only that firm, also called “diversifiable risk”</a:t>
            </a:r>
          </a:p>
          <a:p>
            <a:r>
              <a:rPr lang="en-US" altLang="en-US" sz="2800" dirty="0"/>
              <a:t>Market Risk</a:t>
            </a:r>
          </a:p>
          <a:p>
            <a:pPr lvl="1"/>
            <a:r>
              <a:rPr lang="en-US" altLang="en-US" sz="2400" dirty="0"/>
              <a:t>Economy-wide sources of risk that affect the overall stock market, also called “systematic risk”</a:t>
            </a:r>
          </a:p>
        </p:txBody>
      </p:sp>
    </p:spTree>
    <p:extLst>
      <p:ext uri="{BB962C8B-B14F-4D97-AF65-F5344CB8AC3E}">
        <p14:creationId xmlns:p14="http://schemas.microsoft.com/office/powerpoint/2010/main" val="513517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(8 of 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7" y="1143000"/>
            <a:ext cx="7620000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0033"/>
      </p:ext>
    </p:extLst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and Diversification </a:t>
            </a:r>
            <a:r>
              <a:rPr lang="en-US" altLang="en-US" sz="2000" dirty="0"/>
              <a:t>(9 of 9)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7" y="1600200"/>
            <a:ext cx="8572500" cy="41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10088"/>
      </p:ext>
    </p:extLst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Thinking about Risk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Message 1</a:t>
            </a:r>
          </a:p>
          <a:p>
            <a:pPr lvl="1"/>
            <a:r>
              <a:rPr lang="en-US" altLang="en-US" sz="2800" dirty="0"/>
              <a:t>Some risks look big and dangerous but really are diversifiable</a:t>
            </a:r>
          </a:p>
          <a:p>
            <a:r>
              <a:rPr lang="en-US" altLang="en-US" sz="3200" dirty="0"/>
              <a:t>Message 2</a:t>
            </a:r>
          </a:p>
          <a:p>
            <a:pPr lvl="1"/>
            <a:r>
              <a:rPr lang="en-US" altLang="en-US" sz="2800" dirty="0"/>
              <a:t>Market risks are macro risks</a:t>
            </a:r>
          </a:p>
          <a:p>
            <a:r>
              <a:rPr lang="en-US" altLang="en-US" sz="3200" dirty="0"/>
              <a:t>Message 3</a:t>
            </a:r>
          </a:p>
          <a:p>
            <a:pPr lvl="1"/>
            <a:r>
              <a:rPr lang="en-US" altLang="en-US" sz="2800" dirty="0"/>
              <a:t>Risk can be measured</a:t>
            </a:r>
          </a:p>
        </p:txBody>
      </p:sp>
    </p:spTree>
    <p:extLst>
      <p:ext uri="{BB962C8B-B14F-4D97-AF65-F5344CB8AC3E}">
        <p14:creationId xmlns:p14="http://schemas.microsoft.com/office/powerpoint/2010/main" val="1617381596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Rates of Return </a:t>
            </a:r>
            <a:r>
              <a:rPr lang="en-US" altLang="en-US" sz="2000" dirty="0"/>
              <a:t>(1 of 4)</a:t>
            </a:r>
            <a:endParaRPr lang="en-US" altLang="en-US" dirty="0"/>
          </a:p>
        </p:txBody>
      </p:sp>
      <p:graphicFrame>
        <p:nvGraphicFramePr>
          <p:cNvPr id="11059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20003"/>
              </p:ext>
            </p:extLst>
          </p:nvPr>
        </p:nvGraphicFramePr>
        <p:xfrm>
          <a:off x="1331119" y="3200400"/>
          <a:ext cx="6110288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2133360" imgH="825480" progId="Equation.DSMT4">
                  <p:embed/>
                </p:oleObj>
              </mc:Choice>
              <mc:Fallback>
                <p:oleObj name="Equation" r:id="rId4" imgW="2133360" imgH="825480" progId="Equation.DSMT4">
                  <p:embed/>
                  <p:pic>
                    <p:nvPicPr>
                      <p:cNvPr id="110597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3200400"/>
                        <a:ext cx="6110288" cy="2363788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/>
          </p:cNvGraphicFramePr>
          <p:nvPr>
            <p:extLst/>
          </p:nvPr>
        </p:nvGraphicFramePr>
        <p:xfrm>
          <a:off x="1331119" y="1981200"/>
          <a:ext cx="632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2108160" imgH="253800" progId="Equation.3">
                  <p:embed/>
                </p:oleObj>
              </mc:Choice>
              <mc:Fallback>
                <p:oleObj name="Equation" r:id="rId6" imgW="2108160" imgH="253800" progId="Equation.3">
                  <p:embed/>
                  <p:pic>
                    <p:nvPicPr>
                      <p:cNvPr id="102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1981200"/>
                        <a:ext cx="6324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216819" y="1828800"/>
            <a:ext cx="6553200" cy="10668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854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Rates of Return </a:t>
            </a:r>
            <a:r>
              <a:rPr lang="en-US" altLang="en-US" sz="2000" dirty="0"/>
              <a:t>(2 of 4)</a:t>
            </a:r>
            <a:endParaRPr lang="en-US" altLang="en-US" dirty="0"/>
          </a:p>
        </p:txBody>
      </p:sp>
      <p:graphicFrame>
        <p:nvGraphicFramePr>
          <p:cNvPr id="112645" name="Object 2"/>
          <p:cNvGraphicFramePr>
            <a:graphicFrameLocks/>
          </p:cNvGraphicFramePr>
          <p:nvPr>
            <p:extLst/>
          </p:nvPr>
        </p:nvGraphicFramePr>
        <p:xfrm>
          <a:off x="1504950" y="2133600"/>
          <a:ext cx="613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1726920" imgH="241200" progId="Equation.3">
                  <p:embed/>
                </p:oleObj>
              </mc:Choice>
              <mc:Fallback>
                <p:oleObj name="Equation" r:id="rId4" imgW="1726920" imgH="241200" progId="Equation.3">
                  <p:embed/>
                  <p:pic>
                    <p:nvPicPr>
                      <p:cNvPr id="112645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133600"/>
                        <a:ext cx="613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3"/>
          <p:cNvGraphicFramePr>
            <a:graphicFrameLocks/>
          </p:cNvGraphicFramePr>
          <p:nvPr>
            <p:extLst/>
          </p:nvPr>
        </p:nvGraphicFramePr>
        <p:xfrm>
          <a:off x="914400" y="4038600"/>
          <a:ext cx="71628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892160" imgH="253800" progId="Equation.3">
                  <p:embed/>
                </p:oleObj>
              </mc:Choice>
              <mc:Fallback>
                <p:oleObj name="Equation" r:id="rId6" imgW="1892160" imgH="253800" progId="Equation.3">
                  <p:embed/>
                  <p:pic>
                    <p:nvPicPr>
                      <p:cNvPr id="112646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71628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1371600" y="1981200"/>
            <a:ext cx="6350000" cy="10668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62000" y="3962400"/>
            <a:ext cx="7543800" cy="10668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6834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Rates of Return </a:t>
            </a:r>
            <a:r>
              <a:rPr lang="en-US" altLang="en-US" sz="2000" dirty="0"/>
              <a:t>(3 of 4)</a:t>
            </a:r>
            <a:endParaRPr lang="en-US" altLang="en-US" dirty="0"/>
          </a:p>
        </p:txBody>
      </p:sp>
      <p:graphicFrame>
        <p:nvGraphicFramePr>
          <p:cNvPr id="11469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423692"/>
              </p:ext>
            </p:extLst>
          </p:nvPr>
        </p:nvGraphicFramePr>
        <p:xfrm>
          <a:off x="1490663" y="1374775"/>
          <a:ext cx="6380162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1879560" imgH="583920" progId="Equation.DSMT4">
                  <p:embed/>
                </p:oleObj>
              </mc:Choice>
              <mc:Fallback>
                <p:oleObj name="Equation" r:id="rId4" imgW="1879560" imgH="583920" progId="Equation.DSMT4">
                  <p:embed/>
                  <p:pic>
                    <p:nvPicPr>
                      <p:cNvPr id="11469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1374775"/>
                        <a:ext cx="6380162" cy="1984375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108227"/>
              </p:ext>
            </p:extLst>
          </p:nvPr>
        </p:nvGraphicFramePr>
        <p:xfrm>
          <a:off x="933450" y="4038600"/>
          <a:ext cx="7351713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2145960" imgH="583920" progId="Equation.DSMT4">
                  <p:embed/>
                </p:oleObj>
              </mc:Choice>
              <mc:Fallback>
                <p:oleObj name="Equation" r:id="rId6" imgW="2145960" imgH="583920" progId="Equation.DSMT4">
                  <p:embed/>
                  <p:pic>
                    <p:nvPicPr>
                      <p:cNvPr id="11469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038600"/>
                        <a:ext cx="7351713" cy="1995488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78171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of Return </a:t>
            </a:r>
            <a:r>
              <a:rPr lang="en-US" altLang="en-US" sz="2000" dirty="0"/>
              <a:t>(4 of 4)</a:t>
            </a:r>
          </a:p>
        </p:txBody>
      </p:sp>
      <p:sp>
        <p:nvSpPr>
          <p:cNvPr id="41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/>
              <a:t>Nominal vs. Real</a:t>
            </a:r>
          </a:p>
        </p:txBody>
      </p:sp>
      <p:graphicFrame>
        <p:nvGraphicFramePr>
          <p:cNvPr id="4098" name="Object 2"/>
          <p:cNvGraphicFramePr>
            <a:graphicFrameLocks/>
          </p:cNvGraphicFramePr>
          <p:nvPr>
            <p:extLst/>
          </p:nvPr>
        </p:nvGraphicFramePr>
        <p:xfrm>
          <a:off x="985785" y="2461444"/>
          <a:ext cx="7135283" cy="69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2361960" imgH="228600" progId="Equation.3">
                  <p:embed/>
                </p:oleObj>
              </mc:Choice>
              <mc:Fallback>
                <p:oleObj name="Equation" r:id="rId4" imgW="2361960" imgH="228600" progId="Equation.3">
                  <p:embed/>
                  <p:pic>
                    <p:nvPicPr>
                      <p:cNvPr id="409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785" y="2461444"/>
                        <a:ext cx="7135283" cy="690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230683"/>
              </p:ext>
            </p:extLst>
          </p:nvPr>
        </p:nvGraphicFramePr>
        <p:xfrm>
          <a:off x="1692275" y="3822700"/>
          <a:ext cx="57578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1917360" imgH="431640" progId="Equation.DSMT4">
                  <p:embed/>
                </p:oleObj>
              </mc:Choice>
              <mc:Fallback>
                <p:oleObj name="Equation" r:id="rId6" imgW="1917360" imgH="431640" progId="Equation.DSMT4">
                  <p:embed/>
                  <p:pic>
                    <p:nvPicPr>
                      <p:cNvPr id="11674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822700"/>
                        <a:ext cx="5757863" cy="1219200"/>
                      </a:xfrm>
                      <a:prstGeom prst="rect">
                        <a:avLst/>
                      </a:prstGeom>
                      <a:noFill/>
                      <a:ln w="57150" cmpd="thinThick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723899" y="2273299"/>
            <a:ext cx="7696200" cy="10668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501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Indexes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Market Index </a:t>
            </a:r>
          </a:p>
          <a:p>
            <a:pPr lvl="1"/>
            <a:r>
              <a:rPr lang="en-US" sz="2800" dirty="0"/>
              <a:t>Measure of the investment performance of the overall market</a:t>
            </a:r>
          </a:p>
          <a:p>
            <a:r>
              <a:rPr lang="en-US" altLang="en-US" sz="3200" dirty="0"/>
              <a:t>Dow Jones Industrial Average (The Dow)</a:t>
            </a:r>
            <a:r>
              <a:rPr lang="en-US" sz="3200" dirty="0"/>
              <a:t> </a:t>
            </a:r>
          </a:p>
          <a:p>
            <a:pPr lvl="1"/>
            <a:r>
              <a:rPr lang="en-US" altLang="en-US" sz="2800" dirty="0"/>
              <a:t>Index of the investment performance of a portfolio of 30 “blue-chip” stocks</a:t>
            </a:r>
          </a:p>
          <a:p>
            <a:r>
              <a:rPr lang="en-US" altLang="en-US" sz="3200" dirty="0"/>
              <a:t>Standard &amp; Poor’s Composite Index (S&amp;P 500)</a:t>
            </a:r>
          </a:p>
          <a:p>
            <a:pPr lvl="1"/>
            <a:r>
              <a:rPr lang="en-US" altLang="en-US" sz="2800" dirty="0"/>
              <a:t>Index of the investment performance of a portfolio of 500 large stocks</a:t>
            </a:r>
          </a:p>
        </p:txBody>
      </p:sp>
    </p:spTree>
    <p:extLst>
      <p:ext uri="{BB962C8B-B14F-4D97-AF65-F5344CB8AC3E}">
        <p14:creationId xmlns:p14="http://schemas.microsoft.com/office/powerpoint/2010/main" val="58639230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1CC6F-75B8-48AF-AA25-BF44F1DF1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9" y="1524000"/>
            <a:ext cx="8391028" cy="46453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The Value of a $1 Investment in 1900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75D53-D57A-4F02-9522-8BA5738D90A2}"/>
              </a:ext>
            </a:extLst>
          </p:cNvPr>
          <p:cNvSpPr txBox="1"/>
          <p:nvPr/>
        </p:nvSpPr>
        <p:spPr>
          <a:xfrm rot="16200000">
            <a:off x="7943830" y="557873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808402434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of Return </a:t>
            </a:r>
            <a:r>
              <a:rPr lang="en-US" altLang="en-US" sz="2000" dirty="0"/>
              <a:t>(5 of 6)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C0729-BE29-405C-BDB2-5DBE18AB8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52814"/>
            <a:ext cx="8001000" cy="21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19222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1643</TotalTime>
  <Pages>8923980</Pages>
  <Words>512</Words>
  <Application>Microsoft Office PowerPoint</Application>
  <PresentationFormat>On-screen Show (4:3)</PresentationFormat>
  <Paragraphs>127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Times New Roman</vt:lpstr>
      <vt:lpstr>Wingdings</vt:lpstr>
      <vt:lpstr>BMM4e</vt:lpstr>
      <vt:lpstr>Equation</vt:lpstr>
      <vt:lpstr>Worksheet</vt:lpstr>
      <vt:lpstr>PowerPoint Presentation</vt:lpstr>
      <vt:lpstr>Topics Covered</vt:lpstr>
      <vt:lpstr>Rates of Return (1 of 4)</vt:lpstr>
      <vt:lpstr>Rates of Return (2 of 4)</vt:lpstr>
      <vt:lpstr>Rates of Return (3 of 4)</vt:lpstr>
      <vt:lpstr>Rates of Return (4 of 4)</vt:lpstr>
      <vt:lpstr>Market Indexes</vt:lpstr>
      <vt:lpstr>The Value of a $1 Investment in 1900</vt:lpstr>
      <vt:lpstr>Rates of Return (5 of 6)</vt:lpstr>
      <vt:lpstr>Rates of Return (6 of 6)</vt:lpstr>
      <vt:lpstr>Expected Return</vt:lpstr>
      <vt:lpstr>Expected Returns</vt:lpstr>
      <vt:lpstr>Country Risk Premiums (%)</vt:lpstr>
      <vt:lpstr>Measuring Risk (1 of 4)</vt:lpstr>
      <vt:lpstr>Measuring Risk (2 of 4)</vt:lpstr>
      <vt:lpstr>Measuring Risk (3 of 4)</vt:lpstr>
      <vt:lpstr>Measuring Risk (4 of 4)</vt:lpstr>
      <vt:lpstr>Stock Market Volatility 1900-2017</vt:lpstr>
      <vt:lpstr>Risk and Diversification (1 of 9)</vt:lpstr>
      <vt:lpstr>Risk and Diversification (2 of 9)</vt:lpstr>
      <vt:lpstr>Risk and Diversification (3 of 9)</vt:lpstr>
      <vt:lpstr>Risk and Diversification (4 of 9)</vt:lpstr>
      <vt:lpstr>Risk and Diversification (5 of 9)</vt:lpstr>
      <vt:lpstr>Risk and Diversification (6 of 9)</vt:lpstr>
      <vt:lpstr>Risk and Diversification (7 of 9)</vt:lpstr>
      <vt:lpstr>Risk and Diversification (8 of 9)</vt:lpstr>
      <vt:lpstr>Risk and Diversification (9 of 9)</vt:lpstr>
      <vt:lpstr>Thinking about Risk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Mccabe, Allison</cp:lastModifiedBy>
  <cp:revision>323</cp:revision>
  <dcterms:created xsi:type="dcterms:W3CDTF">1997-10-06T19:15:22Z</dcterms:created>
  <dcterms:modified xsi:type="dcterms:W3CDTF">2019-01-08T19:00:57Z</dcterms:modified>
</cp:coreProperties>
</file>