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19"/>
  </p:notesMasterIdLst>
  <p:sldIdLst>
    <p:sldId id="256" r:id="rId3"/>
    <p:sldId id="259" r:id="rId4"/>
    <p:sldId id="258" r:id="rId5"/>
    <p:sldId id="260" r:id="rId6"/>
    <p:sldId id="261" r:id="rId7"/>
    <p:sldId id="262" r:id="rId8"/>
    <p:sldId id="263" r:id="rId9"/>
    <p:sldId id="264" r:id="rId10"/>
    <p:sldId id="266" r:id="rId11"/>
    <p:sldId id="267" r:id="rId12"/>
    <p:sldId id="269" r:id="rId13"/>
    <p:sldId id="270" r:id="rId14"/>
    <p:sldId id="272" r:id="rId15"/>
    <p:sldId id="275" r:id="rId16"/>
    <p:sldId id="276" r:id="rId17"/>
    <p:sldId id="278" r:id="rId18"/>
  </p:sldIdLst>
  <p:sldSz cx="11023600" cy="7772400"/>
  <p:notesSz cx="11023600" cy="7772400"/>
  <p:embeddedFontLst>
    <p:embeddedFont>
      <p:font typeface="Calibri" panose="020F0502020204030204" pitchFamily="34" charset="0"/>
      <p:regular r:id="rId20"/>
      <p:bold r:id="rId21"/>
      <p:italic r:id="rId22"/>
      <p:boldItalic r:id="rId23"/>
    </p:embeddedFont>
    <p:embeddedFont>
      <p:font typeface="Helvetica Neue" panose="02000503000000020004" pitchFamily="2" charset="0"/>
      <p:bold r:id="rId24"/>
      <p:boldItalic r:id="rId25"/>
    </p:embeddedFont>
    <p:embeddedFont>
      <p:font typeface="Raleway" pitchFamily="2" charset="0"/>
      <p:regular r:id="rId26"/>
      <p:bold r:id="rId27"/>
      <p:italic r:id="rId28"/>
      <p:boldItalic r:id="rId29"/>
    </p:embeddedFont>
    <p:embeddedFont>
      <p:font typeface="Raleway Black" panose="020F0502020204030204" pitchFamily="34" charset="0"/>
      <p:bold r:id="rId30"/>
      <p:italic r:id="rId31"/>
      <p:boldItalic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bThqS8KyEZsI/zksxCP6gdGd2U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1"/>
    <p:restoredTop sz="93802"/>
  </p:normalViewPr>
  <p:slideViewPr>
    <p:cSldViewPr snapToGrid="0">
      <p:cViewPr varScale="1">
        <p:scale>
          <a:sx n="104" d="100"/>
          <a:sy n="104" d="100"/>
        </p:scale>
        <p:origin x="536" y="2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776788" cy="3889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6243638" y="0"/>
            <a:ext cx="4776787" cy="3889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7383463"/>
            <a:ext cx="4776788" cy="3889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tr.wikipedia.org/wiki/Gelir"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tr.wikipedia.org/wiki/T%C3%BCketim"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tcmb.gov.tr/wps/wcm/connect/TR/TCMB+TR/Main+Menu/Banka+Hakkinda/Egitim-Akademik/Finansal+Okuryazarlik/etkinlikler/"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dunyaninilkleri.com/ilkler/dunyadaki-ilk-cek.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urriyet.com.tr/lezizz/yemek-tarifleri/"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e8ca36945_0_0: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10e8ca36945_0_0:notes"/>
          <p:cNvSpPr txBox="1">
            <a:spLocks noGrp="1"/>
          </p:cNvSpPr>
          <p:nvPr>
            <p:ph type="body" idx="1"/>
          </p:nvPr>
        </p:nvSpPr>
        <p:spPr>
          <a:xfrm>
            <a:off x="1101725" y="3740150"/>
            <a:ext cx="8820000" cy="306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Eğitmen öncelikle kendini tanıtır. </a:t>
            </a:r>
            <a:endParaRPr/>
          </a:p>
          <a:p>
            <a:pPr marL="0" lvl="0" indent="0" algn="l" rtl="0">
              <a:spcBef>
                <a:spcPts val="0"/>
              </a:spcBef>
              <a:spcAft>
                <a:spcPts val="0"/>
              </a:spcAft>
              <a:buNone/>
            </a:pPr>
            <a:r>
              <a:rPr lang="tr-TR"/>
              <a:t>Sunumun akışından bahseder.</a:t>
            </a:r>
            <a:endParaRPr/>
          </a:p>
          <a:p>
            <a:pPr marL="0" lvl="0" indent="0" algn="l" rtl="0">
              <a:spcBef>
                <a:spcPts val="0"/>
              </a:spcBef>
              <a:spcAft>
                <a:spcPts val="0"/>
              </a:spcAft>
              <a:buNone/>
            </a:pPr>
            <a:endParaRPr/>
          </a:p>
        </p:txBody>
      </p:sp>
      <p:sp>
        <p:nvSpPr>
          <p:cNvPr id="100" name="Google Shape;100;g10e8ca36945_0_0:notes"/>
          <p:cNvSpPr txBox="1">
            <a:spLocks noGrp="1"/>
          </p:cNvSpPr>
          <p:nvPr>
            <p:ph type="sldNum" idx="12"/>
          </p:nvPr>
        </p:nvSpPr>
        <p:spPr>
          <a:xfrm>
            <a:off x="6243638" y="7383463"/>
            <a:ext cx="4776900" cy="388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2: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4" name="Google Shape;454;p12: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1">
                <a:latin typeface="Raleway"/>
                <a:ea typeface="Raleway"/>
                <a:cs typeface="Raleway"/>
                <a:sym typeface="Raleway"/>
              </a:rPr>
              <a:t>Bütçe yapmak paranı kontrol etmeni sağlar.</a:t>
            </a:r>
            <a:endParaRPr/>
          </a:p>
          <a:p>
            <a:pPr marL="0" lvl="0" indent="0" algn="l" rtl="0">
              <a:spcBef>
                <a:spcPts val="0"/>
              </a:spcBef>
              <a:spcAft>
                <a:spcPts val="0"/>
              </a:spcAft>
              <a:buClr>
                <a:schemeClr val="dk1"/>
              </a:buClr>
              <a:buSzPts val="1600"/>
              <a:buFont typeface="Arial"/>
              <a:buNone/>
            </a:pPr>
            <a:endParaRPr sz="1600" b="1">
              <a:latin typeface="Raleway"/>
              <a:ea typeface="Raleway"/>
              <a:cs typeface="Raleway"/>
              <a:sym typeface="Raleway"/>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r>
              <a:rPr lang="tr-TR">
                <a:solidFill>
                  <a:srgbClr val="000000"/>
                </a:solidFill>
              </a:rPr>
              <a:t>Bu slaytta bütçeden, bütçenin ne olduğundan kısaca bahsedilip, katılımcılardan bütçeye ilişkin bilgileri olup olmadığı öğrenilir ve önce başlığı (ve varsa görseli) verip, ardından tartıştıktan sonra yanıtı gösterilir. Herkese birer kişisel bütçe yapması için çalışma kağıdı dağıtılarak 5 dakikalık bir süre verilir. Ardından demotivator uygulamasına geçilir.</a:t>
            </a:r>
            <a:endParaRPr/>
          </a:p>
          <a:p>
            <a:pPr marL="0" lvl="0" indent="0" algn="l" rtl="0">
              <a:spcBef>
                <a:spcPts val="0"/>
              </a:spcBef>
              <a:spcAft>
                <a:spcPts val="0"/>
              </a:spcAft>
              <a:buNone/>
            </a:pPr>
            <a:endParaRPr>
              <a:solidFill>
                <a:srgbClr val="000000"/>
              </a:solidFill>
            </a:endParaRPr>
          </a:p>
          <a:p>
            <a:pPr marL="0" marR="0" lvl="0" indent="0" algn="l" rtl="0">
              <a:lnSpc>
                <a:spcPct val="100000"/>
              </a:lnSpc>
              <a:spcBef>
                <a:spcPts val="0"/>
              </a:spcBef>
              <a:spcAft>
                <a:spcPts val="0"/>
              </a:spcAft>
              <a:buClr>
                <a:schemeClr val="dk1"/>
              </a:buClr>
              <a:buSzPts val="1200"/>
              <a:buFont typeface="Calibri"/>
              <a:buNone/>
            </a:pPr>
            <a:r>
              <a:rPr lang="tr-TR"/>
              <a:t>Diyelim ki babamız bize 10 lira harçlık veriyor. Bunun 8 lirasını günlük harcamalarımız için, 1 lirasını ileride almayı hayal ettiğimiz güzel bir kitap için ve geri kalan 1 lirayı da belki bir gün lazım olur diye ayırıyorsak, bütçe yapmayı öğrenmişiz demektir. Emin olun, hem ebeveynlerimizin, hem büyük şirketlerin, hem de devletlerin yaptıkları bütçe aynen sizinki gibidir. Evet, bütçe yapmak gerçekten çocuk oyuncağıdır. Ama daha kolay başka bir şey daha vardır. Peki o nedir biliyor musunuz: Yaptığımız bütçeye dikkat etmemek!</a:t>
            </a:r>
            <a:endParaRPr/>
          </a:p>
          <a:p>
            <a:pPr marL="0" lvl="0" indent="0" algn="l" rtl="0">
              <a:spcBef>
                <a:spcPts val="0"/>
              </a:spcBef>
              <a:spcAft>
                <a:spcPts val="0"/>
              </a:spcAft>
              <a:buNone/>
            </a:pPr>
            <a:endParaRPr>
              <a:solidFill>
                <a:srgbClr val="000000"/>
              </a:solidFill>
            </a:endParaRPr>
          </a:p>
        </p:txBody>
      </p:sp>
      <p:sp>
        <p:nvSpPr>
          <p:cNvPr id="455" name="Google Shape;455;p12: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4: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14: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Bu uygulama yapılırken öğrencilere;</a:t>
            </a:r>
            <a:endParaRPr/>
          </a:p>
          <a:p>
            <a:pPr marL="171450" lvl="0" indent="-171450" algn="l" rtl="0">
              <a:spcBef>
                <a:spcPts val="0"/>
              </a:spcBef>
              <a:spcAft>
                <a:spcPts val="0"/>
              </a:spcAft>
              <a:buClr>
                <a:schemeClr val="dk1"/>
              </a:buClr>
              <a:buSzPts val="1200"/>
              <a:buFont typeface="Calibri"/>
              <a:buChar char="-"/>
            </a:pPr>
            <a:r>
              <a:rPr lang="tr-TR"/>
              <a:t>Almak istedikleri bir şey sorulur.</a:t>
            </a:r>
            <a:endParaRPr/>
          </a:p>
          <a:p>
            <a:pPr marL="171450" lvl="0" indent="-171450" algn="l" rtl="0">
              <a:spcBef>
                <a:spcPts val="0"/>
              </a:spcBef>
              <a:spcAft>
                <a:spcPts val="0"/>
              </a:spcAft>
              <a:buClr>
                <a:schemeClr val="dk1"/>
              </a:buClr>
              <a:buSzPts val="1200"/>
              <a:buFont typeface="Calibri"/>
              <a:buChar char="-"/>
            </a:pPr>
            <a:r>
              <a:rPr lang="tr-TR"/>
              <a:t>İstedikleri şeyin fiyatı sorulur.</a:t>
            </a:r>
            <a:endParaRPr/>
          </a:p>
          <a:p>
            <a:pPr marL="171450" lvl="0" indent="-171450" algn="l" rtl="0">
              <a:spcBef>
                <a:spcPts val="0"/>
              </a:spcBef>
              <a:spcAft>
                <a:spcPts val="0"/>
              </a:spcAft>
              <a:buClr>
                <a:schemeClr val="dk1"/>
              </a:buClr>
              <a:buSzPts val="1200"/>
              <a:buFont typeface="Calibri"/>
              <a:buChar char="-"/>
            </a:pPr>
            <a:r>
              <a:rPr lang="tr-TR"/>
              <a:t>Haftalık harçlıkları sorulur.</a:t>
            </a:r>
            <a:endParaRPr/>
          </a:p>
          <a:p>
            <a:pPr marL="171450" lvl="0" indent="-171450" algn="l" rtl="0">
              <a:spcBef>
                <a:spcPts val="0"/>
              </a:spcBef>
              <a:spcAft>
                <a:spcPts val="0"/>
              </a:spcAft>
              <a:buClr>
                <a:schemeClr val="dk1"/>
              </a:buClr>
              <a:buSzPts val="1200"/>
              <a:buFont typeface="Calibri"/>
              <a:buChar char="-"/>
            </a:pPr>
            <a:r>
              <a:rPr lang="tr-TR"/>
              <a:t>Harçlığının ne kadarını biriktirebileceği sorulur.</a:t>
            </a:r>
            <a:endParaRPr/>
          </a:p>
          <a:p>
            <a:pPr marL="171450" lvl="0" indent="-171450" algn="l" rtl="0">
              <a:spcBef>
                <a:spcPts val="0"/>
              </a:spcBef>
              <a:spcAft>
                <a:spcPts val="0"/>
              </a:spcAft>
              <a:buClr>
                <a:schemeClr val="dk1"/>
              </a:buClr>
              <a:buSzPts val="1200"/>
              <a:buFont typeface="Calibri"/>
              <a:buChar char="-"/>
            </a:pPr>
            <a:r>
              <a:rPr lang="tr-TR"/>
              <a:t>Ekstra bayram harçlıkları olup olmadığı ve bunları da dahil edip etmeyeceği sorulur.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tr-TR"/>
              <a:t>Bu sorular ışığında bir hesaplama yapılır ve istenilen şeyin tahmini olarak ne zaman alınabileceği söylenir ve bir an önce birikime başlanılması için öğrenci teşvik edilir.</a:t>
            </a:r>
            <a:endParaRPr/>
          </a:p>
        </p:txBody>
      </p:sp>
      <p:sp>
        <p:nvSpPr>
          <p:cNvPr id="527" name="Google Shape;527;p14: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0d20ec481f_0_6: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g10d20ec481f_0_6:notes"/>
          <p:cNvSpPr txBox="1">
            <a:spLocks noGrp="1"/>
          </p:cNvSpPr>
          <p:nvPr>
            <p:ph type="body" idx="1"/>
          </p:nvPr>
        </p:nvSpPr>
        <p:spPr>
          <a:xfrm>
            <a:off x="1101725" y="3740150"/>
            <a:ext cx="8820000" cy="306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tr-TR" sz="1200" b="1">
                <a:solidFill>
                  <a:srgbClr val="000000"/>
                </a:solidFill>
                <a:latin typeface="Calibri"/>
                <a:ea typeface="Calibri"/>
                <a:cs typeface="Calibri"/>
                <a:sym typeface="Calibri"/>
              </a:rPr>
              <a:t>BİRİKİM</a:t>
            </a:r>
            <a:endParaRPr sz="1200" b="1">
              <a:latin typeface="Calibri"/>
              <a:ea typeface="Calibri"/>
              <a:cs typeface="Calibri"/>
              <a:sym typeface="Calibri"/>
            </a:endParaRPr>
          </a:p>
          <a:p>
            <a:pPr marL="0" lvl="0" indent="0" algn="l" rtl="0">
              <a:lnSpc>
                <a:spcPct val="107000"/>
              </a:lnSpc>
              <a:spcBef>
                <a:spcPts val="800"/>
              </a:spcBef>
              <a:spcAft>
                <a:spcPts val="0"/>
              </a:spcAft>
              <a:buNone/>
            </a:pPr>
            <a:r>
              <a:rPr lang="tr-TR" sz="1200">
                <a:solidFill>
                  <a:srgbClr val="000000"/>
                </a:solidFill>
                <a:latin typeface="Calibri"/>
                <a:ea typeface="Calibri"/>
                <a:cs typeface="Calibri"/>
                <a:sym typeface="Calibri"/>
              </a:rPr>
              <a:t>Birikim, harcama yapmadan önce gelirin bir miktarını ayırarak biriktirilen para veya maldır.</a:t>
            </a:r>
            <a:endParaRPr/>
          </a:p>
          <a:p>
            <a:pPr marL="0" lvl="0" indent="0" algn="l" rtl="0">
              <a:lnSpc>
                <a:spcPct val="107000"/>
              </a:lnSpc>
              <a:spcBef>
                <a:spcPts val="800"/>
              </a:spcBef>
              <a:spcAft>
                <a:spcPts val="0"/>
              </a:spcAft>
              <a:buNone/>
            </a:pPr>
            <a:r>
              <a:rPr lang="tr-TR" sz="1200" b="1">
                <a:latin typeface="Calibri"/>
                <a:ea typeface="Calibri"/>
                <a:cs typeface="Calibri"/>
                <a:sym typeface="Calibri"/>
              </a:rPr>
              <a:t>HARCAMA</a:t>
            </a:r>
            <a:endParaRPr/>
          </a:p>
          <a:p>
            <a:pPr marL="0" lvl="0" indent="0" algn="l" rtl="0">
              <a:lnSpc>
                <a:spcPct val="107000"/>
              </a:lnSpc>
              <a:spcBef>
                <a:spcPts val="800"/>
              </a:spcBef>
              <a:spcAft>
                <a:spcPts val="0"/>
              </a:spcAft>
              <a:buNone/>
            </a:pPr>
            <a:r>
              <a:rPr lang="tr-TR" sz="1200">
                <a:latin typeface="Calibri"/>
                <a:ea typeface="Calibri"/>
                <a:cs typeface="Calibri"/>
                <a:sym typeface="Calibri"/>
              </a:rPr>
              <a:t>Harcama, bir ürün veya hizmeti alırken ödenen maliyettir. </a:t>
            </a:r>
            <a:endParaRPr sz="1200">
              <a:solidFill>
                <a:srgbClr val="000000"/>
              </a:solidFill>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TASARRUF</a:t>
            </a:r>
            <a:endParaRPr sz="1200" b="1">
              <a:latin typeface="Calibri"/>
              <a:ea typeface="Calibri"/>
              <a:cs typeface="Calibri"/>
              <a:sym typeface="Calibri"/>
            </a:endParaRPr>
          </a:p>
          <a:p>
            <a:pPr marL="0" lvl="0" indent="0" algn="l" rtl="0">
              <a:lnSpc>
                <a:spcPct val="107000"/>
              </a:lnSpc>
              <a:spcBef>
                <a:spcPts val="800"/>
              </a:spcBef>
              <a:spcAft>
                <a:spcPts val="0"/>
              </a:spcAft>
              <a:buNone/>
            </a:pPr>
            <a:r>
              <a:rPr lang="tr-TR" sz="1200">
                <a:latin typeface="Calibri"/>
                <a:ea typeface="Calibri"/>
                <a:cs typeface="Calibri"/>
                <a:sym typeface="Calibri"/>
              </a:rPr>
              <a:t>Tasarruf, harcama ve tüketimde dikkatli davranma, yeterli olduğu kadar kullanmaya özen gösterme yani maliyetleri kısmaktır.</a:t>
            </a:r>
            <a:endParaRPr sz="1200">
              <a:latin typeface="Calibri"/>
              <a:ea typeface="Calibri"/>
              <a:cs typeface="Calibri"/>
              <a:sym typeface="Calibri"/>
            </a:endParaRPr>
          </a:p>
          <a:p>
            <a:pPr marL="0" lvl="0" indent="0" algn="l" rtl="0">
              <a:spcBef>
                <a:spcPts val="800"/>
              </a:spcBef>
              <a:spcAft>
                <a:spcPts val="0"/>
              </a:spcAft>
              <a:buNone/>
            </a:pPr>
            <a:endParaRPr/>
          </a:p>
        </p:txBody>
      </p:sp>
      <p:sp>
        <p:nvSpPr>
          <p:cNvPr id="580" name="Google Shape;580;g10d20ec481f_0_6:notes"/>
          <p:cNvSpPr txBox="1">
            <a:spLocks noGrp="1"/>
          </p:cNvSpPr>
          <p:nvPr>
            <p:ph type="sldNum" idx="12"/>
          </p:nvPr>
        </p:nvSpPr>
        <p:spPr>
          <a:xfrm>
            <a:off x="6243638" y="7383463"/>
            <a:ext cx="4776900" cy="3888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0d20ec481f_0_154: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g10d20ec481f_0_154:notes"/>
          <p:cNvSpPr txBox="1">
            <a:spLocks noGrp="1"/>
          </p:cNvSpPr>
          <p:nvPr>
            <p:ph type="body" idx="1"/>
          </p:nvPr>
        </p:nvSpPr>
        <p:spPr>
          <a:xfrm>
            <a:off x="1101726" y="3740150"/>
            <a:ext cx="8820000" cy="30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36" name="Google Shape;636;g10d20ec481f_0_154:notes"/>
          <p:cNvSpPr txBox="1">
            <a:spLocks noGrp="1"/>
          </p:cNvSpPr>
          <p:nvPr>
            <p:ph type="sldNum" idx="12"/>
          </p:nvPr>
        </p:nvSpPr>
        <p:spPr>
          <a:xfrm>
            <a:off x="6243639" y="7383463"/>
            <a:ext cx="4776900" cy="389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9: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19: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tr-TR" sz="1200" b="1">
                <a:solidFill>
                  <a:srgbClr val="000000"/>
                </a:solidFill>
                <a:latin typeface="Calibri"/>
                <a:ea typeface="Calibri"/>
                <a:cs typeface="Calibri"/>
                <a:sym typeface="Calibri"/>
              </a:rPr>
              <a:t>YATIRIM</a:t>
            </a:r>
            <a:endParaRPr/>
          </a:p>
          <a:p>
            <a:pPr marL="0" marR="0" lvl="0" indent="0" algn="l" rtl="0">
              <a:lnSpc>
                <a:spcPct val="100000"/>
              </a:lnSpc>
              <a:spcBef>
                <a:spcPts val="0"/>
              </a:spcBef>
              <a:spcAft>
                <a:spcPts val="0"/>
              </a:spcAft>
              <a:buClr>
                <a:srgbClr val="000000"/>
              </a:buClr>
              <a:buSzPts val="1200"/>
              <a:buFont typeface="Calibri"/>
              <a:buNone/>
            </a:pPr>
            <a:r>
              <a:rPr lang="tr-TR" sz="1200">
                <a:solidFill>
                  <a:srgbClr val="000000"/>
                </a:solidFill>
                <a:latin typeface="Calibri"/>
                <a:ea typeface="Calibri"/>
                <a:cs typeface="Calibri"/>
                <a:sym typeface="Calibri"/>
              </a:rPr>
              <a:t>Yatırım, </a:t>
            </a:r>
            <a:r>
              <a:rPr lang="tr-TR" sz="1200">
                <a:latin typeface="Calibri"/>
                <a:ea typeface="Calibri"/>
                <a:cs typeface="Calibri"/>
                <a:sym typeface="Calibri"/>
              </a:rPr>
              <a:t>belirli bir kaynağın ya da değerin gelir sağlamak amacıyla kısa veya uzun vadede değerlendirilmesidir.</a:t>
            </a:r>
            <a:endParaRPr sz="1200">
              <a:latin typeface="Calibri"/>
              <a:ea typeface="Calibri"/>
              <a:cs typeface="Calibri"/>
              <a:sym typeface="Calibri"/>
            </a:endParaRPr>
          </a:p>
          <a:p>
            <a:pPr marL="0" lvl="0" indent="0" algn="l" rtl="0">
              <a:spcBef>
                <a:spcPts val="0"/>
              </a:spcBef>
              <a:spcAft>
                <a:spcPts val="0"/>
              </a:spcAft>
              <a:buNone/>
            </a:pPr>
            <a:r>
              <a:rPr lang="tr-TR" sz="1200" b="0" i="0" u="none" strike="noStrike">
                <a:solidFill>
                  <a:srgbClr val="000000"/>
                </a:solidFill>
                <a:latin typeface="Arial"/>
                <a:ea typeface="Arial"/>
                <a:cs typeface="Arial"/>
                <a:sym typeface="Arial"/>
              </a:rPr>
              <a:t>Birikimlerin büyümesi, değer kaybetmemesi, enflasyon karşısında alım gücünü yitirmemesi için onları yatırım araçlarında değerlendirmek gerekir.</a:t>
            </a:r>
            <a:endParaRPr b="0"/>
          </a:p>
          <a:p>
            <a:pPr marL="0" lvl="0" indent="0" algn="l" rtl="0">
              <a:spcBef>
                <a:spcPts val="800"/>
              </a:spcBef>
              <a:spcAft>
                <a:spcPts val="0"/>
              </a:spcAft>
              <a:buNone/>
            </a:pPr>
            <a:r>
              <a:rPr lang="tr-TR" sz="1200" b="0" i="0" u="none" strike="noStrike">
                <a:solidFill>
                  <a:srgbClr val="000000"/>
                </a:solidFill>
                <a:latin typeface="Arial"/>
                <a:ea typeface="Arial"/>
                <a:cs typeface="Arial"/>
                <a:sym typeface="Arial"/>
              </a:rPr>
              <a:t>Yatırım, belirli bir kaynağın ya da değerin, </a:t>
            </a:r>
            <a:r>
              <a:rPr lang="tr-TR" sz="1200" b="0" i="0" u="sng" strike="noStrik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gelir</a:t>
            </a:r>
            <a:r>
              <a:rPr lang="tr-TR" sz="1200" b="0" i="0" u="none" strike="noStrike">
                <a:solidFill>
                  <a:srgbClr val="000000"/>
                </a:solidFill>
                <a:latin typeface="Arial"/>
                <a:ea typeface="Arial"/>
                <a:cs typeface="Arial"/>
                <a:sym typeface="Arial"/>
              </a:rPr>
              <a:t> sağlamak amacıyla kalıcı bir biçimde kullanılmasıdır. </a:t>
            </a:r>
            <a:r>
              <a:rPr lang="tr-TR" sz="1200" b="0" i="0" u="sng" strike="noStrik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Tüketim</a:t>
            </a:r>
            <a:r>
              <a:rPr lang="tr-TR" sz="1200" b="0" i="0" u="none" strike="noStrike">
                <a:solidFill>
                  <a:srgbClr val="000000"/>
                </a:solidFill>
                <a:latin typeface="Arial"/>
                <a:ea typeface="Arial"/>
                <a:cs typeface="Arial"/>
                <a:sym typeface="Arial"/>
              </a:rPr>
              <a:t> kavramından temel farkı, kullanılan kaynak ya da değerin işlem sonunda tükenmemesidir. Yatırım harcamasının sonucunda ortaya çıkan yatırım, orta ve uzun dönemde getiri sağlamaya devam eder.</a:t>
            </a:r>
            <a:endParaRPr b="0"/>
          </a:p>
          <a:p>
            <a:pPr marL="0" lvl="0" indent="0" algn="l" rtl="0">
              <a:spcBef>
                <a:spcPts val="800"/>
              </a:spcBef>
              <a:spcAft>
                <a:spcPts val="0"/>
              </a:spcAft>
              <a:buNone/>
            </a:pPr>
            <a:endParaRPr/>
          </a:p>
          <a:p>
            <a:pPr marL="0" lvl="0" indent="0" algn="l" rtl="0">
              <a:spcBef>
                <a:spcPts val="0"/>
              </a:spcBef>
              <a:spcAft>
                <a:spcPts val="0"/>
              </a:spcAft>
              <a:buNone/>
            </a:pPr>
            <a:r>
              <a:rPr lang="tr-TR"/>
              <a:t>Diyelim ki her ay 100 lira biriktiriyorsunuz ve biriktirdiğiniz parayı yastığınızın altına koyuyorsunuz ya da bir kitap arasına veya hiç kimsenin bulamayacağı bir yere. Her ay 100 lira biriktirdiğiniz sürece 1 yıl sonunda tam 1.200 liranız olur. 10 yıl sonunda ise 12.000 liranız. Ama eğer paranızı sizin için çalıştırırsanız? Yatırım sözcüğünü mutlaka duymuşsunuzdur. Yatırım, paranızın sizin için çalışmasını ifade eder. Yani paranız itaatkâr bir yardımcı gibi sizin için çalışır ve size para kazandırır. Mesela bir yılda biriktirdiğiniz 1.200 lirayı bir bankaya götürüp %10 faiz oranından yatırırsanız, 10 yıl sonunda yaklaşık 3.200 liranız olur. Sırf paranızı yastık altında tutmayıp bankaya götürdüğünüz için banka size 2.000 lira ilave para vermiş olur. Yani paranız sizin için çalışmış olur. Tasarruf yapmanın ne kadar zor olduğunu bildikleri için bankalar bu başarınızı mükafatlandırmak isterler. Paranızın enflasyon denen canavar altında ezilmesini önlemek için de devlet buna destek verir, paranızı sigorta eder.</a:t>
            </a:r>
            <a:endParaRPr/>
          </a:p>
        </p:txBody>
      </p:sp>
      <p:sp>
        <p:nvSpPr>
          <p:cNvPr id="729" name="Google Shape;729;p19: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08eda9561d_0_6:notes"/>
          <p:cNvSpPr>
            <a:spLocks noGrp="1" noRot="1" noChangeAspect="1"/>
          </p:cNvSpPr>
          <p:nvPr>
            <p:ph type="sldImg" idx="2"/>
          </p:nvPr>
        </p:nvSpPr>
        <p:spPr>
          <a:xfrm>
            <a:off x="1771972" y="971550"/>
            <a:ext cx="7479600" cy="2622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g108eda9561d_0_6:notes"/>
          <p:cNvSpPr txBox="1">
            <a:spLocks noGrp="1"/>
          </p:cNvSpPr>
          <p:nvPr>
            <p:ph type="body" idx="1"/>
          </p:nvPr>
        </p:nvSpPr>
        <p:spPr>
          <a:xfrm>
            <a:off x="1101726" y="3740150"/>
            <a:ext cx="8820000" cy="30606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SzPts val="1400"/>
              <a:buNone/>
            </a:pPr>
            <a:r>
              <a:rPr lang="tr-TR" sz="1800" b="1">
                <a:latin typeface="Calibri"/>
                <a:ea typeface="Calibri"/>
                <a:cs typeface="Calibri"/>
                <a:sym typeface="Calibri"/>
              </a:rPr>
              <a:t>SEYAHAT SİGORTASI</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a:solidFill>
                  <a:srgbClr val="000000"/>
                </a:solidFill>
                <a:latin typeface="Calibri"/>
                <a:ea typeface="Calibri"/>
                <a:cs typeface="Calibri"/>
                <a:sym typeface="Calibri"/>
              </a:rPr>
              <a:t>Seyahat sigortası, yurtiçi ya da yurtdışı seyahatleriniz sırasında meydana gelebilecek sağlık risklerine karşı sizi koruyan bir sigortadır.</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b="1">
                <a:solidFill>
                  <a:srgbClr val="000000"/>
                </a:solidFill>
                <a:latin typeface="Calibri"/>
                <a:ea typeface="Calibri"/>
                <a:cs typeface="Calibri"/>
                <a:sym typeface="Calibri"/>
              </a:rPr>
              <a:t>TELEFON SİGORTASI</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a:solidFill>
                  <a:srgbClr val="000000"/>
                </a:solidFill>
                <a:latin typeface="Calibri"/>
                <a:ea typeface="Calibri"/>
                <a:cs typeface="Calibri"/>
                <a:sym typeface="Calibri"/>
              </a:rPr>
              <a:t>Telefon sigortası, çok önemli çünkü hep yanımızda ve telefonlar oldukça pahalılandı. telefonu çarpma, kırılma, düşme, sıvı teması, yüksek voltaja maruz kalma gibi hasarlara karşı güvence altına alır, teknik destek ve teknik servis sağlar.</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b="1">
                <a:solidFill>
                  <a:srgbClr val="000000"/>
                </a:solidFill>
                <a:latin typeface="Calibri"/>
                <a:ea typeface="Calibri"/>
                <a:cs typeface="Calibri"/>
                <a:sym typeface="Calibri"/>
              </a:rPr>
              <a:t>ZORUNLU TRAFİK SİGORTASI</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a:solidFill>
                  <a:srgbClr val="000000"/>
                </a:solidFill>
                <a:latin typeface="Calibri"/>
                <a:ea typeface="Calibri"/>
                <a:cs typeface="Calibri"/>
                <a:sym typeface="Calibri"/>
              </a:rPr>
              <a:t>Zorunlu Trafik Sigortası, devlet tarafından bütün motorlu araç sahiplerine yapılması zorunlu tutulmuş olan ve kaza sonucunda diğer araç veya üçüncü şahıslara verebileceğiniz zararlar için sizi güvence altına alan bir sigorta ürünüdür.</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b="1">
                <a:latin typeface="Calibri"/>
                <a:ea typeface="Calibri"/>
                <a:cs typeface="Calibri"/>
                <a:sym typeface="Calibri"/>
              </a:rPr>
              <a:t>DEPREM SİGORTASI</a:t>
            </a:r>
            <a:endParaRPr sz="1800">
              <a:latin typeface="Calibri"/>
              <a:ea typeface="Calibri"/>
              <a:cs typeface="Calibri"/>
              <a:sym typeface="Calibri"/>
            </a:endParaRPr>
          </a:p>
          <a:p>
            <a:pPr marL="0" lvl="0" indent="0" algn="l" rtl="0">
              <a:lnSpc>
                <a:spcPct val="107000"/>
              </a:lnSpc>
              <a:spcBef>
                <a:spcPts val="800"/>
              </a:spcBef>
              <a:spcAft>
                <a:spcPts val="0"/>
              </a:spcAft>
              <a:buSzPts val="1400"/>
              <a:buNone/>
            </a:pPr>
            <a:r>
              <a:rPr lang="tr-TR" sz="1800">
                <a:latin typeface="Calibri"/>
                <a:ea typeface="Calibri"/>
                <a:cs typeface="Calibri"/>
                <a:sym typeface="Calibri"/>
              </a:rPr>
              <a:t>DASK, </a:t>
            </a:r>
            <a:r>
              <a:rPr lang="tr-TR" sz="1800">
                <a:solidFill>
                  <a:srgbClr val="000000"/>
                </a:solidFill>
                <a:latin typeface="Calibri"/>
                <a:ea typeface="Calibri"/>
                <a:cs typeface="Calibri"/>
                <a:sym typeface="Calibri"/>
              </a:rPr>
              <a:t>depremden sonra meydana gelebilecek yangın, yer kayması, infilak gibi durumlardan kaynaklanan maddi zararları poliçede belirtilen limitler ölçüsünde nakit olarak karşılar.</a:t>
            </a:r>
            <a:endParaRPr sz="1800">
              <a:latin typeface="Calibri"/>
              <a:ea typeface="Calibri"/>
              <a:cs typeface="Calibri"/>
              <a:sym typeface="Calibri"/>
            </a:endParaRPr>
          </a:p>
          <a:p>
            <a:pPr marL="0" lvl="0" indent="0" algn="l" rtl="0">
              <a:lnSpc>
                <a:spcPct val="100000"/>
              </a:lnSpc>
              <a:spcBef>
                <a:spcPts val="800"/>
              </a:spcBef>
              <a:spcAft>
                <a:spcPts val="0"/>
              </a:spcAft>
              <a:buSzPts val="1400"/>
              <a:buNone/>
            </a:pPr>
            <a:endParaRPr/>
          </a:p>
        </p:txBody>
      </p:sp>
      <p:sp>
        <p:nvSpPr>
          <p:cNvPr id="762" name="Google Shape;762;g108eda9561d_0_6:notes"/>
          <p:cNvSpPr txBox="1">
            <a:spLocks noGrp="1"/>
          </p:cNvSpPr>
          <p:nvPr>
            <p:ph type="sldNum" idx="12"/>
          </p:nvPr>
        </p:nvSpPr>
        <p:spPr>
          <a:xfrm>
            <a:off x="6243639" y="7383463"/>
            <a:ext cx="4776900" cy="389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tr-T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21:notes"/>
          <p:cNvSpPr txBox="1">
            <a:spLocks noGrp="1"/>
          </p:cNvSpPr>
          <p:nvPr>
            <p:ph type="body" idx="1"/>
          </p:nvPr>
        </p:nvSpPr>
        <p:spPr>
          <a:xfrm>
            <a:off x="1101725" y="3740150"/>
            <a:ext cx="8820150" cy="3060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tr-TR" b="0" i="0" dirty="0">
                <a:effectLst/>
                <a:latin typeface="YS Text"/>
                <a:hlinkClick r:id="rId3"/>
              </a:rPr>
              <a:t>https://www.tcmb.gov.tr/wps/wcm/connect/TR/TCMB+TR/Main+Menu/Banka+Hakkinda/Egitim-Akademik/Finansal+Okuryazarlik/etkinlikler/</a:t>
            </a:r>
            <a:endParaRPr lang="tr-TR" b="0" i="0" dirty="0">
              <a:effectLst/>
              <a:latin typeface="YS Text"/>
            </a:endParaRPr>
          </a:p>
          <a:p>
            <a:pPr marL="0" lvl="0" indent="0" algn="l" rtl="0">
              <a:spcBef>
                <a:spcPts val="0"/>
              </a:spcBef>
              <a:spcAft>
                <a:spcPts val="0"/>
              </a:spcAft>
              <a:buNone/>
            </a:pPr>
            <a:endParaRPr dirty="0"/>
          </a:p>
        </p:txBody>
      </p:sp>
      <p:sp>
        <p:nvSpPr>
          <p:cNvPr id="809" name="Google Shape;809;p21: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4: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Calibri"/>
              <a:buNone/>
            </a:pPr>
            <a:r>
              <a:rPr lang="tr-TR" sz="1200" b="1" i="0">
                <a:solidFill>
                  <a:srgbClr val="333333"/>
                </a:solidFill>
                <a:latin typeface="Calibri"/>
                <a:ea typeface="Calibri"/>
                <a:cs typeface="Calibri"/>
                <a:sym typeface="Calibri"/>
              </a:rPr>
              <a:t>Hayal ile hedef arasındaki fark nedir?</a:t>
            </a:r>
            <a:r>
              <a:rPr lang="tr-TR" sz="1200" b="0" i="0">
                <a:solidFill>
                  <a:srgbClr val="333333"/>
                </a:solidFill>
                <a:latin typeface="Calibri"/>
                <a:ea typeface="Calibri"/>
                <a:cs typeface="Calibri"/>
                <a:sym typeface="Calibri"/>
              </a:rPr>
              <a:t> Hayal ile hedef arasında tek fark eylemdir.  Hayal kurduktan sonra bu hayali gerçekleştirmek için hedefler belirlemeli yani eyleme dökmeli, harekete geçmeliyiz. Daha sonra bu hedeflere ulaşmak için, aslında hayallerimizi gerçekleştirmek için çaba sarf etmeliyiz. İşte bu hayallerimizi gerçekleştirecek, hedeflerimize ulaşmamızı sağlayacak olan en büyük etken içsel motivasyondur.  </a:t>
            </a:r>
            <a:endParaRPr/>
          </a:p>
          <a:p>
            <a:pPr marL="0" lvl="0" indent="0" algn="l" rtl="0">
              <a:spcBef>
                <a:spcPts val="0"/>
              </a:spcBef>
              <a:spcAft>
                <a:spcPts val="0"/>
              </a:spcAft>
              <a:buNone/>
            </a:pPr>
            <a:endParaRPr/>
          </a:p>
          <a:p>
            <a:pPr marL="0" lvl="0" indent="0" algn="l" rtl="0">
              <a:spcBef>
                <a:spcPts val="0"/>
              </a:spcBef>
              <a:spcAft>
                <a:spcPts val="0"/>
              </a:spcAft>
              <a:buNone/>
            </a:pPr>
            <a:r>
              <a:rPr lang="tr-TR"/>
              <a:t>İlkokul çağlarımızdan itibaren istek ve hedeflerimiz ailelerimizden bağımsız olarak gelişmeye başlar. Katılmak istediğimiz spor kulübüne yazılmak, çalmak istediğimiz bir müzik aletine sahip olmak, istediğimiz bir teknolojik aleti satın almak, yurtdışında kamp veya gezilere katılmak gibi istek ve hedeflerimiz için harçlıklarımızı biriktirerek birikim ve tasarrufa adım atmaya başlayabiliriz.</a:t>
            </a:r>
            <a:endParaRPr/>
          </a:p>
        </p:txBody>
      </p:sp>
      <p:sp>
        <p:nvSpPr>
          <p:cNvPr id="192" name="Google Shape;192;p4: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3: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3: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tr-TR" sz="1200" b="1">
                <a:latin typeface="Calibri"/>
                <a:ea typeface="Calibri"/>
                <a:cs typeface="Calibri"/>
                <a:sym typeface="Calibri"/>
              </a:rPr>
              <a:t>İlk Madeni Para:</a:t>
            </a:r>
            <a:r>
              <a:rPr lang="tr-TR" sz="1200">
                <a:latin typeface="Calibri"/>
                <a:ea typeface="Calibri"/>
                <a:cs typeface="Calibri"/>
                <a:sym typeface="Calibri"/>
              </a:rPr>
              <a:t> Tarihteki ilk madeni para basımının M.Ö VII. Yüzyılda Anadolu’da Lidyalılar tarafından yapıldığı bilinmektedir. </a:t>
            </a:r>
            <a:r>
              <a:rPr lang="tr-TR" sz="1200">
                <a:solidFill>
                  <a:srgbClr val="FF0000"/>
                </a:solidFill>
                <a:latin typeface="Calibri"/>
                <a:ea typeface="Calibri"/>
                <a:cs typeface="Calibri"/>
                <a:sym typeface="Calibri"/>
              </a:rPr>
              <a:t>(http://www.darphane.gov.tr/tr/content.php?parent_id=179&amp;content_id=179)</a:t>
            </a:r>
            <a:endParaRPr/>
          </a:p>
          <a:p>
            <a:pPr marL="0" lvl="0" indent="0" algn="l" rtl="0">
              <a:lnSpc>
                <a:spcPct val="107000"/>
              </a:lnSpc>
              <a:spcBef>
                <a:spcPts val="800"/>
              </a:spcBef>
              <a:spcAft>
                <a:spcPts val="0"/>
              </a:spcAft>
              <a:buNone/>
            </a:pPr>
            <a:endParaRPr sz="1200">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İlk Senet: </a:t>
            </a:r>
            <a:r>
              <a:rPr lang="tr-TR" sz="1200">
                <a:solidFill>
                  <a:srgbClr val="000000"/>
                </a:solidFill>
                <a:latin typeface="Calibri"/>
                <a:ea typeface="Calibri"/>
                <a:cs typeface="Calibri"/>
                <a:sym typeface="Calibri"/>
              </a:rPr>
              <a:t>M.Ö. 7-8. yüzyıla ait olan senet, bir meyve bahçesinin satışına ilişkin ve Mardin’de bulunuyor.   </a:t>
            </a:r>
            <a:r>
              <a:rPr lang="tr-TR" sz="1200">
                <a:solidFill>
                  <a:srgbClr val="FF0000"/>
                </a:solidFill>
                <a:latin typeface="Calibri"/>
                <a:ea typeface="Calibri"/>
                <a:cs typeface="Calibri"/>
                <a:sym typeface="Calibri"/>
              </a:rPr>
              <a:t>(http://www.ntv.com.tr/turkiye/dunyanin-en-eski-satis-senedi-mardinde,nXRnlW05IUWNNKWqEfzigg)</a:t>
            </a:r>
            <a:endParaRPr/>
          </a:p>
          <a:p>
            <a:pPr marL="0" lvl="0" indent="0" algn="l" rtl="0">
              <a:lnSpc>
                <a:spcPct val="107000"/>
              </a:lnSpc>
              <a:spcBef>
                <a:spcPts val="800"/>
              </a:spcBef>
              <a:spcAft>
                <a:spcPts val="0"/>
              </a:spcAft>
              <a:buNone/>
            </a:pPr>
            <a:endParaRPr sz="1200">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İlk Çek:</a:t>
            </a:r>
            <a:r>
              <a:rPr lang="tr-TR" sz="1200">
                <a:latin typeface="Calibri"/>
                <a:ea typeface="Calibri"/>
                <a:cs typeface="Calibri"/>
                <a:sym typeface="Calibri"/>
              </a:rPr>
              <a:t> Dünyada hamiline yazılarak kullanılan </a:t>
            </a:r>
            <a:r>
              <a:rPr lang="tr-TR" sz="1200" b="1">
                <a:latin typeface="Calibri"/>
                <a:ea typeface="Calibri"/>
                <a:cs typeface="Calibri"/>
                <a:sym typeface="Calibri"/>
              </a:rPr>
              <a:t>ilk çek</a:t>
            </a:r>
            <a:r>
              <a:rPr lang="tr-TR" sz="1200">
                <a:latin typeface="Calibri"/>
                <a:ea typeface="Calibri"/>
                <a:cs typeface="Calibri"/>
                <a:sym typeface="Calibri"/>
              </a:rPr>
              <a:t>, 22 Nisan 1659 ‘da Londra ‘da Nicholas Vanacker’a ödenmiştir. Çek değeri 10 pound olmak üzere, çeki ödeyen banka ismi , Clayton and Morris ‘tir. Bu çek el yazısı ile hazırlanmıştır ve bu çekin aslı, 1976 Aralık ayında Londra’da Sotheby’s müzayede salonunda yapılan bir açık arttırmada 1300 pounda satılmıştır. </a:t>
            </a:r>
            <a:r>
              <a:rPr lang="tr-TR" sz="1200">
                <a:solidFill>
                  <a:srgbClr val="FF0000"/>
                </a:solidFill>
                <a:latin typeface="Calibri"/>
                <a:ea typeface="Calibri"/>
                <a:cs typeface="Calibri"/>
                <a:sym typeface="Calibri"/>
              </a:rPr>
              <a:t>(</a:t>
            </a:r>
            <a:r>
              <a:rPr lang="tr-TR" sz="1200" u="sng">
                <a:solidFill>
                  <a:srgbClr val="FF0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Dünyadaki İlk Çek | Dünyanın İlkleri</a:t>
            </a:r>
            <a:r>
              <a:rPr lang="tr-TR" sz="1200">
                <a:solidFill>
                  <a:srgbClr val="FF0000"/>
                </a:solidFill>
                <a:latin typeface="Calibri"/>
                <a:ea typeface="Calibri"/>
                <a:cs typeface="Calibri"/>
                <a:sym typeface="Calibri"/>
              </a:rPr>
              <a:t> )</a:t>
            </a:r>
            <a:endParaRPr/>
          </a:p>
          <a:p>
            <a:pPr marL="0" lvl="0" indent="0" algn="l" rtl="0">
              <a:lnSpc>
                <a:spcPct val="107000"/>
              </a:lnSpc>
              <a:spcBef>
                <a:spcPts val="800"/>
              </a:spcBef>
              <a:spcAft>
                <a:spcPts val="0"/>
              </a:spcAft>
              <a:buNone/>
            </a:pPr>
            <a:endParaRPr sz="1200">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İlk Kağıt Para:</a:t>
            </a:r>
            <a:r>
              <a:rPr lang="tr-TR" sz="1200">
                <a:latin typeface="Calibri"/>
                <a:ea typeface="Calibri"/>
                <a:cs typeface="Calibri"/>
                <a:sym typeface="Calibri"/>
              </a:rPr>
              <a:t> Para icat edilmeden önce, deniz kabuğundan kıymetli metallere kadar çeşitli mallar değişim aracı olarak kullanılmıştır. Tarihi kayıtlara göre, M.Ö. 118 yılında Çinliler deri para kullanmışlardır. İlk kağıt para ise M.S. 806 yılında yine Çin’de ortaya çıkmıştır. </a:t>
            </a:r>
            <a:r>
              <a:rPr lang="tr-TR" sz="1200">
                <a:solidFill>
                  <a:srgbClr val="FF0000"/>
                </a:solidFill>
                <a:latin typeface="Calibri"/>
                <a:ea typeface="Calibri"/>
                <a:cs typeface="Calibri"/>
                <a:sym typeface="Calibri"/>
              </a:rPr>
              <a:t>(http://www.aso.com.tr/meraklibilgiler/Kagit_icat_Kagit_Parayi_kim_icat_etti.html)</a:t>
            </a:r>
            <a:endParaRPr/>
          </a:p>
          <a:p>
            <a:pPr marL="0" lvl="0" indent="0" algn="l" rtl="0">
              <a:lnSpc>
                <a:spcPct val="107000"/>
              </a:lnSpc>
              <a:spcBef>
                <a:spcPts val="800"/>
              </a:spcBef>
              <a:spcAft>
                <a:spcPts val="0"/>
              </a:spcAft>
              <a:buNone/>
            </a:pPr>
            <a:endParaRPr sz="1200">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İlk Kredi Kartı:</a:t>
            </a:r>
            <a:r>
              <a:rPr lang="tr-TR" sz="1200">
                <a:latin typeface="Calibri"/>
                <a:ea typeface="Calibri"/>
                <a:cs typeface="Calibri"/>
                <a:sym typeface="Calibri"/>
              </a:rPr>
              <a:t> 1914 – General Petroleum Corporation of California (Modern anlamda ilk kredi kartı) </a:t>
            </a:r>
            <a:r>
              <a:rPr lang="tr-TR" sz="1200">
                <a:solidFill>
                  <a:srgbClr val="FF0000"/>
                </a:solidFill>
                <a:latin typeface="Calibri"/>
                <a:ea typeface="Calibri"/>
                <a:cs typeface="Calibri"/>
                <a:sym typeface="Calibri"/>
              </a:rPr>
              <a:t>(http://www.ekodialog.com/kredi-karti-piyasasi/kredi-kartlari-tarihsel-gelisimi.html)</a:t>
            </a:r>
            <a:endParaRPr/>
          </a:p>
          <a:p>
            <a:pPr marL="0" lvl="0" indent="0" algn="l" rtl="0">
              <a:lnSpc>
                <a:spcPct val="107000"/>
              </a:lnSpc>
              <a:spcBef>
                <a:spcPts val="800"/>
              </a:spcBef>
              <a:spcAft>
                <a:spcPts val="0"/>
              </a:spcAft>
              <a:buNone/>
            </a:pPr>
            <a:endParaRPr sz="1200">
              <a:latin typeface="Calibri"/>
              <a:ea typeface="Calibri"/>
              <a:cs typeface="Calibri"/>
              <a:sym typeface="Calibri"/>
            </a:endParaRPr>
          </a:p>
          <a:p>
            <a:pPr marL="0" lvl="0" indent="0" algn="l" rtl="0">
              <a:lnSpc>
                <a:spcPct val="107000"/>
              </a:lnSpc>
              <a:spcBef>
                <a:spcPts val="800"/>
              </a:spcBef>
              <a:spcAft>
                <a:spcPts val="0"/>
              </a:spcAft>
              <a:buNone/>
            </a:pPr>
            <a:r>
              <a:rPr lang="tr-TR" sz="1200" b="1">
                <a:latin typeface="Calibri"/>
                <a:ea typeface="Calibri"/>
                <a:cs typeface="Calibri"/>
                <a:sym typeface="Calibri"/>
              </a:rPr>
              <a:t>Türkiye’de ilk kredi kartı</a:t>
            </a:r>
            <a:r>
              <a:rPr lang="tr-TR" sz="1200">
                <a:latin typeface="Calibri"/>
                <a:ea typeface="Calibri"/>
                <a:cs typeface="Calibri"/>
                <a:sym typeface="Calibri"/>
              </a:rPr>
              <a:t> 1968 yılında ‘’</a:t>
            </a:r>
            <a:r>
              <a:rPr lang="tr-TR" sz="1200" b="1">
                <a:latin typeface="Calibri"/>
                <a:ea typeface="Calibri"/>
                <a:cs typeface="Calibri"/>
                <a:sym typeface="Calibri"/>
              </a:rPr>
              <a:t>Diners Clup</a:t>
            </a:r>
            <a:r>
              <a:rPr lang="tr-TR" sz="1200">
                <a:latin typeface="Calibri"/>
                <a:ea typeface="Calibri"/>
                <a:cs typeface="Calibri"/>
                <a:sym typeface="Calibri"/>
              </a:rPr>
              <a:t>’’ adlı bir kart ile başlamıştır. </a:t>
            </a:r>
            <a:endParaRPr sz="1200">
              <a:latin typeface="Calibri"/>
              <a:ea typeface="Calibri"/>
              <a:cs typeface="Calibri"/>
              <a:sym typeface="Calibri"/>
            </a:endParaRPr>
          </a:p>
        </p:txBody>
      </p:sp>
      <p:sp>
        <p:nvSpPr>
          <p:cNvPr id="153" name="Google Shape;153;p3: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5: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5: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6: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p6: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sz="1200" b="1" i="0" u="none" strike="noStrike">
                <a:solidFill>
                  <a:srgbClr val="000000"/>
                </a:solidFill>
                <a:latin typeface="Calibri"/>
                <a:ea typeface="Calibri"/>
                <a:cs typeface="Calibri"/>
                <a:sym typeface="Calibri"/>
              </a:rPr>
              <a:t>İHTİYAÇ</a:t>
            </a:r>
            <a:endParaRPr/>
          </a:p>
          <a:p>
            <a:pPr marL="0" lvl="0" indent="0" algn="l" rtl="0">
              <a:spcBef>
                <a:spcPts val="800"/>
              </a:spcBef>
              <a:spcAft>
                <a:spcPts val="0"/>
              </a:spcAft>
              <a:buNone/>
            </a:pPr>
            <a:r>
              <a:rPr lang="tr-TR" sz="1200" b="0" i="0" u="none" strike="noStrike">
                <a:solidFill>
                  <a:srgbClr val="000000"/>
                </a:solidFill>
                <a:latin typeface="Calibri"/>
                <a:ea typeface="Calibri"/>
                <a:cs typeface="Calibri"/>
                <a:sym typeface="Calibri"/>
              </a:rPr>
              <a:t>İhtiyaç, toplulukların hayatlarını sağlıklı bir şekilde sürdürebilmesi için mutlaka karşılaması gereken durumlardır. 3 temel ihtiyaçtan bahsedebiliriz:</a:t>
            </a:r>
            <a:endParaRPr/>
          </a:p>
          <a:p>
            <a:pPr marL="0" lvl="0" indent="0" algn="l" rtl="0">
              <a:spcBef>
                <a:spcPts val="800"/>
              </a:spcBef>
              <a:spcAft>
                <a:spcPts val="0"/>
              </a:spcAft>
              <a:buNone/>
            </a:pPr>
            <a:r>
              <a:rPr lang="tr-TR" sz="1200" b="1">
                <a:solidFill>
                  <a:srgbClr val="212121"/>
                </a:solidFill>
                <a:latin typeface="Helvetica Neue"/>
                <a:ea typeface="Helvetica Neue"/>
                <a:cs typeface="Helvetica Neue"/>
                <a:sym typeface="Helvetica Neue"/>
              </a:rPr>
              <a:t>Beslenme:</a:t>
            </a:r>
            <a:r>
              <a:rPr lang="tr-TR" sz="1200" b="0">
                <a:solidFill>
                  <a:srgbClr val="212121"/>
                </a:solidFill>
                <a:latin typeface="Helvetica Neue"/>
                <a:ea typeface="Helvetica Neue"/>
                <a:cs typeface="Helvetica Neue"/>
                <a:sym typeface="Helvetica Neue"/>
              </a:rPr>
              <a:t> İnsanlar su içmeden ve </a:t>
            </a:r>
            <a:r>
              <a:rPr lang="tr-TR" sz="1200" b="0" u="sng" strike="noStrike">
                <a:solidFill>
                  <a:srgbClr val="000000"/>
                </a:solidFill>
                <a:latin typeface="Helvetica Neue"/>
                <a:ea typeface="Helvetica Neue"/>
                <a:cs typeface="Helvetica Neue"/>
                <a:sym typeface="Helvetica Neue"/>
                <a:hlinkClick r:id="rId3">
                  <a:extLst>
                    <a:ext uri="{A12FA001-AC4F-418D-AE19-62706E023703}">
                      <ahyp:hlinkClr xmlns:ahyp="http://schemas.microsoft.com/office/drawing/2018/hyperlinkcolor" val="tx"/>
                    </a:ext>
                  </a:extLst>
                </a:hlinkClick>
              </a:rPr>
              <a:t>yemek</a:t>
            </a:r>
            <a:r>
              <a:rPr lang="tr-TR" sz="1200" b="0">
                <a:solidFill>
                  <a:srgbClr val="212121"/>
                </a:solidFill>
                <a:latin typeface="Helvetica Neue"/>
                <a:ea typeface="Helvetica Neue"/>
                <a:cs typeface="Helvetica Neue"/>
                <a:sym typeface="Helvetica Neue"/>
              </a:rPr>
              <a:t> yemeden yaşayamaz.</a:t>
            </a:r>
            <a:endParaRPr/>
          </a:p>
          <a:p>
            <a:pPr marL="0" lvl="0" indent="0" algn="l" rtl="0">
              <a:spcBef>
                <a:spcPts val="0"/>
              </a:spcBef>
              <a:spcAft>
                <a:spcPts val="0"/>
              </a:spcAft>
              <a:buNone/>
            </a:pPr>
            <a:r>
              <a:rPr lang="tr-TR" sz="1200" b="1">
                <a:solidFill>
                  <a:srgbClr val="212121"/>
                </a:solidFill>
                <a:latin typeface="Helvetica Neue"/>
                <a:ea typeface="Helvetica Neue"/>
                <a:cs typeface="Helvetica Neue"/>
                <a:sym typeface="Helvetica Neue"/>
              </a:rPr>
              <a:t>Barınma</a:t>
            </a:r>
            <a:r>
              <a:rPr lang="tr-TR" sz="1200" b="0">
                <a:solidFill>
                  <a:srgbClr val="212121"/>
                </a:solidFill>
                <a:latin typeface="Helvetica Neue"/>
                <a:ea typeface="Helvetica Neue"/>
                <a:cs typeface="Helvetica Neue"/>
                <a:sym typeface="Helvetica Neue"/>
              </a:rPr>
              <a:t>: Soğuk ve sıcaktan korunmak, ayrıca tehlikelerden korunmak için bir eve ihtiyacımız vardır.</a:t>
            </a:r>
            <a:endParaRPr/>
          </a:p>
          <a:p>
            <a:pPr marL="0" lvl="0" indent="0" algn="l" rtl="0">
              <a:spcBef>
                <a:spcPts val="0"/>
              </a:spcBef>
              <a:spcAft>
                <a:spcPts val="0"/>
              </a:spcAft>
              <a:buNone/>
            </a:pPr>
            <a:r>
              <a:rPr lang="tr-TR" sz="1200" b="1">
                <a:solidFill>
                  <a:srgbClr val="212121"/>
                </a:solidFill>
                <a:latin typeface="Helvetica Neue"/>
                <a:ea typeface="Helvetica Neue"/>
                <a:cs typeface="Helvetica Neue"/>
                <a:sym typeface="Helvetica Neue"/>
              </a:rPr>
              <a:t>Giyinme</a:t>
            </a:r>
            <a:r>
              <a:rPr lang="tr-TR" sz="1200" b="0">
                <a:solidFill>
                  <a:srgbClr val="212121"/>
                </a:solidFill>
                <a:latin typeface="Helvetica Neue"/>
                <a:ea typeface="Helvetica Neue"/>
                <a:cs typeface="Helvetica Neue"/>
                <a:sym typeface="Helvetica Neue"/>
              </a:rPr>
              <a:t>: En temel ihtiyaçlarımızdan biri giyimedir. Çıplak gezemeyiz. Aynı zamanda üşümemek için de giyinme ihtiyacı duyarız.</a:t>
            </a:r>
            <a:endParaRPr/>
          </a:p>
          <a:p>
            <a:pPr marL="0" lvl="0" indent="0" algn="l" rtl="0">
              <a:spcBef>
                <a:spcPts val="0"/>
              </a:spcBef>
              <a:spcAft>
                <a:spcPts val="0"/>
              </a:spcAft>
              <a:buNone/>
            </a:pPr>
            <a:endParaRPr sz="1200" b="0" i="0" u="none" strike="noStrike">
              <a:solidFill>
                <a:srgbClr val="000000"/>
              </a:solidFill>
              <a:latin typeface="Calibri"/>
              <a:ea typeface="Calibri"/>
              <a:cs typeface="Calibri"/>
              <a:sym typeface="Calibri"/>
            </a:endParaRPr>
          </a:p>
          <a:p>
            <a:pPr marL="0" lvl="0" indent="0" algn="l" rtl="0">
              <a:spcBef>
                <a:spcPts val="800"/>
              </a:spcBef>
              <a:spcAft>
                <a:spcPts val="0"/>
              </a:spcAft>
              <a:buNone/>
            </a:pPr>
            <a:r>
              <a:rPr lang="tr-TR" sz="1200" b="1" i="0" u="none" strike="noStrike">
                <a:solidFill>
                  <a:srgbClr val="000000"/>
                </a:solidFill>
                <a:latin typeface="Calibri"/>
                <a:ea typeface="Calibri"/>
                <a:cs typeface="Calibri"/>
                <a:sym typeface="Calibri"/>
              </a:rPr>
              <a:t>İSTEK</a:t>
            </a:r>
            <a:endParaRPr/>
          </a:p>
          <a:p>
            <a:pPr marL="0" lvl="0" indent="0" algn="l" rtl="0">
              <a:spcBef>
                <a:spcPts val="800"/>
              </a:spcBef>
              <a:spcAft>
                <a:spcPts val="0"/>
              </a:spcAft>
              <a:buNone/>
            </a:pPr>
            <a:r>
              <a:rPr lang="tr-TR" sz="1200" b="0" i="0">
                <a:solidFill>
                  <a:srgbClr val="212121"/>
                </a:solidFill>
                <a:latin typeface="Helvetica Neue"/>
                <a:ea typeface="Helvetica Neue"/>
                <a:cs typeface="Helvetica Neue"/>
                <a:sym typeface="Helvetica Neue"/>
              </a:rPr>
              <a:t>Hayatımızı sürdürmek adına ihtiyaç duymadığımız, ancak elde ettiğimiz zaman bizi mutlu eden ihtiyaçlar istek olarak bilinir. İstekler aynı zamanda kişiden kişiye göre değişir. İstekler sınırsızdır ve her insan farklı isteklerde bulunabilir. Bu durum kişisel zevklere ve ihtiyaçlara bağlı olarak farklılık yaratır.</a:t>
            </a:r>
            <a:endParaRPr sz="1200" b="0">
              <a:solidFill>
                <a:srgbClr val="212121"/>
              </a:solidFill>
              <a:latin typeface="Helvetica Neue"/>
              <a:ea typeface="Helvetica Neue"/>
              <a:cs typeface="Helvetica Neue"/>
              <a:sym typeface="Helvetica Neue"/>
            </a:endParaRPr>
          </a:p>
          <a:p>
            <a:pPr marL="0" lvl="0" indent="0" algn="l" rtl="0">
              <a:spcBef>
                <a:spcPts val="800"/>
              </a:spcBef>
              <a:spcAft>
                <a:spcPts val="0"/>
              </a:spcAft>
              <a:buNone/>
            </a:pPr>
            <a:r>
              <a:rPr lang="tr-TR" sz="1200"/>
              <a:t>Çikolata yemek, sinemaya gitmek, bisiklet almak isteklerden bazılarıdır.</a:t>
            </a:r>
            <a:endParaRPr/>
          </a:p>
          <a:p>
            <a:pPr marL="0" lvl="0" indent="0" algn="l" rtl="0">
              <a:spcBef>
                <a:spcPts val="0"/>
              </a:spcBef>
              <a:spcAft>
                <a:spcPts val="0"/>
              </a:spcAft>
              <a:buNone/>
            </a:pPr>
            <a:endParaRPr/>
          </a:p>
        </p:txBody>
      </p:sp>
      <p:sp>
        <p:nvSpPr>
          <p:cNvPr id="265" name="Google Shape;265;p6: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Harcama yapmadan önce kendimize 10 saniye vermeli ve düşünmeliyiz. </a:t>
            </a:r>
            <a:endParaRPr/>
          </a:p>
          <a:p>
            <a:pPr marL="0" lvl="0" indent="0" algn="l" rtl="0">
              <a:spcBef>
                <a:spcPts val="0"/>
              </a:spcBef>
              <a:spcAft>
                <a:spcPts val="0"/>
              </a:spcAft>
              <a:buNone/>
            </a:pPr>
            <a:r>
              <a:rPr lang="tr-TR"/>
              <a:t>1- Buna ihtiyacım var mı? </a:t>
            </a:r>
            <a:r>
              <a:rPr lang="tr-TR">
                <a:solidFill>
                  <a:srgbClr val="0070C0"/>
                </a:solidFill>
                <a:latin typeface="Raleway Black"/>
                <a:ea typeface="Raleway Black"/>
                <a:cs typeface="Raleway Black"/>
                <a:sym typeface="Raleway Black"/>
              </a:rPr>
              <a:t>Buna benzer bir şeyin var mı? Ne sıklıkta kullanacaksın? Neyle birlikte kullanacaksın?</a:t>
            </a:r>
            <a:endParaRPr/>
          </a:p>
          <a:p>
            <a:pPr marL="0" marR="0" lvl="0" indent="0" algn="l" rtl="0">
              <a:lnSpc>
                <a:spcPct val="100000"/>
              </a:lnSpc>
              <a:spcBef>
                <a:spcPts val="0"/>
              </a:spcBef>
              <a:spcAft>
                <a:spcPts val="0"/>
              </a:spcAft>
              <a:buClr>
                <a:schemeClr val="dk1"/>
              </a:buClr>
              <a:buSzPts val="1200"/>
              <a:buFont typeface="Calibri"/>
              <a:buNone/>
            </a:pPr>
            <a:r>
              <a:rPr lang="tr-TR"/>
              <a:t>2- Alım gücüm yeterli mi? </a:t>
            </a:r>
            <a:r>
              <a:rPr lang="tr-TR">
                <a:solidFill>
                  <a:srgbClr val="0070C0"/>
                </a:solidFill>
                <a:latin typeface="Raleway Black"/>
                <a:ea typeface="Raleway Black"/>
                <a:cs typeface="Raleway Black"/>
                <a:sym typeface="Raleway Black"/>
              </a:rPr>
              <a:t>Bütçeni düşün, bu parayı harcamaya değer mi? </a:t>
            </a:r>
            <a:endParaRPr/>
          </a:p>
          <a:p>
            <a:pPr marL="0" marR="0" lvl="0" indent="0" algn="l" rtl="0">
              <a:lnSpc>
                <a:spcPct val="100000"/>
              </a:lnSpc>
              <a:spcBef>
                <a:spcPts val="0"/>
              </a:spcBef>
              <a:spcAft>
                <a:spcPts val="0"/>
              </a:spcAft>
              <a:buClr>
                <a:schemeClr val="dk1"/>
              </a:buClr>
              <a:buSzPts val="1200"/>
              <a:buFont typeface="Calibri"/>
              <a:buNone/>
            </a:pPr>
            <a:r>
              <a:rPr lang="tr-TR"/>
              <a:t>3- Başka bir yerde daha ucuzunu bulabilir miyim? </a:t>
            </a:r>
            <a:r>
              <a:rPr lang="tr-TR">
                <a:solidFill>
                  <a:srgbClr val="0070C0"/>
                </a:solidFill>
                <a:latin typeface="Raleway Black"/>
                <a:ea typeface="Raleway Black"/>
                <a:cs typeface="Raleway Black"/>
                <a:sym typeface="Raleway Black"/>
              </a:rPr>
              <a:t>Her zaman fırsat ürün seçeneğini gözden geçir, güvenilir sitelerden online seçeneklere bak.</a:t>
            </a:r>
            <a:endParaRPr>
              <a:solidFill>
                <a:srgbClr val="0070C0"/>
              </a:solidFill>
              <a:latin typeface="Raleway Black"/>
              <a:ea typeface="Raleway Black"/>
              <a:cs typeface="Raleway Black"/>
              <a:sym typeface="Raleway Black"/>
            </a:endParaRPr>
          </a:p>
          <a:p>
            <a:pPr marL="0" lvl="0" indent="0" algn="l" rtl="0">
              <a:spcBef>
                <a:spcPts val="0"/>
              </a:spcBef>
              <a:spcAft>
                <a:spcPts val="0"/>
              </a:spcAft>
              <a:buNone/>
            </a:pPr>
            <a:endParaRPr/>
          </a:p>
        </p:txBody>
      </p:sp>
      <p:sp>
        <p:nvSpPr>
          <p:cNvPr id="297" name="Google Shape;297;p7: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8: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8: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tr-TR"/>
              <a:t>Bu uygulama yapılırken;</a:t>
            </a:r>
            <a:endParaRPr/>
          </a:p>
          <a:p>
            <a:pPr marL="0" lvl="0" indent="0" algn="l" rtl="0">
              <a:spcBef>
                <a:spcPts val="0"/>
              </a:spcBef>
              <a:spcAft>
                <a:spcPts val="0"/>
              </a:spcAft>
              <a:buNone/>
            </a:pPr>
            <a:r>
              <a:rPr lang="tr-TR"/>
              <a:t>-Her öğrencinin hayati önemi olmayan ne aldığını söylemesi istenir.</a:t>
            </a:r>
            <a:endParaRPr/>
          </a:p>
          <a:p>
            <a:pPr marL="0" lvl="0" indent="0" algn="l" rtl="0">
              <a:spcBef>
                <a:spcPts val="0"/>
              </a:spcBef>
              <a:spcAft>
                <a:spcPts val="0"/>
              </a:spcAft>
              <a:buNone/>
            </a:pPr>
            <a:r>
              <a:rPr lang="tr-TR"/>
              <a:t>-Alınan şeyin fiyatı öğrenilir.</a:t>
            </a:r>
            <a:endParaRPr/>
          </a:p>
          <a:p>
            <a:pPr marL="0" lvl="0" indent="0" algn="l" rtl="0">
              <a:spcBef>
                <a:spcPts val="0"/>
              </a:spcBef>
              <a:spcAft>
                <a:spcPts val="0"/>
              </a:spcAft>
              <a:buNone/>
            </a:pPr>
            <a:r>
              <a:rPr lang="tr-TR"/>
              <a:t>-Ne sıklıkta alındığı öğrenilir ve hesap yapılır.</a:t>
            </a:r>
            <a:endParaRPr/>
          </a:p>
          <a:p>
            <a:pPr marL="0" lvl="0" indent="0" algn="l" rtl="0">
              <a:spcBef>
                <a:spcPts val="0"/>
              </a:spcBef>
              <a:spcAft>
                <a:spcPts val="0"/>
              </a:spcAft>
              <a:buNone/>
            </a:pPr>
            <a:endParaRPr/>
          </a:p>
          <a:p>
            <a:pPr marL="0" lvl="0" indent="0" algn="l" rtl="0">
              <a:spcBef>
                <a:spcPts val="0"/>
              </a:spcBef>
              <a:spcAft>
                <a:spcPts val="0"/>
              </a:spcAft>
              <a:buNone/>
            </a:pPr>
            <a:r>
              <a:rPr lang="tr-TR"/>
              <a:t>Yapılan hesaplamaya göre o parayla neler alabileceklerini düşünmeleri istenir.</a:t>
            </a:r>
            <a:endParaRPr/>
          </a:p>
          <a:p>
            <a:pPr marL="0" lvl="0" indent="0" algn="l" rtl="0">
              <a:spcBef>
                <a:spcPts val="0"/>
              </a:spcBef>
              <a:spcAft>
                <a:spcPts val="0"/>
              </a:spcAft>
              <a:buNone/>
            </a:pPr>
            <a:endParaRPr/>
          </a:p>
        </p:txBody>
      </p:sp>
      <p:sp>
        <p:nvSpPr>
          <p:cNvPr id="337" name="Google Shape;337;p8: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9: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9: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None/>
            </a:pPr>
            <a:r>
              <a:rPr lang="tr-TR" sz="1200" b="1" dirty="0">
                <a:solidFill>
                  <a:srgbClr val="000000"/>
                </a:solidFill>
                <a:latin typeface="Calibri"/>
                <a:ea typeface="Calibri"/>
                <a:cs typeface="Calibri"/>
                <a:sym typeface="Calibri"/>
              </a:rPr>
              <a:t>GELİR</a:t>
            </a:r>
            <a:endParaRPr dirty="0"/>
          </a:p>
          <a:p>
            <a:pPr marL="0" lvl="0" indent="0" algn="l" rtl="0">
              <a:lnSpc>
                <a:spcPct val="107000"/>
              </a:lnSpc>
              <a:spcBef>
                <a:spcPts val="800"/>
              </a:spcBef>
              <a:spcAft>
                <a:spcPts val="0"/>
              </a:spcAft>
              <a:buNone/>
            </a:pPr>
            <a:r>
              <a:rPr lang="tr-TR" sz="1200" dirty="0">
                <a:solidFill>
                  <a:srgbClr val="000000"/>
                </a:solidFill>
                <a:latin typeface="Calibri"/>
                <a:ea typeface="Calibri"/>
                <a:cs typeface="Calibri"/>
                <a:sym typeface="Calibri"/>
              </a:rPr>
              <a:t>Gelir, belli bir zamanda ve belli bir kaynaktan gelen paradır. </a:t>
            </a:r>
            <a:endParaRPr dirty="0"/>
          </a:p>
          <a:p>
            <a:pPr marL="0" lvl="0" indent="0" algn="l" rtl="0">
              <a:lnSpc>
                <a:spcPct val="107000"/>
              </a:lnSpc>
              <a:spcBef>
                <a:spcPts val="800"/>
              </a:spcBef>
              <a:spcAft>
                <a:spcPts val="0"/>
              </a:spcAft>
              <a:buNone/>
            </a:pPr>
            <a:r>
              <a:rPr lang="tr-TR" sz="1200" b="1" dirty="0">
                <a:solidFill>
                  <a:srgbClr val="000000"/>
                </a:solidFill>
                <a:latin typeface="Calibri"/>
                <a:ea typeface="Calibri"/>
                <a:cs typeface="Calibri"/>
                <a:sym typeface="Calibri"/>
              </a:rPr>
              <a:t>GİDER</a:t>
            </a:r>
            <a:endParaRPr sz="1200" b="1" dirty="0">
              <a:latin typeface="Calibri"/>
              <a:ea typeface="Calibri"/>
              <a:cs typeface="Calibri"/>
              <a:sym typeface="Calibri"/>
            </a:endParaRPr>
          </a:p>
          <a:p>
            <a:pPr marL="0" lvl="0" indent="0" algn="l" rtl="0">
              <a:lnSpc>
                <a:spcPct val="107000"/>
              </a:lnSpc>
              <a:spcBef>
                <a:spcPts val="800"/>
              </a:spcBef>
              <a:spcAft>
                <a:spcPts val="0"/>
              </a:spcAft>
              <a:buNone/>
            </a:pPr>
            <a:r>
              <a:rPr lang="tr-TR" sz="1200" dirty="0">
                <a:solidFill>
                  <a:srgbClr val="000000"/>
                </a:solidFill>
                <a:latin typeface="Calibri"/>
                <a:ea typeface="Calibri"/>
                <a:cs typeface="Calibri"/>
                <a:sym typeface="Calibri"/>
              </a:rPr>
              <a:t>Gider, </a:t>
            </a:r>
            <a:r>
              <a:rPr lang="tr-TR" sz="1200" dirty="0" err="1">
                <a:solidFill>
                  <a:srgbClr val="000000"/>
                </a:solidFill>
                <a:latin typeface="Calibri"/>
                <a:ea typeface="Calibri"/>
                <a:cs typeface="Calibri"/>
                <a:sym typeface="Calibri"/>
              </a:rPr>
              <a:t>faydanılan</a:t>
            </a:r>
            <a:r>
              <a:rPr lang="tr-TR" sz="1200" dirty="0">
                <a:solidFill>
                  <a:srgbClr val="000000"/>
                </a:solidFill>
                <a:latin typeface="Calibri"/>
                <a:ea typeface="Calibri"/>
                <a:cs typeface="Calibri"/>
                <a:sym typeface="Calibri"/>
              </a:rPr>
              <a:t> hizmetlere yapılan ödemelerdir.</a:t>
            </a:r>
            <a:endParaRPr dirty="0"/>
          </a:p>
          <a:p>
            <a:pPr marL="0" lvl="0" indent="0" algn="l" rtl="0">
              <a:lnSpc>
                <a:spcPct val="107000"/>
              </a:lnSpc>
              <a:spcBef>
                <a:spcPts val="800"/>
              </a:spcBef>
              <a:spcAft>
                <a:spcPts val="0"/>
              </a:spcAft>
              <a:buNone/>
            </a:pPr>
            <a:r>
              <a:rPr lang="tr-TR" sz="1200" b="1" dirty="0">
                <a:solidFill>
                  <a:srgbClr val="000000"/>
                </a:solidFill>
                <a:latin typeface="Calibri"/>
                <a:ea typeface="Calibri"/>
                <a:cs typeface="Calibri"/>
                <a:sym typeface="Calibri"/>
              </a:rPr>
              <a:t>BİRİKİM</a:t>
            </a:r>
            <a:endParaRPr sz="1200" b="1" dirty="0">
              <a:latin typeface="Calibri"/>
              <a:ea typeface="Calibri"/>
              <a:cs typeface="Calibri"/>
              <a:sym typeface="Calibri"/>
            </a:endParaRPr>
          </a:p>
          <a:p>
            <a:pPr marL="0" lvl="0" indent="0" algn="l" rtl="0">
              <a:lnSpc>
                <a:spcPct val="107000"/>
              </a:lnSpc>
              <a:spcBef>
                <a:spcPts val="800"/>
              </a:spcBef>
              <a:spcAft>
                <a:spcPts val="0"/>
              </a:spcAft>
              <a:buNone/>
            </a:pPr>
            <a:r>
              <a:rPr lang="tr-TR" sz="1200" dirty="0">
                <a:solidFill>
                  <a:srgbClr val="000000"/>
                </a:solidFill>
                <a:latin typeface="Calibri"/>
                <a:ea typeface="Calibri"/>
                <a:cs typeface="Calibri"/>
                <a:sym typeface="Calibri"/>
              </a:rPr>
              <a:t>Birikim, harcama yapmadan önce gelirin bir miktarını ayırarak biriktirilen para veya maldır.</a:t>
            </a:r>
            <a:endParaRPr sz="1200" dirty="0">
              <a:latin typeface="Calibri"/>
              <a:ea typeface="Calibri"/>
              <a:cs typeface="Calibri"/>
              <a:sym typeface="Calibri"/>
            </a:endParaRPr>
          </a:p>
          <a:p>
            <a:pPr marL="0" lvl="0" indent="0" algn="l" rtl="0">
              <a:lnSpc>
                <a:spcPct val="107000"/>
              </a:lnSpc>
              <a:spcBef>
                <a:spcPts val="800"/>
              </a:spcBef>
              <a:spcAft>
                <a:spcPts val="0"/>
              </a:spcAft>
              <a:buNone/>
            </a:pPr>
            <a:r>
              <a:rPr lang="tr-TR" sz="1200" b="1" dirty="0">
                <a:latin typeface="Calibri"/>
                <a:ea typeface="Calibri"/>
                <a:cs typeface="Calibri"/>
                <a:sym typeface="Calibri"/>
              </a:rPr>
              <a:t>HARCAMA</a:t>
            </a:r>
            <a:endParaRPr dirty="0"/>
          </a:p>
          <a:p>
            <a:pPr marL="0" lvl="0" indent="0" algn="l" rtl="0">
              <a:lnSpc>
                <a:spcPct val="107000"/>
              </a:lnSpc>
              <a:spcBef>
                <a:spcPts val="800"/>
              </a:spcBef>
              <a:spcAft>
                <a:spcPts val="0"/>
              </a:spcAft>
              <a:buNone/>
            </a:pPr>
            <a:r>
              <a:rPr lang="tr-TR" sz="1200" dirty="0">
                <a:latin typeface="Calibri"/>
                <a:ea typeface="Calibri"/>
                <a:cs typeface="Calibri"/>
                <a:sym typeface="Calibri"/>
              </a:rPr>
              <a:t>Harcama, bir ürün veya hizmeti alırken ödenen maliyettir. </a:t>
            </a:r>
            <a:endParaRPr dirty="0"/>
          </a:p>
          <a:p>
            <a:pPr marL="0" lvl="0" indent="0" algn="l" rtl="0">
              <a:spcBef>
                <a:spcPts val="800"/>
              </a:spcBef>
              <a:spcAft>
                <a:spcPts val="0"/>
              </a:spcAft>
              <a:buNone/>
            </a:pPr>
            <a:endParaRPr dirty="0"/>
          </a:p>
        </p:txBody>
      </p:sp>
      <p:sp>
        <p:nvSpPr>
          <p:cNvPr id="368" name="Google Shape;368;p9: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1:notes"/>
          <p:cNvSpPr>
            <a:spLocks noGrp="1" noRot="1" noChangeAspect="1"/>
          </p:cNvSpPr>
          <p:nvPr>
            <p:ph type="sldImg" idx="2"/>
          </p:nvPr>
        </p:nvSpPr>
        <p:spPr>
          <a:xfrm>
            <a:off x="3651250" y="971550"/>
            <a:ext cx="3721100" cy="2622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11:notes"/>
          <p:cNvSpPr txBox="1">
            <a:spLocks noGrp="1"/>
          </p:cNvSpPr>
          <p:nvPr>
            <p:ph type="body" idx="1"/>
          </p:nvPr>
        </p:nvSpPr>
        <p:spPr>
          <a:xfrm>
            <a:off x="1101725" y="3740150"/>
            <a:ext cx="8820150" cy="306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tr-TR"/>
              <a:t>Alışveriş merkezlerinde yapılan indirimler ve fırsatlar çoğu zaman harcamayı planladığınız miktardan daha fazla harcamanıza neden olur.</a:t>
            </a:r>
            <a:endParaRPr/>
          </a:p>
          <a:p>
            <a:pPr marL="0" lvl="0" indent="0" algn="l" rtl="0">
              <a:spcBef>
                <a:spcPts val="0"/>
              </a:spcBef>
              <a:spcAft>
                <a:spcPts val="0"/>
              </a:spcAft>
              <a:buNone/>
            </a:pPr>
            <a:endParaRPr/>
          </a:p>
        </p:txBody>
      </p:sp>
      <p:sp>
        <p:nvSpPr>
          <p:cNvPr id="427" name="Google Shape;427;p11:notes"/>
          <p:cNvSpPr txBox="1">
            <a:spLocks noGrp="1"/>
          </p:cNvSpPr>
          <p:nvPr>
            <p:ph type="sldNum" idx="12"/>
          </p:nvPr>
        </p:nvSpPr>
        <p:spPr>
          <a:xfrm>
            <a:off x="6243638" y="7383463"/>
            <a:ext cx="4776787" cy="3889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5"/>
        <p:cNvGrpSpPr/>
        <p:nvPr/>
      </p:nvGrpSpPr>
      <p:grpSpPr>
        <a:xfrm>
          <a:off x="0" y="0"/>
          <a:ext cx="0" cy="0"/>
          <a:chOff x="0" y="0"/>
          <a:chExt cx="0" cy="0"/>
        </a:xfrm>
      </p:grpSpPr>
      <p:sp>
        <p:nvSpPr>
          <p:cNvPr id="16" name="Google Shape;16;p23"/>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800" b="0" i="0" u="none" strike="noStrike" cap="none">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genda/Summary">
  <p:cSld name="Agenda/Summary">
    <p:spTree>
      <p:nvGrpSpPr>
        <p:cNvPr id="1" name="Shape 71"/>
        <p:cNvGrpSpPr/>
        <p:nvPr/>
      </p:nvGrpSpPr>
      <p:grpSpPr>
        <a:xfrm>
          <a:off x="0" y="0"/>
          <a:ext cx="0" cy="0"/>
          <a:chOff x="0" y="0"/>
          <a:chExt cx="0" cy="0"/>
        </a:xfrm>
      </p:grpSpPr>
      <p:sp>
        <p:nvSpPr>
          <p:cNvPr id="72" name="Google Shape;72;g10d20ec481f_0_210"/>
          <p:cNvSpPr txBox="1">
            <a:spLocks noGrp="1"/>
          </p:cNvSpPr>
          <p:nvPr>
            <p:ph type="ftr" idx="11"/>
          </p:nvPr>
        </p:nvSpPr>
        <p:spPr>
          <a:xfrm>
            <a:off x="3748024" y="7228332"/>
            <a:ext cx="3527700" cy="2769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3" name="Google Shape;73;g10d20ec481f_0_210"/>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SzPts val="1800"/>
              <a:buNone/>
              <a:defRPr>
                <a:solidFill>
                  <a:srgbClr val="888888"/>
                </a:solidFill>
              </a:defRPr>
            </a:lvl1pPr>
            <a:lvl2pPr marL="0" marR="0" lvl="1" indent="0" algn="r" rtl="0">
              <a:lnSpc>
                <a:spcPct val="100000"/>
              </a:lnSpc>
              <a:spcBef>
                <a:spcPts val="0"/>
              </a:spcBef>
              <a:spcAft>
                <a:spcPts val="0"/>
              </a:spcAft>
              <a:buSzPts val="1800"/>
              <a:buNone/>
              <a:defRPr>
                <a:solidFill>
                  <a:srgbClr val="888888"/>
                </a:solidFill>
              </a:defRPr>
            </a:lvl2pPr>
            <a:lvl3pPr marL="0" marR="0" lvl="2" indent="0" algn="r" rtl="0">
              <a:lnSpc>
                <a:spcPct val="100000"/>
              </a:lnSpc>
              <a:spcBef>
                <a:spcPts val="0"/>
              </a:spcBef>
              <a:spcAft>
                <a:spcPts val="0"/>
              </a:spcAft>
              <a:buSzPts val="1800"/>
              <a:buNone/>
              <a:defRPr>
                <a:solidFill>
                  <a:srgbClr val="888888"/>
                </a:solidFill>
              </a:defRPr>
            </a:lvl3pPr>
            <a:lvl4pPr marL="0" marR="0" lvl="3" indent="0" algn="r" rtl="0">
              <a:lnSpc>
                <a:spcPct val="100000"/>
              </a:lnSpc>
              <a:spcBef>
                <a:spcPts val="0"/>
              </a:spcBef>
              <a:spcAft>
                <a:spcPts val="0"/>
              </a:spcAft>
              <a:buSzPts val="1800"/>
              <a:buNone/>
              <a:defRPr>
                <a:solidFill>
                  <a:srgbClr val="888888"/>
                </a:solidFill>
              </a:defRPr>
            </a:lvl4pPr>
            <a:lvl5pPr marL="0" marR="0" lvl="4" indent="0" algn="r" rtl="0">
              <a:lnSpc>
                <a:spcPct val="100000"/>
              </a:lnSpc>
              <a:spcBef>
                <a:spcPts val="0"/>
              </a:spcBef>
              <a:spcAft>
                <a:spcPts val="0"/>
              </a:spcAft>
              <a:buSzPts val="1800"/>
              <a:buNone/>
              <a:defRPr>
                <a:solidFill>
                  <a:srgbClr val="888888"/>
                </a:solidFill>
              </a:defRPr>
            </a:lvl5pPr>
            <a:lvl6pPr marL="0" marR="0" lvl="5" indent="0" algn="r" rtl="0">
              <a:lnSpc>
                <a:spcPct val="100000"/>
              </a:lnSpc>
              <a:spcBef>
                <a:spcPts val="0"/>
              </a:spcBef>
              <a:spcAft>
                <a:spcPts val="0"/>
              </a:spcAft>
              <a:buSzPts val="1800"/>
              <a:buNone/>
              <a:defRPr>
                <a:solidFill>
                  <a:srgbClr val="888888"/>
                </a:solidFill>
              </a:defRPr>
            </a:lvl6pPr>
            <a:lvl7pPr marL="0" marR="0" lvl="6" indent="0" algn="r" rtl="0">
              <a:lnSpc>
                <a:spcPct val="100000"/>
              </a:lnSpc>
              <a:spcBef>
                <a:spcPts val="0"/>
              </a:spcBef>
              <a:spcAft>
                <a:spcPts val="0"/>
              </a:spcAft>
              <a:buSzPts val="1800"/>
              <a:buNone/>
              <a:defRPr>
                <a:solidFill>
                  <a:srgbClr val="888888"/>
                </a:solidFill>
              </a:defRPr>
            </a:lvl7pPr>
            <a:lvl8pPr marL="0" marR="0" lvl="7" indent="0" algn="r" rtl="0">
              <a:lnSpc>
                <a:spcPct val="100000"/>
              </a:lnSpc>
              <a:spcBef>
                <a:spcPts val="0"/>
              </a:spcBef>
              <a:spcAft>
                <a:spcPts val="0"/>
              </a:spcAft>
              <a:buSzPts val="1800"/>
              <a:buNone/>
              <a:defRPr>
                <a:solidFill>
                  <a:srgbClr val="888888"/>
                </a:solidFill>
              </a:defRPr>
            </a:lvl8pPr>
            <a:lvl9pPr marL="0" marR="0" lvl="8" indent="0" algn="r" rtl="0">
              <a:lnSpc>
                <a:spcPct val="100000"/>
              </a:lnSpc>
              <a:spcBef>
                <a:spcPts val="0"/>
              </a:spcBef>
              <a:spcAft>
                <a:spcPts val="0"/>
              </a:spcAft>
              <a:buSzPts val="1800"/>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a:p>
        </p:txBody>
      </p:sp>
      <p:sp>
        <p:nvSpPr>
          <p:cNvPr id="74" name="Google Shape;74;g10d20ec481f_0_210"/>
          <p:cNvSpPr txBox="1">
            <a:spLocks noGrp="1"/>
          </p:cNvSpPr>
          <p:nvPr>
            <p:ph type="body" idx="1"/>
          </p:nvPr>
        </p:nvSpPr>
        <p:spPr>
          <a:xfrm>
            <a:off x="3858260" y="4177665"/>
            <a:ext cx="6614100" cy="950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SzPts val="1400"/>
              <a:buFont typeface="Raleway Black"/>
              <a:buNone/>
              <a:defRPr sz="2040"/>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75" name="Google Shape;75;g10d20ec481f_0_210"/>
          <p:cNvSpPr txBox="1">
            <a:spLocks noGrp="1"/>
          </p:cNvSpPr>
          <p:nvPr>
            <p:ph type="body" idx="2"/>
          </p:nvPr>
        </p:nvSpPr>
        <p:spPr>
          <a:xfrm>
            <a:off x="3858260" y="2362065"/>
            <a:ext cx="6614100" cy="950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SzPts val="1400"/>
              <a:buFont typeface="Raleway Black"/>
              <a:buNone/>
              <a:defRPr sz="2040"/>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76" name="Google Shape;76;g10d20ec481f_0_210"/>
          <p:cNvSpPr txBox="1">
            <a:spLocks noGrp="1"/>
          </p:cNvSpPr>
          <p:nvPr>
            <p:ph type="body" idx="3"/>
          </p:nvPr>
        </p:nvSpPr>
        <p:spPr>
          <a:xfrm>
            <a:off x="3858260" y="3269865"/>
            <a:ext cx="6614100" cy="950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SzPts val="1400"/>
              <a:buFont typeface="Raleway Black"/>
              <a:buNone/>
              <a:defRPr sz="2040"/>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77" name="Google Shape;77;g10d20ec481f_0_210"/>
          <p:cNvSpPr txBox="1">
            <a:spLocks noGrp="1"/>
          </p:cNvSpPr>
          <p:nvPr>
            <p:ph type="body" idx="4"/>
          </p:nvPr>
        </p:nvSpPr>
        <p:spPr>
          <a:xfrm>
            <a:off x="3858260" y="5085465"/>
            <a:ext cx="6614100" cy="950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SzPts val="1400"/>
              <a:buFont typeface="Raleway Black"/>
              <a:buNone/>
              <a:defRPr sz="2040"/>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78" name="Google Shape;78;g10d20ec481f_0_210"/>
          <p:cNvSpPr txBox="1">
            <a:spLocks noGrp="1"/>
          </p:cNvSpPr>
          <p:nvPr>
            <p:ph type="body" idx="5"/>
          </p:nvPr>
        </p:nvSpPr>
        <p:spPr>
          <a:xfrm>
            <a:off x="3858260" y="1727200"/>
            <a:ext cx="6614100" cy="5181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SzPts val="1400"/>
              <a:buFont typeface="Raleway Black"/>
              <a:buNone/>
              <a:defRPr sz="2720" b="1"/>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79" name="Google Shape;79;g10d20ec481f_0_210"/>
          <p:cNvSpPr txBox="1">
            <a:spLocks noGrp="1"/>
          </p:cNvSpPr>
          <p:nvPr>
            <p:ph type="title"/>
          </p:nvPr>
        </p:nvSpPr>
        <p:spPr>
          <a:xfrm>
            <a:off x="1194223" y="311255"/>
            <a:ext cx="9278100" cy="3387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bg>
      <p:bgPr>
        <a:solidFill>
          <a:schemeClr val="lt1"/>
        </a:solidFill>
        <a:effectLst/>
      </p:bgPr>
    </p:bg>
    <p:spTree>
      <p:nvGrpSpPr>
        <p:cNvPr id="1" name="Shape 80"/>
        <p:cNvGrpSpPr/>
        <p:nvPr/>
      </p:nvGrpSpPr>
      <p:grpSpPr>
        <a:xfrm>
          <a:off x="0" y="0"/>
          <a:ext cx="0" cy="0"/>
          <a:chOff x="0" y="0"/>
          <a:chExt cx="0" cy="0"/>
        </a:xfrm>
      </p:grpSpPr>
      <p:sp>
        <p:nvSpPr>
          <p:cNvPr id="81" name="Google Shape;81;g10d20ec481f_0_219"/>
          <p:cNvSpPr/>
          <p:nvPr/>
        </p:nvSpPr>
        <p:spPr>
          <a:xfrm>
            <a:off x="0" y="258032"/>
            <a:ext cx="9745279" cy="1017696"/>
          </a:xfrm>
          <a:custGeom>
            <a:avLst/>
            <a:gdLst/>
            <a:ahLst/>
            <a:cxnLst/>
            <a:rect l="l" t="t" r="r" b="b"/>
            <a:pathLst>
              <a:path w="10768264" h="898628" extrusionOk="0">
                <a:moveTo>
                  <a:pt x="0" y="0"/>
                </a:moveTo>
                <a:lnTo>
                  <a:pt x="10318950" y="0"/>
                </a:lnTo>
                <a:cubicBezTo>
                  <a:pt x="10567099" y="0"/>
                  <a:pt x="10768264" y="201165"/>
                  <a:pt x="10768264" y="449314"/>
                </a:cubicBezTo>
                <a:lnTo>
                  <a:pt x="10768263" y="449314"/>
                </a:lnTo>
                <a:cubicBezTo>
                  <a:pt x="10768263" y="697463"/>
                  <a:pt x="10567098" y="898628"/>
                  <a:pt x="10318949" y="898628"/>
                </a:cubicBezTo>
                <a:lnTo>
                  <a:pt x="0" y="898627"/>
                </a:lnTo>
                <a:close/>
              </a:path>
            </a:pathLst>
          </a:custGeom>
          <a:solidFill>
            <a:schemeClr val="accent1"/>
          </a:solidFill>
          <a:ln>
            <a:noFill/>
          </a:ln>
        </p:spPr>
        <p:txBody>
          <a:bodyPr spcFirstLastPara="1" wrap="square" lIns="82675" tIns="41325" rIns="82675" bIns="41325" anchor="ctr" anchorCtr="0">
            <a:noAutofit/>
          </a:bodyPr>
          <a:lstStyle/>
          <a:p>
            <a:pPr marL="0" marR="0" lvl="0" indent="0" algn="ctr" rtl="0">
              <a:lnSpc>
                <a:spcPct val="100000"/>
              </a:lnSpc>
              <a:spcBef>
                <a:spcPts val="0"/>
              </a:spcBef>
              <a:spcAft>
                <a:spcPts val="0"/>
              </a:spcAft>
              <a:buNone/>
            </a:pPr>
            <a:endParaRPr sz="1266" b="0" i="0" u="none" strike="noStrike" cap="none">
              <a:solidFill>
                <a:schemeClr val="lt1"/>
              </a:solidFill>
              <a:latin typeface="Arial"/>
              <a:ea typeface="Arial"/>
              <a:cs typeface="Arial"/>
              <a:sym typeface="Arial"/>
            </a:endParaRPr>
          </a:p>
        </p:txBody>
      </p:sp>
      <p:sp>
        <p:nvSpPr>
          <p:cNvPr id="82" name="Google Shape;82;g10d20ec481f_0_219"/>
          <p:cNvSpPr txBox="1">
            <a:spLocks noGrp="1"/>
          </p:cNvSpPr>
          <p:nvPr>
            <p:ph type="body" idx="1"/>
          </p:nvPr>
        </p:nvSpPr>
        <p:spPr>
          <a:xfrm>
            <a:off x="292524" y="391544"/>
            <a:ext cx="10464000" cy="751500"/>
          </a:xfrm>
          <a:prstGeom prst="rect">
            <a:avLst/>
          </a:prstGeom>
          <a:noFill/>
          <a:ln>
            <a:noFill/>
          </a:ln>
        </p:spPr>
        <p:txBody>
          <a:bodyPr spcFirstLastPara="1" wrap="square" lIns="0" tIns="0" rIns="0" bIns="0" anchor="ctr" anchorCtr="0">
            <a:spAutoFit/>
          </a:bodyPr>
          <a:lstStyle>
            <a:lvl1pPr marL="457200" lvl="0" indent="-228600" algn="l" rtl="0">
              <a:lnSpc>
                <a:spcPct val="100000"/>
              </a:lnSpc>
              <a:spcBef>
                <a:spcPts val="0"/>
              </a:spcBef>
              <a:spcAft>
                <a:spcPts val="0"/>
              </a:spcAft>
              <a:buSzPts val="1400"/>
              <a:buNone/>
              <a:defRPr sz="4883" b="0">
                <a:solidFill>
                  <a:schemeClr val="lt1"/>
                </a:solidFill>
                <a:latin typeface="Arial"/>
                <a:ea typeface="Arial"/>
                <a:cs typeface="Arial"/>
                <a:sym typeface="Arial"/>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83" name="Google Shape;83;g10d20ec481f_0_219"/>
          <p:cNvSpPr/>
          <p:nvPr/>
        </p:nvSpPr>
        <p:spPr>
          <a:xfrm>
            <a:off x="0" y="7410893"/>
            <a:ext cx="11023500" cy="3615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266" b="0" i="0" u="none" strike="noStrike" cap="none">
              <a:solidFill>
                <a:schemeClr val="lt1"/>
              </a:solidFill>
              <a:latin typeface="Arial"/>
              <a:ea typeface="Arial"/>
              <a:cs typeface="Arial"/>
              <a:sym typeface="Arial"/>
            </a:endParaRPr>
          </a:p>
        </p:txBody>
      </p:sp>
      <p:sp>
        <p:nvSpPr>
          <p:cNvPr id="84" name="Google Shape;84;g10d20ec481f_0_219"/>
          <p:cNvSpPr/>
          <p:nvPr/>
        </p:nvSpPr>
        <p:spPr>
          <a:xfrm>
            <a:off x="10323739" y="258033"/>
            <a:ext cx="700506" cy="1017694"/>
          </a:xfrm>
          <a:custGeom>
            <a:avLst/>
            <a:gdLst/>
            <a:ahLst/>
            <a:cxnLst/>
            <a:rect l="l" t="t" r="r" b="b"/>
            <a:pathLst>
              <a:path w="774040" h="898626" extrusionOk="0">
                <a:moveTo>
                  <a:pt x="449314" y="0"/>
                </a:moveTo>
                <a:lnTo>
                  <a:pt x="774040" y="0"/>
                </a:lnTo>
                <a:lnTo>
                  <a:pt x="774040" y="898626"/>
                </a:lnTo>
                <a:lnTo>
                  <a:pt x="449314" y="898626"/>
                </a:lnTo>
                <a:cubicBezTo>
                  <a:pt x="232184" y="898626"/>
                  <a:pt x="51026" y="744609"/>
                  <a:pt x="9128" y="539865"/>
                </a:cubicBezTo>
                <a:lnTo>
                  <a:pt x="0" y="449314"/>
                </a:lnTo>
                <a:lnTo>
                  <a:pt x="9128" y="358762"/>
                </a:lnTo>
                <a:cubicBezTo>
                  <a:pt x="51026" y="154017"/>
                  <a:pt x="232184" y="0"/>
                  <a:pt x="449314" y="0"/>
                </a:cubicBezTo>
                <a:close/>
              </a:path>
            </a:pathLst>
          </a:custGeom>
          <a:solidFill>
            <a:schemeClr val="accent1"/>
          </a:solidFill>
          <a:ln>
            <a:noFill/>
          </a:ln>
        </p:spPr>
        <p:txBody>
          <a:bodyPr spcFirstLastPara="1" wrap="square" lIns="82675" tIns="41325" rIns="82675" bIns="41325" anchor="ctr" anchorCtr="0">
            <a:noAutofit/>
          </a:bodyPr>
          <a:lstStyle/>
          <a:p>
            <a:pPr marL="0" marR="0" lvl="0" indent="0" algn="ctr" rtl="0">
              <a:lnSpc>
                <a:spcPct val="100000"/>
              </a:lnSpc>
              <a:spcBef>
                <a:spcPts val="0"/>
              </a:spcBef>
              <a:spcAft>
                <a:spcPts val="0"/>
              </a:spcAft>
              <a:buNone/>
            </a:pPr>
            <a:endParaRPr sz="1266"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5"/>
        <p:cNvGrpSpPr/>
        <p:nvPr/>
      </p:nvGrpSpPr>
      <p:grpSpPr>
        <a:xfrm>
          <a:off x="0" y="0"/>
          <a:ext cx="0" cy="0"/>
          <a:chOff x="0" y="0"/>
          <a:chExt cx="0" cy="0"/>
        </a:xfrm>
      </p:grpSpPr>
      <p:sp>
        <p:nvSpPr>
          <p:cNvPr id="86" name="Google Shape;86;g10d20ec481f_0_224"/>
          <p:cNvSpPr txBox="1">
            <a:spLocks noGrp="1"/>
          </p:cNvSpPr>
          <p:nvPr>
            <p:ph type="title"/>
          </p:nvPr>
        </p:nvSpPr>
        <p:spPr>
          <a:xfrm>
            <a:off x="1880210" y="903128"/>
            <a:ext cx="7263900" cy="3576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g10d20ec481f_0_224"/>
          <p:cNvSpPr txBox="1">
            <a:spLocks noGrp="1"/>
          </p:cNvSpPr>
          <p:nvPr>
            <p:ph type="body" idx="1"/>
          </p:nvPr>
        </p:nvSpPr>
        <p:spPr>
          <a:xfrm>
            <a:off x="551180" y="1787652"/>
            <a:ext cx="4795200" cy="51297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88" name="Google Shape;88;g10d20ec481f_0_224"/>
          <p:cNvSpPr txBox="1">
            <a:spLocks noGrp="1"/>
          </p:cNvSpPr>
          <p:nvPr>
            <p:ph type="body" idx="2"/>
          </p:nvPr>
        </p:nvSpPr>
        <p:spPr>
          <a:xfrm>
            <a:off x="5677154" y="1787652"/>
            <a:ext cx="4795200" cy="51297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89" name="Google Shape;89;g10d20ec481f_0_224"/>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0" name="Google Shape;90;g10d20ec481f_0_224"/>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g10d20ec481f_0_224"/>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2"/>
        <p:cNvGrpSpPr/>
        <p:nvPr/>
      </p:nvGrpSpPr>
      <p:grpSpPr>
        <a:xfrm>
          <a:off x="0" y="0"/>
          <a:ext cx="0" cy="0"/>
          <a:chOff x="0" y="0"/>
          <a:chExt cx="0" cy="0"/>
        </a:xfrm>
      </p:grpSpPr>
      <p:sp>
        <p:nvSpPr>
          <p:cNvPr id="93" name="Google Shape;93;g10d20ec481f_0_231"/>
          <p:cNvSpPr txBox="1">
            <a:spLocks noGrp="1"/>
          </p:cNvSpPr>
          <p:nvPr>
            <p:ph type="title"/>
          </p:nvPr>
        </p:nvSpPr>
        <p:spPr>
          <a:xfrm>
            <a:off x="1880210" y="903128"/>
            <a:ext cx="7263900" cy="3576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g10d20ec481f_0_231"/>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g10d20ec481f_0_231"/>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6" name="Google Shape;96;g10d20ec481f_0_231"/>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24"/>
          <p:cNvSpPr txBox="1">
            <a:spLocks noGrp="1"/>
          </p:cNvSpPr>
          <p:nvPr>
            <p:ph type="title"/>
          </p:nvPr>
        </p:nvSpPr>
        <p:spPr>
          <a:xfrm>
            <a:off x="1880210" y="903128"/>
            <a:ext cx="7263765" cy="3575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body" idx="1"/>
          </p:nvPr>
        </p:nvSpPr>
        <p:spPr>
          <a:xfrm>
            <a:off x="444500" y="1238410"/>
            <a:ext cx="8768080" cy="537845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200" b="1" i="0">
                <a:solidFill>
                  <a:schemeClr val="dk1"/>
                </a:solidFill>
                <a:latin typeface="Raleway Black"/>
                <a:ea typeface="Raleway Black"/>
                <a:cs typeface="Raleway Black"/>
                <a:sym typeface="Raleway Black"/>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2" name="Google Shape;22;p24"/>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5"/>
        <p:cNvGrpSpPr/>
        <p:nvPr/>
      </p:nvGrpSpPr>
      <p:grpSpPr>
        <a:xfrm>
          <a:off x="0" y="0"/>
          <a:ext cx="0" cy="0"/>
          <a:chOff x="0" y="0"/>
          <a:chExt cx="0" cy="0"/>
        </a:xfrm>
      </p:grpSpPr>
      <p:sp>
        <p:nvSpPr>
          <p:cNvPr id="26" name="Google Shape;26;p25"/>
          <p:cNvSpPr txBox="1">
            <a:spLocks noGrp="1"/>
          </p:cNvSpPr>
          <p:nvPr>
            <p:ph type="ctrTitle"/>
          </p:nvPr>
        </p:nvSpPr>
        <p:spPr>
          <a:xfrm>
            <a:off x="826770" y="2409444"/>
            <a:ext cx="9370060" cy="1632204"/>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subTitle" idx="1"/>
          </p:nvPr>
        </p:nvSpPr>
        <p:spPr>
          <a:xfrm>
            <a:off x="1653540" y="4352544"/>
            <a:ext cx="7716520" cy="19431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5"/>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1880210" y="903128"/>
            <a:ext cx="7263765" cy="3575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551180" y="1787652"/>
            <a:ext cx="4795266"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4" name="Google Shape;34;p26"/>
          <p:cNvSpPr txBox="1">
            <a:spLocks noGrp="1"/>
          </p:cNvSpPr>
          <p:nvPr>
            <p:ph type="body" idx="2"/>
          </p:nvPr>
        </p:nvSpPr>
        <p:spPr>
          <a:xfrm>
            <a:off x="5677154" y="1787652"/>
            <a:ext cx="4795266" cy="5129784"/>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1880210" y="903128"/>
            <a:ext cx="7263765" cy="357505"/>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7"/>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tr-TR"/>
              <a:t>‹#›</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49"/>
        <p:cNvGrpSpPr/>
        <p:nvPr/>
      </p:nvGrpSpPr>
      <p:grpSpPr>
        <a:xfrm>
          <a:off x="0" y="0"/>
          <a:ext cx="0" cy="0"/>
          <a:chOff x="0" y="0"/>
          <a:chExt cx="0" cy="0"/>
        </a:xfrm>
      </p:grpSpPr>
      <p:sp>
        <p:nvSpPr>
          <p:cNvPr id="50" name="Google Shape;50;g10d20ec481f_0_188"/>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 name="Google Shape;51;g10d20ec481f_0_188"/>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 name="Google Shape;52;g10d20ec481f_0_188"/>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3"/>
        <p:cNvGrpSpPr/>
        <p:nvPr/>
      </p:nvGrpSpPr>
      <p:grpSpPr>
        <a:xfrm>
          <a:off x="0" y="0"/>
          <a:ext cx="0" cy="0"/>
          <a:chOff x="0" y="0"/>
          <a:chExt cx="0" cy="0"/>
        </a:xfrm>
      </p:grpSpPr>
      <p:sp>
        <p:nvSpPr>
          <p:cNvPr id="54" name="Google Shape;54;g10d20ec481f_0_192"/>
          <p:cNvSpPr txBox="1">
            <a:spLocks noGrp="1"/>
          </p:cNvSpPr>
          <p:nvPr>
            <p:ph type="title"/>
          </p:nvPr>
        </p:nvSpPr>
        <p:spPr>
          <a:xfrm>
            <a:off x="1880210" y="903128"/>
            <a:ext cx="7263900" cy="3576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g10d20ec481f_0_192"/>
          <p:cNvSpPr txBox="1">
            <a:spLocks noGrp="1"/>
          </p:cNvSpPr>
          <p:nvPr>
            <p:ph type="body" idx="1"/>
          </p:nvPr>
        </p:nvSpPr>
        <p:spPr>
          <a:xfrm>
            <a:off x="444500" y="1238410"/>
            <a:ext cx="8768100" cy="53784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56" name="Google Shape;56;g10d20ec481f_0_192"/>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g10d20ec481f_0_192"/>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g10d20ec481f_0_192"/>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lvl="0"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rtl="0">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9"/>
        <p:cNvGrpSpPr/>
        <p:nvPr/>
      </p:nvGrpSpPr>
      <p:grpSpPr>
        <a:xfrm>
          <a:off x="0" y="0"/>
          <a:ext cx="0" cy="0"/>
          <a:chOff x="0" y="0"/>
          <a:chExt cx="0" cy="0"/>
        </a:xfrm>
      </p:grpSpPr>
      <p:sp>
        <p:nvSpPr>
          <p:cNvPr id="60" name="Google Shape;60;g10d20ec481f_0_198"/>
          <p:cNvSpPr txBox="1">
            <a:spLocks noGrp="1"/>
          </p:cNvSpPr>
          <p:nvPr>
            <p:ph type="title"/>
          </p:nvPr>
        </p:nvSpPr>
        <p:spPr>
          <a:xfrm>
            <a:off x="1880210" y="903128"/>
            <a:ext cx="7263900" cy="3576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 name="Google Shape;61;g10d20ec481f_0_198"/>
          <p:cNvSpPr txBox="1">
            <a:spLocks noGrp="1"/>
          </p:cNvSpPr>
          <p:nvPr>
            <p:ph type="body" idx="1"/>
          </p:nvPr>
        </p:nvSpPr>
        <p:spPr>
          <a:xfrm>
            <a:off x="444500" y="1238410"/>
            <a:ext cx="8768100" cy="5378400"/>
          </a:xfrm>
          <a:prstGeom prst="rect">
            <a:avLst/>
          </a:prstGeom>
          <a:noFill/>
          <a:ln>
            <a:noFill/>
          </a:ln>
        </p:spPr>
        <p:txBody>
          <a:bodyPr spcFirstLastPara="1" wrap="square" lIns="0" tIns="0" rIns="0" bIns="0" anchor="t" anchorCtr="0">
            <a:spAutoFit/>
          </a:bodyPr>
          <a:lstStyle>
            <a:lvl1pPr marL="457200" lvl="0" indent="-228600" algn="l" rtl="0">
              <a:lnSpc>
                <a:spcPct val="100000"/>
              </a:lnSpc>
              <a:spcBef>
                <a:spcPts val="0"/>
              </a:spcBef>
              <a:spcAft>
                <a:spcPts val="0"/>
              </a:spcAft>
              <a:buSzPts val="1400"/>
              <a:buNone/>
              <a:defRPr sz="2200" b="1" i="0">
                <a:solidFill>
                  <a:schemeClr val="dk1"/>
                </a:solidFill>
                <a:latin typeface="Raleway Black"/>
                <a:ea typeface="Raleway Black"/>
                <a:cs typeface="Raleway Black"/>
                <a:sym typeface="Raleway Black"/>
              </a:defRPr>
            </a:lvl1pPr>
            <a:lvl2pPr marL="914400" lvl="1" indent="-228600" algn="l" rtl="0">
              <a:lnSpc>
                <a:spcPct val="100000"/>
              </a:lnSpc>
              <a:spcBef>
                <a:spcPts val="0"/>
              </a:spcBef>
              <a:spcAft>
                <a:spcPts val="0"/>
              </a:spcAft>
              <a:buSzPts val="1400"/>
              <a:buNone/>
              <a:defRPr/>
            </a:lvl2pPr>
            <a:lvl3pPr marL="1371600" lvl="2" indent="-228600" algn="l" rtl="0">
              <a:lnSpc>
                <a:spcPct val="100000"/>
              </a:lnSpc>
              <a:spcBef>
                <a:spcPts val="0"/>
              </a:spcBef>
              <a:spcAft>
                <a:spcPts val="0"/>
              </a:spcAft>
              <a:buSzPts val="1400"/>
              <a:buNone/>
              <a:defRPr/>
            </a:lvl3pPr>
            <a:lvl4pPr marL="1828800" lvl="3" indent="-228600" algn="l" rtl="0">
              <a:lnSpc>
                <a:spcPct val="100000"/>
              </a:lnSpc>
              <a:spcBef>
                <a:spcPts val="0"/>
              </a:spcBef>
              <a:spcAft>
                <a:spcPts val="0"/>
              </a:spcAft>
              <a:buSzPts val="1400"/>
              <a:buNone/>
              <a:defRPr/>
            </a:lvl4pPr>
            <a:lvl5pPr marL="2286000" lvl="4" indent="-228600" algn="l" rtl="0">
              <a:lnSpc>
                <a:spcPct val="100000"/>
              </a:lnSpc>
              <a:spcBef>
                <a:spcPts val="0"/>
              </a:spcBef>
              <a:spcAft>
                <a:spcPts val="0"/>
              </a:spcAft>
              <a:buSzPts val="1400"/>
              <a:buNone/>
              <a:defRPr/>
            </a:lvl5pPr>
            <a:lvl6pPr marL="2743200" lvl="5" indent="-228600" algn="l" rtl="0">
              <a:lnSpc>
                <a:spcPct val="100000"/>
              </a:lnSpc>
              <a:spcBef>
                <a:spcPts val="0"/>
              </a:spcBef>
              <a:spcAft>
                <a:spcPts val="0"/>
              </a:spcAft>
              <a:buSzPts val="1400"/>
              <a:buNone/>
              <a:defRPr/>
            </a:lvl6pPr>
            <a:lvl7pPr marL="3200400" lvl="6" indent="-228600" algn="l" rtl="0">
              <a:lnSpc>
                <a:spcPct val="100000"/>
              </a:lnSpc>
              <a:spcBef>
                <a:spcPts val="0"/>
              </a:spcBef>
              <a:spcAft>
                <a:spcPts val="0"/>
              </a:spcAft>
              <a:buSzPts val="1400"/>
              <a:buNone/>
              <a:defRPr/>
            </a:lvl7pPr>
            <a:lvl8pPr marL="3657600" lvl="7" indent="-228600" algn="l" rtl="0">
              <a:lnSpc>
                <a:spcPct val="100000"/>
              </a:lnSpc>
              <a:spcBef>
                <a:spcPts val="0"/>
              </a:spcBef>
              <a:spcAft>
                <a:spcPts val="0"/>
              </a:spcAft>
              <a:buSzPts val="1400"/>
              <a:buNone/>
              <a:defRPr/>
            </a:lvl8pPr>
            <a:lvl9pPr marL="4114800" lvl="8" indent="-228600" algn="l" rtl="0">
              <a:lnSpc>
                <a:spcPct val="100000"/>
              </a:lnSpc>
              <a:spcBef>
                <a:spcPts val="0"/>
              </a:spcBef>
              <a:spcAft>
                <a:spcPts val="0"/>
              </a:spcAft>
              <a:buSzPts val="1400"/>
              <a:buNone/>
              <a:defRPr/>
            </a:lvl9pPr>
          </a:lstStyle>
          <a:p>
            <a:endParaRPr/>
          </a:p>
        </p:txBody>
      </p:sp>
      <p:sp>
        <p:nvSpPr>
          <p:cNvPr id="62" name="Google Shape;62;g10d20ec481f_0_198"/>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g10d20ec481f_0_198"/>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g10d20ec481f_0_198"/>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
        <p:cNvGrpSpPr/>
        <p:nvPr/>
      </p:nvGrpSpPr>
      <p:grpSpPr>
        <a:xfrm>
          <a:off x="0" y="0"/>
          <a:ext cx="0" cy="0"/>
          <a:chOff x="0" y="0"/>
          <a:chExt cx="0" cy="0"/>
        </a:xfrm>
      </p:grpSpPr>
      <p:sp>
        <p:nvSpPr>
          <p:cNvPr id="66" name="Google Shape;66;g10d20ec481f_0_204"/>
          <p:cNvSpPr txBox="1">
            <a:spLocks noGrp="1"/>
          </p:cNvSpPr>
          <p:nvPr>
            <p:ph type="ctrTitle"/>
          </p:nvPr>
        </p:nvSpPr>
        <p:spPr>
          <a:xfrm>
            <a:off x="826770" y="2409444"/>
            <a:ext cx="9370200" cy="16323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 name="Google Shape;67;g10d20ec481f_0_204"/>
          <p:cNvSpPr txBox="1">
            <a:spLocks noGrp="1"/>
          </p:cNvSpPr>
          <p:nvPr>
            <p:ph type="subTitle" idx="1"/>
          </p:nvPr>
        </p:nvSpPr>
        <p:spPr>
          <a:xfrm>
            <a:off x="1653540" y="4352544"/>
            <a:ext cx="7716600" cy="19431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g10d20ec481f_0_204"/>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lvl="0" algn="ctr"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 name="Google Shape;69;g10d20ec481f_0_204"/>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lvl="0" algn="l" rtl="0">
              <a:lnSpc>
                <a:spcPct val="100000"/>
              </a:lnSpc>
              <a:spcBef>
                <a:spcPts val="0"/>
              </a:spcBef>
              <a:spcAft>
                <a:spcPts val="0"/>
              </a:spcAft>
              <a:buSzPts val="1400"/>
              <a:buNone/>
              <a:defRPr>
                <a:solidFill>
                  <a:srgbClr val="888888"/>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g10d20ec481f_0_204"/>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880210" y="903128"/>
            <a:ext cx="7263765" cy="357505"/>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2200" b="1" i="0" u="none" strike="noStrike" cap="none">
                <a:solidFill>
                  <a:schemeClr val="dk1"/>
                </a:solidFill>
                <a:latin typeface="Raleway Black"/>
                <a:ea typeface="Raleway Black"/>
                <a:cs typeface="Raleway Black"/>
                <a:sym typeface="Raleway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44500" y="1238410"/>
            <a:ext cx="8768080" cy="537845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2200" b="1" i="0" u="none" strike="noStrike" cap="none">
                <a:solidFill>
                  <a:schemeClr val="dk1"/>
                </a:solidFill>
                <a:latin typeface="Raleway Black"/>
                <a:ea typeface="Raleway Black"/>
                <a:cs typeface="Raleway Black"/>
                <a:sym typeface="Raleway Black"/>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2"/>
          <p:cNvSpPr txBox="1">
            <a:spLocks noGrp="1"/>
          </p:cNvSpPr>
          <p:nvPr>
            <p:ph type="ftr" idx="11"/>
          </p:nvPr>
        </p:nvSpPr>
        <p:spPr>
          <a:xfrm>
            <a:off x="3748024" y="7228332"/>
            <a:ext cx="3527552" cy="38862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dt" idx="10"/>
          </p:nvPr>
        </p:nvSpPr>
        <p:spPr>
          <a:xfrm>
            <a:off x="551180" y="7228332"/>
            <a:ext cx="2535428" cy="38862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7936992" y="7228332"/>
            <a:ext cx="2535428" cy="38862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
        <p:cNvGrpSpPr/>
        <p:nvPr/>
      </p:nvGrpSpPr>
      <p:grpSpPr>
        <a:xfrm>
          <a:off x="0" y="0"/>
          <a:ext cx="0" cy="0"/>
          <a:chOff x="0" y="0"/>
          <a:chExt cx="0" cy="0"/>
        </a:xfrm>
      </p:grpSpPr>
      <p:sp>
        <p:nvSpPr>
          <p:cNvPr id="44" name="Google Shape;44;g10d20ec481f_0_182"/>
          <p:cNvSpPr txBox="1">
            <a:spLocks noGrp="1"/>
          </p:cNvSpPr>
          <p:nvPr>
            <p:ph type="title"/>
          </p:nvPr>
        </p:nvSpPr>
        <p:spPr>
          <a:xfrm>
            <a:off x="1880210" y="903128"/>
            <a:ext cx="7263900" cy="3576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200" b="1" i="0" u="none" strike="noStrike" cap="none">
                <a:solidFill>
                  <a:schemeClr val="dk1"/>
                </a:solidFill>
                <a:latin typeface="Raleway Black"/>
                <a:ea typeface="Raleway Black"/>
                <a:cs typeface="Raleway Black"/>
                <a:sym typeface="Raleway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g10d20ec481f_0_182"/>
          <p:cNvSpPr txBox="1">
            <a:spLocks noGrp="1"/>
          </p:cNvSpPr>
          <p:nvPr>
            <p:ph type="body" idx="1"/>
          </p:nvPr>
        </p:nvSpPr>
        <p:spPr>
          <a:xfrm>
            <a:off x="444500" y="1238410"/>
            <a:ext cx="8768100" cy="537840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2200" b="1" i="0" u="none" strike="noStrike" cap="none">
                <a:solidFill>
                  <a:schemeClr val="dk1"/>
                </a:solidFill>
                <a:latin typeface="Raleway Black"/>
                <a:ea typeface="Raleway Black"/>
                <a:cs typeface="Raleway Black"/>
                <a:sym typeface="Raleway Black"/>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6" name="Google Shape;46;g10d20ec481f_0_182"/>
          <p:cNvSpPr txBox="1">
            <a:spLocks noGrp="1"/>
          </p:cNvSpPr>
          <p:nvPr>
            <p:ph type="ftr" idx="11"/>
          </p:nvPr>
        </p:nvSpPr>
        <p:spPr>
          <a:xfrm>
            <a:off x="3748024" y="7228332"/>
            <a:ext cx="3527700" cy="388500"/>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g10d20ec481f_0_182"/>
          <p:cNvSpPr txBox="1">
            <a:spLocks noGrp="1"/>
          </p:cNvSpPr>
          <p:nvPr>
            <p:ph type="dt" idx="10"/>
          </p:nvPr>
        </p:nvSpPr>
        <p:spPr>
          <a:xfrm>
            <a:off x="551180" y="7228332"/>
            <a:ext cx="2535300" cy="388500"/>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g10d20ec481f_0_182"/>
          <p:cNvSpPr txBox="1">
            <a:spLocks noGrp="1"/>
          </p:cNvSpPr>
          <p:nvPr>
            <p:ph type="sldNum" idx="12"/>
          </p:nvPr>
        </p:nvSpPr>
        <p:spPr>
          <a:xfrm>
            <a:off x="7936992" y="7228332"/>
            <a:ext cx="2535300" cy="277200"/>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herkesicin.tcmb.gov.tr/wps/wcm/connect/ekonomi/hie/icerik/paranintarih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herkesicin.tcmb.gov.tr/wps/wcm/connect/ekonomi/hie/icerik/para+fiyatlar+en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g10e8ca36945_0_0"/>
          <p:cNvSpPr/>
          <p:nvPr/>
        </p:nvSpPr>
        <p:spPr>
          <a:xfrm>
            <a:off x="4534909" y="6924216"/>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g10e8ca36945_0_0"/>
          <p:cNvSpPr/>
          <p:nvPr/>
        </p:nvSpPr>
        <p:spPr>
          <a:xfrm>
            <a:off x="4534909" y="7001636"/>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g10e8ca36945_0_0"/>
          <p:cNvSpPr/>
          <p:nvPr/>
        </p:nvSpPr>
        <p:spPr>
          <a:xfrm>
            <a:off x="4612258" y="6924216"/>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g10e8ca36945_0_0"/>
          <p:cNvSpPr/>
          <p:nvPr/>
        </p:nvSpPr>
        <p:spPr>
          <a:xfrm>
            <a:off x="4534909" y="6845603"/>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g10e8ca36945_0_0"/>
          <p:cNvSpPr/>
          <p:nvPr/>
        </p:nvSpPr>
        <p:spPr>
          <a:xfrm>
            <a:off x="4612258" y="6845603"/>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g10e8ca36945_0_0"/>
          <p:cNvSpPr/>
          <p:nvPr/>
        </p:nvSpPr>
        <p:spPr>
          <a:xfrm>
            <a:off x="4657896" y="6813879"/>
            <a:ext cx="1707900" cy="7146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g10e8ca36945_0_0"/>
          <p:cNvSpPr/>
          <p:nvPr/>
        </p:nvSpPr>
        <p:spPr>
          <a:xfrm>
            <a:off x="6411334" y="7216723"/>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g10e8ca36945_0_0"/>
          <p:cNvSpPr/>
          <p:nvPr/>
        </p:nvSpPr>
        <p:spPr>
          <a:xfrm>
            <a:off x="6411334" y="7139304"/>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g10e8ca36945_0_0"/>
          <p:cNvSpPr/>
          <p:nvPr/>
        </p:nvSpPr>
        <p:spPr>
          <a:xfrm>
            <a:off x="6411334" y="7295336"/>
            <a:ext cx="0" cy="63500"/>
          </a:xfrm>
          <a:custGeom>
            <a:avLst/>
            <a:gdLst/>
            <a:ahLst/>
            <a:cxnLst/>
            <a:rect l="l" t="t" r="r" b="b"/>
            <a:pathLst>
              <a:path w="120000" h="63500" extrusionOk="0">
                <a:moveTo>
                  <a:pt x="0" y="0"/>
                </a:moveTo>
                <a:lnTo>
                  <a:pt x="0" y="63449"/>
                </a:lnTo>
              </a:path>
            </a:pathLst>
          </a:custGeom>
          <a:noFill/>
          <a:ln w="6342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g10e8ca36945_0_0"/>
          <p:cNvSpPr/>
          <p:nvPr/>
        </p:nvSpPr>
        <p:spPr>
          <a:xfrm>
            <a:off x="0" y="553072"/>
            <a:ext cx="446405" cy="446405"/>
          </a:xfrm>
          <a:custGeom>
            <a:avLst/>
            <a:gdLst/>
            <a:ahLst/>
            <a:cxnLst/>
            <a:rect l="l" t="t" r="r" b="b"/>
            <a:pathLst>
              <a:path w="446405" h="446405" extrusionOk="0">
                <a:moveTo>
                  <a:pt x="0" y="446379"/>
                </a:moveTo>
                <a:lnTo>
                  <a:pt x="446366" y="446379"/>
                </a:lnTo>
                <a:lnTo>
                  <a:pt x="446366"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g10e8ca36945_0_0"/>
          <p:cNvSpPr/>
          <p:nvPr/>
        </p:nvSpPr>
        <p:spPr>
          <a:xfrm>
            <a:off x="0" y="1097762"/>
            <a:ext cx="446405" cy="446405"/>
          </a:xfrm>
          <a:custGeom>
            <a:avLst/>
            <a:gdLst/>
            <a:ahLst/>
            <a:cxnLst/>
            <a:rect l="l" t="t" r="r" b="b"/>
            <a:pathLst>
              <a:path w="446405" h="446405" extrusionOk="0">
                <a:moveTo>
                  <a:pt x="0" y="446379"/>
                </a:moveTo>
                <a:lnTo>
                  <a:pt x="446366" y="446379"/>
                </a:lnTo>
                <a:lnTo>
                  <a:pt x="446366"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g10e8ca36945_0_0"/>
          <p:cNvSpPr/>
          <p:nvPr/>
        </p:nvSpPr>
        <p:spPr>
          <a:xfrm>
            <a:off x="544283" y="553072"/>
            <a:ext cx="446405" cy="446405"/>
          </a:xfrm>
          <a:custGeom>
            <a:avLst/>
            <a:gdLst/>
            <a:ahLst/>
            <a:cxnLst/>
            <a:rect l="l" t="t" r="r" b="b"/>
            <a:pathLst>
              <a:path w="446405" h="446405" extrusionOk="0">
                <a:moveTo>
                  <a:pt x="446341" y="446379"/>
                </a:moveTo>
                <a:lnTo>
                  <a:pt x="0" y="446379"/>
                </a:lnTo>
                <a:lnTo>
                  <a:pt x="0" y="0"/>
                </a:lnTo>
                <a:lnTo>
                  <a:pt x="446341" y="0"/>
                </a:lnTo>
                <a:lnTo>
                  <a:pt x="446341"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g10e8ca36945_0_0"/>
          <p:cNvSpPr/>
          <p:nvPr/>
        </p:nvSpPr>
        <p:spPr>
          <a:xfrm>
            <a:off x="0" y="0"/>
            <a:ext cx="446405" cy="446405"/>
          </a:xfrm>
          <a:custGeom>
            <a:avLst/>
            <a:gdLst/>
            <a:ahLst/>
            <a:cxnLst/>
            <a:rect l="l" t="t" r="r" b="b"/>
            <a:pathLst>
              <a:path w="446405" h="446405" extrusionOk="0">
                <a:moveTo>
                  <a:pt x="0" y="446379"/>
                </a:moveTo>
                <a:lnTo>
                  <a:pt x="446366" y="446379"/>
                </a:lnTo>
                <a:lnTo>
                  <a:pt x="446366"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g10e8ca36945_0_0"/>
          <p:cNvSpPr/>
          <p:nvPr/>
        </p:nvSpPr>
        <p:spPr>
          <a:xfrm>
            <a:off x="544283" y="0"/>
            <a:ext cx="446405" cy="446405"/>
          </a:xfrm>
          <a:custGeom>
            <a:avLst/>
            <a:gdLst/>
            <a:ahLst/>
            <a:cxnLst/>
            <a:rect l="l" t="t" r="r" b="b"/>
            <a:pathLst>
              <a:path w="446405" h="446405" extrusionOk="0">
                <a:moveTo>
                  <a:pt x="0" y="446379"/>
                </a:moveTo>
                <a:lnTo>
                  <a:pt x="446341" y="446379"/>
                </a:lnTo>
                <a:lnTo>
                  <a:pt x="446341"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g10e8ca36945_0_0"/>
          <p:cNvSpPr/>
          <p:nvPr/>
        </p:nvSpPr>
        <p:spPr>
          <a:xfrm>
            <a:off x="1088529" y="0"/>
            <a:ext cx="446405" cy="446405"/>
          </a:xfrm>
          <a:custGeom>
            <a:avLst/>
            <a:gdLst/>
            <a:ahLst/>
            <a:cxnLst/>
            <a:rect l="l" t="t" r="r" b="b"/>
            <a:pathLst>
              <a:path w="446405" h="446405" extrusionOk="0">
                <a:moveTo>
                  <a:pt x="0" y="446379"/>
                </a:moveTo>
                <a:lnTo>
                  <a:pt x="446392" y="446379"/>
                </a:lnTo>
                <a:lnTo>
                  <a:pt x="446392"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g10e8ca36945_0_0"/>
          <p:cNvSpPr/>
          <p:nvPr/>
        </p:nvSpPr>
        <p:spPr>
          <a:xfrm>
            <a:off x="10577245" y="6772947"/>
            <a:ext cx="446404" cy="446404"/>
          </a:xfrm>
          <a:custGeom>
            <a:avLst/>
            <a:gdLst/>
            <a:ahLst/>
            <a:cxnLst/>
            <a:rect l="l" t="t" r="r" b="b"/>
            <a:pathLst>
              <a:path w="446404" h="446404" extrusionOk="0">
                <a:moveTo>
                  <a:pt x="0" y="446379"/>
                </a:moveTo>
                <a:lnTo>
                  <a:pt x="446354" y="446379"/>
                </a:lnTo>
                <a:lnTo>
                  <a:pt x="446354"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g10e8ca36945_0_0"/>
          <p:cNvSpPr/>
          <p:nvPr/>
        </p:nvSpPr>
        <p:spPr>
          <a:xfrm>
            <a:off x="10577245" y="6228257"/>
            <a:ext cx="446404" cy="446404"/>
          </a:xfrm>
          <a:custGeom>
            <a:avLst/>
            <a:gdLst/>
            <a:ahLst/>
            <a:cxnLst/>
            <a:rect l="l" t="t" r="r" b="b"/>
            <a:pathLst>
              <a:path w="446404" h="446404" extrusionOk="0">
                <a:moveTo>
                  <a:pt x="0" y="446379"/>
                </a:moveTo>
                <a:lnTo>
                  <a:pt x="446354" y="446379"/>
                </a:lnTo>
                <a:lnTo>
                  <a:pt x="446354"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g10e8ca36945_0_0"/>
          <p:cNvSpPr/>
          <p:nvPr/>
        </p:nvSpPr>
        <p:spPr>
          <a:xfrm>
            <a:off x="10032974" y="6772947"/>
            <a:ext cx="446404" cy="446404"/>
          </a:xfrm>
          <a:custGeom>
            <a:avLst/>
            <a:gdLst/>
            <a:ahLst/>
            <a:cxnLst/>
            <a:rect l="l" t="t" r="r" b="b"/>
            <a:pathLst>
              <a:path w="446404" h="446404" extrusionOk="0">
                <a:moveTo>
                  <a:pt x="0" y="0"/>
                </a:moveTo>
                <a:lnTo>
                  <a:pt x="446341" y="0"/>
                </a:lnTo>
                <a:lnTo>
                  <a:pt x="446341" y="446379"/>
                </a:lnTo>
                <a:lnTo>
                  <a:pt x="0" y="446379"/>
                </a:lnTo>
                <a:lnTo>
                  <a:pt x="0"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g10e8ca36945_0_0"/>
          <p:cNvSpPr/>
          <p:nvPr/>
        </p:nvSpPr>
        <p:spPr>
          <a:xfrm>
            <a:off x="10577245" y="7326020"/>
            <a:ext cx="446404" cy="446404"/>
          </a:xfrm>
          <a:custGeom>
            <a:avLst/>
            <a:gdLst/>
            <a:ahLst/>
            <a:cxnLst/>
            <a:rect l="l" t="t" r="r" b="b"/>
            <a:pathLst>
              <a:path w="446404" h="446404" extrusionOk="0">
                <a:moveTo>
                  <a:pt x="0" y="446379"/>
                </a:moveTo>
                <a:lnTo>
                  <a:pt x="446354" y="446379"/>
                </a:lnTo>
                <a:lnTo>
                  <a:pt x="446354"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g10e8ca36945_0_0"/>
          <p:cNvSpPr/>
          <p:nvPr/>
        </p:nvSpPr>
        <p:spPr>
          <a:xfrm>
            <a:off x="10032974" y="7326020"/>
            <a:ext cx="446404" cy="446404"/>
          </a:xfrm>
          <a:custGeom>
            <a:avLst/>
            <a:gdLst/>
            <a:ahLst/>
            <a:cxnLst/>
            <a:rect l="l" t="t" r="r" b="b"/>
            <a:pathLst>
              <a:path w="446404" h="446404" extrusionOk="0">
                <a:moveTo>
                  <a:pt x="0" y="446379"/>
                </a:moveTo>
                <a:lnTo>
                  <a:pt x="446328" y="446379"/>
                </a:lnTo>
                <a:lnTo>
                  <a:pt x="446328"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g10e8ca36945_0_0"/>
          <p:cNvSpPr/>
          <p:nvPr/>
        </p:nvSpPr>
        <p:spPr>
          <a:xfrm>
            <a:off x="9488678" y="7326020"/>
            <a:ext cx="446404" cy="446404"/>
          </a:xfrm>
          <a:custGeom>
            <a:avLst/>
            <a:gdLst/>
            <a:ahLst/>
            <a:cxnLst/>
            <a:rect l="l" t="t" r="r" b="b"/>
            <a:pathLst>
              <a:path w="446404" h="446404" extrusionOk="0">
                <a:moveTo>
                  <a:pt x="0" y="446379"/>
                </a:moveTo>
                <a:lnTo>
                  <a:pt x="446392" y="446379"/>
                </a:lnTo>
                <a:lnTo>
                  <a:pt x="446392" y="0"/>
                </a:lnTo>
                <a:lnTo>
                  <a:pt x="0" y="0"/>
                </a:lnTo>
                <a:lnTo>
                  <a:pt x="0" y="446379"/>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g10e8ca36945_0_0"/>
          <p:cNvSpPr txBox="1"/>
          <p:nvPr/>
        </p:nvSpPr>
        <p:spPr>
          <a:xfrm flipH="1">
            <a:off x="2692280" y="2621281"/>
            <a:ext cx="61266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6000">
                <a:solidFill>
                  <a:schemeClr val="accent1"/>
                </a:solidFill>
                <a:latin typeface="Calibri"/>
                <a:ea typeface="Calibri"/>
                <a:cs typeface="Calibri"/>
                <a:sym typeface="Calibri"/>
              </a:rPr>
              <a:t>BÜTÇESİNİ BİLEN ÇOCUKLAR</a:t>
            </a:r>
            <a:endParaRPr/>
          </a:p>
        </p:txBody>
      </p:sp>
      <p:pic>
        <p:nvPicPr>
          <p:cNvPr id="2" name="Picture 2">
            <a:extLst>
              <a:ext uri="{FF2B5EF4-FFF2-40B4-BE49-F238E27FC236}">
                <a16:creationId xmlns:a16="http://schemas.microsoft.com/office/drawing/2014/main" id="{7AF1930E-175D-B17E-047F-713E3F9364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0837" y="4794422"/>
            <a:ext cx="1649673" cy="16570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12" descr="coins - green.png"/>
          <p:cNvPicPr preferRelativeResize="0"/>
          <p:nvPr/>
        </p:nvPicPr>
        <p:blipFill rotWithShape="1">
          <a:blip r:embed="rId3">
            <a:alphaModFix/>
          </a:blip>
          <a:srcRect/>
          <a:stretch/>
        </p:blipFill>
        <p:spPr>
          <a:xfrm>
            <a:off x="1" y="6647541"/>
            <a:ext cx="11023726" cy="1080129"/>
          </a:xfrm>
          <a:prstGeom prst="rect">
            <a:avLst/>
          </a:prstGeom>
          <a:noFill/>
          <a:ln>
            <a:noFill/>
          </a:ln>
        </p:spPr>
      </p:pic>
      <p:sp>
        <p:nvSpPr>
          <p:cNvPr id="458" name="Google Shape;458;p12"/>
          <p:cNvSpPr txBox="1"/>
          <p:nvPr/>
        </p:nvSpPr>
        <p:spPr>
          <a:xfrm>
            <a:off x="3338420" y="2239831"/>
            <a:ext cx="455336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1">
                <a:solidFill>
                  <a:schemeClr val="dk1"/>
                </a:solidFill>
                <a:latin typeface="Raleway"/>
                <a:ea typeface="Raleway"/>
                <a:cs typeface="Raleway"/>
                <a:sym typeface="Raleway"/>
              </a:rPr>
              <a:t>Gelir ve giderlerin takip edilerek dengelenmesi</a:t>
            </a:r>
            <a:endParaRPr sz="2800" b="1">
              <a:solidFill>
                <a:schemeClr val="dk1"/>
              </a:solidFill>
              <a:latin typeface="Raleway"/>
              <a:ea typeface="Raleway"/>
              <a:cs typeface="Raleway"/>
              <a:sym typeface="Raleway"/>
            </a:endParaRPr>
          </a:p>
        </p:txBody>
      </p:sp>
      <p:sp>
        <p:nvSpPr>
          <p:cNvPr id="459" name="Google Shape;459;p12"/>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2"/>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12"/>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2"/>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2"/>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2"/>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2"/>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2"/>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2"/>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2"/>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2"/>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12"/>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2"/>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Bütçe</a:t>
            </a:r>
            <a:endParaRPr sz="3600" b="1">
              <a:solidFill>
                <a:schemeClr val="dk1"/>
              </a:solidFill>
              <a:latin typeface="Raleway Black"/>
              <a:ea typeface="Raleway Black"/>
              <a:cs typeface="Raleway Black"/>
              <a:sym typeface="Raleway Black"/>
            </a:endParaRPr>
          </a:p>
        </p:txBody>
      </p:sp>
      <p:pic>
        <p:nvPicPr>
          <p:cNvPr id="472" name="Google Shape;472;p12"/>
          <p:cNvPicPr preferRelativeResize="0"/>
          <p:nvPr/>
        </p:nvPicPr>
        <p:blipFill rotWithShape="1">
          <a:blip r:embed="rId4">
            <a:alphaModFix/>
          </a:blip>
          <a:srcRect/>
          <a:stretch/>
        </p:blipFill>
        <p:spPr>
          <a:xfrm>
            <a:off x="2130796" y="5582836"/>
            <a:ext cx="6402913" cy="2211078"/>
          </a:xfrm>
          <a:prstGeom prst="rect">
            <a:avLst/>
          </a:prstGeom>
          <a:noFill/>
          <a:ln>
            <a:noFill/>
          </a:ln>
        </p:spPr>
      </p:pic>
      <p:pic>
        <p:nvPicPr>
          <p:cNvPr id="473" name="Google Shape;473;p12" descr="money ten orange 2.tif"/>
          <p:cNvPicPr preferRelativeResize="0"/>
          <p:nvPr/>
        </p:nvPicPr>
        <p:blipFill rotWithShape="1">
          <a:blip r:embed="rId5">
            <a:alphaModFix/>
          </a:blip>
          <a:srcRect/>
          <a:stretch/>
        </p:blipFill>
        <p:spPr>
          <a:xfrm rot="268400">
            <a:off x="2095188" y="4979087"/>
            <a:ext cx="2415326" cy="1173248"/>
          </a:xfrm>
          <a:prstGeom prst="rect">
            <a:avLst/>
          </a:prstGeom>
          <a:noFill/>
          <a:ln>
            <a:noFill/>
          </a:ln>
        </p:spPr>
      </p:pic>
      <p:pic>
        <p:nvPicPr>
          <p:cNvPr id="474" name="Google Shape;474;p12" descr="money ten orange 2.tif"/>
          <p:cNvPicPr preferRelativeResize="0"/>
          <p:nvPr/>
        </p:nvPicPr>
        <p:blipFill rotWithShape="1">
          <a:blip r:embed="rId6">
            <a:alphaModFix/>
          </a:blip>
          <a:srcRect/>
          <a:stretch/>
        </p:blipFill>
        <p:spPr>
          <a:xfrm rot="-283462">
            <a:off x="6059445" y="4406749"/>
            <a:ext cx="2092708" cy="1615222"/>
          </a:xfrm>
          <a:prstGeom prst="rect">
            <a:avLst/>
          </a:prstGeom>
          <a:noFill/>
          <a:ln>
            <a:noFill/>
          </a:ln>
        </p:spPr>
      </p:pic>
      <p:pic>
        <p:nvPicPr>
          <p:cNvPr id="475" name="Google Shape;475;p12" descr="money sack orange.tif"/>
          <p:cNvPicPr preferRelativeResize="0"/>
          <p:nvPr/>
        </p:nvPicPr>
        <p:blipFill rotWithShape="1">
          <a:blip r:embed="rId7">
            <a:alphaModFix/>
          </a:blip>
          <a:srcRect/>
          <a:stretch/>
        </p:blipFill>
        <p:spPr>
          <a:xfrm>
            <a:off x="7105800" y="4235462"/>
            <a:ext cx="1464544" cy="2130927"/>
          </a:xfrm>
          <a:prstGeom prst="rect">
            <a:avLst/>
          </a:prstGeom>
          <a:noFill/>
          <a:ln>
            <a:noFill/>
          </a:ln>
        </p:spPr>
      </p:pic>
      <p:pic>
        <p:nvPicPr>
          <p:cNvPr id="476" name="Google Shape;476;p12" descr="money sack orange.tif"/>
          <p:cNvPicPr preferRelativeResize="0"/>
          <p:nvPr/>
        </p:nvPicPr>
        <p:blipFill rotWithShape="1">
          <a:blip r:embed="rId7">
            <a:alphaModFix/>
          </a:blip>
          <a:srcRect/>
          <a:stretch/>
        </p:blipFill>
        <p:spPr>
          <a:xfrm rot="-394233">
            <a:off x="3457374" y="4145958"/>
            <a:ext cx="1486612" cy="2164465"/>
          </a:xfrm>
          <a:prstGeom prst="rect">
            <a:avLst/>
          </a:prstGeom>
          <a:noFill/>
          <a:ln>
            <a:noFill/>
          </a:ln>
        </p:spPr>
      </p:pic>
      <p:pic>
        <p:nvPicPr>
          <p:cNvPr id="477" name="Google Shape;477;p12" descr="money sack orange.tif"/>
          <p:cNvPicPr preferRelativeResize="0"/>
          <p:nvPr/>
        </p:nvPicPr>
        <p:blipFill rotWithShape="1">
          <a:blip r:embed="rId7">
            <a:alphaModFix/>
          </a:blip>
          <a:srcRect/>
          <a:stretch/>
        </p:blipFill>
        <p:spPr>
          <a:xfrm>
            <a:off x="6015357" y="4555243"/>
            <a:ext cx="1179055" cy="1716391"/>
          </a:xfrm>
          <a:prstGeom prst="rect">
            <a:avLst/>
          </a:prstGeom>
          <a:noFill/>
          <a:ln>
            <a:noFill/>
          </a:ln>
        </p:spPr>
      </p:pic>
      <p:pic>
        <p:nvPicPr>
          <p:cNvPr id="478" name="Google Shape;478;p12" descr="pound coin pile 2 orange.png"/>
          <p:cNvPicPr preferRelativeResize="0"/>
          <p:nvPr/>
        </p:nvPicPr>
        <p:blipFill rotWithShape="1">
          <a:blip r:embed="rId8">
            <a:alphaModFix/>
          </a:blip>
          <a:srcRect/>
          <a:stretch/>
        </p:blipFill>
        <p:spPr>
          <a:xfrm rot="416671">
            <a:off x="2130591" y="5448030"/>
            <a:ext cx="2109433" cy="860649"/>
          </a:xfrm>
          <a:prstGeom prst="rect">
            <a:avLst/>
          </a:prstGeom>
          <a:noFill/>
          <a:ln>
            <a:noFill/>
          </a:ln>
        </p:spPr>
      </p:pic>
      <p:sp>
        <p:nvSpPr>
          <p:cNvPr id="479" name="Google Shape;479;p12"/>
          <p:cNvSpPr txBox="1"/>
          <p:nvPr/>
        </p:nvSpPr>
        <p:spPr>
          <a:xfrm>
            <a:off x="2559798" y="3615812"/>
            <a:ext cx="17245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1" dirty="0">
                <a:solidFill>
                  <a:srgbClr val="00B050"/>
                </a:solidFill>
                <a:latin typeface="Raleway"/>
                <a:ea typeface="Raleway"/>
                <a:cs typeface="Raleway"/>
                <a:sym typeface="Raleway"/>
              </a:rPr>
              <a:t>Gelirler</a:t>
            </a:r>
            <a:endParaRPr dirty="0"/>
          </a:p>
        </p:txBody>
      </p:sp>
      <p:sp>
        <p:nvSpPr>
          <p:cNvPr id="480" name="Google Shape;480;p12"/>
          <p:cNvSpPr txBox="1"/>
          <p:nvPr/>
        </p:nvSpPr>
        <p:spPr>
          <a:xfrm>
            <a:off x="6498336" y="3652329"/>
            <a:ext cx="18370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800" b="1" dirty="0">
                <a:solidFill>
                  <a:srgbClr val="FF0000"/>
                </a:solidFill>
                <a:latin typeface="Raleway"/>
                <a:ea typeface="Raleway"/>
                <a:cs typeface="Raleway"/>
                <a:sym typeface="Raleway"/>
              </a:rPr>
              <a:t>Giderler</a:t>
            </a:r>
            <a:endParaRPr dirty="0"/>
          </a:p>
        </p:txBody>
      </p:sp>
      <p:sp>
        <p:nvSpPr>
          <p:cNvPr id="481" name="Google Shape;481;p12"/>
          <p:cNvSpPr txBox="1"/>
          <p:nvPr/>
        </p:nvSpPr>
        <p:spPr>
          <a:xfrm>
            <a:off x="7848241" y="7315689"/>
            <a:ext cx="3175485"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i="1">
                <a:solidFill>
                  <a:schemeClr val="dk1"/>
                </a:solidFill>
                <a:latin typeface="Tahoma"/>
                <a:ea typeface="Tahoma"/>
                <a:cs typeface="Tahoma"/>
                <a:sym typeface="Tahoma"/>
              </a:rPr>
              <a:t>Bütçesini Bilen Çocuklar/Ortaokul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57"/>
                                        </p:tgtEl>
                                        <p:attrNameLst>
                                          <p:attrName>style.visibility</p:attrName>
                                        </p:attrNameLst>
                                      </p:cBhvr>
                                      <p:to>
                                        <p:strVal val="visible"/>
                                      </p:to>
                                    </p:set>
                                    <p:anim calcmode="lin" valueType="num">
                                      <p:cBhvr additive="base">
                                        <p:cTn id="7" dur="500"/>
                                        <p:tgtEl>
                                          <p:spTgt spid="4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474"/>
                                        </p:tgtEl>
                                        <p:attrNameLst>
                                          <p:attrName>style.visibility</p:attrName>
                                        </p:attrNameLst>
                                      </p:cBhvr>
                                      <p:to>
                                        <p:strVal val="visible"/>
                                      </p:to>
                                    </p:set>
                                    <p:anim calcmode="lin" valueType="num">
                                      <p:cBhvr additive="base">
                                        <p:cTn id="11" dur="500"/>
                                        <p:tgtEl>
                                          <p:spTgt spid="474"/>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473"/>
                                        </p:tgtEl>
                                        <p:attrNameLst>
                                          <p:attrName>style.visibility</p:attrName>
                                        </p:attrNameLst>
                                      </p:cBhvr>
                                      <p:to>
                                        <p:strVal val="visible"/>
                                      </p:to>
                                    </p:set>
                                    <p:anim calcmode="lin" valueType="num">
                                      <p:cBhvr additive="base">
                                        <p:cTn id="15" dur="500"/>
                                        <p:tgtEl>
                                          <p:spTgt spid="47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477"/>
                                        </p:tgtEl>
                                        <p:attrNameLst>
                                          <p:attrName>style.visibility</p:attrName>
                                        </p:attrNameLst>
                                      </p:cBhvr>
                                      <p:to>
                                        <p:strVal val="visible"/>
                                      </p:to>
                                    </p:set>
                                    <p:anim calcmode="lin" valueType="num">
                                      <p:cBhvr additive="base">
                                        <p:cTn id="19" dur="500"/>
                                        <p:tgtEl>
                                          <p:spTgt spid="47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1" fill="hold" nodeType="afterEffect">
                                  <p:stCondLst>
                                    <p:cond delay="0"/>
                                  </p:stCondLst>
                                  <p:childTnLst>
                                    <p:set>
                                      <p:cBhvr>
                                        <p:cTn id="22" dur="1" fill="hold">
                                          <p:stCondLst>
                                            <p:cond delay="0"/>
                                          </p:stCondLst>
                                        </p:cTn>
                                        <p:tgtEl>
                                          <p:spTgt spid="476"/>
                                        </p:tgtEl>
                                        <p:attrNameLst>
                                          <p:attrName>style.visibility</p:attrName>
                                        </p:attrNameLst>
                                      </p:cBhvr>
                                      <p:to>
                                        <p:strVal val="visible"/>
                                      </p:to>
                                    </p:set>
                                    <p:anim calcmode="lin" valueType="num">
                                      <p:cBhvr additive="base">
                                        <p:cTn id="23" dur="500"/>
                                        <p:tgtEl>
                                          <p:spTgt spid="476"/>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1" fill="hold" nodeType="afterEffect">
                                  <p:stCondLst>
                                    <p:cond delay="0"/>
                                  </p:stCondLst>
                                  <p:childTnLst>
                                    <p:set>
                                      <p:cBhvr>
                                        <p:cTn id="26" dur="1" fill="hold">
                                          <p:stCondLst>
                                            <p:cond delay="0"/>
                                          </p:stCondLst>
                                        </p:cTn>
                                        <p:tgtEl>
                                          <p:spTgt spid="475"/>
                                        </p:tgtEl>
                                        <p:attrNameLst>
                                          <p:attrName>style.visibility</p:attrName>
                                        </p:attrNameLst>
                                      </p:cBhvr>
                                      <p:to>
                                        <p:strVal val="visible"/>
                                      </p:to>
                                    </p:set>
                                    <p:anim calcmode="lin" valueType="num">
                                      <p:cBhvr additive="base">
                                        <p:cTn id="27" dur="500"/>
                                        <p:tgtEl>
                                          <p:spTgt spid="475"/>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1" fill="hold" nodeType="afterEffect">
                                  <p:stCondLst>
                                    <p:cond delay="0"/>
                                  </p:stCondLst>
                                  <p:childTnLst>
                                    <p:set>
                                      <p:cBhvr>
                                        <p:cTn id="30" dur="1" fill="hold">
                                          <p:stCondLst>
                                            <p:cond delay="0"/>
                                          </p:stCondLst>
                                        </p:cTn>
                                        <p:tgtEl>
                                          <p:spTgt spid="458"/>
                                        </p:tgtEl>
                                        <p:attrNameLst>
                                          <p:attrName>style.visibility</p:attrName>
                                        </p:attrNameLst>
                                      </p:cBhvr>
                                      <p:to>
                                        <p:strVal val="visible"/>
                                      </p:to>
                                    </p:set>
                                    <p:anim calcmode="lin" valueType="num">
                                      <p:cBhvr additive="base">
                                        <p:cTn id="31" dur="500"/>
                                        <p:tgtEl>
                                          <p:spTgt spid="45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72"/>
                                        </p:tgtEl>
                                        <p:attrNameLst>
                                          <p:attrName>style.visibility</p:attrName>
                                        </p:attrNameLst>
                                      </p:cBhvr>
                                      <p:to>
                                        <p:strVal val="visible"/>
                                      </p:to>
                                    </p:set>
                                    <p:animEffect transition="in" filter="fade">
                                      <p:cBhvr>
                                        <p:cTn id="36" dur="1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4"/>
          <p:cNvSpPr txBox="1"/>
          <p:nvPr/>
        </p:nvSpPr>
        <p:spPr>
          <a:xfrm>
            <a:off x="2056035" y="836687"/>
            <a:ext cx="7392600" cy="554100"/>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Yol haritası</a:t>
            </a:r>
            <a:endParaRPr sz="3600" b="1">
              <a:solidFill>
                <a:schemeClr val="dk1"/>
              </a:solidFill>
              <a:latin typeface="Raleway Black"/>
              <a:ea typeface="Raleway Black"/>
              <a:cs typeface="Raleway Black"/>
              <a:sym typeface="Raleway Black"/>
            </a:endParaRPr>
          </a:p>
        </p:txBody>
      </p:sp>
      <p:sp>
        <p:nvSpPr>
          <p:cNvPr id="531" name="Google Shape;531;p14"/>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4"/>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4"/>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4"/>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4"/>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4"/>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4"/>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4"/>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4"/>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4"/>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14"/>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2" name="Google Shape;542;p14"/>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3" name="Google Shape;543;p14"/>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4" name="Google Shape;544;p14"/>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14"/>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14"/>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48" name="Google Shape;548;p14"/>
          <p:cNvPicPr preferRelativeResize="0"/>
          <p:nvPr/>
        </p:nvPicPr>
        <p:blipFill rotWithShape="1">
          <a:blip r:embed="rId3">
            <a:alphaModFix/>
          </a:blip>
          <a:srcRect/>
          <a:stretch/>
        </p:blipFill>
        <p:spPr>
          <a:xfrm>
            <a:off x="69271" y="1503063"/>
            <a:ext cx="9655439" cy="6188652"/>
          </a:xfrm>
          <a:prstGeom prst="rect">
            <a:avLst/>
          </a:prstGeom>
          <a:noFill/>
          <a:ln>
            <a:noFill/>
          </a:ln>
        </p:spPr>
      </p:pic>
      <p:grpSp>
        <p:nvGrpSpPr>
          <p:cNvPr id="549" name="Google Shape;549;p14"/>
          <p:cNvGrpSpPr/>
          <p:nvPr/>
        </p:nvGrpSpPr>
        <p:grpSpPr>
          <a:xfrm rot="179882">
            <a:off x="719117" y="2303349"/>
            <a:ext cx="5681986" cy="902070"/>
            <a:chOff x="1135106" y="2432418"/>
            <a:chExt cx="5682164" cy="902098"/>
          </a:xfrm>
        </p:grpSpPr>
        <p:pic>
          <p:nvPicPr>
            <p:cNvPr id="550" name="Google Shape;550;p14"/>
            <p:cNvPicPr preferRelativeResize="0"/>
            <p:nvPr/>
          </p:nvPicPr>
          <p:blipFill rotWithShape="1">
            <a:blip r:embed="rId4">
              <a:alphaModFix/>
            </a:blip>
            <a:srcRect/>
            <a:stretch/>
          </p:blipFill>
          <p:spPr>
            <a:xfrm>
              <a:off x="1549400" y="2432418"/>
              <a:ext cx="5267871" cy="898525"/>
            </a:xfrm>
            <a:prstGeom prst="rect">
              <a:avLst/>
            </a:prstGeom>
            <a:noFill/>
            <a:ln>
              <a:noFill/>
            </a:ln>
          </p:spPr>
        </p:pic>
        <p:sp>
          <p:nvSpPr>
            <p:cNvPr id="551" name="Google Shape;551;p14"/>
            <p:cNvSpPr txBox="1"/>
            <p:nvPr/>
          </p:nvSpPr>
          <p:spPr>
            <a:xfrm rot="-231771">
              <a:off x="1146682" y="2632525"/>
              <a:ext cx="532491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800"/>
                <a:buFont typeface="Arial"/>
                <a:buNone/>
              </a:pPr>
              <a:r>
                <a:rPr lang="tr-TR" sz="2800" b="1">
                  <a:solidFill>
                    <a:schemeClr val="lt1"/>
                  </a:solidFill>
                  <a:latin typeface="Raleway Black"/>
                  <a:ea typeface="Raleway Black"/>
                  <a:cs typeface="Raleway Black"/>
                  <a:sym typeface="Raleway Black"/>
                </a:rPr>
                <a:t>Ne almak istiyorsun?</a:t>
              </a:r>
              <a:endParaRPr sz="2800" b="1">
                <a:solidFill>
                  <a:schemeClr val="lt1"/>
                </a:solidFill>
                <a:latin typeface="Raleway Black"/>
                <a:ea typeface="Raleway Black"/>
                <a:cs typeface="Raleway Black"/>
                <a:sym typeface="Raleway Black"/>
              </a:endParaRPr>
            </a:p>
          </p:txBody>
        </p:sp>
      </p:grpSp>
      <p:grpSp>
        <p:nvGrpSpPr>
          <p:cNvPr id="552" name="Google Shape;552;p14"/>
          <p:cNvGrpSpPr/>
          <p:nvPr/>
        </p:nvGrpSpPr>
        <p:grpSpPr>
          <a:xfrm rot="202232">
            <a:off x="1529216" y="6521175"/>
            <a:ext cx="4912305" cy="1068346"/>
            <a:chOff x="1140606" y="2432418"/>
            <a:chExt cx="5676664" cy="994580"/>
          </a:xfrm>
        </p:grpSpPr>
        <p:pic>
          <p:nvPicPr>
            <p:cNvPr id="553" name="Google Shape;553;p14"/>
            <p:cNvPicPr preferRelativeResize="0"/>
            <p:nvPr/>
          </p:nvPicPr>
          <p:blipFill rotWithShape="1">
            <a:blip r:embed="rId4">
              <a:alphaModFix/>
            </a:blip>
            <a:srcRect/>
            <a:stretch/>
          </p:blipFill>
          <p:spPr>
            <a:xfrm>
              <a:off x="1549400" y="2432418"/>
              <a:ext cx="5267871" cy="898525"/>
            </a:xfrm>
            <a:prstGeom prst="rect">
              <a:avLst/>
            </a:prstGeom>
            <a:noFill/>
            <a:ln>
              <a:noFill/>
            </a:ln>
          </p:spPr>
        </p:pic>
        <p:sp>
          <p:nvSpPr>
            <p:cNvPr id="554" name="Google Shape;554;p14"/>
            <p:cNvSpPr txBox="1"/>
            <p:nvPr/>
          </p:nvSpPr>
          <p:spPr>
            <a:xfrm rot="-231771">
              <a:off x="1152182" y="2725007"/>
              <a:ext cx="5324913"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800"/>
                <a:buFont typeface="Arial"/>
                <a:buNone/>
              </a:pPr>
              <a:r>
                <a:rPr lang="tr-TR" sz="2800" b="1">
                  <a:solidFill>
                    <a:schemeClr val="lt1"/>
                  </a:solidFill>
                  <a:latin typeface="Raleway Black"/>
                  <a:ea typeface="Raleway Black"/>
                  <a:cs typeface="Raleway Black"/>
                  <a:sym typeface="Raleway Black"/>
                </a:rPr>
                <a:t>Ne zaman alırsın?</a:t>
              </a:r>
              <a:endParaRPr sz="2800" b="1">
                <a:solidFill>
                  <a:schemeClr val="lt1"/>
                </a:solidFill>
                <a:latin typeface="Raleway Black"/>
                <a:ea typeface="Raleway Black"/>
                <a:cs typeface="Raleway Black"/>
                <a:sym typeface="Raleway Black"/>
              </a:endParaRPr>
            </a:p>
          </p:txBody>
        </p:sp>
      </p:grpSp>
      <p:grpSp>
        <p:nvGrpSpPr>
          <p:cNvPr id="555" name="Google Shape;555;p14"/>
          <p:cNvGrpSpPr/>
          <p:nvPr/>
        </p:nvGrpSpPr>
        <p:grpSpPr>
          <a:xfrm rot="250974">
            <a:off x="1131652" y="3391789"/>
            <a:ext cx="5614685" cy="1166070"/>
            <a:chOff x="1421502" y="2432418"/>
            <a:chExt cx="5395769" cy="898525"/>
          </a:xfrm>
        </p:grpSpPr>
        <p:pic>
          <p:nvPicPr>
            <p:cNvPr id="556" name="Google Shape;556;p14"/>
            <p:cNvPicPr preferRelativeResize="0"/>
            <p:nvPr/>
          </p:nvPicPr>
          <p:blipFill rotWithShape="1">
            <a:blip r:embed="rId4">
              <a:alphaModFix/>
            </a:blip>
            <a:srcRect/>
            <a:stretch/>
          </p:blipFill>
          <p:spPr>
            <a:xfrm>
              <a:off x="1549400" y="2432418"/>
              <a:ext cx="5267871" cy="898525"/>
            </a:xfrm>
            <a:prstGeom prst="rect">
              <a:avLst/>
            </a:prstGeom>
            <a:noFill/>
            <a:ln>
              <a:noFill/>
            </a:ln>
          </p:spPr>
        </p:pic>
        <p:sp>
          <p:nvSpPr>
            <p:cNvPr id="557" name="Google Shape;557;p14"/>
            <p:cNvSpPr txBox="1"/>
            <p:nvPr/>
          </p:nvSpPr>
          <p:spPr>
            <a:xfrm rot="-231821">
              <a:off x="1429101" y="2746434"/>
              <a:ext cx="5324802" cy="4032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b="1">
                  <a:solidFill>
                    <a:schemeClr val="lt1"/>
                  </a:solidFill>
                  <a:latin typeface="Raleway Black"/>
                  <a:ea typeface="Raleway Black"/>
                  <a:cs typeface="Raleway Black"/>
                  <a:sym typeface="Raleway Black"/>
                </a:rPr>
                <a:t>Ne kadar biriktirmen gerek?</a:t>
              </a:r>
              <a:endParaRPr sz="2800" b="1">
                <a:solidFill>
                  <a:schemeClr val="lt1"/>
                </a:solidFill>
                <a:latin typeface="Raleway Black"/>
                <a:ea typeface="Raleway Black"/>
                <a:cs typeface="Raleway Black"/>
                <a:sym typeface="Raleway Black"/>
              </a:endParaRPr>
            </a:p>
          </p:txBody>
        </p:sp>
      </p:grpSp>
      <p:grpSp>
        <p:nvGrpSpPr>
          <p:cNvPr id="558" name="Google Shape;558;p14"/>
          <p:cNvGrpSpPr/>
          <p:nvPr/>
        </p:nvGrpSpPr>
        <p:grpSpPr>
          <a:xfrm rot="265818">
            <a:off x="1335602" y="4317230"/>
            <a:ext cx="5200773" cy="1154293"/>
            <a:chOff x="1549400" y="2432418"/>
            <a:chExt cx="5267871" cy="898525"/>
          </a:xfrm>
        </p:grpSpPr>
        <p:pic>
          <p:nvPicPr>
            <p:cNvPr id="559" name="Google Shape;559;p14"/>
            <p:cNvPicPr preferRelativeResize="0"/>
            <p:nvPr/>
          </p:nvPicPr>
          <p:blipFill rotWithShape="1">
            <a:blip r:embed="rId4">
              <a:alphaModFix/>
            </a:blip>
            <a:srcRect/>
            <a:stretch/>
          </p:blipFill>
          <p:spPr>
            <a:xfrm>
              <a:off x="1549400" y="2432418"/>
              <a:ext cx="5267871" cy="898525"/>
            </a:xfrm>
            <a:prstGeom prst="rect">
              <a:avLst/>
            </a:prstGeom>
            <a:noFill/>
            <a:ln>
              <a:noFill/>
            </a:ln>
          </p:spPr>
        </p:pic>
        <p:sp>
          <p:nvSpPr>
            <p:cNvPr id="560" name="Google Shape;560;p14"/>
            <p:cNvSpPr txBox="1"/>
            <p:nvPr/>
          </p:nvSpPr>
          <p:spPr>
            <a:xfrm rot="21368143">
              <a:off x="1697538" y="2537013"/>
              <a:ext cx="4896633" cy="5950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800"/>
                <a:buFont typeface="Arial"/>
                <a:buNone/>
              </a:pPr>
              <a:r>
                <a:rPr lang="tr-TR" sz="2800" b="1" dirty="0">
                  <a:solidFill>
                    <a:schemeClr val="lt1"/>
                  </a:solidFill>
                  <a:latin typeface="Raleway Black"/>
                  <a:ea typeface="Raleway Black"/>
                  <a:cs typeface="Raleway Black"/>
                  <a:sym typeface="Raleway Black"/>
                </a:rPr>
                <a:t>Haftalık harçlığın ne kadar?</a:t>
              </a:r>
              <a:endParaRPr sz="2800" b="1" dirty="0">
                <a:solidFill>
                  <a:schemeClr val="lt1"/>
                </a:solidFill>
                <a:latin typeface="Raleway Black"/>
                <a:ea typeface="Raleway Black"/>
                <a:cs typeface="Raleway Black"/>
                <a:sym typeface="Raleway Black"/>
              </a:endParaRPr>
            </a:p>
          </p:txBody>
        </p:sp>
      </p:grpSp>
      <p:grpSp>
        <p:nvGrpSpPr>
          <p:cNvPr id="561" name="Google Shape;561;p14"/>
          <p:cNvGrpSpPr/>
          <p:nvPr/>
        </p:nvGrpSpPr>
        <p:grpSpPr>
          <a:xfrm rot="274581">
            <a:off x="1334177" y="5066217"/>
            <a:ext cx="6437316" cy="1919875"/>
            <a:chOff x="1549400" y="2387463"/>
            <a:chExt cx="5267871" cy="1015200"/>
          </a:xfrm>
        </p:grpSpPr>
        <p:pic>
          <p:nvPicPr>
            <p:cNvPr id="562" name="Google Shape;562;p14"/>
            <p:cNvPicPr preferRelativeResize="0"/>
            <p:nvPr/>
          </p:nvPicPr>
          <p:blipFill rotWithShape="1">
            <a:blip r:embed="rId4">
              <a:alphaModFix/>
            </a:blip>
            <a:srcRect/>
            <a:stretch/>
          </p:blipFill>
          <p:spPr>
            <a:xfrm>
              <a:off x="1549400" y="2432418"/>
              <a:ext cx="5267871" cy="898525"/>
            </a:xfrm>
            <a:prstGeom prst="rect">
              <a:avLst/>
            </a:prstGeom>
            <a:noFill/>
            <a:ln>
              <a:noFill/>
            </a:ln>
          </p:spPr>
        </p:pic>
        <p:sp>
          <p:nvSpPr>
            <p:cNvPr id="563" name="Google Shape;563;p14"/>
            <p:cNvSpPr txBox="1"/>
            <p:nvPr/>
          </p:nvSpPr>
          <p:spPr>
            <a:xfrm rot="-340067">
              <a:off x="1663239" y="2630820"/>
              <a:ext cx="4954421" cy="5284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lt1"/>
                </a:buClr>
                <a:buSzPts val="2800"/>
                <a:buFont typeface="Arial"/>
                <a:buNone/>
              </a:pPr>
              <a:r>
                <a:rPr lang="tr-TR" sz="2800" b="1">
                  <a:solidFill>
                    <a:schemeClr val="lt1"/>
                  </a:solidFill>
                  <a:latin typeface="Raleway Black"/>
                  <a:ea typeface="Raleway Black"/>
                  <a:cs typeface="Raleway Black"/>
                  <a:sym typeface="Raleway Black"/>
                </a:rPr>
                <a:t>Hedefine ulaşmak için haftalık ne kadarını birikime ayırabilirsin?</a:t>
              </a:r>
              <a:endParaRPr sz="2800" b="1">
                <a:solidFill>
                  <a:schemeClr val="lt1"/>
                </a:solidFill>
                <a:latin typeface="Raleway Black"/>
                <a:ea typeface="Raleway Black"/>
                <a:cs typeface="Raleway Black"/>
                <a:sym typeface="Raleway Black"/>
              </a:endParaRPr>
            </a:p>
          </p:txBody>
        </p:sp>
      </p:grpSp>
      <p:grpSp>
        <p:nvGrpSpPr>
          <p:cNvPr id="564" name="Google Shape;564;p14"/>
          <p:cNvGrpSpPr/>
          <p:nvPr/>
        </p:nvGrpSpPr>
        <p:grpSpPr>
          <a:xfrm>
            <a:off x="6973835" y="3483355"/>
            <a:ext cx="1304541" cy="995936"/>
            <a:chOff x="4921619" y="1844679"/>
            <a:chExt cx="1162900" cy="925505"/>
          </a:xfrm>
        </p:grpSpPr>
        <p:pic>
          <p:nvPicPr>
            <p:cNvPr id="565" name="Google Shape;565;p14"/>
            <p:cNvPicPr preferRelativeResize="0"/>
            <p:nvPr/>
          </p:nvPicPr>
          <p:blipFill rotWithShape="1">
            <a:blip r:embed="rId5">
              <a:alphaModFix/>
            </a:blip>
            <a:srcRect/>
            <a:stretch/>
          </p:blipFill>
          <p:spPr>
            <a:xfrm rot="-392245">
              <a:off x="4964113" y="1903413"/>
              <a:ext cx="1077912" cy="808037"/>
            </a:xfrm>
            <a:prstGeom prst="rect">
              <a:avLst/>
            </a:prstGeom>
            <a:noFill/>
            <a:ln>
              <a:noFill/>
            </a:ln>
          </p:spPr>
        </p:pic>
        <p:sp>
          <p:nvSpPr>
            <p:cNvPr id="566" name="Google Shape;566;p14"/>
            <p:cNvSpPr txBox="1"/>
            <p:nvPr/>
          </p:nvSpPr>
          <p:spPr>
            <a:xfrm rot="-242765">
              <a:off x="4986307" y="2127311"/>
              <a:ext cx="1084202" cy="399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000"/>
                <a:buFont typeface="Arial"/>
                <a:buNone/>
              </a:pPr>
              <a:r>
                <a:rPr lang="tr-TR" sz="2000" b="1">
                  <a:solidFill>
                    <a:srgbClr val="FFFFFF"/>
                  </a:solidFill>
                  <a:latin typeface="Calibri"/>
                  <a:ea typeface="Calibri"/>
                  <a:cs typeface="Calibri"/>
                  <a:sym typeface="Calibri"/>
                </a:rPr>
                <a:t>150 TL</a:t>
              </a:r>
              <a:endParaRPr sz="2000" b="1">
                <a:solidFill>
                  <a:srgbClr val="FFFFFF"/>
                </a:solidFill>
                <a:latin typeface="Calibri"/>
                <a:ea typeface="Calibri"/>
                <a:cs typeface="Calibri"/>
                <a:sym typeface="Calibri"/>
              </a:endParaRPr>
            </a:p>
          </p:txBody>
        </p:sp>
      </p:grpSp>
      <p:grpSp>
        <p:nvGrpSpPr>
          <p:cNvPr id="567" name="Google Shape;567;p14"/>
          <p:cNvGrpSpPr/>
          <p:nvPr/>
        </p:nvGrpSpPr>
        <p:grpSpPr>
          <a:xfrm>
            <a:off x="7208313" y="4349907"/>
            <a:ext cx="1481145" cy="840973"/>
            <a:chOff x="4921619" y="1844679"/>
            <a:chExt cx="1162900" cy="925505"/>
          </a:xfrm>
        </p:grpSpPr>
        <p:pic>
          <p:nvPicPr>
            <p:cNvPr id="568" name="Google Shape;568;p14"/>
            <p:cNvPicPr preferRelativeResize="0"/>
            <p:nvPr/>
          </p:nvPicPr>
          <p:blipFill rotWithShape="1">
            <a:blip r:embed="rId5">
              <a:alphaModFix/>
            </a:blip>
            <a:srcRect/>
            <a:stretch/>
          </p:blipFill>
          <p:spPr>
            <a:xfrm rot="-392245">
              <a:off x="4964113" y="1903413"/>
              <a:ext cx="1077912" cy="808037"/>
            </a:xfrm>
            <a:prstGeom prst="rect">
              <a:avLst/>
            </a:prstGeom>
            <a:noFill/>
            <a:ln>
              <a:noFill/>
            </a:ln>
          </p:spPr>
        </p:pic>
        <p:sp>
          <p:nvSpPr>
            <p:cNvPr id="569" name="Google Shape;569;p14"/>
            <p:cNvSpPr txBox="1"/>
            <p:nvPr/>
          </p:nvSpPr>
          <p:spPr>
            <a:xfrm rot="-243126">
              <a:off x="4986338" y="2127250"/>
              <a:ext cx="1084262"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000"/>
                <a:buFont typeface="Arial"/>
                <a:buNone/>
              </a:pPr>
              <a:r>
                <a:rPr lang="tr-TR" sz="2000" b="1">
                  <a:solidFill>
                    <a:srgbClr val="FFFFFF"/>
                  </a:solidFill>
                  <a:latin typeface="Calibri"/>
                  <a:ea typeface="Calibri"/>
                  <a:cs typeface="Calibri"/>
                  <a:sym typeface="Calibri"/>
                </a:rPr>
                <a:t>30 TL</a:t>
              </a:r>
              <a:endParaRPr sz="2000" b="1">
                <a:solidFill>
                  <a:srgbClr val="FFFFFF"/>
                </a:solidFill>
                <a:latin typeface="Calibri"/>
                <a:ea typeface="Calibri"/>
                <a:cs typeface="Calibri"/>
                <a:sym typeface="Calibri"/>
              </a:endParaRPr>
            </a:p>
          </p:txBody>
        </p:sp>
      </p:grpSp>
      <p:pic>
        <p:nvPicPr>
          <p:cNvPr id="570" name="Google Shape;570;p14"/>
          <p:cNvPicPr preferRelativeResize="0"/>
          <p:nvPr/>
        </p:nvPicPr>
        <p:blipFill rotWithShape="1">
          <a:blip r:embed="rId6">
            <a:alphaModFix/>
          </a:blip>
          <a:srcRect/>
          <a:stretch/>
        </p:blipFill>
        <p:spPr>
          <a:xfrm rot="-385605">
            <a:off x="6746778" y="1931208"/>
            <a:ext cx="1529634" cy="1617755"/>
          </a:xfrm>
          <a:prstGeom prst="rect">
            <a:avLst/>
          </a:prstGeom>
          <a:solidFill>
            <a:schemeClr val="lt1"/>
          </a:solidFill>
          <a:ln>
            <a:noFill/>
          </a:ln>
        </p:spPr>
      </p:pic>
      <p:grpSp>
        <p:nvGrpSpPr>
          <p:cNvPr id="571" name="Google Shape;571;p14"/>
          <p:cNvGrpSpPr/>
          <p:nvPr/>
        </p:nvGrpSpPr>
        <p:grpSpPr>
          <a:xfrm>
            <a:off x="7675840" y="6270895"/>
            <a:ext cx="1477152" cy="1289515"/>
            <a:chOff x="4921619" y="1844679"/>
            <a:chExt cx="1170909" cy="1024426"/>
          </a:xfrm>
        </p:grpSpPr>
        <p:pic>
          <p:nvPicPr>
            <p:cNvPr id="572" name="Google Shape;572;p14"/>
            <p:cNvPicPr preferRelativeResize="0"/>
            <p:nvPr/>
          </p:nvPicPr>
          <p:blipFill rotWithShape="1">
            <a:blip r:embed="rId5">
              <a:alphaModFix/>
            </a:blip>
            <a:srcRect/>
            <a:stretch/>
          </p:blipFill>
          <p:spPr>
            <a:xfrm rot="-392245">
              <a:off x="4964113" y="1903413"/>
              <a:ext cx="1077912" cy="808037"/>
            </a:xfrm>
            <a:prstGeom prst="rect">
              <a:avLst/>
            </a:prstGeom>
            <a:noFill/>
            <a:ln>
              <a:noFill/>
            </a:ln>
          </p:spPr>
        </p:pic>
        <p:sp>
          <p:nvSpPr>
            <p:cNvPr id="573" name="Google Shape;573;p14"/>
            <p:cNvSpPr txBox="1"/>
            <p:nvPr/>
          </p:nvSpPr>
          <p:spPr>
            <a:xfrm rot="-243126">
              <a:off x="4984610" y="2123795"/>
              <a:ext cx="108426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000"/>
                <a:buFont typeface="Arial"/>
                <a:buNone/>
              </a:pPr>
              <a:r>
                <a:rPr lang="tr-TR" sz="2000" b="1">
                  <a:solidFill>
                    <a:srgbClr val="FFFFFF"/>
                  </a:solidFill>
                  <a:latin typeface="Calibri"/>
                  <a:ea typeface="Calibri"/>
                  <a:cs typeface="Calibri"/>
                  <a:sym typeface="Calibri"/>
                </a:rPr>
                <a:t>7,5 ay sonra</a:t>
              </a:r>
              <a:endParaRPr sz="2000" b="1">
                <a:solidFill>
                  <a:srgbClr val="FFFFFF"/>
                </a:solidFill>
                <a:latin typeface="Calibri"/>
                <a:ea typeface="Calibri"/>
                <a:cs typeface="Calibri"/>
                <a:sym typeface="Calibri"/>
              </a:endParaRPr>
            </a:p>
          </p:txBody>
        </p:sp>
      </p:grpSp>
      <p:grpSp>
        <p:nvGrpSpPr>
          <p:cNvPr id="574" name="Google Shape;574;p14"/>
          <p:cNvGrpSpPr/>
          <p:nvPr/>
        </p:nvGrpSpPr>
        <p:grpSpPr>
          <a:xfrm>
            <a:off x="7619999" y="5420657"/>
            <a:ext cx="1531642" cy="771124"/>
            <a:chOff x="4921619" y="1844679"/>
            <a:chExt cx="1162900" cy="925505"/>
          </a:xfrm>
        </p:grpSpPr>
        <p:pic>
          <p:nvPicPr>
            <p:cNvPr id="575" name="Google Shape;575;p14"/>
            <p:cNvPicPr preferRelativeResize="0"/>
            <p:nvPr/>
          </p:nvPicPr>
          <p:blipFill rotWithShape="1">
            <a:blip r:embed="rId5">
              <a:alphaModFix/>
            </a:blip>
            <a:srcRect/>
            <a:stretch/>
          </p:blipFill>
          <p:spPr>
            <a:xfrm rot="-392245">
              <a:off x="4964113" y="1903413"/>
              <a:ext cx="1077912" cy="808037"/>
            </a:xfrm>
            <a:prstGeom prst="rect">
              <a:avLst/>
            </a:prstGeom>
            <a:noFill/>
            <a:ln>
              <a:noFill/>
            </a:ln>
          </p:spPr>
        </p:pic>
        <p:sp>
          <p:nvSpPr>
            <p:cNvPr id="576" name="Google Shape;576;p14"/>
            <p:cNvSpPr txBox="1"/>
            <p:nvPr/>
          </p:nvSpPr>
          <p:spPr>
            <a:xfrm rot="-243126">
              <a:off x="4986338" y="2127250"/>
              <a:ext cx="1084262"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FFFF"/>
                </a:buClr>
                <a:buSzPts val="2000"/>
                <a:buFont typeface="Arial"/>
                <a:buNone/>
              </a:pPr>
              <a:r>
                <a:rPr lang="tr-TR" sz="2000" b="1">
                  <a:solidFill>
                    <a:srgbClr val="FFFFFF"/>
                  </a:solidFill>
                  <a:latin typeface="Calibri"/>
                  <a:ea typeface="Calibri"/>
                  <a:cs typeface="Calibri"/>
                  <a:sym typeface="Calibri"/>
                </a:rPr>
                <a:t>5 TL</a:t>
              </a:r>
              <a:endParaRPr sz="2000" b="1">
                <a:solidFill>
                  <a:srgbClr val="FFFFFF"/>
                </a:solidFill>
                <a:latin typeface="Calibri"/>
                <a:ea typeface="Calibri"/>
                <a:cs typeface="Calibri"/>
                <a:sym typeface="Calibri"/>
              </a:endParaRPr>
            </a:p>
          </p:txBody>
        </p:sp>
      </p:grpSp>
      <p:pic>
        <p:nvPicPr>
          <p:cNvPr id="2" name="Picture 2">
            <a:extLst>
              <a:ext uri="{FF2B5EF4-FFF2-40B4-BE49-F238E27FC236}">
                <a16:creationId xmlns:a16="http://schemas.microsoft.com/office/drawing/2014/main" id="{67378641-2347-7E95-3E46-E51B538210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0d20ec481f_0_6"/>
          <p:cNvSpPr txBox="1">
            <a:spLocks noGrp="1"/>
          </p:cNvSpPr>
          <p:nvPr>
            <p:ph type="title"/>
          </p:nvPr>
        </p:nvSpPr>
        <p:spPr>
          <a:xfrm>
            <a:off x="1004760" y="1026103"/>
            <a:ext cx="7263900" cy="554100"/>
          </a:xfrm>
          <a:prstGeom prst="rect">
            <a:avLst/>
          </a:prstGeom>
          <a:noFill/>
          <a:ln>
            <a:noFill/>
          </a:ln>
        </p:spPr>
        <p:txBody>
          <a:bodyPr spcFirstLastPara="1" wrap="square" lIns="0" tIns="0" rIns="0" bIns="0" anchor="t" anchorCtr="0">
            <a:spAutoFit/>
          </a:bodyPr>
          <a:lstStyle/>
          <a:p>
            <a:pPr marL="12700" lvl="0" indent="0" algn="l" rtl="0">
              <a:lnSpc>
                <a:spcPct val="100000"/>
              </a:lnSpc>
              <a:spcBef>
                <a:spcPts val="0"/>
              </a:spcBef>
              <a:spcAft>
                <a:spcPts val="0"/>
              </a:spcAft>
              <a:buNone/>
            </a:pPr>
            <a:r>
              <a:rPr lang="tr-TR" sz="3600"/>
              <a:t>Birikim ve tasarruf</a:t>
            </a:r>
            <a:endParaRPr sz="3600"/>
          </a:p>
        </p:txBody>
      </p:sp>
      <p:sp>
        <p:nvSpPr>
          <p:cNvPr id="584" name="Google Shape;584;g10d20ec481f_0_6"/>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g10d20ec481f_0_6"/>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g10d20ec481f_0_6"/>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g10d20ec481f_0_6"/>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g10d20ec481f_0_6"/>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g10d20ec481f_0_6"/>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g10d20ec481f_0_6"/>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g10d20ec481f_0_6"/>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g10d20ec481f_0_6"/>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g10d20ec481f_0_6"/>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g10d20ec481f_0_6"/>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g10d20ec481f_0_6"/>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g10d20ec481f_0_6"/>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g10d20ec481f_0_6"/>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g10d20ec481f_0_6"/>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g10d20ec481f_0_6"/>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600" name="Google Shape;600;g10d20ec481f_0_6"/>
          <p:cNvGrpSpPr/>
          <p:nvPr/>
        </p:nvGrpSpPr>
        <p:grpSpPr>
          <a:xfrm>
            <a:off x="827634" y="2266535"/>
            <a:ext cx="4267337" cy="4508336"/>
            <a:chOff x="368235" y="2325906"/>
            <a:chExt cx="3280800" cy="2703163"/>
          </a:xfrm>
        </p:grpSpPr>
        <p:sp>
          <p:nvSpPr>
            <p:cNvPr id="601" name="Google Shape;601;g10d20ec481f_0_6"/>
            <p:cNvSpPr/>
            <p:nvPr/>
          </p:nvSpPr>
          <p:spPr>
            <a:xfrm>
              <a:off x="986081" y="2325906"/>
              <a:ext cx="2045100" cy="514200"/>
            </a:xfrm>
            <a:prstGeom prst="ellipse">
              <a:avLst/>
            </a:prstGeom>
            <a:gradFill>
              <a:gsLst>
                <a:gs pos="0">
                  <a:srgbClr val="D0F5B5"/>
                </a:gs>
                <a:gs pos="28000">
                  <a:srgbClr val="D0F5B5"/>
                </a:gs>
                <a:gs pos="100000">
                  <a:srgbClr val="ABE879"/>
                </a:gs>
              </a:gsLst>
              <a:lin ang="5400012" scaled="0"/>
            </a:gradFill>
            <a:ln w="9525" cap="flat" cmpd="sng">
              <a:solidFill>
                <a:srgbClr val="A7EA52"/>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Raleway Black"/>
                <a:buNone/>
              </a:pPr>
              <a:r>
                <a:rPr lang="tr-TR" sz="3100" b="1">
                  <a:solidFill>
                    <a:schemeClr val="dk1"/>
                  </a:solidFill>
                  <a:latin typeface="Raleway Black"/>
                  <a:ea typeface="Raleway Black"/>
                  <a:cs typeface="Raleway Black"/>
                  <a:sym typeface="Raleway Black"/>
                </a:rPr>
                <a:t>Birikim </a:t>
              </a:r>
              <a:endParaRPr sz="3100"/>
            </a:p>
          </p:txBody>
        </p:sp>
        <p:sp>
          <p:nvSpPr>
            <p:cNvPr id="602" name="Google Shape;602;g10d20ec481f_0_6"/>
            <p:cNvSpPr/>
            <p:nvPr/>
          </p:nvSpPr>
          <p:spPr>
            <a:xfrm>
              <a:off x="368235" y="2939269"/>
              <a:ext cx="3280800" cy="2089800"/>
            </a:xfrm>
            <a:prstGeom prst="verticalScroll">
              <a:avLst>
                <a:gd name="adj" fmla="val 12500"/>
              </a:avLst>
            </a:prstGeom>
            <a:gradFill>
              <a:gsLst>
                <a:gs pos="0">
                  <a:srgbClr val="D0F5B5"/>
                </a:gs>
                <a:gs pos="28000">
                  <a:srgbClr val="D0F5B5"/>
                </a:gs>
                <a:gs pos="100000">
                  <a:srgbClr val="ABE879"/>
                </a:gs>
              </a:gsLst>
              <a:lin ang="5400012" scaled="0"/>
            </a:gradFill>
            <a:ln w="9525" cap="flat" cmpd="sng">
              <a:solidFill>
                <a:srgbClr val="A7EA52"/>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200"/>
                <a:buFont typeface="Arial"/>
                <a:buNone/>
              </a:pPr>
              <a:r>
                <a:rPr lang="tr-TR" sz="2400">
                  <a:latin typeface="Raleway"/>
                  <a:ea typeface="Raleway"/>
                  <a:cs typeface="Raleway"/>
                  <a:sym typeface="Raleway"/>
                </a:rPr>
                <a:t>Birikim, küçük adımlarla </a:t>
              </a:r>
              <a:endParaRPr sz="2400">
                <a:latin typeface="Raleway"/>
                <a:ea typeface="Raleway"/>
                <a:cs typeface="Raleway"/>
                <a:sym typeface="Raleway"/>
              </a:endParaRPr>
            </a:p>
            <a:p>
              <a:pPr marL="0" lvl="0" indent="0" algn="ctr" rtl="0">
                <a:spcBef>
                  <a:spcPts val="440"/>
                </a:spcBef>
                <a:spcAft>
                  <a:spcPts val="0"/>
                </a:spcAft>
                <a:buClr>
                  <a:schemeClr val="dk1"/>
                </a:buClr>
                <a:buSzPts val="2200"/>
                <a:buFont typeface="Arial"/>
                <a:buNone/>
              </a:pPr>
              <a:r>
                <a:rPr lang="tr-TR" sz="2400">
                  <a:latin typeface="Raleway"/>
                  <a:ea typeface="Raleway"/>
                  <a:cs typeface="Raleway"/>
                  <a:sym typeface="Raleway"/>
                </a:rPr>
                <a:t>Hedefe dayalı yapılmalı.</a:t>
              </a:r>
              <a:endParaRPr sz="2400">
                <a:latin typeface="Raleway"/>
                <a:ea typeface="Raleway"/>
                <a:cs typeface="Raleway"/>
                <a:sym typeface="Raleway"/>
              </a:endParaRPr>
            </a:p>
            <a:p>
              <a:pPr marL="0" lvl="0" indent="0" algn="ctr" rtl="0">
                <a:spcBef>
                  <a:spcPts val="440"/>
                </a:spcBef>
                <a:spcAft>
                  <a:spcPts val="0"/>
                </a:spcAft>
                <a:buClr>
                  <a:schemeClr val="dk1"/>
                </a:buClr>
                <a:buSzPts val="2200"/>
                <a:buFont typeface="Arial"/>
                <a:buNone/>
              </a:pPr>
              <a:r>
                <a:rPr lang="tr-TR" sz="2400">
                  <a:latin typeface="Raleway"/>
                  <a:ea typeface="Raleway"/>
                  <a:cs typeface="Raleway"/>
                  <a:sym typeface="Raleway"/>
                </a:rPr>
                <a:t>Kaplumbağa ve tavşan </a:t>
              </a:r>
              <a:endParaRPr sz="2400">
                <a:latin typeface="Raleway"/>
                <a:ea typeface="Raleway"/>
                <a:cs typeface="Raleway"/>
                <a:sym typeface="Raleway"/>
              </a:endParaRPr>
            </a:p>
            <a:p>
              <a:pPr marL="0" lvl="0" indent="0" algn="ctr" rtl="0">
                <a:spcBef>
                  <a:spcPts val="440"/>
                </a:spcBef>
                <a:spcAft>
                  <a:spcPts val="0"/>
                </a:spcAft>
                <a:buClr>
                  <a:schemeClr val="dk1"/>
                </a:buClr>
                <a:buSzPts val="2200"/>
                <a:buFont typeface="Arial"/>
                <a:buNone/>
              </a:pPr>
              <a:r>
                <a:rPr lang="tr-TR" sz="2400">
                  <a:latin typeface="Raleway"/>
                  <a:ea typeface="Raleway"/>
                  <a:cs typeface="Raleway"/>
                  <a:sym typeface="Raleway"/>
                </a:rPr>
                <a:t>hikayesi misali… </a:t>
              </a:r>
              <a:endParaRPr sz="2400">
                <a:latin typeface="Raleway"/>
                <a:ea typeface="Raleway"/>
                <a:cs typeface="Raleway"/>
                <a:sym typeface="Raleway"/>
              </a:endParaRPr>
            </a:p>
            <a:p>
              <a:pPr marL="0" marR="0" lvl="0" indent="0" algn="ctr" rtl="0">
                <a:spcBef>
                  <a:spcPts val="0"/>
                </a:spcBef>
                <a:spcAft>
                  <a:spcPts val="0"/>
                </a:spcAft>
                <a:buNone/>
              </a:pPr>
              <a:endParaRPr sz="2400">
                <a:latin typeface="Raleway"/>
                <a:ea typeface="Raleway"/>
                <a:cs typeface="Raleway"/>
                <a:sym typeface="Raleway"/>
              </a:endParaRPr>
            </a:p>
          </p:txBody>
        </p:sp>
      </p:grpSp>
      <p:grpSp>
        <p:nvGrpSpPr>
          <p:cNvPr id="603" name="Google Shape;603;g10d20ec481f_0_6"/>
          <p:cNvGrpSpPr/>
          <p:nvPr/>
        </p:nvGrpSpPr>
        <p:grpSpPr>
          <a:xfrm>
            <a:off x="6273900" y="2266517"/>
            <a:ext cx="4101647" cy="4508363"/>
            <a:chOff x="4876795" y="1970903"/>
            <a:chExt cx="3146400" cy="2594293"/>
          </a:xfrm>
        </p:grpSpPr>
        <p:sp>
          <p:nvSpPr>
            <p:cNvPr id="604" name="Google Shape;604;g10d20ec481f_0_6"/>
            <p:cNvSpPr/>
            <p:nvPr/>
          </p:nvSpPr>
          <p:spPr>
            <a:xfrm>
              <a:off x="5324863" y="1970903"/>
              <a:ext cx="2119187" cy="514200"/>
            </a:xfrm>
            <a:prstGeom prst="ellipse">
              <a:avLst/>
            </a:prstGeom>
            <a:gradFill>
              <a:gsLst>
                <a:gs pos="0">
                  <a:srgbClr val="FFBFAB"/>
                </a:gs>
                <a:gs pos="28000">
                  <a:srgbClr val="FFBFAB"/>
                </a:gs>
                <a:gs pos="100000">
                  <a:srgbClr val="FF8966"/>
                </a:gs>
              </a:gsLst>
              <a:lin ang="5400012" scaled="0"/>
            </a:gradFill>
            <a:ln w="9525" cap="flat" cmpd="sng">
              <a:solidFill>
                <a:srgbClr val="FF8021"/>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Raleway Black"/>
                <a:buNone/>
              </a:pPr>
              <a:r>
                <a:rPr lang="tr-TR" sz="3100" b="1" dirty="0">
                  <a:solidFill>
                    <a:schemeClr val="dk1"/>
                  </a:solidFill>
                  <a:latin typeface="Raleway Black"/>
                  <a:ea typeface="Raleway Black"/>
                  <a:cs typeface="Raleway Black"/>
                  <a:sym typeface="Raleway Black"/>
                </a:rPr>
                <a:t>Tasarruf </a:t>
              </a:r>
              <a:endParaRPr sz="1300" dirty="0"/>
            </a:p>
          </p:txBody>
        </p:sp>
        <p:sp>
          <p:nvSpPr>
            <p:cNvPr id="605" name="Google Shape;605;g10d20ec481f_0_6"/>
            <p:cNvSpPr/>
            <p:nvPr/>
          </p:nvSpPr>
          <p:spPr>
            <a:xfrm>
              <a:off x="4876795" y="2573796"/>
              <a:ext cx="3146400" cy="1991400"/>
            </a:xfrm>
            <a:prstGeom prst="verticalScroll">
              <a:avLst>
                <a:gd name="adj" fmla="val 12500"/>
              </a:avLst>
            </a:prstGeom>
            <a:gradFill>
              <a:gsLst>
                <a:gs pos="0">
                  <a:srgbClr val="FFBFAB"/>
                </a:gs>
                <a:gs pos="28000">
                  <a:srgbClr val="FFBFAB"/>
                </a:gs>
                <a:gs pos="100000">
                  <a:srgbClr val="FF8966"/>
                </a:gs>
              </a:gsLst>
              <a:lin ang="5400012" scaled="0"/>
            </a:gradFill>
            <a:ln w="9525" cap="flat" cmpd="sng">
              <a:solidFill>
                <a:srgbClr val="FF8021"/>
              </a:solidFill>
              <a:prstDash val="solid"/>
              <a:round/>
              <a:headEnd type="none" w="sm" len="sm"/>
              <a:tailEnd type="none" w="sm" len="sm"/>
            </a:ln>
            <a:effectLst>
              <a:outerShdw blurRad="63500" dist="50800" dir="5400000" sx="98000" sy="98000" rotWithShape="0">
                <a:srgbClr val="000000">
                  <a:alpha val="2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Raleway Black"/>
                <a:buNone/>
              </a:pPr>
              <a:r>
                <a:rPr lang="tr-TR" sz="2400">
                  <a:latin typeface="Raleway"/>
                  <a:ea typeface="Raleway"/>
                  <a:cs typeface="Raleway"/>
                  <a:sym typeface="Raleway"/>
                </a:rPr>
                <a:t>Sahip olunan kaynakların sadece ihtiyaç kadarını tüketmektir.</a:t>
              </a:r>
              <a:endParaRPr sz="2400">
                <a:latin typeface="Raleway"/>
                <a:ea typeface="Raleway"/>
                <a:cs typeface="Raleway"/>
                <a:sym typeface="Raleway"/>
              </a:endParaRPr>
            </a:p>
          </p:txBody>
        </p:sp>
      </p:grpSp>
      <p:pic>
        <p:nvPicPr>
          <p:cNvPr id="2" name="Picture 2">
            <a:extLst>
              <a:ext uri="{FF2B5EF4-FFF2-40B4-BE49-F238E27FC236}">
                <a16:creationId xmlns:a16="http://schemas.microsoft.com/office/drawing/2014/main" id="{FADA6E1B-04B9-33CC-B44A-373715A42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g10d20ec481f_0_154"/>
          <p:cNvSpPr txBox="1"/>
          <p:nvPr/>
        </p:nvSpPr>
        <p:spPr>
          <a:xfrm>
            <a:off x="1815561" y="653985"/>
            <a:ext cx="7392600" cy="554100"/>
          </a:xfrm>
          <a:prstGeom prst="rect">
            <a:avLst/>
          </a:prstGeom>
          <a:noFill/>
          <a:ln>
            <a:noFill/>
          </a:ln>
        </p:spPr>
        <p:txBody>
          <a:bodyPr spcFirstLastPara="1" wrap="square" lIns="0" tIns="0" rIns="0" bIns="0" anchor="t" anchorCtr="0">
            <a:spAutoFit/>
          </a:bodyPr>
          <a:lstStyle/>
          <a:p>
            <a:pPr marL="258445" marR="5080" lvl="0" indent="-246378" algn="l" rtl="0">
              <a:lnSpc>
                <a:spcPct val="100000"/>
              </a:lnSpc>
              <a:spcBef>
                <a:spcPts val="0"/>
              </a:spcBef>
              <a:spcAft>
                <a:spcPts val="0"/>
              </a:spcAft>
              <a:buClr>
                <a:srgbClr val="000000"/>
              </a:buClr>
              <a:buSzPts val="3600"/>
              <a:buFont typeface="Arial"/>
              <a:buNone/>
            </a:pPr>
            <a:r>
              <a:rPr lang="tr-TR" sz="3600" b="1" i="0" u="none" strike="noStrike" cap="none">
                <a:solidFill>
                  <a:schemeClr val="dk1"/>
                </a:solidFill>
                <a:latin typeface="Raleway Black"/>
                <a:ea typeface="Raleway Black"/>
                <a:cs typeface="Raleway Black"/>
                <a:sym typeface="Raleway Black"/>
              </a:rPr>
              <a:t>Bir ailenin tasarruf ipuçları</a:t>
            </a:r>
            <a:endParaRPr sz="3600" b="1" i="0" u="none" strike="noStrike" cap="none">
              <a:solidFill>
                <a:schemeClr val="dk1"/>
              </a:solidFill>
              <a:latin typeface="Raleway Black"/>
              <a:ea typeface="Raleway Black"/>
              <a:cs typeface="Raleway Black"/>
              <a:sym typeface="Raleway Black"/>
            </a:endParaRPr>
          </a:p>
        </p:txBody>
      </p:sp>
      <p:sp>
        <p:nvSpPr>
          <p:cNvPr id="640" name="Google Shape;640;g10d20ec481f_0_154"/>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1" name="Google Shape;641;g10d20ec481f_0_154"/>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2" name="Google Shape;642;g10d20ec481f_0_154"/>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3" name="Google Shape;643;g10d20ec481f_0_154"/>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4" name="Google Shape;644;g10d20ec481f_0_154"/>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5" name="Google Shape;645;g10d20ec481f_0_154"/>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6" name="Google Shape;646;g10d20ec481f_0_154"/>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7" name="Google Shape;647;g10d20ec481f_0_154"/>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8" name="Google Shape;648;g10d20ec481f_0_154"/>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9" name="Google Shape;649;g10d20ec481f_0_154"/>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0" name="Google Shape;650;g10d20ec481f_0_154"/>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1" name="Google Shape;651;g10d20ec481f_0_154"/>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2" name="Google Shape;652;g10d20ec481f_0_154"/>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3" name="Google Shape;653;g10d20ec481f_0_154"/>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4" name="Google Shape;654;g10d20ec481f_0_154"/>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55" name="Google Shape;655;g10d20ec481f_0_154"/>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56" name="Google Shape;656;g10d20ec481f_0_154" descr="chart full.png"/>
          <p:cNvPicPr preferRelativeResize="0"/>
          <p:nvPr/>
        </p:nvPicPr>
        <p:blipFill rotWithShape="1">
          <a:blip r:embed="rId3">
            <a:alphaModFix/>
          </a:blip>
          <a:srcRect/>
          <a:stretch/>
        </p:blipFill>
        <p:spPr>
          <a:xfrm>
            <a:off x="804264" y="2011663"/>
            <a:ext cx="765493" cy="780988"/>
          </a:xfrm>
          <a:prstGeom prst="rect">
            <a:avLst/>
          </a:prstGeom>
          <a:noFill/>
          <a:ln>
            <a:noFill/>
          </a:ln>
        </p:spPr>
      </p:pic>
      <p:sp>
        <p:nvSpPr>
          <p:cNvPr id="657" name="Google Shape;657;g10d20ec481f_0_154"/>
          <p:cNvSpPr/>
          <p:nvPr/>
        </p:nvSpPr>
        <p:spPr>
          <a:xfrm>
            <a:off x="1725219" y="2044525"/>
            <a:ext cx="4511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tr-TR" sz="2200" i="0" u="none" strike="noStrike" cap="none">
                <a:latin typeface="Raleway"/>
                <a:ea typeface="Raleway"/>
                <a:cs typeface="Raleway"/>
                <a:sym typeface="Raleway"/>
              </a:rPr>
              <a:t>Musluklarınızın su sızdırmadığına emin olun. Saniyede bir damla damlayan musluk, yılda 1 ton israf eder.</a:t>
            </a:r>
            <a:endParaRPr sz="1400" i="0" u="none" strike="noStrike" cap="none"/>
          </a:p>
        </p:txBody>
      </p:sp>
      <p:pic>
        <p:nvPicPr>
          <p:cNvPr id="658" name="Google Shape;658;g10d20ec481f_0_154" descr="chart full.png"/>
          <p:cNvPicPr preferRelativeResize="0"/>
          <p:nvPr/>
        </p:nvPicPr>
        <p:blipFill rotWithShape="1">
          <a:blip r:embed="rId3">
            <a:alphaModFix/>
          </a:blip>
          <a:srcRect/>
          <a:stretch/>
        </p:blipFill>
        <p:spPr>
          <a:xfrm>
            <a:off x="804264" y="3358016"/>
            <a:ext cx="765493" cy="780988"/>
          </a:xfrm>
          <a:prstGeom prst="rect">
            <a:avLst/>
          </a:prstGeom>
          <a:noFill/>
          <a:ln>
            <a:noFill/>
          </a:ln>
        </p:spPr>
      </p:pic>
      <p:sp>
        <p:nvSpPr>
          <p:cNvPr id="659" name="Google Shape;659;g10d20ec481f_0_154"/>
          <p:cNvSpPr/>
          <p:nvPr/>
        </p:nvSpPr>
        <p:spPr>
          <a:xfrm>
            <a:off x="1802300" y="3369575"/>
            <a:ext cx="4511400" cy="769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tr-TR" sz="2200" i="0" u="none" strike="noStrike" cap="none">
                <a:latin typeface="Raleway"/>
                <a:ea typeface="Raleway"/>
                <a:cs typeface="Raleway"/>
                <a:sym typeface="Raleway"/>
              </a:rPr>
              <a:t>Standart lamba, led ampulle değiştirildiğinde aydınlatma maliyeti yüzde 94 oranında azalır. </a:t>
            </a:r>
            <a:endParaRPr sz="1400" i="0" u="none" strike="noStrike" cap="none"/>
          </a:p>
        </p:txBody>
      </p:sp>
      <p:pic>
        <p:nvPicPr>
          <p:cNvPr id="660" name="Google Shape;660;g10d20ec481f_0_154" descr="chart full.png"/>
          <p:cNvPicPr preferRelativeResize="0"/>
          <p:nvPr/>
        </p:nvPicPr>
        <p:blipFill rotWithShape="1">
          <a:blip r:embed="rId3">
            <a:alphaModFix/>
          </a:blip>
          <a:srcRect/>
          <a:stretch/>
        </p:blipFill>
        <p:spPr>
          <a:xfrm>
            <a:off x="783185" y="4823588"/>
            <a:ext cx="765493" cy="780988"/>
          </a:xfrm>
          <a:prstGeom prst="rect">
            <a:avLst/>
          </a:prstGeom>
          <a:noFill/>
          <a:ln>
            <a:noFill/>
          </a:ln>
        </p:spPr>
      </p:pic>
      <p:sp>
        <p:nvSpPr>
          <p:cNvPr id="661" name="Google Shape;661;g10d20ec481f_0_154"/>
          <p:cNvSpPr/>
          <p:nvPr/>
        </p:nvSpPr>
        <p:spPr>
          <a:xfrm>
            <a:off x="1819574" y="4709475"/>
            <a:ext cx="4417200" cy="11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tr-TR" sz="2200" i="0" u="none" strike="noStrike" cap="none">
                <a:latin typeface="Raleway"/>
                <a:ea typeface="Raleway"/>
                <a:cs typeface="Raleway"/>
                <a:sym typeface="Raleway"/>
              </a:rPr>
              <a:t>Market broşürlerini toplayıp ürünlerin fiyat ve kalite karşılaştırmalarını yapın. Alışveriş listenizi elde ettiğiniz sonuçlara göre yeniden düzenleyin. </a:t>
            </a:r>
            <a:endParaRPr sz="1400" i="0" u="none" strike="noStrike" cap="none"/>
          </a:p>
        </p:txBody>
      </p:sp>
      <p:pic>
        <p:nvPicPr>
          <p:cNvPr id="662" name="Google Shape;662;g10d20ec481f_0_154"/>
          <p:cNvPicPr preferRelativeResize="0"/>
          <p:nvPr/>
        </p:nvPicPr>
        <p:blipFill>
          <a:blip r:embed="rId4">
            <a:alphaModFix/>
          </a:blip>
          <a:stretch>
            <a:fillRect/>
          </a:stretch>
        </p:blipFill>
        <p:spPr>
          <a:xfrm>
            <a:off x="6392100" y="2422925"/>
            <a:ext cx="4511401" cy="2926549"/>
          </a:xfrm>
          <a:prstGeom prst="rect">
            <a:avLst/>
          </a:prstGeom>
          <a:noFill/>
          <a:ln>
            <a:noFill/>
          </a:ln>
        </p:spPr>
      </p:pic>
      <p:pic>
        <p:nvPicPr>
          <p:cNvPr id="2" name="Picture 2">
            <a:extLst>
              <a:ext uri="{FF2B5EF4-FFF2-40B4-BE49-F238E27FC236}">
                <a16:creationId xmlns:a16="http://schemas.microsoft.com/office/drawing/2014/main" id="{7CF4980A-EAFA-F7C2-FA25-B65C01BC8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pic>
        <p:nvPicPr>
          <p:cNvPr id="731" name="Google Shape;731;p19" descr="splat 2 - orange.png"/>
          <p:cNvPicPr preferRelativeResize="0"/>
          <p:nvPr/>
        </p:nvPicPr>
        <p:blipFill rotWithShape="1">
          <a:blip r:embed="rId3">
            <a:alphaModFix/>
          </a:blip>
          <a:srcRect/>
          <a:stretch/>
        </p:blipFill>
        <p:spPr>
          <a:xfrm rot="7463056">
            <a:off x="1140236" y="1177174"/>
            <a:ext cx="6078208" cy="6026431"/>
          </a:xfrm>
          <a:prstGeom prst="rect">
            <a:avLst/>
          </a:prstGeom>
          <a:noFill/>
          <a:ln>
            <a:noFill/>
          </a:ln>
        </p:spPr>
      </p:pic>
      <p:sp>
        <p:nvSpPr>
          <p:cNvPr id="732" name="Google Shape;732;p19"/>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Yatırım</a:t>
            </a:r>
            <a:endParaRPr sz="3600" b="1">
              <a:solidFill>
                <a:schemeClr val="dk1"/>
              </a:solidFill>
              <a:latin typeface="Raleway Black"/>
              <a:ea typeface="Raleway Black"/>
              <a:cs typeface="Raleway Black"/>
              <a:sym typeface="Raleway Black"/>
            </a:endParaRPr>
          </a:p>
        </p:txBody>
      </p:sp>
      <p:sp>
        <p:nvSpPr>
          <p:cNvPr id="734" name="Google Shape;734;p19"/>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5" name="Google Shape;735;p19"/>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6" name="Google Shape;736;p19"/>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7" name="Google Shape;737;p19"/>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8" name="Google Shape;738;p19"/>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9" name="Google Shape;739;p19"/>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p19"/>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p19"/>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2" name="Google Shape;742;p19"/>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p19"/>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p19"/>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p19"/>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6" name="Google Shape;746;p19"/>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7" name="Google Shape;747;p19"/>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8" name="Google Shape;748;p19"/>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9" name="Google Shape;749;p19"/>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750" name="Google Shape;750;p19"/>
          <p:cNvGrpSpPr/>
          <p:nvPr/>
        </p:nvGrpSpPr>
        <p:grpSpPr>
          <a:xfrm>
            <a:off x="1514753" y="1915020"/>
            <a:ext cx="7154405" cy="3849624"/>
            <a:chOff x="-1962050" y="2334247"/>
            <a:chExt cx="4867266" cy="1258770"/>
          </a:xfrm>
        </p:grpSpPr>
        <p:sp>
          <p:nvSpPr>
            <p:cNvPr id="751" name="Google Shape;751;p19"/>
            <p:cNvSpPr/>
            <p:nvPr/>
          </p:nvSpPr>
          <p:spPr>
            <a:xfrm rot="-187007">
              <a:off x="-1938479" y="2464547"/>
              <a:ext cx="4820124" cy="998170"/>
            </a:xfrm>
            <a:prstGeom prst="roundRect">
              <a:avLst>
                <a:gd name="adj" fmla="val 16667"/>
              </a:avLst>
            </a:prstGeom>
            <a:solidFill>
              <a:srgbClr val="5F497A"/>
            </a:solidFill>
            <a:ln>
              <a:noFill/>
            </a:ln>
            <a:effectLst>
              <a:outerShdw blurRad="190500" dist="63500" dir="2700000" algn="br">
                <a:srgbClr val="000000"/>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52" name="Google Shape;752;p19"/>
            <p:cNvSpPr txBox="1"/>
            <p:nvPr/>
          </p:nvSpPr>
          <p:spPr>
            <a:xfrm rot="-193642">
              <a:off x="-1729267" y="2533042"/>
              <a:ext cx="4140318" cy="915809"/>
            </a:xfrm>
            <a:prstGeom prst="rect">
              <a:avLst/>
            </a:prstGeom>
            <a:solidFill>
              <a:srgbClr val="5F497A"/>
            </a:solidFill>
            <a:ln>
              <a:noFill/>
            </a:ln>
            <a:effectLst>
              <a:outerShdw blurRad="190500" dist="63500" dir="2700000" algn="br">
                <a:srgbClr val="000000"/>
              </a:outerShdw>
            </a:effectLst>
          </p:spPr>
          <p:txBody>
            <a:bodyPr spcFirstLastPara="1" wrap="square" lIns="91425" tIns="45700" rIns="91425" bIns="45700" anchor="t" anchorCtr="0">
              <a:spAutoFit/>
            </a:bodyPr>
            <a:lstStyle/>
            <a:p>
              <a:pPr marL="342900" marR="0" lvl="0" indent="-342900" algn="ctr" rtl="0">
                <a:spcBef>
                  <a:spcPts val="0"/>
                </a:spcBef>
                <a:spcAft>
                  <a:spcPts val="0"/>
                </a:spcAft>
                <a:buClr>
                  <a:schemeClr val="lt1"/>
                </a:buClr>
                <a:buSzPts val="2200"/>
                <a:buFont typeface="Arial"/>
                <a:buChar char="•"/>
              </a:pPr>
              <a:r>
                <a:rPr lang="tr-TR" sz="2200" b="1">
                  <a:solidFill>
                    <a:schemeClr val="lt1"/>
                  </a:solidFill>
                  <a:latin typeface="Raleway Black"/>
                  <a:ea typeface="Raleway Black"/>
                  <a:cs typeface="Raleway Black"/>
                  <a:sym typeface="Raleway Black"/>
                </a:rPr>
                <a:t>Sadece birikim yapmak yeterli değildir.</a:t>
              </a:r>
              <a:endParaRPr/>
            </a:p>
            <a:p>
              <a:pPr marL="342900" marR="0" lvl="0" indent="-203200" algn="ctr" rtl="0">
                <a:spcBef>
                  <a:spcPts val="0"/>
                </a:spcBef>
                <a:spcAft>
                  <a:spcPts val="0"/>
                </a:spcAft>
                <a:buClr>
                  <a:schemeClr val="dk1"/>
                </a:buClr>
                <a:buSzPts val="2200"/>
                <a:buFont typeface="Arial"/>
                <a:buNone/>
              </a:pPr>
              <a:endParaRPr sz="2200" b="1">
                <a:solidFill>
                  <a:schemeClr val="lt1"/>
                </a:solidFill>
                <a:latin typeface="Raleway Black"/>
                <a:ea typeface="Raleway Black"/>
                <a:cs typeface="Raleway Black"/>
                <a:sym typeface="Raleway Black"/>
              </a:endParaRPr>
            </a:p>
            <a:p>
              <a:pPr marL="342900" marR="0" lvl="0" indent="-342900" algn="ctr" rtl="0">
                <a:spcBef>
                  <a:spcPts val="0"/>
                </a:spcBef>
                <a:spcAft>
                  <a:spcPts val="0"/>
                </a:spcAft>
                <a:buClr>
                  <a:schemeClr val="lt1"/>
                </a:buClr>
                <a:buSzPts val="2200"/>
                <a:buFont typeface="Arial"/>
                <a:buChar char="•"/>
              </a:pPr>
              <a:r>
                <a:rPr lang="tr-TR" sz="2200" b="1">
                  <a:solidFill>
                    <a:schemeClr val="lt1"/>
                  </a:solidFill>
                  <a:latin typeface="Raleway Black"/>
                  <a:ea typeface="Raleway Black"/>
                  <a:cs typeface="Raleway Black"/>
                  <a:sym typeface="Raleway Black"/>
                </a:rPr>
                <a:t>Birikimler atıl, hareketsiz tutulmamalıdır.</a:t>
              </a:r>
              <a:endParaRPr/>
            </a:p>
            <a:p>
              <a:pPr marL="342900" marR="0" lvl="0" indent="-203200" algn="ctr" rtl="0">
                <a:spcBef>
                  <a:spcPts val="0"/>
                </a:spcBef>
                <a:spcAft>
                  <a:spcPts val="0"/>
                </a:spcAft>
                <a:buClr>
                  <a:schemeClr val="dk1"/>
                </a:buClr>
                <a:buSzPts val="2200"/>
                <a:buFont typeface="Arial"/>
                <a:buNone/>
              </a:pPr>
              <a:endParaRPr sz="2200" b="1">
                <a:solidFill>
                  <a:schemeClr val="lt1"/>
                </a:solidFill>
                <a:latin typeface="Raleway Black"/>
                <a:ea typeface="Raleway Black"/>
                <a:cs typeface="Raleway Black"/>
                <a:sym typeface="Raleway Black"/>
              </a:endParaRPr>
            </a:p>
            <a:p>
              <a:pPr marL="342900" marR="0" lvl="0" indent="-342900" algn="ctr" rtl="0">
                <a:spcBef>
                  <a:spcPts val="0"/>
                </a:spcBef>
                <a:spcAft>
                  <a:spcPts val="0"/>
                </a:spcAft>
                <a:buClr>
                  <a:schemeClr val="lt1"/>
                </a:buClr>
                <a:buSzPts val="2200"/>
                <a:buFont typeface="Arial"/>
                <a:buChar char="•"/>
              </a:pPr>
              <a:r>
                <a:rPr lang="tr-TR" sz="2200" b="1">
                  <a:solidFill>
                    <a:schemeClr val="lt1"/>
                  </a:solidFill>
                  <a:latin typeface="Raleway Black"/>
                  <a:ea typeface="Raleway Black"/>
                  <a:cs typeface="Raleway Black"/>
                  <a:sym typeface="Raleway Black"/>
                </a:rPr>
                <a:t>Yatırım, temelde bir gelir veya kazanç beklentisi ile birikimin bir yatırım aracına bağlanmasıdır.</a:t>
              </a:r>
              <a:endParaRPr/>
            </a:p>
          </p:txBody>
        </p:sp>
      </p:grpSp>
      <p:grpSp>
        <p:nvGrpSpPr>
          <p:cNvPr id="753" name="Google Shape;753;p19"/>
          <p:cNvGrpSpPr/>
          <p:nvPr/>
        </p:nvGrpSpPr>
        <p:grpSpPr>
          <a:xfrm>
            <a:off x="2282647" y="5322801"/>
            <a:ext cx="8751946" cy="2133599"/>
            <a:chOff x="399966" y="1570137"/>
            <a:chExt cx="8751946" cy="2133599"/>
          </a:xfrm>
        </p:grpSpPr>
        <p:pic>
          <p:nvPicPr>
            <p:cNvPr id="754" name="Google Shape;754;p19" descr="pound coin pile 2 orange.png"/>
            <p:cNvPicPr preferRelativeResize="0"/>
            <p:nvPr/>
          </p:nvPicPr>
          <p:blipFill rotWithShape="1">
            <a:blip r:embed="rId4">
              <a:alphaModFix/>
            </a:blip>
            <a:srcRect/>
            <a:stretch/>
          </p:blipFill>
          <p:spPr>
            <a:xfrm>
              <a:off x="2415972" y="1570137"/>
              <a:ext cx="3416071" cy="1393757"/>
            </a:xfrm>
            <a:prstGeom prst="rect">
              <a:avLst/>
            </a:prstGeom>
            <a:noFill/>
            <a:ln>
              <a:noFill/>
            </a:ln>
          </p:spPr>
        </p:pic>
        <p:pic>
          <p:nvPicPr>
            <p:cNvPr id="755" name="Google Shape;755;p19" descr="pound coin pile 2 orange.png"/>
            <p:cNvPicPr preferRelativeResize="0"/>
            <p:nvPr/>
          </p:nvPicPr>
          <p:blipFill rotWithShape="1">
            <a:blip r:embed="rId4">
              <a:alphaModFix/>
            </a:blip>
            <a:srcRect/>
            <a:stretch/>
          </p:blipFill>
          <p:spPr>
            <a:xfrm rot="-347589">
              <a:off x="461584" y="2141134"/>
              <a:ext cx="3416071" cy="1393757"/>
            </a:xfrm>
            <a:prstGeom prst="rect">
              <a:avLst/>
            </a:prstGeom>
            <a:noFill/>
            <a:ln>
              <a:noFill/>
            </a:ln>
          </p:spPr>
        </p:pic>
        <p:pic>
          <p:nvPicPr>
            <p:cNvPr id="756" name="Google Shape;756;p19" descr="pound coin pile 2 orange.png"/>
            <p:cNvPicPr preferRelativeResize="0"/>
            <p:nvPr/>
          </p:nvPicPr>
          <p:blipFill rotWithShape="1">
            <a:blip r:embed="rId4">
              <a:alphaModFix/>
            </a:blip>
            <a:srcRect/>
            <a:stretch/>
          </p:blipFill>
          <p:spPr>
            <a:xfrm>
              <a:off x="4322385" y="1711273"/>
              <a:ext cx="3416071" cy="1393757"/>
            </a:xfrm>
            <a:prstGeom prst="rect">
              <a:avLst/>
            </a:prstGeom>
            <a:noFill/>
            <a:ln>
              <a:noFill/>
            </a:ln>
          </p:spPr>
        </p:pic>
        <p:pic>
          <p:nvPicPr>
            <p:cNvPr id="757" name="Google Shape;757;p19" descr="pound coin pile 2 orange.png"/>
            <p:cNvPicPr preferRelativeResize="0"/>
            <p:nvPr/>
          </p:nvPicPr>
          <p:blipFill rotWithShape="1">
            <a:blip r:embed="rId4">
              <a:alphaModFix/>
            </a:blip>
            <a:srcRect/>
            <a:stretch/>
          </p:blipFill>
          <p:spPr>
            <a:xfrm rot="416671">
              <a:off x="5664113" y="2032377"/>
              <a:ext cx="3416071" cy="1393757"/>
            </a:xfrm>
            <a:prstGeom prst="rect">
              <a:avLst/>
            </a:prstGeom>
            <a:noFill/>
            <a:ln>
              <a:noFill/>
            </a:ln>
          </p:spPr>
        </p:pic>
      </p:grpSp>
      <p:pic>
        <p:nvPicPr>
          <p:cNvPr id="2" name="Picture 2">
            <a:extLst>
              <a:ext uri="{FF2B5EF4-FFF2-40B4-BE49-F238E27FC236}">
                <a16:creationId xmlns:a16="http://schemas.microsoft.com/office/drawing/2014/main" id="{C0BC990D-6DDA-F3F0-2C18-0DAC3383D1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50"/>
                                        </p:tgtEl>
                                        <p:attrNameLst>
                                          <p:attrName>style.visibility</p:attrName>
                                        </p:attrNameLst>
                                      </p:cBhvr>
                                      <p:to>
                                        <p:strVal val="visible"/>
                                      </p:to>
                                    </p:set>
                                    <p:anim calcmode="lin" valueType="num">
                                      <p:cBhvr additive="base">
                                        <p:cTn id="7" dur="500"/>
                                        <p:tgtEl>
                                          <p:spTgt spid="750"/>
                                        </p:tgtEl>
                                        <p:attrNameLst>
                                          <p:attrName>ppt_w</p:attrName>
                                        </p:attrNameLst>
                                      </p:cBhvr>
                                      <p:tavLst>
                                        <p:tav tm="0">
                                          <p:val>
                                            <p:strVal val="0"/>
                                          </p:val>
                                        </p:tav>
                                        <p:tav tm="100000">
                                          <p:val>
                                            <p:strVal val="#ppt_w"/>
                                          </p:val>
                                        </p:tav>
                                      </p:tavLst>
                                    </p:anim>
                                    <p:anim calcmode="lin" valueType="num">
                                      <p:cBhvr additive="base">
                                        <p:cTn id="8" dur="500"/>
                                        <p:tgtEl>
                                          <p:spTgt spid="75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g108eda9561d_0_6"/>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5" name="Google Shape;765;g108eda9561d_0_6"/>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6" name="Google Shape;766;g108eda9561d_0_6"/>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7" name="Google Shape;767;g108eda9561d_0_6"/>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8" name="Google Shape;768;g108eda9561d_0_6"/>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69" name="Google Shape;769;g108eda9561d_0_6"/>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0" name="Google Shape;770;g108eda9561d_0_6"/>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1" name="Google Shape;771;g108eda9561d_0_6"/>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2" name="Google Shape;772;g108eda9561d_0_6"/>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3" name="Google Shape;773;g108eda9561d_0_6"/>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4" name="Google Shape;774;g108eda9561d_0_6"/>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75" name="Google Shape;775;g108eda9561d_0_6"/>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776" name="Google Shape;776;g108eda9561d_0_6"/>
          <p:cNvPicPr preferRelativeResize="0"/>
          <p:nvPr/>
        </p:nvPicPr>
        <p:blipFill>
          <a:blip r:embed="rId3">
            <a:alphaModFix/>
          </a:blip>
          <a:stretch>
            <a:fillRect/>
          </a:stretch>
        </p:blipFill>
        <p:spPr>
          <a:xfrm>
            <a:off x="0" y="4500"/>
            <a:ext cx="11023599" cy="7772399"/>
          </a:xfrm>
          <a:prstGeom prst="rect">
            <a:avLst/>
          </a:prstGeom>
          <a:noFill/>
          <a:ln>
            <a:noFill/>
          </a:ln>
        </p:spPr>
      </p:pic>
      <p:sp>
        <p:nvSpPr>
          <p:cNvPr id="777" name="Google Shape;777;g108eda9561d_0_6"/>
          <p:cNvSpPr txBox="1"/>
          <p:nvPr/>
        </p:nvSpPr>
        <p:spPr>
          <a:xfrm>
            <a:off x="1250375" y="595550"/>
            <a:ext cx="8523000" cy="1139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tr-TR" sz="3100">
                <a:solidFill>
                  <a:srgbClr val="FFFFFF"/>
                </a:solidFill>
                <a:latin typeface="Raleway Black"/>
                <a:ea typeface="Raleway Black"/>
                <a:cs typeface="Raleway Black"/>
                <a:sym typeface="Raleway Black"/>
              </a:rPr>
              <a:t>Sosyal Mühendislik Dolandırıcılığı Yönteminden Nasıl Korunulur?</a:t>
            </a:r>
            <a:endParaRPr sz="3100">
              <a:solidFill>
                <a:srgbClr val="FFFFFF"/>
              </a:solidFill>
              <a:latin typeface="Raleway Black"/>
              <a:ea typeface="Raleway Black"/>
              <a:cs typeface="Raleway Black"/>
              <a:sym typeface="Raleway Black"/>
            </a:endParaRPr>
          </a:p>
        </p:txBody>
      </p:sp>
      <p:sp>
        <p:nvSpPr>
          <p:cNvPr id="778" name="Google Shape;778;g108eda9561d_0_6"/>
          <p:cNvSpPr/>
          <p:nvPr/>
        </p:nvSpPr>
        <p:spPr>
          <a:xfrm>
            <a:off x="750150" y="5817850"/>
            <a:ext cx="4146600" cy="1477500"/>
          </a:xfrm>
          <a:prstGeom prst="rect">
            <a:avLst/>
          </a:prstGeom>
          <a:solidFill>
            <a:srgbClr val="FFFF66">
              <a:alpha val="83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g108eda9561d_0_6"/>
          <p:cNvSpPr txBox="1"/>
          <p:nvPr/>
        </p:nvSpPr>
        <p:spPr>
          <a:xfrm>
            <a:off x="812700" y="5817850"/>
            <a:ext cx="4021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chemeClr val="dk2"/>
                </a:solidFill>
                <a:latin typeface="Raleway Black"/>
                <a:ea typeface="Raleway Black"/>
                <a:cs typeface="Raleway Black"/>
                <a:sym typeface="Raleway Black"/>
              </a:rPr>
              <a:t>Bankalar tarafından yapılan aramalarda kart bilginiz, şifreniz vb. istenmez. Bu tür durumlarda bilgilerinizi paylaşmayın.</a:t>
            </a:r>
            <a:endParaRPr>
              <a:solidFill>
                <a:schemeClr val="dk2"/>
              </a:solidFill>
              <a:latin typeface="Raleway Black"/>
              <a:ea typeface="Raleway Black"/>
              <a:cs typeface="Raleway Black"/>
              <a:sym typeface="Raleway Black"/>
            </a:endParaRPr>
          </a:p>
          <a:p>
            <a:pPr marL="0" lvl="0" indent="0" algn="l" rtl="0">
              <a:spcBef>
                <a:spcPts val="0"/>
              </a:spcBef>
              <a:spcAft>
                <a:spcPts val="0"/>
              </a:spcAft>
              <a:buNone/>
            </a:pPr>
            <a:endParaRPr>
              <a:solidFill>
                <a:schemeClr val="dk2"/>
              </a:solidFill>
              <a:latin typeface="Raleway Black"/>
              <a:ea typeface="Raleway Black"/>
              <a:cs typeface="Raleway Black"/>
              <a:sym typeface="Raleway Black"/>
            </a:endParaRPr>
          </a:p>
          <a:p>
            <a:pPr marL="0" lvl="0" indent="0" algn="l" rtl="0">
              <a:spcBef>
                <a:spcPts val="0"/>
              </a:spcBef>
              <a:spcAft>
                <a:spcPts val="0"/>
              </a:spcAft>
              <a:buNone/>
            </a:pPr>
            <a:r>
              <a:rPr lang="tr-TR">
                <a:solidFill>
                  <a:schemeClr val="dk2"/>
                </a:solidFill>
                <a:latin typeface="Raleway Black"/>
                <a:ea typeface="Raleway Black"/>
                <a:cs typeface="Raleway Black"/>
                <a:sym typeface="Raleway Black"/>
              </a:rPr>
              <a:t>Sosyal medya hesaplarınız üzerinden kişisel bilgilerinizi kimseyle paylaşmayın.</a:t>
            </a:r>
            <a:endParaRPr>
              <a:solidFill>
                <a:schemeClr val="dk2"/>
              </a:solidFill>
              <a:latin typeface="Raleway Black"/>
              <a:ea typeface="Raleway Black"/>
              <a:cs typeface="Raleway Black"/>
              <a:sym typeface="Raleway Black"/>
            </a:endParaRPr>
          </a:p>
        </p:txBody>
      </p:sp>
      <p:sp>
        <p:nvSpPr>
          <p:cNvPr id="780" name="Google Shape;780;g108eda9561d_0_6"/>
          <p:cNvSpPr/>
          <p:nvPr/>
        </p:nvSpPr>
        <p:spPr>
          <a:xfrm>
            <a:off x="4896750" y="6338275"/>
            <a:ext cx="4146600" cy="1139100"/>
          </a:xfrm>
          <a:prstGeom prst="rect">
            <a:avLst/>
          </a:prstGeom>
          <a:solidFill>
            <a:srgbClr val="FFFF66">
              <a:alpha val="8353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tr-TR">
                <a:solidFill>
                  <a:schemeClr val="dk2"/>
                </a:solidFill>
                <a:latin typeface="Raleway Black"/>
                <a:ea typeface="Raleway Black"/>
                <a:cs typeface="Raleway Black"/>
                <a:sym typeface="Raleway Black"/>
              </a:rPr>
              <a:t>Hiçbir kamu ya da banka görevlisi sizden kart bilgisi, şifre gibi önemli bilgilerinizi istemez ve para talebinde bulunmaz, itibar etmeyin.</a:t>
            </a:r>
            <a:endParaRPr>
              <a:solidFill>
                <a:schemeClr val="dk2"/>
              </a:solidFill>
              <a:latin typeface="Raleway Black"/>
              <a:ea typeface="Raleway Black"/>
              <a:cs typeface="Raleway Black"/>
              <a:sym typeface="Raleway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21"/>
          <p:cNvSpPr txBox="1">
            <a:spLocks noGrp="1"/>
          </p:cNvSpPr>
          <p:nvPr>
            <p:ph type="title"/>
          </p:nvPr>
        </p:nvSpPr>
        <p:spPr>
          <a:xfrm>
            <a:off x="3176283" y="3291843"/>
            <a:ext cx="4906173" cy="553998"/>
          </a:xfrm>
          <a:prstGeom prst="rect">
            <a:avLst/>
          </a:prstGeom>
          <a:noFill/>
          <a:ln>
            <a:noFill/>
          </a:ln>
        </p:spPr>
        <p:txBody>
          <a:bodyPr spcFirstLastPara="1" wrap="square" lIns="0" tIns="0" rIns="0" bIns="0" anchor="t" anchorCtr="0">
            <a:spAutoFit/>
          </a:bodyPr>
          <a:lstStyle/>
          <a:p>
            <a:pPr marL="12700" lvl="0" indent="0" algn="l" rtl="0">
              <a:lnSpc>
                <a:spcPct val="100000"/>
              </a:lnSpc>
              <a:spcBef>
                <a:spcPts val="0"/>
              </a:spcBef>
              <a:spcAft>
                <a:spcPts val="0"/>
              </a:spcAft>
              <a:buNone/>
            </a:pPr>
            <a:r>
              <a:rPr lang="tr-TR" sz="3600"/>
              <a:t>T E Ş E K K Ü R L E R</a:t>
            </a:r>
            <a:endParaRPr sz="3600"/>
          </a:p>
        </p:txBody>
      </p:sp>
      <p:sp>
        <p:nvSpPr>
          <p:cNvPr id="812" name="Google Shape;812;p21"/>
          <p:cNvSpPr/>
          <p:nvPr/>
        </p:nvSpPr>
        <p:spPr>
          <a:xfrm>
            <a:off x="2759367" y="2984500"/>
            <a:ext cx="182245" cy="182245"/>
          </a:xfrm>
          <a:custGeom>
            <a:avLst/>
            <a:gdLst/>
            <a:ahLst/>
            <a:cxnLst/>
            <a:rect l="l" t="t" r="r" b="b"/>
            <a:pathLst>
              <a:path w="182244" h="182244" extrusionOk="0">
                <a:moveTo>
                  <a:pt x="181775" y="0"/>
                </a:moveTo>
                <a:lnTo>
                  <a:pt x="0" y="0"/>
                </a:lnTo>
                <a:lnTo>
                  <a:pt x="0" y="181775"/>
                </a:lnTo>
                <a:lnTo>
                  <a:pt x="181775" y="181775"/>
                </a:lnTo>
                <a:lnTo>
                  <a:pt x="181775"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3" name="Google Shape;813;p21"/>
          <p:cNvSpPr/>
          <p:nvPr/>
        </p:nvSpPr>
        <p:spPr>
          <a:xfrm>
            <a:off x="2981172" y="2984500"/>
            <a:ext cx="182245" cy="182245"/>
          </a:xfrm>
          <a:custGeom>
            <a:avLst/>
            <a:gdLst/>
            <a:ahLst/>
            <a:cxnLst/>
            <a:rect l="l" t="t" r="r" b="b"/>
            <a:pathLst>
              <a:path w="182244" h="182244" extrusionOk="0">
                <a:moveTo>
                  <a:pt x="181775" y="0"/>
                </a:moveTo>
                <a:lnTo>
                  <a:pt x="0" y="0"/>
                </a:lnTo>
                <a:lnTo>
                  <a:pt x="0" y="181775"/>
                </a:lnTo>
                <a:lnTo>
                  <a:pt x="181775" y="181775"/>
                </a:lnTo>
                <a:lnTo>
                  <a:pt x="181775"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4" name="Google Shape;814;p21"/>
          <p:cNvSpPr/>
          <p:nvPr/>
        </p:nvSpPr>
        <p:spPr>
          <a:xfrm>
            <a:off x="2759367" y="3206140"/>
            <a:ext cx="182245" cy="182245"/>
          </a:xfrm>
          <a:custGeom>
            <a:avLst/>
            <a:gdLst/>
            <a:ahLst/>
            <a:cxnLst/>
            <a:rect l="l" t="t" r="r" b="b"/>
            <a:pathLst>
              <a:path w="182244" h="182245" extrusionOk="0">
                <a:moveTo>
                  <a:pt x="181775" y="0"/>
                </a:moveTo>
                <a:lnTo>
                  <a:pt x="0" y="0"/>
                </a:lnTo>
                <a:lnTo>
                  <a:pt x="0" y="181762"/>
                </a:lnTo>
                <a:lnTo>
                  <a:pt x="181775" y="181762"/>
                </a:lnTo>
                <a:lnTo>
                  <a:pt x="181775"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5" name="Google Shape;815;p21"/>
          <p:cNvSpPr/>
          <p:nvPr/>
        </p:nvSpPr>
        <p:spPr>
          <a:xfrm>
            <a:off x="2534157" y="2984500"/>
            <a:ext cx="182245" cy="182245"/>
          </a:xfrm>
          <a:custGeom>
            <a:avLst/>
            <a:gdLst/>
            <a:ahLst/>
            <a:cxnLst/>
            <a:rect l="l" t="t" r="r" b="b"/>
            <a:pathLst>
              <a:path w="182244" h="182244" extrusionOk="0">
                <a:moveTo>
                  <a:pt x="181762" y="0"/>
                </a:moveTo>
                <a:lnTo>
                  <a:pt x="0" y="0"/>
                </a:lnTo>
                <a:lnTo>
                  <a:pt x="0" y="181775"/>
                </a:lnTo>
                <a:lnTo>
                  <a:pt x="181762" y="181775"/>
                </a:lnTo>
                <a:lnTo>
                  <a:pt x="181762"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6" name="Google Shape;816;p21"/>
          <p:cNvSpPr/>
          <p:nvPr/>
        </p:nvSpPr>
        <p:spPr>
          <a:xfrm>
            <a:off x="2534157" y="3206140"/>
            <a:ext cx="182245" cy="182245"/>
          </a:xfrm>
          <a:custGeom>
            <a:avLst/>
            <a:gdLst/>
            <a:ahLst/>
            <a:cxnLst/>
            <a:rect l="l" t="t" r="r" b="b"/>
            <a:pathLst>
              <a:path w="182244" h="182245" extrusionOk="0">
                <a:moveTo>
                  <a:pt x="181762" y="0"/>
                </a:moveTo>
                <a:lnTo>
                  <a:pt x="0" y="0"/>
                </a:lnTo>
                <a:lnTo>
                  <a:pt x="0" y="181762"/>
                </a:lnTo>
                <a:lnTo>
                  <a:pt x="181762" y="181762"/>
                </a:lnTo>
                <a:lnTo>
                  <a:pt x="181762"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7" name="Google Shape;817;p21"/>
          <p:cNvSpPr/>
          <p:nvPr/>
        </p:nvSpPr>
        <p:spPr>
          <a:xfrm>
            <a:off x="2534157" y="3427755"/>
            <a:ext cx="182245" cy="182245"/>
          </a:xfrm>
          <a:custGeom>
            <a:avLst/>
            <a:gdLst/>
            <a:ahLst/>
            <a:cxnLst/>
            <a:rect l="l" t="t" r="r" b="b"/>
            <a:pathLst>
              <a:path w="182244" h="182245" extrusionOk="0">
                <a:moveTo>
                  <a:pt x="181762" y="0"/>
                </a:moveTo>
                <a:lnTo>
                  <a:pt x="0" y="0"/>
                </a:lnTo>
                <a:lnTo>
                  <a:pt x="0" y="181775"/>
                </a:lnTo>
                <a:lnTo>
                  <a:pt x="181762" y="181775"/>
                </a:lnTo>
                <a:lnTo>
                  <a:pt x="181762" y="0"/>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8" name="Google Shape;818;p21"/>
          <p:cNvSpPr/>
          <p:nvPr/>
        </p:nvSpPr>
        <p:spPr>
          <a:xfrm>
            <a:off x="8082457" y="4052798"/>
            <a:ext cx="182245" cy="182245"/>
          </a:xfrm>
          <a:custGeom>
            <a:avLst/>
            <a:gdLst/>
            <a:ahLst/>
            <a:cxnLst/>
            <a:rect l="l" t="t" r="r" b="b"/>
            <a:pathLst>
              <a:path w="182245" h="182245" extrusionOk="0">
                <a:moveTo>
                  <a:pt x="0" y="181775"/>
                </a:moveTo>
                <a:lnTo>
                  <a:pt x="181775" y="181775"/>
                </a:lnTo>
                <a:lnTo>
                  <a:pt x="181775" y="0"/>
                </a:lnTo>
                <a:lnTo>
                  <a:pt x="0" y="0"/>
                </a:lnTo>
                <a:lnTo>
                  <a:pt x="0" y="18177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9" name="Google Shape;819;p21"/>
          <p:cNvSpPr/>
          <p:nvPr/>
        </p:nvSpPr>
        <p:spPr>
          <a:xfrm>
            <a:off x="7860651" y="4052798"/>
            <a:ext cx="182245" cy="182245"/>
          </a:xfrm>
          <a:custGeom>
            <a:avLst/>
            <a:gdLst/>
            <a:ahLst/>
            <a:cxnLst/>
            <a:rect l="l" t="t" r="r" b="b"/>
            <a:pathLst>
              <a:path w="182245" h="182245" extrusionOk="0">
                <a:moveTo>
                  <a:pt x="0" y="181775"/>
                </a:moveTo>
                <a:lnTo>
                  <a:pt x="181775" y="181775"/>
                </a:lnTo>
                <a:lnTo>
                  <a:pt x="181775" y="0"/>
                </a:lnTo>
                <a:lnTo>
                  <a:pt x="0" y="0"/>
                </a:lnTo>
                <a:lnTo>
                  <a:pt x="0" y="18177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0" name="Google Shape;820;p21"/>
          <p:cNvSpPr/>
          <p:nvPr/>
        </p:nvSpPr>
        <p:spPr>
          <a:xfrm>
            <a:off x="8082457" y="3831170"/>
            <a:ext cx="182245" cy="182245"/>
          </a:xfrm>
          <a:custGeom>
            <a:avLst/>
            <a:gdLst/>
            <a:ahLst/>
            <a:cxnLst/>
            <a:rect l="l" t="t" r="r" b="b"/>
            <a:pathLst>
              <a:path w="182245" h="182245" extrusionOk="0">
                <a:moveTo>
                  <a:pt x="0" y="181762"/>
                </a:moveTo>
                <a:lnTo>
                  <a:pt x="181775" y="181762"/>
                </a:lnTo>
                <a:lnTo>
                  <a:pt x="181775" y="0"/>
                </a:lnTo>
                <a:lnTo>
                  <a:pt x="0" y="0"/>
                </a:lnTo>
                <a:lnTo>
                  <a:pt x="0" y="18176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1" name="Google Shape;821;p21"/>
          <p:cNvSpPr/>
          <p:nvPr/>
        </p:nvSpPr>
        <p:spPr>
          <a:xfrm>
            <a:off x="8307679" y="4052798"/>
            <a:ext cx="182245" cy="182245"/>
          </a:xfrm>
          <a:custGeom>
            <a:avLst/>
            <a:gdLst/>
            <a:ahLst/>
            <a:cxnLst/>
            <a:rect l="l" t="t" r="r" b="b"/>
            <a:pathLst>
              <a:path w="182245" h="182245" extrusionOk="0">
                <a:moveTo>
                  <a:pt x="0" y="181775"/>
                </a:moveTo>
                <a:lnTo>
                  <a:pt x="181762" y="181775"/>
                </a:lnTo>
                <a:lnTo>
                  <a:pt x="181762" y="0"/>
                </a:lnTo>
                <a:lnTo>
                  <a:pt x="0" y="0"/>
                </a:lnTo>
                <a:lnTo>
                  <a:pt x="0" y="18177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2" name="Google Shape;822;p21"/>
          <p:cNvSpPr/>
          <p:nvPr/>
        </p:nvSpPr>
        <p:spPr>
          <a:xfrm>
            <a:off x="8307679" y="3831170"/>
            <a:ext cx="182245" cy="182245"/>
          </a:xfrm>
          <a:custGeom>
            <a:avLst/>
            <a:gdLst/>
            <a:ahLst/>
            <a:cxnLst/>
            <a:rect l="l" t="t" r="r" b="b"/>
            <a:pathLst>
              <a:path w="182245" h="182245" extrusionOk="0">
                <a:moveTo>
                  <a:pt x="0" y="181762"/>
                </a:moveTo>
                <a:lnTo>
                  <a:pt x="181762" y="181762"/>
                </a:lnTo>
                <a:lnTo>
                  <a:pt x="181762" y="0"/>
                </a:lnTo>
                <a:lnTo>
                  <a:pt x="0" y="0"/>
                </a:lnTo>
                <a:lnTo>
                  <a:pt x="0" y="18176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3" name="Google Shape;823;p21"/>
          <p:cNvSpPr/>
          <p:nvPr/>
        </p:nvSpPr>
        <p:spPr>
          <a:xfrm>
            <a:off x="8307679" y="3609530"/>
            <a:ext cx="182245" cy="182245"/>
          </a:xfrm>
          <a:custGeom>
            <a:avLst/>
            <a:gdLst/>
            <a:ahLst/>
            <a:cxnLst/>
            <a:rect l="l" t="t" r="r" b="b"/>
            <a:pathLst>
              <a:path w="182245" h="182245" extrusionOk="0">
                <a:moveTo>
                  <a:pt x="0" y="181775"/>
                </a:moveTo>
                <a:lnTo>
                  <a:pt x="181762" y="181775"/>
                </a:lnTo>
                <a:lnTo>
                  <a:pt x="181762" y="0"/>
                </a:lnTo>
                <a:lnTo>
                  <a:pt x="0" y="0"/>
                </a:lnTo>
                <a:lnTo>
                  <a:pt x="0" y="18177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824" name="Google Shape;824;p21" descr="Ekran Kırpma"/>
          <p:cNvPicPr preferRelativeResize="0"/>
          <p:nvPr/>
        </p:nvPicPr>
        <p:blipFill rotWithShape="1">
          <a:blip r:embed="rId3">
            <a:alphaModFix/>
          </a:blip>
          <a:srcRect/>
          <a:stretch/>
        </p:blipFill>
        <p:spPr>
          <a:xfrm>
            <a:off x="2625279" y="5995421"/>
            <a:ext cx="2329537" cy="1477267"/>
          </a:xfrm>
          <a:prstGeom prst="rect">
            <a:avLst/>
          </a:prstGeom>
          <a:noFill/>
          <a:ln>
            <a:noFill/>
          </a:ln>
        </p:spPr>
      </p:pic>
      <p:pic>
        <p:nvPicPr>
          <p:cNvPr id="825" name="Google Shape;825;p21"/>
          <p:cNvPicPr preferRelativeResize="0"/>
          <p:nvPr/>
        </p:nvPicPr>
        <p:blipFill rotWithShape="1">
          <a:blip r:embed="rId4">
            <a:alphaModFix/>
          </a:blip>
          <a:srcRect/>
          <a:stretch/>
        </p:blipFill>
        <p:spPr>
          <a:xfrm>
            <a:off x="5847580" y="6019366"/>
            <a:ext cx="2536707" cy="1429379"/>
          </a:xfrm>
          <a:prstGeom prst="rect">
            <a:avLst/>
          </a:prstGeom>
          <a:noFill/>
          <a:ln>
            <a:noFill/>
          </a:ln>
        </p:spPr>
      </p:pic>
      <p:pic>
        <p:nvPicPr>
          <p:cNvPr id="2" name="Picture 2">
            <a:extLst>
              <a:ext uri="{FF2B5EF4-FFF2-40B4-BE49-F238E27FC236}">
                <a16:creationId xmlns:a16="http://schemas.microsoft.com/office/drawing/2014/main" id="{B40F2511-4176-14A2-4717-9B12598493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6748" y="4576677"/>
            <a:ext cx="1490103" cy="14967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Hayal ve hedef</a:t>
            </a:r>
            <a:endParaRPr sz="3600" b="1">
              <a:solidFill>
                <a:schemeClr val="dk1"/>
              </a:solidFill>
              <a:latin typeface="Raleway Black"/>
              <a:ea typeface="Raleway Black"/>
              <a:cs typeface="Raleway Black"/>
              <a:sym typeface="Raleway Black"/>
            </a:endParaRPr>
          </a:p>
        </p:txBody>
      </p:sp>
      <p:sp>
        <p:nvSpPr>
          <p:cNvPr id="196" name="Google Shape;196;p4"/>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4"/>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4"/>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4"/>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4"/>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4"/>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4"/>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4"/>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4"/>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4"/>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4"/>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4"/>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4"/>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4"/>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4"/>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4"/>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4"/>
          <p:cNvSpPr/>
          <p:nvPr/>
        </p:nvSpPr>
        <p:spPr>
          <a:xfrm>
            <a:off x="781519" y="2170185"/>
            <a:ext cx="3281363" cy="2036312"/>
          </a:xfrm>
          <a:prstGeom prst="roundRect">
            <a:avLst>
              <a:gd name="adj" fmla="val 16667"/>
            </a:avLst>
          </a:prstGeom>
          <a:solidFill>
            <a:schemeClr val="accen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200" b="1">
                <a:solidFill>
                  <a:schemeClr val="lt1"/>
                </a:solidFill>
                <a:latin typeface="Raleway Black"/>
                <a:ea typeface="Raleway Black"/>
                <a:cs typeface="Raleway Black"/>
                <a:sym typeface="Raleway Black"/>
              </a:rPr>
              <a:t>Hedeflerimizi gerçekleştirirken </a:t>
            </a:r>
            <a:endParaRPr/>
          </a:p>
          <a:p>
            <a:pPr marL="0" marR="0" lvl="0" indent="0" algn="ctr" rtl="0">
              <a:spcBef>
                <a:spcPts val="0"/>
              </a:spcBef>
              <a:spcAft>
                <a:spcPts val="0"/>
              </a:spcAft>
              <a:buNone/>
            </a:pPr>
            <a:r>
              <a:rPr lang="tr-TR" sz="2200" b="1">
                <a:solidFill>
                  <a:schemeClr val="lt1"/>
                </a:solidFill>
                <a:latin typeface="Raleway Black"/>
                <a:ea typeface="Raleway Black"/>
                <a:cs typeface="Raleway Black"/>
                <a:sym typeface="Raleway Black"/>
              </a:rPr>
              <a:t>para bize yardımcı olur.</a:t>
            </a:r>
            <a:endParaRPr/>
          </a:p>
        </p:txBody>
      </p:sp>
      <p:sp>
        <p:nvSpPr>
          <p:cNvPr id="213" name="Google Shape;213;p4"/>
          <p:cNvSpPr/>
          <p:nvPr/>
        </p:nvSpPr>
        <p:spPr>
          <a:xfrm>
            <a:off x="781518" y="4343400"/>
            <a:ext cx="3281363" cy="2036312"/>
          </a:xfrm>
          <a:prstGeom prst="roundRect">
            <a:avLst>
              <a:gd name="adj" fmla="val 16667"/>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200" b="1">
                <a:solidFill>
                  <a:schemeClr val="lt1"/>
                </a:solidFill>
                <a:latin typeface="Raleway Black"/>
                <a:ea typeface="Raleway Black"/>
                <a:cs typeface="Raleway Black"/>
                <a:sym typeface="Raleway Black"/>
              </a:rPr>
              <a:t>Hedef = </a:t>
            </a:r>
            <a:endParaRPr/>
          </a:p>
          <a:p>
            <a:pPr marL="0" marR="0" lvl="0" indent="0" algn="ctr" rtl="0">
              <a:spcBef>
                <a:spcPts val="0"/>
              </a:spcBef>
              <a:spcAft>
                <a:spcPts val="0"/>
              </a:spcAft>
              <a:buNone/>
            </a:pPr>
            <a:r>
              <a:rPr lang="tr-TR" sz="2200" b="1">
                <a:solidFill>
                  <a:schemeClr val="lt1"/>
                </a:solidFill>
                <a:latin typeface="Raleway Black"/>
                <a:ea typeface="Raleway Black"/>
                <a:cs typeface="Raleway Black"/>
                <a:sym typeface="Raleway Black"/>
              </a:rPr>
              <a:t>Hayal + Plan </a:t>
            </a:r>
            <a:endParaRPr/>
          </a:p>
        </p:txBody>
      </p:sp>
      <p:pic>
        <p:nvPicPr>
          <p:cNvPr id="215" name="Google Shape;215;p4"/>
          <p:cNvPicPr preferRelativeResize="0"/>
          <p:nvPr/>
        </p:nvPicPr>
        <p:blipFill rotWithShape="1">
          <a:blip r:embed="rId3">
            <a:alphaModFix/>
          </a:blip>
          <a:srcRect/>
          <a:stretch/>
        </p:blipFill>
        <p:spPr>
          <a:xfrm>
            <a:off x="5171447" y="2566782"/>
            <a:ext cx="4926367" cy="3279429"/>
          </a:xfrm>
          <a:prstGeom prst="rect">
            <a:avLst/>
          </a:prstGeom>
          <a:noFill/>
          <a:ln>
            <a:noFill/>
          </a:ln>
        </p:spPr>
      </p:pic>
      <p:pic>
        <p:nvPicPr>
          <p:cNvPr id="2" name="Picture 2">
            <a:extLst>
              <a:ext uri="{FF2B5EF4-FFF2-40B4-BE49-F238E27FC236}">
                <a16:creationId xmlns:a16="http://schemas.microsoft.com/office/drawing/2014/main" id="{F1B9082D-ADE9-C4C1-A5B9-C67C3D802C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5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5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p:nvPr/>
        </p:nvSpPr>
        <p:spPr>
          <a:xfrm>
            <a:off x="6096779" y="6585633"/>
            <a:ext cx="2911569" cy="766638"/>
          </a:xfrm>
          <a:prstGeom prst="roundRect">
            <a:avLst>
              <a:gd name="adj" fmla="val 16667"/>
            </a:avLst>
          </a:prstGeom>
          <a:solidFill>
            <a:srgbClr val="3F3F3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40">
              <a:solidFill>
                <a:schemeClr val="lt1"/>
              </a:solidFill>
              <a:latin typeface="Calibri"/>
              <a:ea typeface="Calibri"/>
              <a:cs typeface="Calibri"/>
              <a:sym typeface="Calibri"/>
            </a:endParaRPr>
          </a:p>
        </p:txBody>
      </p:sp>
      <p:sp>
        <p:nvSpPr>
          <p:cNvPr id="156" name="Google Shape;156;p3"/>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Paranın zamanda yolculuğu</a:t>
            </a:r>
            <a:endParaRPr sz="3600">
              <a:solidFill>
                <a:schemeClr val="dk1"/>
              </a:solidFill>
              <a:latin typeface="Raleway Black"/>
              <a:ea typeface="Raleway Black"/>
              <a:cs typeface="Raleway Black"/>
              <a:sym typeface="Raleway Black"/>
            </a:endParaRPr>
          </a:p>
        </p:txBody>
      </p:sp>
      <p:sp>
        <p:nvSpPr>
          <p:cNvPr id="158" name="Google Shape;158;p3"/>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3"/>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3"/>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3"/>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3"/>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3"/>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3"/>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3"/>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3"/>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3"/>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3"/>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3"/>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3"/>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3"/>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3"/>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3"/>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4" name="Google Shape;174;p3" descr="money 2.png"/>
          <p:cNvPicPr preferRelativeResize="0"/>
          <p:nvPr/>
        </p:nvPicPr>
        <p:blipFill rotWithShape="1">
          <a:blip r:embed="rId3">
            <a:alphaModFix/>
          </a:blip>
          <a:srcRect/>
          <a:stretch/>
        </p:blipFill>
        <p:spPr>
          <a:xfrm>
            <a:off x="1179044" y="2105357"/>
            <a:ext cx="1789742" cy="1959768"/>
          </a:xfrm>
          <a:prstGeom prst="rect">
            <a:avLst/>
          </a:prstGeom>
          <a:noFill/>
          <a:ln>
            <a:noFill/>
          </a:ln>
        </p:spPr>
      </p:pic>
      <p:sp>
        <p:nvSpPr>
          <p:cNvPr id="175" name="Google Shape;175;p3"/>
          <p:cNvSpPr/>
          <p:nvPr/>
        </p:nvSpPr>
        <p:spPr>
          <a:xfrm>
            <a:off x="607787" y="3905180"/>
            <a:ext cx="3240273" cy="766638"/>
          </a:xfrm>
          <a:prstGeom prst="roundRect">
            <a:avLst>
              <a:gd name="adj" fmla="val 16667"/>
            </a:avLst>
          </a:prstGeom>
          <a:solidFill>
            <a:srgbClr val="3F3F3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40">
              <a:solidFill>
                <a:schemeClr val="lt1"/>
              </a:solidFill>
              <a:latin typeface="Calibri"/>
              <a:ea typeface="Calibri"/>
              <a:cs typeface="Calibri"/>
              <a:sym typeface="Calibri"/>
            </a:endParaRPr>
          </a:p>
        </p:txBody>
      </p:sp>
      <p:sp>
        <p:nvSpPr>
          <p:cNvPr id="176" name="Google Shape;176;p3"/>
          <p:cNvSpPr txBox="1"/>
          <p:nvPr/>
        </p:nvSpPr>
        <p:spPr>
          <a:xfrm rot="177097">
            <a:off x="931047" y="3974144"/>
            <a:ext cx="26968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000" b="1">
                <a:solidFill>
                  <a:schemeClr val="lt1"/>
                </a:solidFill>
                <a:latin typeface="Raleway"/>
                <a:ea typeface="Raleway"/>
                <a:cs typeface="Raleway"/>
                <a:sym typeface="Raleway"/>
              </a:rPr>
              <a:t>Paranın bulunması M.Ö 7</a:t>
            </a:r>
            <a:endParaRPr sz="2000" b="1">
              <a:solidFill>
                <a:schemeClr val="lt1"/>
              </a:solidFill>
              <a:latin typeface="Raleway"/>
              <a:ea typeface="Raleway"/>
              <a:cs typeface="Raleway"/>
              <a:sym typeface="Raleway"/>
            </a:endParaRPr>
          </a:p>
        </p:txBody>
      </p:sp>
      <p:pic>
        <p:nvPicPr>
          <p:cNvPr id="177" name="Google Shape;177;p3" descr="money ten orange 2.tif"/>
          <p:cNvPicPr preferRelativeResize="0"/>
          <p:nvPr/>
        </p:nvPicPr>
        <p:blipFill rotWithShape="1">
          <a:blip r:embed="rId4">
            <a:alphaModFix/>
          </a:blip>
          <a:srcRect/>
          <a:stretch/>
        </p:blipFill>
        <p:spPr>
          <a:xfrm>
            <a:off x="8187241" y="2379062"/>
            <a:ext cx="2246202" cy="1133323"/>
          </a:xfrm>
          <a:prstGeom prst="rect">
            <a:avLst/>
          </a:prstGeom>
          <a:noFill/>
          <a:ln>
            <a:noFill/>
          </a:ln>
        </p:spPr>
      </p:pic>
      <p:sp>
        <p:nvSpPr>
          <p:cNvPr id="178" name="Google Shape;178;p3"/>
          <p:cNvSpPr/>
          <p:nvPr/>
        </p:nvSpPr>
        <p:spPr>
          <a:xfrm>
            <a:off x="7787757" y="3641007"/>
            <a:ext cx="3044880" cy="1021714"/>
          </a:xfrm>
          <a:prstGeom prst="roundRect">
            <a:avLst>
              <a:gd name="adj" fmla="val 16667"/>
            </a:avLst>
          </a:prstGeom>
          <a:solidFill>
            <a:srgbClr val="3F3F3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40">
              <a:solidFill>
                <a:schemeClr val="lt1"/>
              </a:solidFill>
              <a:latin typeface="Calibri"/>
              <a:ea typeface="Calibri"/>
              <a:cs typeface="Calibri"/>
              <a:sym typeface="Calibri"/>
            </a:endParaRPr>
          </a:p>
        </p:txBody>
      </p:sp>
      <p:sp>
        <p:nvSpPr>
          <p:cNvPr id="179" name="Google Shape;179;p3"/>
          <p:cNvSpPr txBox="1"/>
          <p:nvPr/>
        </p:nvSpPr>
        <p:spPr>
          <a:xfrm rot="-159385">
            <a:off x="7455892" y="3693986"/>
            <a:ext cx="3498101" cy="103105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tr-TR" sz="2000" b="1">
                <a:solidFill>
                  <a:schemeClr val="lt1"/>
                </a:solidFill>
                <a:latin typeface="Raleway Black"/>
                <a:ea typeface="Raleway Black"/>
                <a:cs typeface="Raleway Black"/>
                <a:sym typeface="Raleway Black"/>
              </a:rPr>
              <a:t>İlk kağıt paranın bulunması </a:t>
            </a:r>
            <a:endParaRPr/>
          </a:p>
          <a:p>
            <a:pPr marL="0" marR="0" lvl="0" indent="0" algn="ctr" rtl="0">
              <a:lnSpc>
                <a:spcPct val="90000"/>
              </a:lnSpc>
              <a:spcBef>
                <a:spcPts val="700"/>
              </a:spcBef>
              <a:spcAft>
                <a:spcPts val="0"/>
              </a:spcAft>
              <a:buNone/>
            </a:pPr>
            <a:r>
              <a:rPr lang="tr-TR" sz="2000" b="1">
                <a:solidFill>
                  <a:schemeClr val="lt1"/>
                </a:solidFill>
                <a:latin typeface="Raleway Black"/>
                <a:ea typeface="Raleway Black"/>
                <a:cs typeface="Raleway Black"/>
                <a:sym typeface="Raleway Black"/>
              </a:rPr>
              <a:t>M.S. 806</a:t>
            </a:r>
            <a:endParaRPr/>
          </a:p>
        </p:txBody>
      </p:sp>
      <p:pic>
        <p:nvPicPr>
          <p:cNvPr id="180" name="Google Shape;180;p3"/>
          <p:cNvPicPr preferRelativeResize="0"/>
          <p:nvPr/>
        </p:nvPicPr>
        <p:blipFill rotWithShape="1">
          <a:blip r:embed="rId5">
            <a:alphaModFix/>
          </a:blip>
          <a:srcRect/>
          <a:stretch/>
        </p:blipFill>
        <p:spPr>
          <a:xfrm>
            <a:off x="2830056" y="5070587"/>
            <a:ext cx="1634827" cy="1634827"/>
          </a:xfrm>
          <a:prstGeom prst="rect">
            <a:avLst/>
          </a:prstGeom>
          <a:noFill/>
          <a:ln>
            <a:noFill/>
          </a:ln>
        </p:spPr>
      </p:pic>
      <p:sp>
        <p:nvSpPr>
          <p:cNvPr id="181" name="Google Shape;181;p3"/>
          <p:cNvSpPr/>
          <p:nvPr/>
        </p:nvSpPr>
        <p:spPr>
          <a:xfrm>
            <a:off x="2240259" y="6633580"/>
            <a:ext cx="2684500" cy="766638"/>
          </a:xfrm>
          <a:prstGeom prst="roundRect">
            <a:avLst>
              <a:gd name="adj" fmla="val 16667"/>
            </a:avLst>
          </a:prstGeom>
          <a:solidFill>
            <a:srgbClr val="3F3F3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40">
              <a:solidFill>
                <a:schemeClr val="lt1"/>
              </a:solidFill>
              <a:latin typeface="Calibri"/>
              <a:ea typeface="Calibri"/>
              <a:cs typeface="Calibri"/>
              <a:sym typeface="Calibri"/>
            </a:endParaRPr>
          </a:p>
        </p:txBody>
      </p:sp>
      <p:sp>
        <p:nvSpPr>
          <p:cNvPr id="182" name="Google Shape;182;p3"/>
          <p:cNvSpPr txBox="1"/>
          <p:nvPr/>
        </p:nvSpPr>
        <p:spPr>
          <a:xfrm>
            <a:off x="2227924" y="6677383"/>
            <a:ext cx="2696835" cy="754053"/>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tr-TR" sz="2000" b="1">
                <a:solidFill>
                  <a:schemeClr val="lt1"/>
                </a:solidFill>
                <a:latin typeface="Raleway Black"/>
                <a:ea typeface="Raleway Black"/>
                <a:cs typeface="Raleway Black"/>
                <a:sym typeface="Raleway Black"/>
              </a:rPr>
              <a:t>İlk çek kullanımı </a:t>
            </a:r>
            <a:endParaRPr/>
          </a:p>
          <a:p>
            <a:pPr marL="0" marR="0" lvl="0" indent="0" algn="ctr" rtl="0">
              <a:lnSpc>
                <a:spcPct val="90000"/>
              </a:lnSpc>
              <a:spcBef>
                <a:spcPts val="700"/>
              </a:spcBef>
              <a:spcAft>
                <a:spcPts val="0"/>
              </a:spcAft>
              <a:buNone/>
            </a:pPr>
            <a:r>
              <a:rPr lang="tr-TR" sz="2000" b="1">
                <a:solidFill>
                  <a:schemeClr val="lt1"/>
                </a:solidFill>
                <a:latin typeface="Raleway Black"/>
                <a:ea typeface="Raleway Black"/>
                <a:cs typeface="Raleway Black"/>
                <a:sym typeface="Raleway Black"/>
              </a:rPr>
              <a:t>1659</a:t>
            </a:r>
            <a:endParaRPr/>
          </a:p>
        </p:txBody>
      </p:sp>
      <p:pic>
        <p:nvPicPr>
          <p:cNvPr id="183" name="Google Shape;183;p3"/>
          <p:cNvPicPr preferRelativeResize="0"/>
          <p:nvPr/>
        </p:nvPicPr>
        <p:blipFill rotWithShape="1">
          <a:blip r:embed="rId6">
            <a:alphaModFix/>
          </a:blip>
          <a:srcRect/>
          <a:stretch/>
        </p:blipFill>
        <p:spPr>
          <a:xfrm>
            <a:off x="6325550" y="4517086"/>
            <a:ext cx="2438400" cy="2438400"/>
          </a:xfrm>
          <a:prstGeom prst="rect">
            <a:avLst/>
          </a:prstGeom>
          <a:noFill/>
          <a:ln>
            <a:noFill/>
          </a:ln>
        </p:spPr>
      </p:pic>
      <p:sp>
        <p:nvSpPr>
          <p:cNvPr id="184" name="Google Shape;184;p3"/>
          <p:cNvSpPr txBox="1"/>
          <p:nvPr/>
        </p:nvSpPr>
        <p:spPr>
          <a:xfrm>
            <a:off x="6180734" y="6714156"/>
            <a:ext cx="269683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tr-TR" sz="2000" b="1">
                <a:solidFill>
                  <a:schemeClr val="lt1"/>
                </a:solidFill>
                <a:latin typeface="Raleway Black"/>
                <a:ea typeface="Raleway Black"/>
                <a:cs typeface="Raleway Black"/>
                <a:sym typeface="Raleway Black"/>
              </a:rPr>
              <a:t>İlk kredi kartı  kullanımı 1914 </a:t>
            </a:r>
            <a:endParaRPr/>
          </a:p>
        </p:txBody>
      </p:sp>
      <p:sp>
        <p:nvSpPr>
          <p:cNvPr id="185" name="Google Shape;185;p3"/>
          <p:cNvSpPr/>
          <p:nvPr/>
        </p:nvSpPr>
        <p:spPr>
          <a:xfrm>
            <a:off x="4524824" y="3942426"/>
            <a:ext cx="2759222" cy="766638"/>
          </a:xfrm>
          <a:prstGeom prst="roundRect">
            <a:avLst>
              <a:gd name="adj" fmla="val 16667"/>
            </a:avLst>
          </a:prstGeom>
          <a:solidFill>
            <a:srgbClr val="3F3F3F"/>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40">
              <a:solidFill>
                <a:schemeClr val="lt1"/>
              </a:solidFill>
              <a:latin typeface="Calibri"/>
              <a:ea typeface="Calibri"/>
              <a:cs typeface="Calibri"/>
              <a:sym typeface="Calibri"/>
            </a:endParaRPr>
          </a:p>
        </p:txBody>
      </p:sp>
      <p:sp>
        <p:nvSpPr>
          <p:cNvPr id="186" name="Google Shape;186;p3"/>
          <p:cNvSpPr txBox="1"/>
          <p:nvPr/>
        </p:nvSpPr>
        <p:spPr>
          <a:xfrm>
            <a:off x="4556017" y="4001178"/>
            <a:ext cx="269683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000" b="1">
                <a:solidFill>
                  <a:schemeClr val="lt1"/>
                </a:solidFill>
                <a:latin typeface="Raleway"/>
                <a:ea typeface="Raleway"/>
                <a:cs typeface="Raleway"/>
                <a:sym typeface="Raleway"/>
              </a:rPr>
              <a:t>İlk senet bulunması</a:t>
            </a:r>
            <a:endParaRPr/>
          </a:p>
          <a:p>
            <a:pPr marL="0" marR="0" lvl="0" indent="0" algn="ctr" rtl="0">
              <a:spcBef>
                <a:spcPts val="0"/>
              </a:spcBef>
              <a:spcAft>
                <a:spcPts val="0"/>
              </a:spcAft>
              <a:buNone/>
            </a:pPr>
            <a:r>
              <a:rPr lang="tr-TR" sz="2000" b="1">
                <a:solidFill>
                  <a:schemeClr val="lt1"/>
                </a:solidFill>
                <a:latin typeface="Raleway"/>
                <a:ea typeface="Raleway"/>
                <a:cs typeface="Raleway"/>
                <a:sym typeface="Raleway"/>
              </a:rPr>
              <a:t>M.Ö 7-8. yy</a:t>
            </a:r>
            <a:endParaRPr sz="2000" b="1">
              <a:solidFill>
                <a:schemeClr val="lt1"/>
              </a:solidFill>
              <a:latin typeface="Raleway"/>
              <a:ea typeface="Raleway"/>
              <a:cs typeface="Raleway"/>
              <a:sym typeface="Raleway"/>
            </a:endParaRPr>
          </a:p>
        </p:txBody>
      </p:sp>
      <p:pic>
        <p:nvPicPr>
          <p:cNvPr id="187" name="Google Shape;187;p3"/>
          <p:cNvPicPr preferRelativeResize="0"/>
          <p:nvPr/>
        </p:nvPicPr>
        <p:blipFill rotWithShape="1">
          <a:blip r:embed="rId7">
            <a:alphaModFix/>
          </a:blip>
          <a:srcRect/>
          <a:stretch/>
        </p:blipFill>
        <p:spPr>
          <a:xfrm>
            <a:off x="4659152" y="2027447"/>
            <a:ext cx="2167375" cy="2167375"/>
          </a:xfrm>
          <a:prstGeom prst="rect">
            <a:avLst/>
          </a:prstGeom>
          <a:noFill/>
          <a:ln>
            <a:noFill/>
          </a:ln>
        </p:spPr>
      </p:pic>
      <p:pic>
        <p:nvPicPr>
          <p:cNvPr id="2" name="Picture 2">
            <a:extLst>
              <a:ext uri="{FF2B5EF4-FFF2-40B4-BE49-F238E27FC236}">
                <a16:creationId xmlns:a16="http://schemas.microsoft.com/office/drawing/2014/main" id="{C5AC3968-903A-7A78-817D-6556556CA0C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133D871F-2041-6A00-B10F-3399413B3A3B}"/>
              </a:ext>
            </a:extLst>
          </p:cNvPr>
          <p:cNvSpPr txBox="1"/>
          <p:nvPr/>
        </p:nvSpPr>
        <p:spPr>
          <a:xfrm>
            <a:off x="2279464" y="7431436"/>
            <a:ext cx="7088999" cy="523220"/>
          </a:xfrm>
          <a:prstGeom prst="rect">
            <a:avLst/>
          </a:prstGeom>
          <a:noFill/>
        </p:spPr>
        <p:txBody>
          <a:bodyPr wrap="square">
            <a:spAutoFit/>
          </a:bodyPr>
          <a:lstStyle/>
          <a:p>
            <a:r>
              <a:rPr lang="tr-TR" dirty="0">
                <a:hlinkClick r:id="rId9"/>
              </a:rPr>
              <a:t>https://herkesicin.tcmb.gov.tr/wps/wcm/connect/ekonomi/hie/icerik/paranintarihi</a:t>
            </a:r>
            <a:endParaRPr lang="tr-TR" dirty="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2" name="Google Shape;222;p5"/>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5"/>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5"/>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5"/>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6" name="Google Shape;226;p5"/>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5"/>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5"/>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5"/>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5"/>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5"/>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5"/>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5"/>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5"/>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5"/>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5"/>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5"/>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5"/>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Hedefleri planlama</a:t>
            </a:r>
            <a:endParaRPr sz="3600" b="1">
              <a:solidFill>
                <a:schemeClr val="dk1"/>
              </a:solidFill>
              <a:latin typeface="Raleway Black"/>
              <a:ea typeface="Raleway Black"/>
              <a:cs typeface="Raleway Black"/>
              <a:sym typeface="Raleway Black"/>
            </a:endParaRPr>
          </a:p>
        </p:txBody>
      </p:sp>
      <p:sp>
        <p:nvSpPr>
          <p:cNvPr id="240" name="Google Shape;240;p5"/>
          <p:cNvSpPr txBox="1"/>
          <p:nvPr/>
        </p:nvSpPr>
        <p:spPr>
          <a:xfrm>
            <a:off x="435457" y="1881727"/>
            <a:ext cx="10292568" cy="370999"/>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2411">
                <a:solidFill>
                  <a:schemeClr val="dk1"/>
                </a:solidFill>
                <a:latin typeface="Raleway Black"/>
                <a:ea typeface="Raleway Black"/>
                <a:cs typeface="Raleway Black"/>
                <a:sym typeface="Raleway Black"/>
              </a:rPr>
              <a:t>Hedeflerimizi </a:t>
            </a:r>
            <a:r>
              <a:rPr lang="tr-TR" sz="2400" b="1">
                <a:solidFill>
                  <a:srgbClr val="FF0000"/>
                </a:solidFill>
                <a:latin typeface="Raleway Black"/>
                <a:ea typeface="Raleway Black"/>
                <a:cs typeface="Raleway Black"/>
                <a:sym typeface="Raleway Black"/>
              </a:rPr>
              <a:t>kısa</a:t>
            </a:r>
            <a:r>
              <a:rPr lang="tr-TR" sz="2411">
                <a:solidFill>
                  <a:schemeClr val="dk1"/>
                </a:solidFill>
                <a:latin typeface="Raleway Black"/>
                <a:ea typeface="Raleway Black"/>
                <a:cs typeface="Raleway Black"/>
                <a:sym typeface="Raleway Black"/>
              </a:rPr>
              <a:t>,</a:t>
            </a:r>
            <a:r>
              <a:rPr lang="tr-TR" sz="2411">
                <a:solidFill>
                  <a:srgbClr val="0070C0"/>
                </a:solidFill>
                <a:latin typeface="Raleway Black"/>
                <a:ea typeface="Raleway Black"/>
                <a:cs typeface="Raleway Black"/>
                <a:sym typeface="Raleway Black"/>
              </a:rPr>
              <a:t> </a:t>
            </a:r>
            <a:r>
              <a:rPr lang="tr-TR" sz="2400" b="1">
                <a:solidFill>
                  <a:srgbClr val="FF0000"/>
                </a:solidFill>
                <a:latin typeface="Raleway Black"/>
                <a:ea typeface="Raleway Black"/>
                <a:cs typeface="Raleway Black"/>
                <a:sym typeface="Raleway Black"/>
              </a:rPr>
              <a:t>orta</a:t>
            </a:r>
            <a:r>
              <a:rPr lang="tr-TR" sz="2411">
                <a:solidFill>
                  <a:srgbClr val="0070C0"/>
                </a:solidFill>
                <a:latin typeface="Raleway Black"/>
                <a:ea typeface="Raleway Black"/>
                <a:cs typeface="Raleway Black"/>
                <a:sym typeface="Raleway Black"/>
              </a:rPr>
              <a:t> </a:t>
            </a:r>
            <a:r>
              <a:rPr lang="tr-TR" sz="2411">
                <a:solidFill>
                  <a:schemeClr val="dk1"/>
                </a:solidFill>
                <a:latin typeface="Raleway Black"/>
                <a:ea typeface="Raleway Black"/>
                <a:cs typeface="Raleway Black"/>
                <a:sym typeface="Raleway Black"/>
              </a:rPr>
              <a:t>ve</a:t>
            </a:r>
            <a:r>
              <a:rPr lang="tr-TR" sz="2411">
                <a:solidFill>
                  <a:srgbClr val="0070C0"/>
                </a:solidFill>
                <a:latin typeface="Raleway Black"/>
                <a:ea typeface="Raleway Black"/>
                <a:cs typeface="Raleway Black"/>
                <a:sym typeface="Raleway Black"/>
              </a:rPr>
              <a:t> </a:t>
            </a:r>
            <a:r>
              <a:rPr lang="tr-TR" sz="2400" b="1">
                <a:solidFill>
                  <a:srgbClr val="FF0000"/>
                </a:solidFill>
                <a:latin typeface="Raleway Black"/>
                <a:ea typeface="Raleway Black"/>
                <a:cs typeface="Raleway Black"/>
                <a:sym typeface="Raleway Black"/>
              </a:rPr>
              <a:t>uzun</a:t>
            </a:r>
            <a:r>
              <a:rPr lang="tr-TR" sz="2411">
                <a:solidFill>
                  <a:srgbClr val="0070C0"/>
                </a:solidFill>
                <a:latin typeface="Raleway Black"/>
                <a:ea typeface="Raleway Black"/>
                <a:cs typeface="Raleway Black"/>
                <a:sym typeface="Raleway Black"/>
              </a:rPr>
              <a:t> </a:t>
            </a:r>
            <a:r>
              <a:rPr lang="tr-TR" sz="2411">
                <a:solidFill>
                  <a:schemeClr val="dk1"/>
                </a:solidFill>
                <a:latin typeface="Raleway Black"/>
                <a:ea typeface="Raleway Black"/>
                <a:cs typeface="Raleway Black"/>
                <a:sym typeface="Raleway Black"/>
              </a:rPr>
              <a:t>dönem olarak öncelik sırasına koyalım.</a:t>
            </a:r>
            <a:endParaRPr sz="2411">
              <a:solidFill>
                <a:srgbClr val="0070C0"/>
              </a:solidFill>
              <a:latin typeface="Raleway Black"/>
              <a:ea typeface="Raleway Black"/>
              <a:cs typeface="Raleway Black"/>
              <a:sym typeface="Raleway Black"/>
            </a:endParaRPr>
          </a:p>
        </p:txBody>
      </p:sp>
      <p:grpSp>
        <p:nvGrpSpPr>
          <p:cNvPr id="241" name="Google Shape;241;p5"/>
          <p:cNvGrpSpPr/>
          <p:nvPr/>
        </p:nvGrpSpPr>
        <p:grpSpPr>
          <a:xfrm>
            <a:off x="921578" y="2723777"/>
            <a:ext cx="2968020" cy="4420597"/>
            <a:chOff x="-259644" y="2239298"/>
            <a:chExt cx="1798638" cy="3829681"/>
          </a:xfrm>
        </p:grpSpPr>
        <p:grpSp>
          <p:nvGrpSpPr>
            <p:cNvPr id="242" name="Google Shape;242;p5"/>
            <p:cNvGrpSpPr/>
            <p:nvPr/>
          </p:nvGrpSpPr>
          <p:grpSpPr>
            <a:xfrm>
              <a:off x="-259644" y="2574891"/>
              <a:ext cx="1798638" cy="3494088"/>
              <a:chOff x="1408570" y="2177506"/>
              <a:chExt cx="2495677" cy="4207875"/>
            </a:xfrm>
          </p:grpSpPr>
          <p:pic>
            <p:nvPicPr>
              <p:cNvPr id="243" name="Google Shape;243;p5" descr="blue object.png"/>
              <p:cNvPicPr preferRelativeResize="0"/>
              <p:nvPr/>
            </p:nvPicPr>
            <p:blipFill rotWithShape="1">
              <a:blip r:embed="rId3">
                <a:alphaModFix/>
              </a:blip>
              <a:srcRect/>
              <a:stretch/>
            </p:blipFill>
            <p:spPr>
              <a:xfrm>
                <a:off x="1408570" y="2177506"/>
                <a:ext cx="2495677" cy="4207875"/>
              </a:xfrm>
              <a:prstGeom prst="rect">
                <a:avLst/>
              </a:prstGeom>
              <a:noFill/>
              <a:ln>
                <a:noFill/>
              </a:ln>
            </p:spPr>
          </p:pic>
          <p:sp>
            <p:nvSpPr>
              <p:cNvPr id="244" name="Google Shape;244;p5"/>
              <p:cNvSpPr txBox="1"/>
              <p:nvPr/>
            </p:nvSpPr>
            <p:spPr>
              <a:xfrm rot="-398510">
                <a:off x="1864690" y="3089117"/>
                <a:ext cx="1505715" cy="2022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chemeClr val="dk1"/>
                    </a:solidFill>
                    <a:latin typeface="Tahoma"/>
                    <a:ea typeface="Tahoma"/>
                    <a:cs typeface="Tahoma"/>
                    <a:sym typeface="Tahoma"/>
                  </a:rPr>
                  <a:t>GÜNLÜK VEYA HAFTALIK PLANLAR YAPMA</a:t>
                </a:r>
                <a:endParaRPr/>
              </a:p>
            </p:txBody>
          </p:sp>
        </p:grpSp>
        <p:grpSp>
          <p:nvGrpSpPr>
            <p:cNvPr id="245" name="Google Shape;245;p5"/>
            <p:cNvGrpSpPr/>
            <p:nvPr/>
          </p:nvGrpSpPr>
          <p:grpSpPr>
            <a:xfrm rot="-423428">
              <a:off x="-192388" y="2320098"/>
              <a:ext cx="1346744" cy="509587"/>
              <a:chOff x="-3365369" y="-277823"/>
              <a:chExt cx="1612525" cy="609620"/>
            </a:xfrm>
          </p:grpSpPr>
          <p:pic>
            <p:nvPicPr>
              <p:cNvPr id="246" name="Google Shape;246;p5" descr="slide 2 - answer reveal background.png"/>
              <p:cNvPicPr preferRelativeResize="0"/>
              <p:nvPr/>
            </p:nvPicPr>
            <p:blipFill rotWithShape="1">
              <a:blip r:embed="rId4">
                <a:alphaModFix/>
              </a:blip>
              <a:srcRect/>
              <a:stretch/>
            </p:blipFill>
            <p:spPr>
              <a:xfrm>
                <a:off x="-3365369" y="-277823"/>
                <a:ext cx="1612525" cy="609620"/>
              </a:xfrm>
              <a:prstGeom prst="rect">
                <a:avLst/>
              </a:prstGeom>
              <a:noFill/>
              <a:ln>
                <a:noFill/>
              </a:ln>
            </p:spPr>
          </p:pic>
          <p:sp>
            <p:nvSpPr>
              <p:cNvPr id="247" name="Google Shape;247;p5"/>
              <p:cNvSpPr txBox="1"/>
              <p:nvPr/>
            </p:nvSpPr>
            <p:spPr>
              <a:xfrm>
                <a:off x="-3347640" y="-226484"/>
                <a:ext cx="1503836" cy="4784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FFFF"/>
                    </a:solidFill>
                    <a:latin typeface="Tahoma"/>
                    <a:ea typeface="Tahoma"/>
                    <a:cs typeface="Tahoma"/>
                    <a:sym typeface="Tahoma"/>
                  </a:rPr>
                  <a:t>KISA DÖNEM</a:t>
                </a:r>
                <a:endParaRPr sz="2400" b="1">
                  <a:solidFill>
                    <a:srgbClr val="FFFFFF"/>
                  </a:solidFill>
                  <a:latin typeface="Tahoma"/>
                  <a:ea typeface="Tahoma"/>
                  <a:cs typeface="Tahoma"/>
                  <a:sym typeface="Tahoma"/>
                </a:endParaRPr>
              </a:p>
            </p:txBody>
          </p:sp>
        </p:grpSp>
      </p:grpSp>
      <p:grpSp>
        <p:nvGrpSpPr>
          <p:cNvPr id="248" name="Google Shape;248;p5"/>
          <p:cNvGrpSpPr/>
          <p:nvPr/>
        </p:nvGrpSpPr>
        <p:grpSpPr>
          <a:xfrm>
            <a:off x="3889598" y="2607481"/>
            <a:ext cx="2843016" cy="4594850"/>
            <a:chOff x="3449636" y="1533874"/>
            <a:chExt cx="2843016" cy="4594850"/>
          </a:xfrm>
        </p:grpSpPr>
        <p:grpSp>
          <p:nvGrpSpPr>
            <p:cNvPr id="249" name="Google Shape;249;p5"/>
            <p:cNvGrpSpPr/>
            <p:nvPr/>
          </p:nvGrpSpPr>
          <p:grpSpPr>
            <a:xfrm>
              <a:off x="3449636" y="2181225"/>
              <a:ext cx="2843016" cy="3947499"/>
              <a:chOff x="6943385" y="2526383"/>
              <a:chExt cx="2926582" cy="4157934"/>
            </a:xfrm>
          </p:grpSpPr>
          <p:pic>
            <p:nvPicPr>
              <p:cNvPr id="250" name="Google Shape;250;p5" descr="pink object.png"/>
              <p:cNvPicPr preferRelativeResize="0"/>
              <p:nvPr/>
            </p:nvPicPr>
            <p:blipFill rotWithShape="1">
              <a:blip r:embed="rId5">
                <a:alphaModFix/>
              </a:blip>
              <a:srcRect/>
              <a:stretch/>
            </p:blipFill>
            <p:spPr>
              <a:xfrm>
                <a:off x="6943385" y="2526383"/>
                <a:ext cx="2926582" cy="4157934"/>
              </a:xfrm>
              <a:prstGeom prst="rect">
                <a:avLst/>
              </a:prstGeom>
              <a:noFill/>
              <a:ln>
                <a:noFill/>
              </a:ln>
            </p:spPr>
          </p:pic>
          <p:sp>
            <p:nvSpPr>
              <p:cNvPr id="251" name="Google Shape;251;p5"/>
              <p:cNvSpPr txBox="1"/>
              <p:nvPr/>
            </p:nvSpPr>
            <p:spPr>
              <a:xfrm rot="-398510">
                <a:off x="7431031" y="3517468"/>
                <a:ext cx="1844411" cy="1264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FFFF"/>
                    </a:solidFill>
                    <a:latin typeface="Tahoma"/>
                    <a:ea typeface="Tahoma"/>
                    <a:cs typeface="Tahoma"/>
                    <a:sym typeface="Tahoma"/>
                  </a:rPr>
                  <a:t>AYLIK PLANLAR YAPMA</a:t>
                </a:r>
                <a:endParaRPr sz="2400" b="1">
                  <a:solidFill>
                    <a:srgbClr val="FFFFFF"/>
                  </a:solidFill>
                  <a:latin typeface="Tahoma"/>
                  <a:ea typeface="Tahoma"/>
                  <a:cs typeface="Tahoma"/>
                  <a:sym typeface="Tahoma"/>
                </a:endParaRPr>
              </a:p>
            </p:txBody>
          </p:sp>
        </p:grpSp>
        <p:grpSp>
          <p:nvGrpSpPr>
            <p:cNvPr id="252" name="Google Shape;252;p5"/>
            <p:cNvGrpSpPr/>
            <p:nvPr/>
          </p:nvGrpSpPr>
          <p:grpSpPr>
            <a:xfrm rot="-331060">
              <a:off x="3579260" y="1637806"/>
              <a:ext cx="2201861" cy="830997"/>
              <a:chOff x="-3198548" y="4124503"/>
              <a:chExt cx="2639668" cy="997230"/>
            </a:xfrm>
          </p:grpSpPr>
          <p:pic>
            <p:nvPicPr>
              <p:cNvPr id="253" name="Google Shape;253;p5" descr="slide 2 - answer reveal background.png"/>
              <p:cNvPicPr preferRelativeResize="0"/>
              <p:nvPr/>
            </p:nvPicPr>
            <p:blipFill rotWithShape="1">
              <a:blip r:embed="rId6">
                <a:alphaModFix/>
              </a:blip>
              <a:srcRect/>
              <a:stretch/>
            </p:blipFill>
            <p:spPr>
              <a:xfrm>
                <a:off x="-3192914" y="4172625"/>
                <a:ext cx="2439692" cy="870376"/>
              </a:xfrm>
              <a:prstGeom prst="rect">
                <a:avLst/>
              </a:prstGeom>
              <a:noFill/>
              <a:ln>
                <a:noFill/>
              </a:ln>
            </p:spPr>
          </p:pic>
          <p:sp>
            <p:nvSpPr>
              <p:cNvPr id="254" name="Google Shape;254;p5"/>
              <p:cNvSpPr txBox="1"/>
              <p:nvPr/>
            </p:nvSpPr>
            <p:spPr>
              <a:xfrm>
                <a:off x="-3198548" y="4124503"/>
                <a:ext cx="2639668" cy="9972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FFFF"/>
                    </a:solidFill>
                    <a:latin typeface="Tahoma"/>
                    <a:ea typeface="Tahoma"/>
                    <a:cs typeface="Tahoma"/>
                    <a:sym typeface="Tahoma"/>
                  </a:rPr>
                  <a:t>ORTA DÖNEM</a:t>
                </a:r>
                <a:endParaRPr sz="2400" b="1">
                  <a:solidFill>
                    <a:srgbClr val="FFFFFF"/>
                  </a:solidFill>
                  <a:latin typeface="Tahoma"/>
                  <a:ea typeface="Tahoma"/>
                  <a:cs typeface="Tahoma"/>
                  <a:sym typeface="Tahoma"/>
                </a:endParaRPr>
              </a:p>
            </p:txBody>
          </p:sp>
        </p:grpSp>
      </p:grpSp>
      <p:grpSp>
        <p:nvGrpSpPr>
          <p:cNvPr id="255" name="Google Shape;255;p5"/>
          <p:cNvGrpSpPr/>
          <p:nvPr/>
        </p:nvGrpSpPr>
        <p:grpSpPr>
          <a:xfrm>
            <a:off x="6793752" y="2590803"/>
            <a:ext cx="2680448" cy="4512167"/>
            <a:chOff x="6474894" y="2554716"/>
            <a:chExt cx="2680448" cy="4512167"/>
          </a:xfrm>
        </p:grpSpPr>
        <p:grpSp>
          <p:nvGrpSpPr>
            <p:cNvPr id="256" name="Google Shape;256;p5"/>
            <p:cNvGrpSpPr/>
            <p:nvPr/>
          </p:nvGrpSpPr>
          <p:grpSpPr>
            <a:xfrm>
              <a:off x="6474894" y="3246299"/>
              <a:ext cx="2680448" cy="3820584"/>
              <a:chOff x="11054060" y="5163389"/>
              <a:chExt cx="2601200" cy="3643848"/>
            </a:xfrm>
          </p:grpSpPr>
          <p:pic>
            <p:nvPicPr>
              <p:cNvPr id="257" name="Google Shape;257;p5" descr="purple object.png"/>
              <p:cNvPicPr preferRelativeResize="0"/>
              <p:nvPr/>
            </p:nvPicPr>
            <p:blipFill rotWithShape="1">
              <a:blip r:embed="rId7">
                <a:alphaModFix/>
              </a:blip>
              <a:srcRect/>
              <a:stretch/>
            </p:blipFill>
            <p:spPr>
              <a:xfrm>
                <a:off x="11054060" y="5163389"/>
                <a:ext cx="2601200" cy="3643848"/>
              </a:xfrm>
              <a:prstGeom prst="rect">
                <a:avLst/>
              </a:prstGeom>
              <a:noFill/>
              <a:ln>
                <a:noFill/>
              </a:ln>
            </p:spPr>
          </p:pic>
          <p:sp>
            <p:nvSpPr>
              <p:cNvPr id="258" name="Google Shape;258;p5"/>
              <p:cNvSpPr txBox="1"/>
              <p:nvPr/>
            </p:nvSpPr>
            <p:spPr>
              <a:xfrm rot="-398510">
                <a:off x="11595920" y="5969069"/>
                <a:ext cx="1818639" cy="11448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FFFF"/>
                    </a:solidFill>
                    <a:latin typeface="Tahoma"/>
                    <a:ea typeface="Tahoma"/>
                    <a:cs typeface="Tahoma"/>
                    <a:sym typeface="Tahoma"/>
                  </a:rPr>
                  <a:t>YILLIK PLANLAR YAPMA</a:t>
                </a:r>
                <a:endParaRPr/>
              </a:p>
            </p:txBody>
          </p:sp>
        </p:grpSp>
        <p:grpSp>
          <p:nvGrpSpPr>
            <p:cNvPr id="259" name="Google Shape;259;p5"/>
            <p:cNvGrpSpPr/>
            <p:nvPr/>
          </p:nvGrpSpPr>
          <p:grpSpPr>
            <a:xfrm rot="-375954">
              <a:off x="6581030" y="2662147"/>
              <a:ext cx="2014129" cy="830997"/>
              <a:chOff x="-3472738" y="7120696"/>
              <a:chExt cx="2414610" cy="997229"/>
            </a:xfrm>
          </p:grpSpPr>
          <p:pic>
            <p:nvPicPr>
              <p:cNvPr id="260" name="Google Shape;260;p5" descr="slide 2 - answer reveal background.png"/>
              <p:cNvPicPr preferRelativeResize="0"/>
              <p:nvPr/>
            </p:nvPicPr>
            <p:blipFill rotWithShape="1">
              <a:blip r:embed="rId8">
                <a:alphaModFix/>
              </a:blip>
              <a:srcRect/>
              <a:stretch/>
            </p:blipFill>
            <p:spPr>
              <a:xfrm>
                <a:off x="-3472738" y="7135841"/>
                <a:ext cx="2220125" cy="939341"/>
              </a:xfrm>
              <a:prstGeom prst="rect">
                <a:avLst/>
              </a:prstGeom>
              <a:noFill/>
              <a:ln>
                <a:noFill/>
              </a:ln>
            </p:spPr>
          </p:pic>
          <p:sp>
            <p:nvSpPr>
              <p:cNvPr id="261" name="Google Shape;261;p5"/>
              <p:cNvSpPr txBox="1"/>
              <p:nvPr/>
            </p:nvSpPr>
            <p:spPr>
              <a:xfrm>
                <a:off x="-3445186" y="7120696"/>
                <a:ext cx="2387058" cy="9972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rgbClr val="FFFFFF"/>
                    </a:solidFill>
                    <a:latin typeface="Tahoma"/>
                    <a:ea typeface="Tahoma"/>
                    <a:cs typeface="Tahoma"/>
                    <a:sym typeface="Tahoma"/>
                  </a:rPr>
                  <a:t>UZUN DÖNEM</a:t>
                </a:r>
                <a:endParaRPr sz="2400" b="1">
                  <a:solidFill>
                    <a:srgbClr val="FFFFFF"/>
                  </a:solidFill>
                  <a:latin typeface="Tahoma"/>
                  <a:ea typeface="Tahoma"/>
                  <a:cs typeface="Tahoma"/>
                  <a:sym typeface="Tahoma"/>
                </a:endParaRPr>
              </a:p>
            </p:txBody>
          </p:sp>
        </p:grpSp>
      </p:grpSp>
      <p:pic>
        <p:nvPicPr>
          <p:cNvPr id="2" name="Picture 2">
            <a:extLst>
              <a:ext uri="{FF2B5EF4-FFF2-40B4-BE49-F238E27FC236}">
                <a16:creationId xmlns:a16="http://schemas.microsoft.com/office/drawing/2014/main" id="{D4A99FC2-0789-4B33-0A14-96279F665C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p:tgtEl>
                                          <p:spTgt spid="241"/>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48"/>
                                        </p:tgtEl>
                                        <p:attrNameLst>
                                          <p:attrName>style.visibility</p:attrName>
                                        </p:attrNameLst>
                                      </p:cBhvr>
                                      <p:to>
                                        <p:strVal val="visible"/>
                                      </p:to>
                                    </p:set>
                                    <p:anim calcmode="lin" valueType="num">
                                      <p:cBhvr additive="base">
                                        <p:cTn id="11" dur="500"/>
                                        <p:tgtEl>
                                          <p:spTgt spid="248"/>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255"/>
                                        </p:tgtEl>
                                        <p:attrNameLst>
                                          <p:attrName>style.visibility</p:attrName>
                                        </p:attrNameLst>
                                      </p:cBhvr>
                                      <p:to>
                                        <p:strVal val="visible"/>
                                      </p:to>
                                    </p:set>
                                    <p:anim calcmode="lin" valueType="num">
                                      <p:cBhvr additive="base">
                                        <p:cTn id="15" dur="500"/>
                                        <p:tgtEl>
                                          <p:spTgt spid="2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6"/>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6"/>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6"/>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6"/>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6"/>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3" name="Google Shape;273;p6"/>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4" name="Google Shape;274;p6"/>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5" name="Google Shape;275;p6"/>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6" name="Google Shape;276;p6"/>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6"/>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6"/>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6"/>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6"/>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6"/>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6"/>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3" name="Google Shape;283;p6"/>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84" name="Google Shape;284;p6"/>
          <p:cNvGrpSpPr/>
          <p:nvPr/>
        </p:nvGrpSpPr>
        <p:grpSpPr>
          <a:xfrm rot="253193">
            <a:off x="2669294" y="2855160"/>
            <a:ext cx="6123758" cy="1469396"/>
            <a:chOff x="-8808309" y="2116378"/>
            <a:chExt cx="5867886" cy="970784"/>
          </a:xfrm>
        </p:grpSpPr>
        <p:pic>
          <p:nvPicPr>
            <p:cNvPr id="285" name="Google Shape;285;p6" descr="rectangle black.png"/>
            <p:cNvPicPr preferRelativeResize="0"/>
            <p:nvPr/>
          </p:nvPicPr>
          <p:blipFill rotWithShape="1">
            <a:blip r:embed="rId3">
              <a:alphaModFix/>
            </a:blip>
            <a:srcRect/>
            <a:stretch/>
          </p:blipFill>
          <p:spPr>
            <a:xfrm rot="-149563">
              <a:off x="-8794959" y="2235208"/>
              <a:ext cx="5480372" cy="733123"/>
            </a:xfrm>
            <a:prstGeom prst="rect">
              <a:avLst/>
            </a:prstGeom>
            <a:noFill/>
            <a:ln>
              <a:noFill/>
            </a:ln>
          </p:spPr>
        </p:pic>
        <p:sp>
          <p:nvSpPr>
            <p:cNvPr id="286" name="Google Shape;286;p6"/>
            <p:cNvSpPr txBox="1"/>
            <p:nvPr/>
          </p:nvSpPr>
          <p:spPr>
            <a:xfrm rot="-149563">
              <a:off x="-8737432" y="2300044"/>
              <a:ext cx="5787836" cy="5477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4080" b="1">
                  <a:solidFill>
                    <a:schemeClr val="lt1"/>
                  </a:solidFill>
                  <a:latin typeface="Raleway Black"/>
                  <a:ea typeface="Raleway Black"/>
                  <a:cs typeface="Raleway Black"/>
                  <a:sym typeface="Raleway Black"/>
                </a:rPr>
                <a:t>İHTİYAÇ MI İSTEK Mİ?</a:t>
              </a:r>
              <a:endParaRPr sz="4080" b="1">
                <a:solidFill>
                  <a:schemeClr val="lt1"/>
                </a:solidFill>
                <a:latin typeface="Raleway Black"/>
                <a:ea typeface="Raleway Black"/>
                <a:cs typeface="Raleway Black"/>
                <a:sym typeface="Raleway Black"/>
              </a:endParaRPr>
            </a:p>
          </p:txBody>
        </p:sp>
      </p:grpSp>
      <p:grpSp>
        <p:nvGrpSpPr>
          <p:cNvPr id="287" name="Google Shape;287;p6"/>
          <p:cNvGrpSpPr/>
          <p:nvPr/>
        </p:nvGrpSpPr>
        <p:grpSpPr>
          <a:xfrm>
            <a:off x="428214" y="133032"/>
            <a:ext cx="10321142" cy="6969938"/>
            <a:chOff x="230034" y="465279"/>
            <a:chExt cx="10321142" cy="6969938"/>
          </a:xfrm>
        </p:grpSpPr>
        <p:pic>
          <p:nvPicPr>
            <p:cNvPr id="288" name="Google Shape;288;p6" descr="sticker bus grey.tif"/>
            <p:cNvPicPr preferRelativeResize="0"/>
            <p:nvPr/>
          </p:nvPicPr>
          <p:blipFill rotWithShape="1">
            <a:blip r:embed="rId4">
              <a:alphaModFix/>
            </a:blip>
            <a:srcRect/>
            <a:stretch/>
          </p:blipFill>
          <p:spPr>
            <a:xfrm>
              <a:off x="3332420" y="5434514"/>
              <a:ext cx="3420855" cy="2000703"/>
            </a:xfrm>
            <a:prstGeom prst="rect">
              <a:avLst/>
            </a:prstGeom>
            <a:noFill/>
            <a:ln>
              <a:noFill/>
            </a:ln>
          </p:spPr>
        </p:pic>
        <p:pic>
          <p:nvPicPr>
            <p:cNvPr id="289" name="Google Shape;289;p6" descr="sticker tap grey.tif"/>
            <p:cNvPicPr preferRelativeResize="0"/>
            <p:nvPr/>
          </p:nvPicPr>
          <p:blipFill rotWithShape="1">
            <a:blip r:embed="rId5">
              <a:alphaModFix/>
            </a:blip>
            <a:srcRect/>
            <a:stretch/>
          </p:blipFill>
          <p:spPr>
            <a:xfrm>
              <a:off x="8553798" y="5294757"/>
              <a:ext cx="1997378" cy="1907955"/>
            </a:xfrm>
            <a:prstGeom prst="rect">
              <a:avLst/>
            </a:prstGeom>
            <a:noFill/>
            <a:ln>
              <a:noFill/>
            </a:ln>
          </p:spPr>
        </p:pic>
        <p:pic>
          <p:nvPicPr>
            <p:cNvPr id="290" name="Google Shape;290;p6" descr="sticker pizza box grey.tif"/>
            <p:cNvPicPr preferRelativeResize="0"/>
            <p:nvPr/>
          </p:nvPicPr>
          <p:blipFill rotWithShape="1">
            <a:blip r:embed="rId6">
              <a:alphaModFix/>
            </a:blip>
            <a:srcRect/>
            <a:stretch/>
          </p:blipFill>
          <p:spPr>
            <a:xfrm>
              <a:off x="436377" y="465279"/>
              <a:ext cx="2749862" cy="2977869"/>
            </a:xfrm>
            <a:prstGeom prst="rect">
              <a:avLst/>
            </a:prstGeom>
            <a:noFill/>
            <a:ln>
              <a:noFill/>
            </a:ln>
          </p:spPr>
        </p:pic>
        <p:pic>
          <p:nvPicPr>
            <p:cNvPr id="291" name="Google Shape;291;p6" descr="sticker jumper grey.tif"/>
            <p:cNvPicPr preferRelativeResize="0"/>
            <p:nvPr/>
          </p:nvPicPr>
          <p:blipFill rotWithShape="1">
            <a:blip r:embed="rId7">
              <a:alphaModFix/>
            </a:blip>
            <a:srcRect/>
            <a:stretch/>
          </p:blipFill>
          <p:spPr>
            <a:xfrm>
              <a:off x="230034" y="4387797"/>
              <a:ext cx="2446441" cy="2636688"/>
            </a:xfrm>
            <a:prstGeom prst="rect">
              <a:avLst/>
            </a:prstGeom>
            <a:noFill/>
            <a:ln>
              <a:noFill/>
            </a:ln>
          </p:spPr>
        </p:pic>
        <p:pic>
          <p:nvPicPr>
            <p:cNvPr id="292" name="Google Shape;292;p6" descr="sticker laptop purple.tif"/>
            <p:cNvPicPr preferRelativeResize="0"/>
            <p:nvPr/>
          </p:nvPicPr>
          <p:blipFill rotWithShape="1">
            <a:blip r:embed="rId8">
              <a:alphaModFix/>
            </a:blip>
            <a:srcRect/>
            <a:stretch/>
          </p:blipFill>
          <p:spPr>
            <a:xfrm>
              <a:off x="6951619" y="852964"/>
              <a:ext cx="2537413" cy="2078864"/>
            </a:xfrm>
            <a:prstGeom prst="rect">
              <a:avLst/>
            </a:prstGeom>
            <a:noFill/>
            <a:ln>
              <a:noFill/>
            </a:ln>
          </p:spPr>
        </p:pic>
      </p:grpSp>
      <p:pic>
        <p:nvPicPr>
          <p:cNvPr id="2" name="Picture 2">
            <a:extLst>
              <a:ext uri="{FF2B5EF4-FFF2-40B4-BE49-F238E27FC236}">
                <a16:creationId xmlns:a16="http://schemas.microsoft.com/office/drawing/2014/main" id="{A5336759-8674-A992-4D3C-3260FC9FC22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84"/>
                                        </p:tgtEl>
                                        <p:attrNameLst>
                                          <p:attrName>style.visibility</p:attrName>
                                        </p:attrNameLst>
                                      </p:cBhvr>
                                      <p:to>
                                        <p:strVal val="visible"/>
                                      </p:to>
                                    </p:set>
                                    <p:anim calcmode="lin" valueType="num">
                                      <p:cBhvr additive="base">
                                        <p:cTn id="7" dur="500"/>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7"/>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Dur, düşün ve sor</a:t>
            </a:r>
            <a:endParaRPr sz="3600" b="1">
              <a:solidFill>
                <a:schemeClr val="dk1"/>
              </a:solidFill>
              <a:latin typeface="Raleway Black"/>
              <a:ea typeface="Raleway Black"/>
              <a:cs typeface="Raleway Black"/>
              <a:sym typeface="Raleway Black"/>
            </a:endParaRPr>
          </a:p>
        </p:txBody>
      </p:sp>
      <p:sp>
        <p:nvSpPr>
          <p:cNvPr id="301" name="Google Shape;301;p7"/>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7"/>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7"/>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7"/>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5" name="Google Shape;305;p7"/>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7"/>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7" name="Google Shape;307;p7"/>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7"/>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9" name="Google Shape;309;p7"/>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0" name="Google Shape;310;p7"/>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1" name="Google Shape;311;p7"/>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7"/>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3" name="Google Shape;313;p7"/>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4" name="Google Shape;314;p7"/>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7"/>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6" name="Google Shape;316;p7"/>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7" name="Google Shape;317;p7"/>
          <p:cNvSpPr txBox="1"/>
          <p:nvPr/>
        </p:nvSpPr>
        <p:spPr>
          <a:xfrm>
            <a:off x="2014608" y="2133600"/>
            <a:ext cx="7392670" cy="369332"/>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2411">
                <a:solidFill>
                  <a:srgbClr val="0070C0"/>
                </a:solidFill>
                <a:latin typeface="Raleway Black"/>
                <a:ea typeface="Raleway Black"/>
                <a:cs typeface="Raleway Black"/>
                <a:sym typeface="Raleway Black"/>
              </a:rPr>
              <a:t>Harcama yapmadan önce </a:t>
            </a:r>
            <a:r>
              <a:rPr lang="tr-TR" sz="2411" b="1">
                <a:solidFill>
                  <a:srgbClr val="C00000"/>
                </a:solidFill>
                <a:latin typeface="Raleway Black"/>
                <a:ea typeface="Raleway Black"/>
                <a:cs typeface="Raleway Black"/>
                <a:sym typeface="Raleway Black"/>
              </a:rPr>
              <a:t>10 saniye </a:t>
            </a:r>
            <a:r>
              <a:rPr lang="tr-TR" sz="2411">
                <a:solidFill>
                  <a:srgbClr val="0070C0"/>
                </a:solidFill>
                <a:latin typeface="Raleway Black"/>
                <a:ea typeface="Raleway Black"/>
                <a:cs typeface="Raleway Black"/>
                <a:sym typeface="Raleway Black"/>
              </a:rPr>
              <a:t>şu soruları sor:</a:t>
            </a:r>
            <a:endParaRPr sz="2411">
              <a:solidFill>
                <a:srgbClr val="0070C0"/>
              </a:solidFill>
              <a:latin typeface="Raleway Black"/>
              <a:ea typeface="Raleway Black"/>
              <a:cs typeface="Raleway Black"/>
              <a:sym typeface="Raleway Black"/>
            </a:endParaRPr>
          </a:p>
        </p:txBody>
      </p:sp>
      <p:grpSp>
        <p:nvGrpSpPr>
          <p:cNvPr id="318" name="Google Shape;318;p7"/>
          <p:cNvGrpSpPr/>
          <p:nvPr/>
        </p:nvGrpSpPr>
        <p:grpSpPr>
          <a:xfrm>
            <a:off x="820370" y="2922320"/>
            <a:ext cx="3123353" cy="3800100"/>
            <a:chOff x="820370" y="2922320"/>
            <a:chExt cx="3123353" cy="3800100"/>
          </a:xfrm>
        </p:grpSpPr>
        <p:pic>
          <p:nvPicPr>
            <p:cNvPr id="319" name="Google Shape;319;p7" descr="chart full.png"/>
            <p:cNvPicPr preferRelativeResize="0"/>
            <p:nvPr/>
          </p:nvPicPr>
          <p:blipFill rotWithShape="1">
            <a:blip r:embed="rId3">
              <a:alphaModFix/>
            </a:blip>
            <a:srcRect/>
            <a:stretch/>
          </p:blipFill>
          <p:spPr>
            <a:xfrm>
              <a:off x="1520103" y="2922320"/>
              <a:ext cx="1776644" cy="1812606"/>
            </a:xfrm>
            <a:prstGeom prst="rect">
              <a:avLst/>
            </a:prstGeom>
            <a:noFill/>
            <a:ln>
              <a:noFill/>
            </a:ln>
          </p:spPr>
        </p:pic>
        <p:sp>
          <p:nvSpPr>
            <p:cNvPr id="320" name="Google Shape;320;p7"/>
            <p:cNvSpPr txBox="1"/>
            <p:nvPr/>
          </p:nvSpPr>
          <p:spPr>
            <a:xfrm>
              <a:off x="2014608" y="3133112"/>
              <a:ext cx="762860" cy="13910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439">
                  <a:solidFill>
                    <a:srgbClr val="0070C0"/>
                  </a:solidFill>
                  <a:latin typeface="Arial"/>
                  <a:ea typeface="Arial"/>
                  <a:cs typeface="Arial"/>
                  <a:sym typeface="Arial"/>
                </a:rPr>
                <a:t>1</a:t>
              </a:r>
              <a:endParaRPr/>
            </a:p>
          </p:txBody>
        </p:sp>
        <p:sp>
          <p:nvSpPr>
            <p:cNvPr id="321" name="Google Shape;321;p7"/>
            <p:cNvSpPr/>
            <p:nvPr/>
          </p:nvSpPr>
          <p:spPr>
            <a:xfrm rot="-953028">
              <a:off x="1069184" y="4280633"/>
              <a:ext cx="2814088" cy="834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11">
                  <a:solidFill>
                    <a:srgbClr val="0070C0"/>
                  </a:solidFill>
                  <a:latin typeface="Raleway Black"/>
                  <a:ea typeface="Raleway Black"/>
                  <a:cs typeface="Raleway Black"/>
                  <a:sym typeface="Raleway Black"/>
                </a:rPr>
                <a:t>BUNA İHTİYACIM VAR MI?</a:t>
              </a:r>
              <a:endParaRPr sz="2411">
                <a:solidFill>
                  <a:srgbClr val="0070C0"/>
                </a:solidFill>
                <a:latin typeface="Raleway Black"/>
                <a:ea typeface="Raleway Black"/>
                <a:cs typeface="Raleway Black"/>
                <a:sym typeface="Raleway Black"/>
              </a:endParaRPr>
            </a:p>
          </p:txBody>
        </p:sp>
        <p:sp>
          <p:nvSpPr>
            <p:cNvPr id="322" name="Google Shape;322;p7"/>
            <p:cNvSpPr/>
            <p:nvPr/>
          </p:nvSpPr>
          <p:spPr>
            <a:xfrm>
              <a:off x="820370" y="5891423"/>
              <a:ext cx="3123353"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a:solidFill>
                    <a:srgbClr val="0070C0"/>
                  </a:solidFill>
                  <a:latin typeface="Raleway Black"/>
                  <a:ea typeface="Raleway Black"/>
                  <a:cs typeface="Raleway Black"/>
                  <a:sym typeface="Raleway Black"/>
                </a:rPr>
                <a:t>Buna benzer bir şeyin var mı? Ne sıklıkta kullanacaksın? Neyle birlikte kullanacaksın?</a:t>
              </a:r>
              <a:endParaRPr sz="1600">
                <a:solidFill>
                  <a:srgbClr val="0070C0"/>
                </a:solidFill>
                <a:latin typeface="Raleway Black"/>
                <a:ea typeface="Raleway Black"/>
                <a:cs typeface="Raleway Black"/>
                <a:sym typeface="Raleway Black"/>
              </a:endParaRPr>
            </a:p>
          </p:txBody>
        </p:sp>
      </p:grpSp>
      <p:grpSp>
        <p:nvGrpSpPr>
          <p:cNvPr id="323" name="Google Shape;323;p7"/>
          <p:cNvGrpSpPr/>
          <p:nvPr/>
        </p:nvGrpSpPr>
        <p:grpSpPr>
          <a:xfrm>
            <a:off x="3984940" y="2922320"/>
            <a:ext cx="3178820" cy="3552138"/>
            <a:chOff x="3984940" y="2922320"/>
            <a:chExt cx="3178820" cy="3552138"/>
          </a:xfrm>
        </p:grpSpPr>
        <p:pic>
          <p:nvPicPr>
            <p:cNvPr id="324" name="Google Shape;324;p7" descr="chart full.png"/>
            <p:cNvPicPr preferRelativeResize="0"/>
            <p:nvPr/>
          </p:nvPicPr>
          <p:blipFill rotWithShape="1">
            <a:blip r:embed="rId3">
              <a:alphaModFix/>
            </a:blip>
            <a:srcRect/>
            <a:stretch/>
          </p:blipFill>
          <p:spPr>
            <a:xfrm>
              <a:off x="4346371" y="2922320"/>
              <a:ext cx="1776644" cy="1812606"/>
            </a:xfrm>
            <a:prstGeom prst="rect">
              <a:avLst/>
            </a:prstGeom>
            <a:noFill/>
            <a:ln>
              <a:noFill/>
            </a:ln>
          </p:spPr>
        </p:pic>
        <p:sp>
          <p:nvSpPr>
            <p:cNvPr id="325" name="Google Shape;325;p7"/>
            <p:cNvSpPr txBox="1"/>
            <p:nvPr/>
          </p:nvSpPr>
          <p:spPr>
            <a:xfrm>
              <a:off x="4839224" y="3179045"/>
              <a:ext cx="762860" cy="13910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439">
                  <a:solidFill>
                    <a:srgbClr val="0070C0"/>
                  </a:solidFill>
                  <a:latin typeface="Arial"/>
                  <a:ea typeface="Arial"/>
                  <a:cs typeface="Arial"/>
                  <a:sym typeface="Arial"/>
                </a:rPr>
                <a:t>2</a:t>
              </a:r>
              <a:endParaRPr sz="8439">
                <a:solidFill>
                  <a:srgbClr val="0070C0"/>
                </a:solidFill>
                <a:latin typeface="Arial"/>
                <a:ea typeface="Arial"/>
                <a:cs typeface="Arial"/>
                <a:sym typeface="Arial"/>
              </a:endParaRPr>
            </a:p>
          </p:txBody>
        </p:sp>
        <p:sp>
          <p:nvSpPr>
            <p:cNvPr id="326" name="Google Shape;326;p7"/>
            <p:cNvSpPr/>
            <p:nvPr/>
          </p:nvSpPr>
          <p:spPr>
            <a:xfrm rot="705425">
              <a:off x="4041826" y="4437513"/>
              <a:ext cx="2680372" cy="834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11">
                  <a:solidFill>
                    <a:srgbClr val="0070C0"/>
                  </a:solidFill>
                  <a:latin typeface="Raleway Black"/>
                  <a:ea typeface="Raleway Black"/>
                  <a:cs typeface="Raleway Black"/>
                  <a:sym typeface="Raleway Black"/>
                </a:rPr>
                <a:t>ALIM GÜCÜM YETERLİ Mİ?</a:t>
              </a:r>
              <a:endParaRPr sz="2411">
                <a:solidFill>
                  <a:srgbClr val="0070C0"/>
                </a:solidFill>
                <a:latin typeface="Raleway Black"/>
                <a:ea typeface="Raleway Black"/>
                <a:cs typeface="Raleway Black"/>
                <a:sym typeface="Raleway Black"/>
              </a:endParaRPr>
            </a:p>
          </p:txBody>
        </p:sp>
        <p:sp>
          <p:nvSpPr>
            <p:cNvPr id="327" name="Google Shape;327;p7"/>
            <p:cNvSpPr/>
            <p:nvPr/>
          </p:nvSpPr>
          <p:spPr>
            <a:xfrm>
              <a:off x="4040407" y="5889683"/>
              <a:ext cx="312335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a:solidFill>
                    <a:srgbClr val="0070C0"/>
                  </a:solidFill>
                  <a:latin typeface="Raleway Black"/>
                  <a:ea typeface="Raleway Black"/>
                  <a:cs typeface="Raleway Black"/>
                  <a:sym typeface="Raleway Black"/>
                </a:rPr>
                <a:t>Bütçeni düşün, bu parayı harcamaya değer mi? </a:t>
              </a:r>
              <a:endParaRPr sz="1600">
                <a:solidFill>
                  <a:srgbClr val="0070C0"/>
                </a:solidFill>
                <a:latin typeface="Raleway Black"/>
                <a:ea typeface="Raleway Black"/>
                <a:cs typeface="Raleway Black"/>
                <a:sym typeface="Raleway Black"/>
              </a:endParaRPr>
            </a:p>
          </p:txBody>
        </p:sp>
      </p:grpSp>
      <p:grpSp>
        <p:nvGrpSpPr>
          <p:cNvPr id="328" name="Google Shape;328;p7"/>
          <p:cNvGrpSpPr/>
          <p:nvPr/>
        </p:nvGrpSpPr>
        <p:grpSpPr>
          <a:xfrm>
            <a:off x="6484117" y="2922320"/>
            <a:ext cx="3949326" cy="4044581"/>
            <a:chOff x="6484117" y="2922320"/>
            <a:chExt cx="3949326" cy="4044581"/>
          </a:xfrm>
        </p:grpSpPr>
        <p:pic>
          <p:nvPicPr>
            <p:cNvPr id="329" name="Google Shape;329;p7" descr="chart full.png"/>
            <p:cNvPicPr preferRelativeResize="0"/>
            <p:nvPr/>
          </p:nvPicPr>
          <p:blipFill rotWithShape="1">
            <a:blip r:embed="rId3">
              <a:alphaModFix/>
            </a:blip>
            <a:srcRect/>
            <a:stretch/>
          </p:blipFill>
          <p:spPr>
            <a:xfrm>
              <a:off x="6960967" y="2922320"/>
              <a:ext cx="1776644" cy="1812606"/>
            </a:xfrm>
            <a:prstGeom prst="rect">
              <a:avLst/>
            </a:prstGeom>
            <a:noFill/>
            <a:ln>
              <a:noFill/>
            </a:ln>
          </p:spPr>
        </p:pic>
        <p:sp>
          <p:nvSpPr>
            <p:cNvPr id="330" name="Google Shape;330;p7"/>
            <p:cNvSpPr txBox="1"/>
            <p:nvPr/>
          </p:nvSpPr>
          <p:spPr>
            <a:xfrm>
              <a:off x="7467859" y="3109495"/>
              <a:ext cx="762860" cy="13910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8439">
                  <a:solidFill>
                    <a:srgbClr val="0070C0"/>
                  </a:solidFill>
                  <a:latin typeface="Arial"/>
                  <a:ea typeface="Arial"/>
                  <a:cs typeface="Arial"/>
                  <a:sym typeface="Arial"/>
                </a:rPr>
                <a:t>3</a:t>
              </a:r>
              <a:endParaRPr sz="8439">
                <a:solidFill>
                  <a:srgbClr val="0070C0"/>
                </a:solidFill>
                <a:latin typeface="Arial"/>
                <a:ea typeface="Arial"/>
                <a:cs typeface="Arial"/>
                <a:sym typeface="Arial"/>
              </a:endParaRPr>
            </a:p>
          </p:txBody>
        </p:sp>
        <p:sp>
          <p:nvSpPr>
            <p:cNvPr id="331" name="Google Shape;331;p7"/>
            <p:cNvSpPr/>
            <p:nvPr/>
          </p:nvSpPr>
          <p:spPr>
            <a:xfrm rot="-1299054">
              <a:off x="6582931" y="4157904"/>
              <a:ext cx="3502126" cy="1205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411">
                  <a:solidFill>
                    <a:srgbClr val="0070C0"/>
                  </a:solidFill>
                  <a:latin typeface="Raleway Black"/>
                  <a:ea typeface="Raleway Black"/>
                  <a:cs typeface="Raleway Black"/>
                  <a:sym typeface="Raleway Black"/>
                </a:rPr>
                <a:t>BAŞKA BİR YERDE DAHA UCUZUNU BULABİLİR MİYİM?</a:t>
              </a:r>
              <a:endParaRPr sz="2411">
                <a:solidFill>
                  <a:srgbClr val="0070C0"/>
                </a:solidFill>
                <a:latin typeface="Raleway Black"/>
                <a:ea typeface="Raleway Black"/>
                <a:cs typeface="Raleway Black"/>
                <a:sym typeface="Raleway Black"/>
              </a:endParaRPr>
            </a:p>
          </p:txBody>
        </p:sp>
        <p:sp>
          <p:nvSpPr>
            <p:cNvPr id="332" name="Google Shape;332;p7"/>
            <p:cNvSpPr/>
            <p:nvPr/>
          </p:nvSpPr>
          <p:spPr>
            <a:xfrm>
              <a:off x="7310089" y="5889683"/>
              <a:ext cx="3123354"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600">
                  <a:solidFill>
                    <a:srgbClr val="0070C0"/>
                  </a:solidFill>
                  <a:latin typeface="Raleway Black"/>
                  <a:ea typeface="Raleway Black"/>
                  <a:cs typeface="Raleway Black"/>
                  <a:sym typeface="Raleway Black"/>
                </a:rPr>
                <a:t>Her zaman fırsat ürün seçeneğini gözden geçir, güvenilir sitelerden online seçeneklere bak</a:t>
              </a:r>
              <a:endParaRPr sz="1600">
                <a:solidFill>
                  <a:srgbClr val="0070C0"/>
                </a:solidFill>
                <a:latin typeface="Raleway Black"/>
                <a:ea typeface="Raleway Black"/>
                <a:cs typeface="Raleway Black"/>
                <a:sym typeface="Raleway Black"/>
              </a:endParaRPr>
            </a:p>
          </p:txBody>
        </p:sp>
      </p:grpSp>
      <p:pic>
        <p:nvPicPr>
          <p:cNvPr id="2" name="Picture 2">
            <a:extLst>
              <a:ext uri="{FF2B5EF4-FFF2-40B4-BE49-F238E27FC236}">
                <a16:creationId xmlns:a16="http://schemas.microsoft.com/office/drawing/2014/main" id="{86C93107-2DE4-122E-4BED-0A57431EC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8"/>
                                        </p:tgtEl>
                                        <p:attrNameLst>
                                          <p:attrName>style.visibility</p:attrName>
                                        </p:attrNameLst>
                                      </p:cBhvr>
                                      <p:to>
                                        <p:strVal val="visible"/>
                                      </p:to>
                                    </p:set>
                                    <p:animEffect transition="in" filter="fade">
                                      <p:cBhvr>
                                        <p:cTn id="7" dur="1000"/>
                                        <p:tgtEl>
                                          <p:spTgt spid="3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
                                        </p:tgtEl>
                                        <p:attrNameLst>
                                          <p:attrName>style.visibility</p:attrName>
                                        </p:attrNameLst>
                                      </p:cBhvr>
                                      <p:to>
                                        <p:strVal val="visible"/>
                                      </p:to>
                                    </p:set>
                                    <p:animEffect transition="in" filter="fade">
                                      <p:cBhvr>
                                        <p:cTn id="12" dur="1000"/>
                                        <p:tgtEl>
                                          <p:spTgt spid="3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8"/>
                                        </p:tgtEl>
                                        <p:attrNameLst>
                                          <p:attrName>style.visibility</p:attrName>
                                        </p:attrNameLst>
                                      </p:cBhvr>
                                      <p:to>
                                        <p:strVal val="visible"/>
                                      </p:to>
                                    </p:set>
                                    <p:animEffect transition="in" filter="fade">
                                      <p:cBhvr>
                                        <p:cTn id="17" dur="10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8"/>
          <p:cNvSpPr txBox="1"/>
          <p:nvPr/>
        </p:nvSpPr>
        <p:spPr>
          <a:xfrm>
            <a:off x="1632048" y="653985"/>
            <a:ext cx="7392600" cy="554100"/>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Bi’ Düşün</a:t>
            </a:r>
            <a:endParaRPr sz="3600" b="1">
              <a:solidFill>
                <a:schemeClr val="dk1"/>
              </a:solidFill>
              <a:latin typeface="Raleway Black"/>
              <a:ea typeface="Raleway Black"/>
              <a:cs typeface="Raleway Black"/>
              <a:sym typeface="Raleway Black"/>
            </a:endParaRPr>
          </a:p>
        </p:txBody>
      </p:sp>
      <p:sp>
        <p:nvSpPr>
          <p:cNvPr id="341" name="Google Shape;341;p8"/>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2" name="Google Shape;342;p8"/>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3" name="Google Shape;343;p8"/>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8"/>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8"/>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8"/>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8"/>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8"/>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9" name="Google Shape;349;p8"/>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0" name="Google Shape;350;p8"/>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1" name="Google Shape;351;p8"/>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2" name="Google Shape;352;p8"/>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3" name="Google Shape;353;p8"/>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4" name="Google Shape;354;p8"/>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5" name="Google Shape;355;p8"/>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6" name="Google Shape;356;p8"/>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58" name="Google Shape;358;p8" descr="Demotivator KS4 Lower Ability (A4).jpg"/>
          <p:cNvPicPr preferRelativeResize="0"/>
          <p:nvPr/>
        </p:nvPicPr>
        <p:blipFill rotWithShape="1">
          <a:blip r:embed="rId3">
            <a:alphaModFix/>
          </a:blip>
          <a:srcRect/>
          <a:stretch/>
        </p:blipFill>
        <p:spPr>
          <a:xfrm>
            <a:off x="1282624" y="1331671"/>
            <a:ext cx="8458351" cy="5860430"/>
          </a:xfrm>
          <a:prstGeom prst="rect">
            <a:avLst/>
          </a:prstGeom>
          <a:noFill/>
          <a:ln>
            <a:noFill/>
          </a:ln>
          <a:effectLst>
            <a:outerShdw dist="38100" dir="2700000" algn="br" rotWithShape="0">
              <a:srgbClr val="808080">
                <a:alpha val="42745"/>
              </a:srgbClr>
            </a:outerShdw>
          </a:effectLst>
        </p:spPr>
      </p:pic>
      <p:sp>
        <p:nvSpPr>
          <p:cNvPr id="359" name="Google Shape;359;p8"/>
          <p:cNvSpPr/>
          <p:nvPr/>
        </p:nvSpPr>
        <p:spPr>
          <a:xfrm>
            <a:off x="8026400" y="2133600"/>
            <a:ext cx="1257183" cy="6096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8"/>
          <p:cNvSpPr txBox="1"/>
          <p:nvPr/>
        </p:nvSpPr>
        <p:spPr>
          <a:xfrm>
            <a:off x="3560250" y="2743200"/>
            <a:ext cx="27072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2100">
                <a:solidFill>
                  <a:srgbClr val="FFFFFF"/>
                </a:solidFill>
                <a:latin typeface="Raleway Black"/>
                <a:ea typeface="Raleway Black"/>
                <a:cs typeface="Raleway Black"/>
                <a:sym typeface="Raleway Black"/>
              </a:rPr>
              <a:t>Sıcak Çikolata</a:t>
            </a:r>
            <a:endParaRPr sz="2100">
              <a:solidFill>
                <a:srgbClr val="FFFFFF"/>
              </a:solidFill>
              <a:latin typeface="Raleway Black"/>
              <a:ea typeface="Raleway Black"/>
              <a:cs typeface="Raleway Black"/>
              <a:sym typeface="Raleway Black"/>
            </a:endParaRPr>
          </a:p>
        </p:txBody>
      </p:sp>
      <p:sp>
        <p:nvSpPr>
          <p:cNvPr id="361" name="Google Shape;361;p8"/>
          <p:cNvSpPr txBox="1"/>
          <p:nvPr/>
        </p:nvSpPr>
        <p:spPr>
          <a:xfrm>
            <a:off x="7285400" y="2743200"/>
            <a:ext cx="1562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2400">
                <a:solidFill>
                  <a:srgbClr val="FFFFFF"/>
                </a:solidFill>
                <a:latin typeface="Raleway Black"/>
                <a:ea typeface="Raleway Black"/>
                <a:cs typeface="Raleway Black"/>
                <a:sym typeface="Raleway Black"/>
              </a:rPr>
              <a:t>15 TL</a:t>
            </a:r>
            <a:endParaRPr sz="2400">
              <a:solidFill>
                <a:srgbClr val="FFFFFF"/>
              </a:solidFill>
              <a:latin typeface="Raleway Black"/>
              <a:ea typeface="Raleway Black"/>
              <a:cs typeface="Raleway Black"/>
              <a:sym typeface="Raleway Black"/>
            </a:endParaRPr>
          </a:p>
        </p:txBody>
      </p:sp>
      <p:sp>
        <p:nvSpPr>
          <p:cNvPr id="362" name="Google Shape;362;p8"/>
          <p:cNvSpPr txBox="1"/>
          <p:nvPr/>
        </p:nvSpPr>
        <p:spPr>
          <a:xfrm>
            <a:off x="4905375" y="4031038"/>
            <a:ext cx="600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800">
                <a:solidFill>
                  <a:srgbClr val="FFFFFF"/>
                </a:solidFill>
                <a:latin typeface="Raleway Black"/>
                <a:ea typeface="Raleway Black"/>
                <a:cs typeface="Raleway Black"/>
                <a:sym typeface="Raleway Black"/>
              </a:rPr>
              <a:t>x</a:t>
            </a:r>
            <a:endParaRPr sz="1800">
              <a:solidFill>
                <a:srgbClr val="FFFFFF"/>
              </a:solidFill>
              <a:latin typeface="Raleway Black"/>
              <a:ea typeface="Raleway Black"/>
              <a:cs typeface="Raleway Black"/>
              <a:sym typeface="Raleway Black"/>
            </a:endParaRPr>
          </a:p>
        </p:txBody>
      </p:sp>
      <p:sp>
        <p:nvSpPr>
          <p:cNvPr id="363" name="Google Shape;363;p8"/>
          <p:cNvSpPr txBox="1"/>
          <p:nvPr/>
        </p:nvSpPr>
        <p:spPr>
          <a:xfrm>
            <a:off x="3486150" y="5619750"/>
            <a:ext cx="1209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sz="1600">
                <a:solidFill>
                  <a:srgbClr val="FFFFFF"/>
                </a:solidFill>
                <a:latin typeface="Raleway Black"/>
                <a:ea typeface="Raleway Black"/>
                <a:cs typeface="Raleway Black"/>
                <a:sym typeface="Raleway Black"/>
              </a:rPr>
              <a:t>3.900</a:t>
            </a:r>
            <a:endParaRPr sz="1600">
              <a:solidFill>
                <a:srgbClr val="FFFFFF"/>
              </a:solidFill>
              <a:latin typeface="Raleway Black"/>
              <a:ea typeface="Raleway Black"/>
              <a:cs typeface="Raleway Black"/>
              <a:sym typeface="Raleway Black"/>
            </a:endParaRPr>
          </a:p>
        </p:txBody>
      </p:sp>
      <p:sp>
        <p:nvSpPr>
          <p:cNvPr id="364" name="Google Shape;364;p8"/>
          <p:cNvSpPr txBox="1"/>
          <p:nvPr/>
        </p:nvSpPr>
        <p:spPr>
          <a:xfrm>
            <a:off x="7576250" y="5635200"/>
            <a:ext cx="1209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tr-TR">
                <a:solidFill>
                  <a:srgbClr val="FFFFFF"/>
                </a:solidFill>
                <a:latin typeface="Raleway Black"/>
                <a:ea typeface="Raleway Black"/>
                <a:cs typeface="Raleway Black"/>
                <a:sym typeface="Raleway Black"/>
              </a:rPr>
              <a:t>BİRİKİM</a:t>
            </a:r>
            <a:endParaRPr>
              <a:solidFill>
                <a:srgbClr val="FFFFFF"/>
              </a:solidFill>
              <a:latin typeface="Raleway Black"/>
              <a:ea typeface="Raleway Black"/>
              <a:cs typeface="Raleway Black"/>
              <a:sym typeface="Raleway Black"/>
            </a:endParaRPr>
          </a:p>
        </p:txBody>
      </p:sp>
      <p:pic>
        <p:nvPicPr>
          <p:cNvPr id="2" name="Picture 2">
            <a:extLst>
              <a:ext uri="{FF2B5EF4-FFF2-40B4-BE49-F238E27FC236}">
                <a16:creationId xmlns:a16="http://schemas.microsoft.com/office/drawing/2014/main" id="{AA9CD1DC-8F93-F584-BF21-19DB156123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9"/>
          <p:cNvSpPr txBox="1"/>
          <p:nvPr/>
        </p:nvSpPr>
        <p:spPr>
          <a:xfrm>
            <a:off x="1819573" y="1238410"/>
            <a:ext cx="7392670"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Genel harcama eğilimi</a:t>
            </a:r>
            <a:endParaRPr sz="3600" b="1">
              <a:solidFill>
                <a:schemeClr val="dk1"/>
              </a:solidFill>
              <a:latin typeface="Raleway Black"/>
              <a:ea typeface="Raleway Black"/>
              <a:cs typeface="Raleway Black"/>
              <a:sym typeface="Raleway Black"/>
            </a:endParaRPr>
          </a:p>
        </p:txBody>
      </p:sp>
      <p:sp>
        <p:nvSpPr>
          <p:cNvPr id="372" name="Google Shape;372;p9"/>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9"/>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4" name="Google Shape;374;p9"/>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9"/>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9"/>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9"/>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9"/>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9"/>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9"/>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9"/>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9"/>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9"/>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9"/>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9"/>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9"/>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9"/>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388" name="Google Shape;388;p9"/>
          <p:cNvGrpSpPr/>
          <p:nvPr/>
        </p:nvGrpSpPr>
        <p:grpSpPr>
          <a:xfrm>
            <a:off x="2082819" y="3165907"/>
            <a:ext cx="7772396" cy="3006296"/>
            <a:chOff x="557327" y="193235"/>
            <a:chExt cx="7772396" cy="3006296"/>
          </a:xfrm>
        </p:grpSpPr>
        <p:sp>
          <p:nvSpPr>
            <p:cNvPr id="389" name="Google Shape;389;p9"/>
            <p:cNvSpPr/>
            <p:nvPr/>
          </p:nvSpPr>
          <p:spPr>
            <a:xfrm>
              <a:off x="1700308" y="380752"/>
              <a:ext cx="1103928" cy="821816"/>
            </a:xfrm>
            <a:prstGeom prst="upArrow">
              <a:avLst>
                <a:gd name="adj1" fmla="val 50000"/>
                <a:gd name="adj2" fmla="val 50000"/>
              </a:avLst>
            </a:prstGeom>
            <a:solidFill>
              <a:srgbClr val="76923C"/>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9"/>
            <p:cNvSpPr/>
            <p:nvPr/>
          </p:nvSpPr>
          <p:spPr>
            <a:xfrm>
              <a:off x="557327" y="1370736"/>
              <a:ext cx="3736577" cy="1789402"/>
            </a:xfrm>
            <a:prstGeom prst="rect">
              <a:avLst/>
            </a:prstGeom>
            <a:gradFill>
              <a:gsLst>
                <a:gs pos="0">
                  <a:srgbClr val="759336"/>
                </a:gs>
                <a:gs pos="80000">
                  <a:srgbClr val="99C247"/>
                </a:gs>
                <a:gs pos="100000">
                  <a:srgbClr val="9BC545"/>
                </a:gs>
              </a:gsLst>
              <a:lin ang="16200000" scaled="0"/>
            </a:gradFill>
            <a:ln w="9525" cap="flat" cmpd="sng">
              <a:solidFill>
                <a:srgbClr val="97B853"/>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9"/>
            <p:cNvSpPr txBox="1"/>
            <p:nvPr/>
          </p:nvSpPr>
          <p:spPr>
            <a:xfrm>
              <a:off x="557327" y="1370736"/>
              <a:ext cx="3736577" cy="1789402"/>
            </a:xfrm>
            <a:prstGeom prst="rect">
              <a:avLst/>
            </a:prstGeom>
            <a:noFill/>
            <a:ln>
              <a:noFill/>
            </a:ln>
          </p:spPr>
          <p:txBody>
            <a:bodyPr spcFirstLastPara="1" wrap="square" lIns="156450" tIns="0" rIns="156450" bIns="156450" anchor="ctr" anchorCtr="0">
              <a:noAutofit/>
            </a:bodyPr>
            <a:lstStyle/>
            <a:p>
              <a:pPr marL="0" marR="0" lvl="0" indent="0" algn="ctr" rtl="0">
                <a:lnSpc>
                  <a:spcPct val="90000"/>
                </a:lnSpc>
                <a:spcBef>
                  <a:spcPts val="0"/>
                </a:spcBef>
                <a:spcAft>
                  <a:spcPts val="0"/>
                </a:spcAft>
                <a:buClr>
                  <a:schemeClr val="dk1"/>
                </a:buClr>
                <a:buSzPts val="2200"/>
                <a:buFont typeface="Raleway Black"/>
                <a:buNone/>
              </a:pPr>
              <a:r>
                <a:rPr lang="tr-TR" sz="2200" b="1" u="sng">
                  <a:solidFill>
                    <a:schemeClr val="dk1"/>
                  </a:solidFill>
                  <a:latin typeface="Raleway Black"/>
                  <a:ea typeface="Raleway Black"/>
                  <a:cs typeface="Raleway Black"/>
                  <a:sym typeface="Raleway Black"/>
                </a:rPr>
                <a:t>OLMASI GEREKEN</a:t>
              </a:r>
              <a:endParaRPr/>
            </a:p>
            <a:p>
              <a:pPr marL="0" marR="0" lvl="0" indent="0" algn="ctr" rtl="0">
                <a:lnSpc>
                  <a:spcPct val="90000"/>
                </a:lnSpc>
                <a:spcBef>
                  <a:spcPts val="770"/>
                </a:spcBef>
                <a:spcAft>
                  <a:spcPts val="0"/>
                </a:spcAft>
                <a:buClr>
                  <a:schemeClr val="dk1"/>
                </a:buClr>
                <a:buSzPts val="2000"/>
                <a:buFont typeface="Raleway"/>
                <a:buNone/>
              </a:pPr>
              <a:r>
                <a:rPr lang="tr-TR" sz="2000" b="1">
                  <a:solidFill>
                    <a:schemeClr val="dk1"/>
                  </a:solidFill>
                  <a:latin typeface="Raleway"/>
                  <a:ea typeface="Raleway"/>
                  <a:cs typeface="Raleway"/>
                  <a:sym typeface="Raleway"/>
                </a:rPr>
                <a:t>Gelir - Birikim =</a:t>
              </a:r>
              <a:endParaRPr/>
            </a:p>
            <a:p>
              <a:pPr marL="0" marR="0" lvl="0" indent="0" algn="ctr" rtl="0">
                <a:lnSpc>
                  <a:spcPct val="90000"/>
                </a:lnSpc>
                <a:spcBef>
                  <a:spcPts val="700"/>
                </a:spcBef>
                <a:spcAft>
                  <a:spcPts val="0"/>
                </a:spcAft>
                <a:buClr>
                  <a:schemeClr val="dk1"/>
                </a:buClr>
                <a:buSzPts val="2000"/>
                <a:buFont typeface="Raleway"/>
                <a:buNone/>
              </a:pPr>
              <a:r>
                <a:rPr lang="tr-TR" sz="2000" b="1">
                  <a:solidFill>
                    <a:schemeClr val="dk1"/>
                  </a:solidFill>
                  <a:latin typeface="Raleway"/>
                  <a:ea typeface="Raleway"/>
                  <a:cs typeface="Raleway"/>
                  <a:sym typeface="Raleway"/>
                </a:rPr>
                <a:t>Harcama</a:t>
              </a:r>
              <a:endParaRPr/>
            </a:p>
          </p:txBody>
        </p:sp>
        <p:sp>
          <p:nvSpPr>
            <p:cNvPr id="392" name="Google Shape;392;p9"/>
            <p:cNvSpPr/>
            <p:nvPr/>
          </p:nvSpPr>
          <p:spPr>
            <a:xfrm>
              <a:off x="5950317" y="193235"/>
              <a:ext cx="1248289" cy="821816"/>
            </a:xfrm>
            <a:prstGeom prst="downArrow">
              <a:avLst>
                <a:gd name="adj1" fmla="val 50000"/>
                <a:gd name="adj2" fmla="val 50000"/>
              </a:avLst>
            </a:prstGeom>
            <a:solidFill>
              <a:srgbClr val="95373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9"/>
            <p:cNvSpPr/>
            <p:nvPr/>
          </p:nvSpPr>
          <p:spPr>
            <a:xfrm>
              <a:off x="5004903" y="1389851"/>
              <a:ext cx="3324820" cy="180968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9"/>
            <p:cNvSpPr txBox="1"/>
            <p:nvPr/>
          </p:nvSpPr>
          <p:spPr>
            <a:xfrm>
              <a:off x="5004903" y="1389851"/>
              <a:ext cx="3324820" cy="1809680"/>
            </a:xfrm>
            <a:prstGeom prst="rect">
              <a:avLst/>
            </a:prstGeom>
            <a:noFill/>
            <a:ln>
              <a:noFill/>
            </a:ln>
          </p:spPr>
          <p:txBody>
            <a:bodyPr spcFirstLastPara="1" wrap="square" lIns="156450" tIns="0" rIns="156450" bIns="156450" anchor="ctr" anchorCtr="0">
              <a:noAutofit/>
            </a:bodyPr>
            <a:lstStyle/>
            <a:p>
              <a:pPr marL="0" marR="0" lvl="0" indent="0" algn="ctr" rtl="0">
                <a:lnSpc>
                  <a:spcPct val="90000"/>
                </a:lnSpc>
                <a:spcBef>
                  <a:spcPts val="0"/>
                </a:spcBef>
                <a:spcAft>
                  <a:spcPts val="0"/>
                </a:spcAft>
                <a:buClr>
                  <a:schemeClr val="lt1"/>
                </a:buClr>
                <a:buSzPts val="2200"/>
                <a:buFont typeface="Raleway Black"/>
                <a:buNone/>
              </a:pPr>
              <a:r>
                <a:rPr lang="tr-TR" sz="2200" b="1" u="sng">
                  <a:solidFill>
                    <a:schemeClr val="lt1"/>
                  </a:solidFill>
                  <a:latin typeface="Raleway Black"/>
                  <a:ea typeface="Raleway Black"/>
                  <a:cs typeface="Raleway Black"/>
                  <a:sym typeface="Raleway Black"/>
                </a:rPr>
                <a:t>GENELDE YAPILAN</a:t>
              </a:r>
              <a:endParaRPr/>
            </a:p>
            <a:p>
              <a:pPr marL="0" marR="0" lvl="0" indent="0" algn="ctr" rtl="0">
                <a:lnSpc>
                  <a:spcPct val="90000"/>
                </a:lnSpc>
                <a:spcBef>
                  <a:spcPts val="770"/>
                </a:spcBef>
                <a:spcAft>
                  <a:spcPts val="0"/>
                </a:spcAft>
                <a:buClr>
                  <a:schemeClr val="lt1"/>
                </a:buClr>
                <a:buSzPts val="2000"/>
                <a:buFont typeface="Raleway"/>
                <a:buNone/>
              </a:pPr>
              <a:r>
                <a:rPr lang="tr-TR" sz="2000" b="1">
                  <a:solidFill>
                    <a:schemeClr val="lt1"/>
                  </a:solidFill>
                  <a:latin typeface="Raleway"/>
                  <a:ea typeface="Raleway"/>
                  <a:cs typeface="Raleway"/>
                  <a:sym typeface="Raleway"/>
                </a:rPr>
                <a:t>Gelir - Harcama=</a:t>
              </a:r>
              <a:endParaRPr/>
            </a:p>
            <a:p>
              <a:pPr marL="0" marR="0" lvl="0" indent="0" algn="ctr" rtl="0">
                <a:lnSpc>
                  <a:spcPct val="90000"/>
                </a:lnSpc>
                <a:spcBef>
                  <a:spcPts val="700"/>
                </a:spcBef>
                <a:spcAft>
                  <a:spcPts val="0"/>
                </a:spcAft>
                <a:buClr>
                  <a:schemeClr val="lt1"/>
                </a:buClr>
                <a:buSzPts val="2000"/>
                <a:buFont typeface="Raleway"/>
                <a:buNone/>
              </a:pPr>
              <a:r>
                <a:rPr lang="tr-TR" sz="2000" b="1">
                  <a:solidFill>
                    <a:schemeClr val="lt1"/>
                  </a:solidFill>
                  <a:latin typeface="Raleway"/>
                  <a:ea typeface="Raleway"/>
                  <a:cs typeface="Raleway"/>
                  <a:sym typeface="Raleway"/>
                </a:rPr>
                <a:t>Birikim</a:t>
              </a:r>
              <a:endParaRPr/>
            </a:p>
          </p:txBody>
        </p:sp>
      </p:grpSp>
      <p:pic>
        <p:nvPicPr>
          <p:cNvPr id="2" name="Picture 2">
            <a:extLst>
              <a:ext uri="{FF2B5EF4-FFF2-40B4-BE49-F238E27FC236}">
                <a16:creationId xmlns:a16="http://schemas.microsoft.com/office/drawing/2014/main" id="{FF6A6C26-90A4-AF1F-B17B-8E02BD001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ED9A1F88-0118-95A0-820D-C52021F884A5}"/>
              </a:ext>
            </a:extLst>
          </p:cNvPr>
          <p:cNvSpPr txBox="1"/>
          <p:nvPr/>
        </p:nvSpPr>
        <p:spPr>
          <a:xfrm>
            <a:off x="2082818" y="6841360"/>
            <a:ext cx="7392669" cy="523220"/>
          </a:xfrm>
          <a:prstGeom prst="rect">
            <a:avLst/>
          </a:prstGeom>
          <a:noFill/>
        </p:spPr>
        <p:txBody>
          <a:bodyPr wrap="square">
            <a:spAutoFit/>
          </a:bodyPr>
          <a:lstStyle/>
          <a:p>
            <a:r>
              <a:rPr lang="tr-TR" dirty="0">
                <a:hlinkClick r:id="rId4"/>
              </a:rPr>
              <a:t>https://herkesicin.tcmb.gov.tr/wps/wcm/connect/ekonomi/hie/icerik/para+fiyatlar+enf</a:t>
            </a:r>
            <a:endParaRPr lang="tr-TR" dirty="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11"/>
          <p:cNvSpPr txBox="1"/>
          <p:nvPr/>
        </p:nvSpPr>
        <p:spPr>
          <a:xfrm>
            <a:off x="1819572" y="1238410"/>
            <a:ext cx="9407227" cy="553998"/>
          </a:xfrm>
          <a:prstGeom prst="rect">
            <a:avLst/>
          </a:prstGeom>
          <a:noFill/>
          <a:ln>
            <a:noFill/>
          </a:ln>
        </p:spPr>
        <p:txBody>
          <a:bodyPr spcFirstLastPara="1" wrap="square" lIns="0" tIns="0" rIns="0" bIns="0" anchor="t" anchorCtr="0">
            <a:spAutoFit/>
          </a:bodyPr>
          <a:lstStyle/>
          <a:p>
            <a:pPr marL="258445" marR="5080" lvl="0" indent="-246379" algn="l" rtl="0">
              <a:lnSpc>
                <a:spcPct val="100000"/>
              </a:lnSpc>
              <a:spcBef>
                <a:spcPts val="0"/>
              </a:spcBef>
              <a:spcAft>
                <a:spcPts val="0"/>
              </a:spcAft>
              <a:buNone/>
            </a:pPr>
            <a:r>
              <a:rPr lang="tr-TR" sz="3600" b="1">
                <a:solidFill>
                  <a:schemeClr val="dk1"/>
                </a:solidFill>
                <a:latin typeface="Raleway Black"/>
                <a:ea typeface="Raleway Black"/>
                <a:cs typeface="Raleway Black"/>
                <a:sym typeface="Raleway Black"/>
              </a:rPr>
              <a:t>Alışverişte nelere dikkat edilmeli?</a:t>
            </a:r>
            <a:endParaRPr sz="3600" b="1">
              <a:solidFill>
                <a:schemeClr val="dk1"/>
              </a:solidFill>
              <a:latin typeface="Raleway Black"/>
              <a:ea typeface="Raleway Black"/>
              <a:cs typeface="Raleway Black"/>
              <a:sym typeface="Raleway Black"/>
            </a:endParaRPr>
          </a:p>
        </p:txBody>
      </p:sp>
      <p:sp>
        <p:nvSpPr>
          <p:cNvPr id="431" name="Google Shape;431;p11"/>
          <p:cNvSpPr/>
          <p:nvPr/>
        </p:nvSpPr>
        <p:spPr>
          <a:xfrm>
            <a:off x="457200" y="7209891"/>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1"/>
          <p:cNvSpPr/>
          <p:nvPr/>
        </p:nvSpPr>
        <p:spPr>
          <a:xfrm>
            <a:off x="457200"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1"/>
          <p:cNvSpPr/>
          <p:nvPr/>
        </p:nvSpPr>
        <p:spPr>
          <a:xfrm>
            <a:off x="510222" y="7102970"/>
            <a:ext cx="43815" cy="0"/>
          </a:xfrm>
          <a:custGeom>
            <a:avLst/>
            <a:gdLst/>
            <a:ahLst/>
            <a:cxnLst/>
            <a:rect l="l" t="t" r="r" b="b"/>
            <a:pathLst>
              <a:path w="43815" h="120000" extrusionOk="0">
                <a:moveTo>
                  <a:pt x="0" y="0"/>
                </a:moveTo>
                <a:lnTo>
                  <a:pt x="43472"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1"/>
          <p:cNvSpPr/>
          <p:nvPr/>
        </p:nvSpPr>
        <p:spPr>
          <a:xfrm>
            <a:off x="563219" y="7102970"/>
            <a:ext cx="43815" cy="0"/>
          </a:xfrm>
          <a:custGeom>
            <a:avLst/>
            <a:gdLst/>
            <a:ahLst/>
            <a:cxnLst/>
            <a:rect l="l" t="t" r="r" b="b"/>
            <a:pathLst>
              <a:path w="43815" h="120000" extrusionOk="0">
                <a:moveTo>
                  <a:pt x="0" y="0"/>
                </a:moveTo>
                <a:lnTo>
                  <a:pt x="43484" y="0"/>
                </a:lnTo>
              </a:path>
            </a:pathLst>
          </a:custGeom>
          <a:noFill/>
          <a:ln w="43475" cap="flat" cmpd="sng">
            <a:solidFill>
              <a:srgbClr val="1682C5"/>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1"/>
          <p:cNvSpPr/>
          <p:nvPr/>
        </p:nvSpPr>
        <p:spPr>
          <a:xfrm>
            <a:off x="0"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1"/>
          <p:cNvSpPr/>
          <p:nvPr/>
        </p:nvSpPr>
        <p:spPr>
          <a:xfrm>
            <a:off x="0"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1"/>
          <p:cNvSpPr/>
          <p:nvPr/>
        </p:nvSpPr>
        <p:spPr>
          <a:xfrm>
            <a:off x="324256" y="329488"/>
            <a:ext cx="266065" cy="266065"/>
          </a:xfrm>
          <a:custGeom>
            <a:avLst/>
            <a:gdLst/>
            <a:ahLst/>
            <a:cxnLst/>
            <a:rect l="l" t="t" r="r" b="b"/>
            <a:pathLst>
              <a:path w="266065" h="266065" extrusionOk="0">
                <a:moveTo>
                  <a:pt x="265899" y="265925"/>
                </a:moveTo>
                <a:lnTo>
                  <a:pt x="0" y="265925"/>
                </a:lnTo>
                <a:lnTo>
                  <a:pt x="0" y="0"/>
                </a:lnTo>
                <a:lnTo>
                  <a:pt x="265899" y="0"/>
                </a:lnTo>
                <a:lnTo>
                  <a:pt x="265899"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11"/>
          <p:cNvSpPr/>
          <p:nvPr/>
        </p:nvSpPr>
        <p:spPr>
          <a:xfrm>
            <a:off x="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1"/>
          <p:cNvSpPr/>
          <p:nvPr/>
        </p:nvSpPr>
        <p:spPr>
          <a:xfrm>
            <a:off x="324256"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440;p11"/>
          <p:cNvSpPr/>
          <p:nvPr/>
        </p:nvSpPr>
        <p:spPr>
          <a:xfrm>
            <a:off x="648487"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441;p11"/>
          <p:cNvSpPr/>
          <p:nvPr/>
        </p:nvSpPr>
        <p:spPr>
          <a:xfrm>
            <a:off x="10757661" y="329501"/>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442;p11"/>
          <p:cNvSpPr/>
          <p:nvPr/>
        </p:nvSpPr>
        <p:spPr>
          <a:xfrm>
            <a:off x="10757661" y="653986"/>
            <a:ext cx="266065" cy="266065"/>
          </a:xfrm>
          <a:custGeom>
            <a:avLst/>
            <a:gdLst/>
            <a:ahLst/>
            <a:cxnLst/>
            <a:rect l="l" t="t" r="r" b="b"/>
            <a:pathLst>
              <a:path w="266065" h="266065" extrusionOk="0">
                <a:moveTo>
                  <a:pt x="0" y="265912"/>
                </a:moveTo>
                <a:lnTo>
                  <a:pt x="265925" y="265912"/>
                </a:lnTo>
                <a:lnTo>
                  <a:pt x="265925" y="0"/>
                </a:lnTo>
                <a:lnTo>
                  <a:pt x="0" y="0"/>
                </a:lnTo>
                <a:lnTo>
                  <a:pt x="0" y="265912"/>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1"/>
          <p:cNvSpPr/>
          <p:nvPr/>
        </p:nvSpPr>
        <p:spPr>
          <a:xfrm>
            <a:off x="10433443" y="329488"/>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1"/>
          <p:cNvSpPr/>
          <p:nvPr/>
        </p:nvSpPr>
        <p:spPr>
          <a:xfrm>
            <a:off x="10757661"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11"/>
          <p:cNvSpPr/>
          <p:nvPr/>
        </p:nvSpPr>
        <p:spPr>
          <a:xfrm>
            <a:off x="10433443" y="0"/>
            <a:ext cx="266065" cy="266065"/>
          </a:xfrm>
          <a:custGeom>
            <a:avLst/>
            <a:gdLst/>
            <a:ahLst/>
            <a:cxnLst/>
            <a:rect l="l" t="t" r="r" b="b"/>
            <a:pathLst>
              <a:path w="266065" h="266065" extrusionOk="0">
                <a:moveTo>
                  <a:pt x="0" y="265925"/>
                </a:moveTo>
                <a:lnTo>
                  <a:pt x="265899" y="265925"/>
                </a:lnTo>
                <a:lnTo>
                  <a:pt x="265899"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1"/>
          <p:cNvSpPr/>
          <p:nvPr/>
        </p:nvSpPr>
        <p:spPr>
          <a:xfrm>
            <a:off x="10109200" y="0"/>
            <a:ext cx="266065" cy="266065"/>
          </a:xfrm>
          <a:custGeom>
            <a:avLst/>
            <a:gdLst/>
            <a:ahLst/>
            <a:cxnLst/>
            <a:rect l="l" t="t" r="r" b="b"/>
            <a:pathLst>
              <a:path w="266065" h="266065" extrusionOk="0">
                <a:moveTo>
                  <a:pt x="0" y="265925"/>
                </a:moveTo>
                <a:lnTo>
                  <a:pt x="265925" y="265925"/>
                </a:lnTo>
                <a:lnTo>
                  <a:pt x="265925" y="0"/>
                </a:lnTo>
                <a:lnTo>
                  <a:pt x="0" y="0"/>
                </a:lnTo>
                <a:lnTo>
                  <a:pt x="0" y="265925"/>
                </a:lnTo>
                <a:close/>
              </a:path>
            </a:pathLst>
          </a:custGeom>
          <a:solidFill>
            <a:srgbClr val="1682C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11"/>
          <p:cNvSpPr/>
          <p:nvPr/>
        </p:nvSpPr>
        <p:spPr>
          <a:xfrm>
            <a:off x="1231249" y="2699364"/>
            <a:ext cx="2479972" cy="1219200"/>
          </a:xfrm>
          <a:prstGeom prst="wedgeRoundRectCallout">
            <a:avLst>
              <a:gd name="adj1" fmla="val -20833"/>
              <a:gd name="adj2" fmla="val 62500"/>
              <a:gd name="adj3" fmla="val 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000" b="1">
                <a:solidFill>
                  <a:schemeClr val="dk1"/>
                </a:solidFill>
                <a:latin typeface="Raleway"/>
                <a:ea typeface="Raleway"/>
                <a:cs typeface="Raleway"/>
                <a:sym typeface="Raleway"/>
              </a:rPr>
              <a:t>İkincisi % 50 </a:t>
            </a:r>
            <a:endParaRPr/>
          </a:p>
          <a:p>
            <a:pPr marL="0" marR="0" lvl="0" indent="0" algn="ctr" rtl="0">
              <a:spcBef>
                <a:spcPts val="0"/>
              </a:spcBef>
              <a:spcAft>
                <a:spcPts val="0"/>
              </a:spcAft>
              <a:buNone/>
            </a:pPr>
            <a:r>
              <a:rPr lang="tr-TR" sz="2000" b="1">
                <a:solidFill>
                  <a:schemeClr val="dk1"/>
                </a:solidFill>
                <a:latin typeface="Raleway"/>
                <a:ea typeface="Raleway"/>
                <a:cs typeface="Raleway"/>
                <a:sym typeface="Raleway"/>
              </a:rPr>
              <a:t>indirimli  </a:t>
            </a:r>
            <a:endParaRPr/>
          </a:p>
        </p:txBody>
      </p:sp>
      <p:sp>
        <p:nvSpPr>
          <p:cNvPr id="448" name="Google Shape;448;p11"/>
          <p:cNvSpPr/>
          <p:nvPr/>
        </p:nvSpPr>
        <p:spPr>
          <a:xfrm>
            <a:off x="4328819" y="2754421"/>
            <a:ext cx="2479972" cy="1219200"/>
          </a:xfrm>
          <a:prstGeom prst="wedgeRoundRectCallout">
            <a:avLst>
              <a:gd name="adj1" fmla="val -20833"/>
              <a:gd name="adj2" fmla="val 62500"/>
              <a:gd name="adj3" fmla="val 0"/>
            </a:avLst>
          </a:prstGeom>
          <a:solidFill>
            <a:schemeClr val="accent6"/>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000" b="1">
                <a:solidFill>
                  <a:schemeClr val="dk1"/>
                </a:solidFill>
                <a:latin typeface="Raleway"/>
                <a:ea typeface="Raleway"/>
                <a:cs typeface="Raleway"/>
                <a:sym typeface="Raleway"/>
              </a:rPr>
              <a:t>500 TL’lik alışverişe</a:t>
            </a:r>
            <a:endParaRPr/>
          </a:p>
          <a:p>
            <a:pPr marL="0" marR="0" lvl="0" indent="0" algn="ctr" rtl="0">
              <a:spcBef>
                <a:spcPts val="0"/>
              </a:spcBef>
              <a:spcAft>
                <a:spcPts val="0"/>
              </a:spcAft>
              <a:buNone/>
            </a:pPr>
            <a:r>
              <a:rPr lang="tr-TR" sz="2000" b="1">
                <a:solidFill>
                  <a:schemeClr val="dk1"/>
                </a:solidFill>
                <a:latin typeface="Raleway"/>
                <a:ea typeface="Raleway"/>
                <a:cs typeface="Raleway"/>
                <a:sym typeface="Raleway"/>
              </a:rPr>
              <a:t>150 TL hediye çeki </a:t>
            </a:r>
            <a:endParaRPr/>
          </a:p>
        </p:txBody>
      </p:sp>
      <p:sp>
        <p:nvSpPr>
          <p:cNvPr id="449" name="Google Shape;449;p11"/>
          <p:cNvSpPr/>
          <p:nvPr/>
        </p:nvSpPr>
        <p:spPr>
          <a:xfrm>
            <a:off x="0" y="4825520"/>
            <a:ext cx="11023725" cy="1219200"/>
          </a:xfrm>
          <a:prstGeom prst="wedgeRoundRectCallout">
            <a:avLst>
              <a:gd name="adj1" fmla="val -16458"/>
              <a:gd name="adj2" fmla="val 48517"/>
              <a:gd name="adj3" fmla="val 16667"/>
            </a:avLst>
          </a:prstGeom>
          <a:solidFill>
            <a:schemeClr val="accent2"/>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800" b="1">
                <a:solidFill>
                  <a:schemeClr val="lt1"/>
                </a:solidFill>
                <a:latin typeface="Raleway"/>
                <a:ea typeface="Raleway"/>
                <a:cs typeface="Raleway"/>
                <a:sym typeface="Raleway"/>
              </a:rPr>
              <a:t>İndirimli fiyat her zaman tasarruf anlamına gelmez.</a:t>
            </a:r>
            <a:endParaRPr/>
          </a:p>
        </p:txBody>
      </p:sp>
      <p:sp>
        <p:nvSpPr>
          <p:cNvPr id="450" name="Google Shape;450;p11"/>
          <p:cNvSpPr/>
          <p:nvPr/>
        </p:nvSpPr>
        <p:spPr>
          <a:xfrm>
            <a:off x="7425958" y="2764753"/>
            <a:ext cx="2479972" cy="1219200"/>
          </a:xfrm>
          <a:prstGeom prst="wedgeRoundRectCallout">
            <a:avLst>
              <a:gd name="adj1" fmla="val -20833"/>
              <a:gd name="adj2" fmla="val 62500"/>
              <a:gd name="adj3" fmla="val 0"/>
            </a:avLst>
          </a:prstGeom>
          <a:solidFill>
            <a:schemeClr val="accen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tr-TR" sz="2000" b="1">
                <a:solidFill>
                  <a:schemeClr val="dk1"/>
                </a:solidFill>
                <a:latin typeface="Raleway"/>
                <a:ea typeface="Raleway"/>
                <a:cs typeface="Raleway"/>
                <a:sym typeface="Raleway"/>
              </a:rPr>
              <a:t>1.000 TL’lik alışveriş</a:t>
            </a:r>
            <a:endParaRPr/>
          </a:p>
          <a:p>
            <a:pPr marL="0" marR="0" lvl="0" indent="0" algn="ctr" rtl="0">
              <a:spcBef>
                <a:spcPts val="0"/>
              </a:spcBef>
              <a:spcAft>
                <a:spcPts val="0"/>
              </a:spcAft>
              <a:buNone/>
            </a:pPr>
            <a:r>
              <a:rPr lang="tr-TR" sz="2000" b="1">
                <a:solidFill>
                  <a:schemeClr val="dk1"/>
                </a:solidFill>
                <a:latin typeface="Raleway"/>
                <a:ea typeface="Raleway"/>
                <a:cs typeface="Raleway"/>
                <a:sym typeface="Raleway"/>
              </a:rPr>
              <a:t>araba çekilişine katılma hakkı</a:t>
            </a:r>
            <a:endParaRPr/>
          </a:p>
        </p:txBody>
      </p:sp>
      <p:pic>
        <p:nvPicPr>
          <p:cNvPr id="2" name="Picture 2">
            <a:extLst>
              <a:ext uri="{FF2B5EF4-FFF2-40B4-BE49-F238E27FC236}">
                <a16:creationId xmlns:a16="http://schemas.microsoft.com/office/drawing/2014/main" id="{088075FB-C7F5-BC58-719E-72374E9AD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350" y="6728066"/>
            <a:ext cx="959367" cy="963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8"/>
                                        </p:tgtEl>
                                        <p:attrNameLst>
                                          <p:attrName>style.visibility</p:attrName>
                                        </p:attrNameLst>
                                      </p:cBhvr>
                                      <p:to>
                                        <p:strVal val="visible"/>
                                      </p:to>
                                    </p:set>
                                    <p:animEffect transition="in" filter="fade">
                                      <p:cBhvr>
                                        <p:cTn id="12" dur="500"/>
                                        <p:tgtEl>
                                          <p:spTgt spid="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0"/>
                                        </p:tgtEl>
                                        <p:attrNameLst>
                                          <p:attrName>style.visibility</p:attrName>
                                        </p:attrNameLst>
                                      </p:cBhvr>
                                      <p:to>
                                        <p:strVal val="visible"/>
                                      </p:to>
                                    </p:set>
                                    <p:animEffect transition="in" filter="fade">
                                      <p:cBhvr>
                                        <p:cTn id="17" dur="500"/>
                                        <p:tgtEl>
                                          <p:spTgt spid="4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gtEl>
                                        <p:attrNameLst>
                                          <p:attrName>style.visibility</p:attrName>
                                        </p:attrNameLst>
                                      </p:cBhvr>
                                      <p:to>
                                        <p:strVal val="visible"/>
                                      </p:to>
                                    </p:set>
                                    <p:animEffect transition="in" filter="fade">
                                      <p:cBhvr>
                                        <p:cTn id="22" dur="500"/>
                                        <p:tgtEl>
                                          <p:spTgt spid="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1896</Words>
  <Application>Microsoft Macintosh PowerPoint</Application>
  <PresentationFormat>Özel</PresentationFormat>
  <Paragraphs>191</Paragraphs>
  <Slides>16</Slides>
  <Notes>16</Notes>
  <HiddenSlides>0</HiddenSlides>
  <MMClips>0</MMClips>
  <ScaleCrop>false</ScaleCrop>
  <HeadingPairs>
    <vt:vector size="6" baseType="variant">
      <vt:variant>
        <vt:lpstr>Kullanılan Yazı Tipleri</vt:lpstr>
      </vt:variant>
      <vt:variant>
        <vt:i4>7</vt:i4>
      </vt:variant>
      <vt:variant>
        <vt:lpstr>Tema</vt:lpstr>
      </vt:variant>
      <vt:variant>
        <vt:i4>2</vt:i4>
      </vt:variant>
      <vt:variant>
        <vt:lpstr>Slayt Başlıkları</vt:lpstr>
      </vt:variant>
      <vt:variant>
        <vt:i4>16</vt:i4>
      </vt:variant>
    </vt:vector>
  </HeadingPairs>
  <TitlesOfParts>
    <vt:vector size="25" baseType="lpstr">
      <vt:lpstr>Calibri</vt:lpstr>
      <vt:lpstr>Raleway Black</vt:lpstr>
      <vt:lpstr>Raleway</vt:lpstr>
      <vt:lpstr>Tahoma</vt:lpstr>
      <vt:lpstr>Helvetica Neue</vt:lpstr>
      <vt:lpstr>YS Text</vt:lpstr>
      <vt:lpstr>Arial</vt:lpstr>
      <vt:lpstr>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Birikim ve tasarruf</vt:lpstr>
      <vt:lpstr>PowerPoint Sunusu</vt:lpstr>
      <vt:lpstr>PowerPoint Sunusu</vt:lpstr>
      <vt:lpstr>PowerPoint Sunusu</vt:lpstr>
      <vt:lpstr>T E Ş E K K Ü R L E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Foder</dc:creator>
  <cp:lastModifiedBy>Microsoft Office User</cp:lastModifiedBy>
  <cp:revision>5</cp:revision>
  <dcterms:created xsi:type="dcterms:W3CDTF">2016-12-16T14:14:23Z</dcterms:created>
  <dcterms:modified xsi:type="dcterms:W3CDTF">2025-02-18T08:19:50Z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2016-12-16T00:00:00Z</vt:filetime>
  </property>
  <property fmtid="{D5CDD505-2E9C-101B-9397-08002B2CF9AE}" pid="3" name="Creator">
    <vt:lpwstr>Adobe InDesign CC 2015 (Macintosh)</vt:lpwstr>
  </property>
  <property fmtid="{D5CDD505-2E9C-101B-9397-08002B2CF9AE}" pid="4" name="LastSaved">
    <vt:filetime>2016-12-16T00:00:00Z</vt:filetime>
  </property>
</Properties>
</file>