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95" r:id="rId2"/>
    <p:sldId id="636" r:id="rId3"/>
    <p:sldId id="637" r:id="rId4"/>
    <p:sldId id="396" r:id="rId5"/>
    <p:sldId id="397" r:id="rId6"/>
    <p:sldId id="410" r:id="rId7"/>
    <p:sldId id="638" r:id="rId8"/>
    <p:sldId id="412" r:id="rId9"/>
    <p:sldId id="413" r:id="rId10"/>
    <p:sldId id="415" r:id="rId11"/>
    <p:sldId id="419" r:id="rId12"/>
    <p:sldId id="423" r:id="rId13"/>
    <p:sldId id="425" r:id="rId14"/>
    <p:sldId id="426" r:id="rId15"/>
    <p:sldId id="428" r:id="rId16"/>
    <p:sldId id="429" r:id="rId17"/>
    <p:sldId id="430" r:id="rId18"/>
    <p:sldId id="431" r:id="rId19"/>
    <p:sldId id="435" r:id="rId20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9BBAC-B052-49E4-9AAA-30B4B046875C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2AB08-12ED-4EB6-BAEA-0EABDF0FE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418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EB392-6C72-45E0-B97D-7525F65F9D5E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2B6F1-8115-4DA6-8FF9-D25BAD76E8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773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3EA076F-4D52-4E12-9242-51080A08E950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B02FEF9-E3C5-466C-84DC-CE101FB1513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altLang="tr-TR" smtClean="0"/>
              <a:t>Bütçe İlkeleri</a:t>
            </a:r>
          </a:p>
        </p:txBody>
      </p:sp>
    </p:spTree>
    <p:extLst>
      <p:ext uri="{BB962C8B-B14F-4D97-AF65-F5344CB8AC3E}">
        <p14:creationId xmlns:p14="http://schemas.microsoft.com/office/powerpoint/2010/main" val="101779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5. Doğruluk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smtClean="0">
                <a:latin typeface="+mj-lt"/>
              </a:rPr>
              <a:t>Objektif doğruluk olarak adlandırılır. </a:t>
            </a:r>
          </a:p>
          <a:p>
            <a:pPr algn="just">
              <a:defRPr/>
            </a:pPr>
            <a:r>
              <a:rPr lang="tr-TR" sz="2400" smtClean="0">
                <a:latin typeface="+mj-lt"/>
              </a:rPr>
              <a:t>Bütçede yer alan gelir ve gider tahminlerinin, ülkenin içinde bulunduğu ekonomik koşullara uygun olması gerektiğini ifade eden ilkedir. </a:t>
            </a:r>
          </a:p>
        </p:txBody>
      </p:sp>
    </p:spTree>
    <p:extLst>
      <p:ext uri="{BB962C8B-B14F-4D97-AF65-F5344CB8AC3E}">
        <p14:creationId xmlns:p14="http://schemas.microsoft.com/office/powerpoint/2010/main" val="182091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6. Önceden İzin Alma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Yasama organınca, gelecek mali dönem için harcama yapma izni ve gelir toplama yetkisinin, o dönem başlamadan önce, bütçe kanunu ile yürütme organına verilmesi gerektiğini ifade eden bir ilkedir.</a:t>
            </a:r>
          </a:p>
        </p:txBody>
      </p:sp>
    </p:spTree>
    <p:extLst>
      <p:ext uri="{BB962C8B-B14F-4D97-AF65-F5344CB8AC3E}">
        <p14:creationId xmlns:p14="http://schemas.microsoft.com/office/powerpoint/2010/main" val="24938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 smtClean="0"/>
              <a:t>7. Giderlerin Gelirlerden Önce Olması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Genel bütçede, mahalli idarelerin bütçelerinin aksine giderler gelirlerden önce yazılmaktadır. </a:t>
            </a: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Bu ilke gereğince bütçe kanununun birinci maddesi genel bütçeye dahil idarelerin mali yıl içinde yapacakları toplam giderleri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422079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>8. Bölüm Bazında Onaylama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Harcamacı kuruluşların bütçe tasarıları TBMM genel kurulunda, bölümler (programlar) itibariyle görüşülür ve onaylanır. </a:t>
            </a:r>
          </a:p>
        </p:txBody>
      </p:sp>
    </p:spTree>
    <p:extLst>
      <p:ext uri="{BB962C8B-B14F-4D97-AF65-F5344CB8AC3E}">
        <p14:creationId xmlns:p14="http://schemas.microsoft.com/office/powerpoint/2010/main" val="114322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9. Yıllık Olma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Yasama organınca, yürütme organına verilen gelir toplama ve gider yapma izin ve yetkisinin bir yıl için verilmesidir. </a:t>
            </a:r>
          </a:p>
        </p:txBody>
      </p:sp>
    </p:spTree>
    <p:extLst>
      <p:ext uri="{BB962C8B-B14F-4D97-AF65-F5344CB8AC3E}">
        <p14:creationId xmlns:p14="http://schemas.microsoft.com/office/powerpoint/2010/main" val="287732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10. Denklik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smtClean="0">
                <a:latin typeface="+mj-lt"/>
              </a:rPr>
              <a:t>Bütçede yer alan giderlerle gelirlerin denk olması amaçlanır. </a:t>
            </a:r>
          </a:p>
        </p:txBody>
      </p:sp>
    </p:spTree>
    <p:extLst>
      <p:ext uri="{BB962C8B-B14F-4D97-AF65-F5344CB8AC3E}">
        <p14:creationId xmlns:p14="http://schemas.microsoft.com/office/powerpoint/2010/main" val="153630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>11. </a:t>
            </a:r>
            <a:r>
              <a:rPr lang="tr-TR" altLang="tr-TR" dirty="0" smtClean="0"/>
              <a:t>Alenilik (Mali Saydamlık)</a:t>
            </a:r>
            <a:endParaRPr lang="tr-TR" altLang="tr-TR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Hazırlanan bütçenin kamu oyuna açık olmasıdır. Bütçe ile ilgili bilgi ve belgelerin kamuoyunun bilgisine sunulması gerektiğini vurgular. </a:t>
            </a: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Askeri istihbarat, MİT bütçeleri ve örtülü ödenek bu ilkenin istisnalarını oluşturur. </a:t>
            </a: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Açıklık prensibi ile karıştırılmalıdır. Çünkü açıklık bütçede kullanılan dilin sade ve anlaşılır olması ile ilgilidir. Alenilik ilkesine göre ise, halka bütçe ile ilgili bilgi ve belgeleri inceleme imkanı sağlanmalıdır</a:t>
            </a:r>
            <a:r>
              <a:rPr lang="tr-TR" sz="2400" dirty="0" smtClean="0">
                <a:latin typeface="+mj-lt"/>
              </a:rPr>
              <a:t>.</a:t>
            </a:r>
          </a:p>
          <a:p>
            <a:pPr algn="just">
              <a:defRPr/>
            </a:pPr>
            <a:r>
              <a:rPr lang="tr-TR" altLang="tr-TR" dirty="0">
                <a:latin typeface="Impact" panose="020B0806030902050204" pitchFamily="34" charset="0"/>
              </a:rPr>
              <a:t>Her türlü kamu kaynağının elde edilmesinde ve kullanılmasında denetimin sağlanması ve bunu sağlamak üzere kamuoyunun zamanında bilgilendirilmesidir. </a:t>
            </a:r>
            <a:r>
              <a:rPr lang="tr-TR" sz="2400" dirty="0" smtClean="0">
                <a:latin typeface="+mj-lt"/>
              </a:rPr>
              <a:t> </a:t>
            </a:r>
            <a:endParaRPr lang="tr-TR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64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12. Sınırlı Yetki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tr-TR" sz="2400" dirty="0" smtClean="0">
                <a:latin typeface="+mj-lt"/>
              </a:rPr>
              <a:t>Bütçe kanununa, bütçe ile ilgili hükümler dışında hiçbir hüküm konulmaz.</a:t>
            </a:r>
          </a:p>
          <a:p>
            <a:pPr algn="just">
              <a:lnSpc>
                <a:spcPct val="90000"/>
              </a:lnSpc>
              <a:defRPr/>
            </a:pPr>
            <a:endParaRPr lang="tr-TR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602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13. Tahsis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685800"/>
            <a:ext cx="7543800" cy="4255368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tr-TR" dirty="0" smtClean="0">
                <a:latin typeface="+mj-lt"/>
              </a:rPr>
              <a:t>Her kamu hizmeti için ayrı-ayrı bütçede ödenek ayrılmasıdır. </a:t>
            </a:r>
          </a:p>
          <a:p>
            <a:pPr algn="just">
              <a:lnSpc>
                <a:spcPct val="90000"/>
              </a:lnSpc>
              <a:defRPr/>
            </a:pPr>
            <a:r>
              <a:rPr lang="tr-TR" dirty="0" smtClean="0">
                <a:latin typeface="+mj-lt"/>
              </a:rPr>
              <a:t>Tahsis (ödenek ayrılması) prensibinin şu sonuçları doğurduğunu söyleyebiliriz:</a:t>
            </a:r>
          </a:p>
          <a:p>
            <a:pPr algn="just">
              <a:lnSpc>
                <a:spcPct val="90000"/>
              </a:lnSpc>
              <a:defRPr/>
            </a:pPr>
            <a:endParaRPr lang="tr-TR" dirty="0" smtClean="0">
              <a:latin typeface="+mj-lt"/>
            </a:endParaRPr>
          </a:p>
          <a:p>
            <a:pPr lvl="2" algn="just">
              <a:lnSpc>
                <a:spcPct val="90000"/>
              </a:lnSpc>
              <a:defRPr/>
            </a:pPr>
            <a:r>
              <a:rPr lang="tr-TR" sz="1800" dirty="0" smtClean="0">
                <a:latin typeface="+mj-lt"/>
              </a:rPr>
              <a:t>i) Bütçede belirli bir hizmet için ayrılmış ödenek, ancak bu hizmet için kullanılabilir.</a:t>
            </a:r>
          </a:p>
          <a:p>
            <a:pPr lvl="2" algn="just">
              <a:lnSpc>
                <a:spcPct val="90000"/>
              </a:lnSpc>
              <a:defRPr/>
            </a:pPr>
            <a:r>
              <a:rPr lang="tr-TR" sz="1800" dirty="0" smtClean="0">
                <a:latin typeface="+mj-lt"/>
              </a:rPr>
              <a:t>ii) Bütçeden yapılması düşünülen giderler, ancak o dönem için kullanılır.</a:t>
            </a:r>
          </a:p>
          <a:p>
            <a:pPr lvl="2" algn="just">
              <a:lnSpc>
                <a:spcPct val="90000"/>
              </a:lnSpc>
              <a:defRPr/>
            </a:pPr>
            <a:r>
              <a:rPr lang="tr-TR" sz="1800" dirty="0" smtClean="0">
                <a:latin typeface="+mj-lt"/>
              </a:rPr>
              <a:t>iii) Herhangi bir hizmet için bütçeden yapılacak harcamalar, ancak bütçede bulunan miktarlar içinde taahhüt, tahakkuk, emir ve tediye edilir. Bütçede gösterilmeyen bir hizmet için ödemede bulunulamaz.</a:t>
            </a:r>
          </a:p>
        </p:txBody>
      </p:sp>
    </p:spTree>
    <p:extLst>
      <p:ext uri="{BB962C8B-B14F-4D97-AF65-F5344CB8AC3E}">
        <p14:creationId xmlns:p14="http://schemas.microsoft.com/office/powerpoint/2010/main" val="255872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>14. </a:t>
            </a:r>
            <a:r>
              <a:rPr lang="tr-TR" altLang="tr-TR" dirty="0" smtClean="0"/>
              <a:t>Hesap Verme Sorumluluğu İlkesi</a:t>
            </a:r>
          </a:p>
        </p:txBody>
      </p:sp>
      <p:sp>
        <p:nvSpPr>
          <p:cNvPr id="7680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400" dirty="0" smtClean="0">
                <a:latin typeface="Impact" panose="020B0806030902050204" pitchFamily="34" charset="0"/>
              </a:rPr>
              <a:t>Her türlü kamu kaynağının elde edilmesi ve kullanılmasında görevli ve yetkili olanlar; kaynakların etkili, ekonomik, verimli ve hukuka uygun olarak elde edilmesinden, kullanılmasından, muhasebeleştirilmesinden, raporlanmasından ve kötüye kullanılmaması için gerekli önlemlerin alınmasından sorumludur ve yetkili kılınmış </a:t>
            </a:r>
            <a:r>
              <a:rPr lang="nl-NL" altLang="tr-TR" sz="2400" dirty="0" smtClean="0">
                <a:latin typeface="Impact" panose="020B0806030902050204" pitchFamily="34" charset="0"/>
              </a:rPr>
              <a:t>mercilere hesap vermek zorundad</a:t>
            </a:r>
            <a:r>
              <a:rPr lang="tr-TR" altLang="tr-TR" sz="2400" dirty="0" smtClean="0">
                <a:latin typeface="Impact" panose="020B0806030902050204" pitchFamily="34" charset="0"/>
              </a:rPr>
              <a:t>ı</a:t>
            </a:r>
            <a:r>
              <a:rPr lang="nl-NL" altLang="tr-TR" sz="2400" dirty="0" smtClean="0">
                <a:latin typeface="Impact" panose="020B0806030902050204" pitchFamily="34" charset="0"/>
              </a:rPr>
              <a:t>r</a:t>
            </a:r>
            <a:r>
              <a:rPr lang="nl-NL" altLang="tr-TR" sz="2400" dirty="0" smtClean="0">
                <a:latin typeface="Impact" panose="020B0806030902050204" pitchFamily="34" charset="0"/>
              </a:rPr>
              <a:t>.</a:t>
            </a:r>
            <a:endParaRPr lang="tr-TR" altLang="tr-TR" sz="2400" dirty="0" smtClean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4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595238" cy="33843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619250"/>
            <a:ext cx="8105775" cy="3619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61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Bütçenin İlkeleri</a:t>
            </a:r>
          </a:p>
        </p:txBody>
      </p:sp>
      <p:sp>
        <p:nvSpPr>
          <p:cNvPr id="36867" name="8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Genellik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Birlik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Açıklık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Samimiyet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Doğruluk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Önceden İzin Alma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tr-TR" altLang="tr-TR" sz="2400" smtClean="0">
                <a:latin typeface="Impact" panose="020B0806030902050204" pitchFamily="34" charset="0"/>
              </a:rPr>
              <a:t>Giderlerin Gelirlere Önceliği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4648200" y="957816"/>
            <a:ext cx="3657600" cy="3767328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Bölüm Bazında Onaylama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Yıllık Olma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Denklik (Tevzin)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Alenilik (Şeffaflık)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Sınırlı Yetki (Tahdit)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Tahsis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Mali Saydamlık </a:t>
            </a: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tr-TR" sz="2400" dirty="0" smtClean="0">
                <a:latin typeface="Impact" panose="020B0806030902050204" pitchFamily="34" charset="0"/>
              </a:rPr>
              <a:t>Hesap Verme Sorumluluğu İlkesi</a:t>
            </a:r>
          </a:p>
          <a:p>
            <a:pPr>
              <a:defRPr/>
            </a:pPr>
            <a:endParaRPr lang="tr-TR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6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1. Genellik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Devlet maliyesinin tek bir varlık olarak ele alınmasını, büyük ya da küçük her türlü devlet gelir ve giderlerinin bütçede görülmesini amaçlayan bir ilkedir. Bunun için;</a:t>
            </a:r>
          </a:p>
          <a:p>
            <a:pPr lvl="2" algn="just">
              <a:defRPr/>
            </a:pPr>
            <a:endParaRPr lang="tr-TR" sz="1600" dirty="0" smtClean="0">
              <a:latin typeface="+mj-lt"/>
            </a:endParaRPr>
          </a:p>
          <a:p>
            <a:pPr lvl="2" algn="just">
              <a:defRPr/>
            </a:pPr>
            <a:r>
              <a:rPr lang="tr-TR" sz="1400" dirty="0" smtClean="0">
                <a:latin typeface="+mj-lt"/>
              </a:rPr>
              <a:t>a) Bütçe gösterilmeyen gelir veya gider kalmamalıdır.</a:t>
            </a:r>
          </a:p>
          <a:p>
            <a:pPr lvl="2" algn="just">
              <a:defRPr/>
            </a:pPr>
            <a:r>
              <a:rPr lang="tr-TR" sz="1400" dirty="0" smtClean="0">
                <a:latin typeface="+mj-lt"/>
              </a:rPr>
              <a:t>b)Bütçede hem kamu gelirleri hem de kamu giderleri gayri safi olarak gösterilmelidir.</a:t>
            </a:r>
          </a:p>
          <a:p>
            <a:pPr lvl="2" algn="just">
              <a:defRPr/>
            </a:pPr>
            <a:r>
              <a:rPr lang="tr-TR" sz="1400" dirty="0" smtClean="0">
                <a:latin typeface="+mj-lt"/>
              </a:rPr>
              <a:t>c) Bütçede belli bir gelirin belli bir gidere önceden tahsis edilmemesi gerekir (ademi tahsis)</a:t>
            </a:r>
          </a:p>
          <a:p>
            <a:pPr algn="just">
              <a:defRPr/>
            </a:pPr>
            <a:endParaRPr lang="tr-TR" sz="1800" dirty="0" smtClean="0">
              <a:latin typeface="+mj-lt"/>
            </a:endParaRP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Türk bütçesinde genellik ilkesine uymayan uygulamalar şunlardır:</a:t>
            </a:r>
          </a:p>
          <a:p>
            <a:pPr algn="just">
              <a:defRPr/>
            </a:pPr>
            <a:endParaRPr lang="tr-TR" sz="2000" dirty="0" smtClean="0">
              <a:latin typeface="+mj-lt"/>
            </a:endParaRPr>
          </a:p>
          <a:p>
            <a:pPr lvl="2" algn="just">
              <a:defRPr/>
            </a:pPr>
            <a:r>
              <a:rPr lang="tr-TR" sz="1400" dirty="0" smtClean="0">
                <a:latin typeface="+mj-lt"/>
              </a:rPr>
              <a:t>(1) Bütçe dışı fon uygulamaları</a:t>
            </a:r>
          </a:p>
          <a:p>
            <a:pPr lvl="2" algn="just">
              <a:defRPr/>
            </a:pPr>
            <a:r>
              <a:rPr lang="tr-TR" sz="1400" dirty="0" smtClean="0">
                <a:latin typeface="+mj-lt"/>
              </a:rPr>
              <a:t>(2) Koşul konularak yapılmış bağış ve yardımlar</a:t>
            </a:r>
          </a:p>
          <a:p>
            <a:pPr lvl="2" algn="just">
              <a:defRPr/>
            </a:pPr>
            <a:r>
              <a:rPr lang="tr-TR" sz="1400" dirty="0" smtClean="0">
                <a:latin typeface="+mj-lt"/>
              </a:rPr>
              <a:t>(3) Belirli hizmetlere tahsis edilen borçlanma gelirleri</a:t>
            </a:r>
          </a:p>
        </p:txBody>
      </p:sp>
    </p:spTree>
    <p:extLst>
      <p:ext uri="{BB962C8B-B14F-4D97-AF65-F5344CB8AC3E}">
        <p14:creationId xmlns:p14="http://schemas.microsoft.com/office/powerpoint/2010/main" val="420521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2. Birlik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80728"/>
            <a:ext cx="8229600" cy="3886200"/>
          </a:xfrm>
        </p:spPr>
        <p:txBody>
          <a:bodyPr/>
          <a:lstStyle/>
          <a:p>
            <a:pPr algn="just">
              <a:defRPr/>
            </a:pPr>
            <a:r>
              <a:rPr lang="tr-TR" sz="2400" dirty="0" smtClean="0">
                <a:latin typeface="+mj-lt"/>
              </a:rPr>
              <a:t>Kamu tüzel kişiliğinin bütçe yaparken tüm gelir ve giderlerini tek bir bütçe içinde toplamasına birlik ilkesi veya teklik ilkesi denir. </a:t>
            </a: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Ayrıca, tek bir bütçe ile maliyetlerin ve gelirlerin hepsi bir arada görülür. </a:t>
            </a: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Genel Yönetim Bütçesi kavramı ile birlik ilkesi tesis edilmeye çalışılmıştır. </a:t>
            </a:r>
          </a:p>
          <a:p>
            <a:pPr algn="just">
              <a:defRPr/>
            </a:pPr>
            <a:r>
              <a:rPr lang="tr-TR" sz="2400" dirty="0" smtClean="0">
                <a:latin typeface="+mj-lt"/>
              </a:rPr>
              <a:t>Genel Yönetim Bütçesi dışında, özerk bütçeler, olağanüstü bütçeler birlik ilkesinin istisnasını oluşturmaktadır. </a:t>
            </a:r>
          </a:p>
        </p:txBody>
      </p:sp>
    </p:spTree>
    <p:extLst>
      <p:ext uri="{BB962C8B-B14F-4D97-AF65-F5344CB8AC3E}">
        <p14:creationId xmlns:p14="http://schemas.microsoft.com/office/powerpoint/2010/main" val="127892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3 SmartArt Yer Tutucusu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542925"/>
            <a:ext cx="8712200" cy="6059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63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>3. Açıklık (Anlaşılır Olma)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smtClean="0">
                <a:latin typeface="+mj-lt"/>
              </a:rPr>
              <a:t>Bütçe ile ilgili belgelerin, bütçe tahminlerinin, sonuçlarının, gelir ve gider kalemlerini gösteren cetvellerin herkes tarafından kolayca anlaşılabilecek bir şekilde düzenlenmesidir. </a:t>
            </a:r>
          </a:p>
        </p:txBody>
      </p:sp>
    </p:spTree>
    <p:extLst>
      <p:ext uri="{BB962C8B-B14F-4D97-AF65-F5344CB8AC3E}">
        <p14:creationId xmlns:p14="http://schemas.microsoft.com/office/powerpoint/2010/main" val="333653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4. Samimiyet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400" smtClean="0">
                <a:latin typeface="+mj-lt"/>
              </a:rPr>
              <a:t>Subjektif doğruluk olarak adlandırılır. </a:t>
            </a:r>
          </a:p>
          <a:p>
            <a:pPr algn="just">
              <a:defRPr/>
            </a:pPr>
            <a:r>
              <a:rPr lang="tr-TR" sz="2400" smtClean="0">
                <a:latin typeface="+mj-lt"/>
              </a:rPr>
              <a:t>Bütçe gelir ve giderlerinin gerçeğe en yakın şekilde tahmin edilmesidir. Bütçeyi hazırlayan bakanlığın samimi davranarak bütçe kalemlerini şişirmemesi bu ilkenin gereklerinden biridir. </a:t>
            </a:r>
          </a:p>
        </p:txBody>
      </p:sp>
    </p:spTree>
    <p:extLst>
      <p:ext uri="{BB962C8B-B14F-4D97-AF65-F5344CB8AC3E}">
        <p14:creationId xmlns:p14="http://schemas.microsoft.com/office/powerpoint/2010/main" val="25645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11058</TotalTime>
  <Words>583</Words>
  <Application>Microsoft Office PowerPoint</Application>
  <PresentationFormat>Ekran Gösterisi 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NewsPrint</vt:lpstr>
      <vt:lpstr>Bütçe İlkeleri</vt:lpstr>
      <vt:lpstr>PowerPoint Sunusu</vt:lpstr>
      <vt:lpstr>PowerPoint Sunusu</vt:lpstr>
      <vt:lpstr>Bütçenin İlkeleri</vt:lpstr>
      <vt:lpstr>1. Genellik</vt:lpstr>
      <vt:lpstr>2. Birlik</vt:lpstr>
      <vt:lpstr>PowerPoint Sunusu</vt:lpstr>
      <vt:lpstr>3. Açıklık (Anlaşılır Olma) </vt:lpstr>
      <vt:lpstr>4. Samimiyet</vt:lpstr>
      <vt:lpstr>5. Doğruluk</vt:lpstr>
      <vt:lpstr>6. Önceden İzin Alma</vt:lpstr>
      <vt:lpstr>7. Giderlerin Gelirlerden Önce Olması</vt:lpstr>
      <vt:lpstr>8. Bölüm Bazında Onaylama</vt:lpstr>
      <vt:lpstr>9. Yıllık Olma</vt:lpstr>
      <vt:lpstr>10. Denklik</vt:lpstr>
      <vt:lpstr>11. Alenilik (Mali Saydamlık)</vt:lpstr>
      <vt:lpstr>12. Sınırlı Yetki</vt:lpstr>
      <vt:lpstr>13. Tahsis</vt:lpstr>
      <vt:lpstr>14. Hesap Verme Sorumluluğu İlkesi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Hukuk</dc:title>
  <dc:creator>Senol KANDEMIR</dc:creator>
  <cp:lastModifiedBy>Senol KANDEMIR</cp:lastModifiedBy>
  <cp:revision>126</cp:revision>
  <cp:lastPrinted>2018-10-01T13:28:08Z</cp:lastPrinted>
  <dcterms:created xsi:type="dcterms:W3CDTF">2017-09-15T05:55:16Z</dcterms:created>
  <dcterms:modified xsi:type="dcterms:W3CDTF">2022-12-23T06:29:27Z</dcterms:modified>
</cp:coreProperties>
</file>