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310" r:id="rId3"/>
    <p:sldId id="257" r:id="rId4"/>
    <p:sldId id="273" r:id="rId5"/>
    <p:sldId id="258" r:id="rId6"/>
    <p:sldId id="259" r:id="rId7"/>
    <p:sldId id="274" r:id="rId8"/>
    <p:sldId id="260" r:id="rId9"/>
    <p:sldId id="262" r:id="rId10"/>
    <p:sldId id="263" r:id="rId11"/>
    <p:sldId id="264" r:id="rId12"/>
    <p:sldId id="282" r:id="rId13"/>
    <p:sldId id="265" r:id="rId14"/>
    <p:sldId id="300" r:id="rId15"/>
    <p:sldId id="308" r:id="rId16"/>
    <p:sldId id="301" r:id="rId17"/>
    <p:sldId id="302" r:id="rId18"/>
    <p:sldId id="303" r:id="rId19"/>
    <p:sldId id="304" r:id="rId20"/>
    <p:sldId id="305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72F9C-24E9-4F6E-B98A-68DDC8DB8CBD}" type="doc">
      <dgm:prSet loTypeId="urn:microsoft.com/office/officeart/2005/8/layout/cycle4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CB512BA-EA4B-41F3-AD1C-C84820BDEE33}">
      <dgm:prSet phldrT="[Metin]" custT="1"/>
      <dgm:spPr/>
      <dgm:t>
        <a:bodyPr/>
        <a:lstStyle/>
        <a:p>
          <a:r>
            <a:rPr lang="tr-TR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Aile Sağlığı Merkezleri</a:t>
          </a:r>
          <a:endParaRPr lang="tr-TR" sz="18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AB4B301-8873-48DA-A730-561489CC21B5}" type="parTrans" cxnId="{1FB96D64-0DE5-43DB-91E1-0DFFD4880A22}">
      <dgm:prSet/>
      <dgm:spPr/>
      <dgm:t>
        <a:bodyPr/>
        <a:lstStyle/>
        <a:p>
          <a:endParaRPr lang="tr-TR"/>
        </a:p>
      </dgm:t>
    </dgm:pt>
    <dgm:pt modelId="{B404A2C7-1730-4553-84F1-EC87B716034B}" type="sibTrans" cxnId="{1FB96D64-0DE5-43DB-91E1-0DFFD4880A22}">
      <dgm:prSet/>
      <dgm:spPr/>
      <dgm:t>
        <a:bodyPr/>
        <a:lstStyle/>
        <a:p>
          <a:endParaRPr lang="tr-TR"/>
        </a:p>
      </dgm:t>
    </dgm:pt>
    <dgm:pt modelId="{510A4EEE-3351-43A1-A2CA-598BAADD3B54}">
      <dgm:prSet phldrT="[Metin]" custT="1"/>
      <dgm:spPr/>
      <dgm:t>
        <a:bodyPr/>
        <a:lstStyle/>
        <a:p>
          <a:r>
            <a:rPr lang="tr-TR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Kamu Hastaneleri</a:t>
          </a:r>
          <a:endParaRPr lang="tr-TR" sz="18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C6246B6-FB2F-4C05-B389-14BD8A8D77FE}" type="parTrans" cxnId="{5C7C50E1-11BE-4888-9B04-DA5521A0717F}">
      <dgm:prSet/>
      <dgm:spPr/>
      <dgm:t>
        <a:bodyPr/>
        <a:lstStyle/>
        <a:p>
          <a:endParaRPr lang="tr-TR"/>
        </a:p>
      </dgm:t>
    </dgm:pt>
    <dgm:pt modelId="{DCA6D0F9-053D-4E5E-B584-C917F43E2FD6}" type="sibTrans" cxnId="{5C7C50E1-11BE-4888-9B04-DA5521A0717F}">
      <dgm:prSet/>
      <dgm:spPr/>
      <dgm:t>
        <a:bodyPr/>
        <a:lstStyle/>
        <a:p>
          <a:endParaRPr lang="tr-TR"/>
        </a:p>
      </dgm:t>
    </dgm:pt>
    <dgm:pt modelId="{5FF47A5F-5DC6-4834-A63A-0571FB30019C}">
      <dgm:prSet phldrT="[Metin]" custT="1"/>
      <dgm:spPr/>
      <dgm:t>
        <a:bodyPr/>
        <a:lstStyle/>
        <a:p>
          <a:r>
            <a:rPr lang="tr-TR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Azınlık Hastaneleri</a:t>
          </a:r>
          <a:endParaRPr lang="tr-TR" sz="18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3759F1-FFEC-4447-9D4D-2D6513FDBBE3}" type="parTrans" cxnId="{2D0280D2-B88C-4B64-9AAD-049BDFF9DE97}">
      <dgm:prSet/>
      <dgm:spPr/>
      <dgm:t>
        <a:bodyPr/>
        <a:lstStyle/>
        <a:p>
          <a:endParaRPr lang="tr-TR"/>
        </a:p>
      </dgm:t>
    </dgm:pt>
    <dgm:pt modelId="{A1AA1F9F-3F5C-4A3D-9C09-653465886CAF}" type="sibTrans" cxnId="{2D0280D2-B88C-4B64-9AAD-049BDFF9DE97}">
      <dgm:prSet/>
      <dgm:spPr/>
      <dgm:t>
        <a:bodyPr/>
        <a:lstStyle/>
        <a:p>
          <a:endParaRPr lang="tr-TR"/>
        </a:p>
      </dgm:t>
    </dgm:pt>
    <dgm:pt modelId="{6606F926-0A4A-48BC-A1E2-642C28B165E4}">
      <dgm:prSet phldrT="[Metin]" custT="1"/>
      <dgm:spPr/>
      <dgm:t>
        <a:bodyPr/>
        <a:lstStyle/>
        <a:p>
          <a:r>
            <a:rPr lang="tr-TR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Özel Sektör</a:t>
          </a:r>
          <a:endParaRPr lang="tr-TR" sz="18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7EE8238-94E6-4757-8E73-990A9DD8D47A}" type="parTrans" cxnId="{2BA136D9-549C-4730-89A6-9BDC830348A2}">
      <dgm:prSet/>
      <dgm:spPr/>
      <dgm:t>
        <a:bodyPr/>
        <a:lstStyle/>
        <a:p>
          <a:endParaRPr lang="tr-TR"/>
        </a:p>
      </dgm:t>
    </dgm:pt>
    <dgm:pt modelId="{DC9C6D4C-2B40-493E-9A62-C58C7D7FAC27}" type="sibTrans" cxnId="{2BA136D9-549C-4730-89A6-9BDC830348A2}">
      <dgm:prSet/>
      <dgm:spPr/>
      <dgm:t>
        <a:bodyPr/>
        <a:lstStyle/>
        <a:p>
          <a:endParaRPr lang="tr-TR"/>
        </a:p>
      </dgm:t>
    </dgm:pt>
    <dgm:pt modelId="{278C0A9C-7B88-450C-B2F2-A3906F91E485}" type="pres">
      <dgm:prSet presAssocID="{01272F9C-24E9-4F6E-B98A-68DDC8DB8CB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C8BE47E-52D9-4B3C-98DA-E5A1696F4D74}" type="pres">
      <dgm:prSet presAssocID="{01272F9C-24E9-4F6E-B98A-68DDC8DB8CBD}" presName="children" presStyleCnt="0"/>
      <dgm:spPr/>
    </dgm:pt>
    <dgm:pt modelId="{6ED26B94-A7C2-4418-9F95-E102F04D40D7}" type="pres">
      <dgm:prSet presAssocID="{01272F9C-24E9-4F6E-B98A-68DDC8DB8CBD}" presName="childPlaceholder" presStyleCnt="0"/>
      <dgm:spPr/>
    </dgm:pt>
    <dgm:pt modelId="{3BA64835-13BC-484A-8470-8CDAA7B3B641}" type="pres">
      <dgm:prSet presAssocID="{01272F9C-24E9-4F6E-B98A-68DDC8DB8CBD}" presName="circle" presStyleCnt="0"/>
      <dgm:spPr/>
    </dgm:pt>
    <dgm:pt modelId="{7B3FC915-BFF1-4AA2-8E0A-3EA65DC6640E}" type="pres">
      <dgm:prSet presAssocID="{01272F9C-24E9-4F6E-B98A-68DDC8DB8CB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FD8D0C-F7DC-493D-85E6-57740D8E01A8}" type="pres">
      <dgm:prSet presAssocID="{01272F9C-24E9-4F6E-B98A-68DDC8DB8CBD}" presName="quadrant2" presStyleLbl="node1" presStyleIdx="1" presStyleCnt="4" custScaleX="10817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087396-9D19-4BD3-9CEA-C4ABF62B135D}" type="pres">
      <dgm:prSet presAssocID="{01272F9C-24E9-4F6E-B98A-68DDC8DB8CBD}" presName="quadrant3" presStyleLbl="node1" presStyleIdx="2" presStyleCnt="4" custScaleX="10817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D59CC3-1176-4C39-8C96-2FC901905083}" type="pres">
      <dgm:prSet presAssocID="{01272F9C-24E9-4F6E-B98A-68DDC8DB8CB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29D732-C3CC-4A0F-A657-439A7A5ECA45}" type="pres">
      <dgm:prSet presAssocID="{01272F9C-24E9-4F6E-B98A-68DDC8DB8CBD}" presName="quadrantPlaceholder" presStyleCnt="0"/>
      <dgm:spPr/>
    </dgm:pt>
    <dgm:pt modelId="{BA3DD025-8652-4C6A-8EFF-601F656C4E82}" type="pres">
      <dgm:prSet presAssocID="{01272F9C-24E9-4F6E-B98A-68DDC8DB8CBD}" presName="center1" presStyleLbl="fgShp" presStyleIdx="0" presStyleCnt="2"/>
      <dgm:spPr/>
    </dgm:pt>
    <dgm:pt modelId="{62CE7FDB-6F6E-4CC4-ACB2-50CB32863219}" type="pres">
      <dgm:prSet presAssocID="{01272F9C-24E9-4F6E-B98A-68DDC8DB8CBD}" presName="center2" presStyleLbl="fgShp" presStyleIdx="1" presStyleCnt="2"/>
      <dgm:spPr/>
    </dgm:pt>
  </dgm:ptLst>
  <dgm:cxnLst>
    <dgm:cxn modelId="{8CC5C90E-EA7B-4916-85A5-46EE8C32D06F}" type="presOf" srcId="{01272F9C-24E9-4F6E-B98A-68DDC8DB8CBD}" destId="{278C0A9C-7B88-450C-B2F2-A3906F91E485}" srcOrd="0" destOrd="0" presId="urn:microsoft.com/office/officeart/2005/8/layout/cycle4"/>
    <dgm:cxn modelId="{2BA136D9-549C-4730-89A6-9BDC830348A2}" srcId="{01272F9C-24E9-4F6E-B98A-68DDC8DB8CBD}" destId="{6606F926-0A4A-48BC-A1E2-642C28B165E4}" srcOrd="3" destOrd="0" parTransId="{47EE8238-94E6-4757-8E73-990A9DD8D47A}" sibTransId="{DC9C6D4C-2B40-493E-9A62-C58C7D7FAC27}"/>
    <dgm:cxn modelId="{F332C96B-16D6-4BE3-971C-4E306BB722C4}" type="presOf" srcId="{6606F926-0A4A-48BC-A1E2-642C28B165E4}" destId="{94D59CC3-1176-4C39-8C96-2FC901905083}" srcOrd="0" destOrd="0" presId="urn:microsoft.com/office/officeart/2005/8/layout/cycle4"/>
    <dgm:cxn modelId="{1FB96D64-0DE5-43DB-91E1-0DFFD4880A22}" srcId="{01272F9C-24E9-4F6E-B98A-68DDC8DB8CBD}" destId="{8CB512BA-EA4B-41F3-AD1C-C84820BDEE33}" srcOrd="0" destOrd="0" parTransId="{BAB4B301-8873-48DA-A730-561489CC21B5}" sibTransId="{B404A2C7-1730-4553-84F1-EC87B716034B}"/>
    <dgm:cxn modelId="{71E6F2F1-0699-4DCF-ABF7-7D17C77EAFC5}" type="presOf" srcId="{5FF47A5F-5DC6-4834-A63A-0571FB30019C}" destId="{80087396-9D19-4BD3-9CEA-C4ABF62B135D}" srcOrd="0" destOrd="0" presId="urn:microsoft.com/office/officeart/2005/8/layout/cycle4"/>
    <dgm:cxn modelId="{2D0280D2-B88C-4B64-9AAD-049BDFF9DE97}" srcId="{01272F9C-24E9-4F6E-B98A-68DDC8DB8CBD}" destId="{5FF47A5F-5DC6-4834-A63A-0571FB30019C}" srcOrd="2" destOrd="0" parTransId="{783759F1-FFEC-4447-9D4D-2D6513FDBBE3}" sibTransId="{A1AA1F9F-3F5C-4A3D-9C09-653465886CAF}"/>
    <dgm:cxn modelId="{4C700D5D-C526-4FDA-9B76-53373042E9A4}" type="presOf" srcId="{8CB512BA-EA4B-41F3-AD1C-C84820BDEE33}" destId="{7B3FC915-BFF1-4AA2-8E0A-3EA65DC6640E}" srcOrd="0" destOrd="0" presId="urn:microsoft.com/office/officeart/2005/8/layout/cycle4"/>
    <dgm:cxn modelId="{5C7C50E1-11BE-4888-9B04-DA5521A0717F}" srcId="{01272F9C-24E9-4F6E-B98A-68DDC8DB8CBD}" destId="{510A4EEE-3351-43A1-A2CA-598BAADD3B54}" srcOrd="1" destOrd="0" parTransId="{7C6246B6-FB2F-4C05-B389-14BD8A8D77FE}" sibTransId="{DCA6D0F9-053D-4E5E-B584-C917F43E2FD6}"/>
    <dgm:cxn modelId="{1191159B-9D47-467D-82AE-77DBC961980B}" type="presOf" srcId="{510A4EEE-3351-43A1-A2CA-598BAADD3B54}" destId="{98FD8D0C-F7DC-493D-85E6-57740D8E01A8}" srcOrd="0" destOrd="0" presId="urn:microsoft.com/office/officeart/2005/8/layout/cycle4"/>
    <dgm:cxn modelId="{D1C420D0-9E44-46C8-BA80-B40D40F1E4D4}" type="presParOf" srcId="{278C0A9C-7B88-450C-B2F2-A3906F91E485}" destId="{EC8BE47E-52D9-4B3C-98DA-E5A1696F4D74}" srcOrd="0" destOrd="0" presId="urn:microsoft.com/office/officeart/2005/8/layout/cycle4"/>
    <dgm:cxn modelId="{41757D91-38D0-4FF2-9714-1F632308685F}" type="presParOf" srcId="{EC8BE47E-52D9-4B3C-98DA-E5A1696F4D74}" destId="{6ED26B94-A7C2-4418-9F95-E102F04D40D7}" srcOrd="0" destOrd="0" presId="urn:microsoft.com/office/officeart/2005/8/layout/cycle4"/>
    <dgm:cxn modelId="{773B202D-C81C-4468-A456-0C116331F7EF}" type="presParOf" srcId="{278C0A9C-7B88-450C-B2F2-A3906F91E485}" destId="{3BA64835-13BC-484A-8470-8CDAA7B3B641}" srcOrd="1" destOrd="0" presId="urn:microsoft.com/office/officeart/2005/8/layout/cycle4"/>
    <dgm:cxn modelId="{098208C0-B9A7-4288-89D0-B230D319B758}" type="presParOf" srcId="{3BA64835-13BC-484A-8470-8CDAA7B3B641}" destId="{7B3FC915-BFF1-4AA2-8E0A-3EA65DC6640E}" srcOrd="0" destOrd="0" presId="urn:microsoft.com/office/officeart/2005/8/layout/cycle4"/>
    <dgm:cxn modelId="{56FDC2E1-3E1C-4399-B174-8F9F2E4D5965}" type="presParOf" srcId="{3BA64835-13BC-484A-8470-8CDAA7B3B641}" destId="{98FD8D0C-F7DC-493D-85E6-57740D8E01A8}" srcOrd="1" destOrd="0" presId="urn:microsoft.com/office/officeart/2005/8/layout/cycle4"/>
    <dgm:cxn modelId="{2359876D-734F-47AE-B3CA-3BA50CF353DB}" type="presParOf" srcId="{3BA64835-13BC-484A-8470-8CDAA7B3B641}" destId="{80087396-9D19-4BD3-9CEA-C4ABF62B135D}" srcOrd="2" destOrd="0" presId="urn:microsoft.com/office/officeart/2005/8/layout/cycle4"/>
    <dgm:cxn modelId="{47A44E34-D3A8-4FED-8AA5-FE6B55293132}" type="presParOf" srcId="{3BA64835-13BC-484A-8470-8CDAA7B3B641}" destId="{94D59CC3-1176-4C39-8C96-2FC901905083}" srcOrd="3" destOrd="0" presId="urn:microsoft.com/office/officeart/2005/8/layout/cycle4"/>
    <dgm:cxn modelId="{D1B79BF5-10A7-4E2D-B77D-3C0EB331A878}" type="presParOf" srcId="{3BA64835-13BC-484A-8470-8CDAA7B3B641}" destId="{FE29D732-C3CC-4A0F-A657-439A7A5ECA45}" srcOrd="4" destOrd="0" presId="urn:microsoft.com/office/officeart/2005/8/layout/cycle4"/>
    <dgm:cxn modelId="{E1AF03EB-8CD6-46E3-BC03-EE9D39AFCF75}" type="presParOf" srcId="{278C0A9C-7B88-450C-B2F2-A3906F91E485}" destId="{BA3DD025-8652-4C6A-8EFF-601F656C4E82}" srcOrd="2" destOrd="0" presId="urn:microsoft.com/office/officeart/2005/8/layout/cycle4"/>
    <dgm:cxn modelId="{269160A7-AA9C-4490-B23E-672BA6752572}" type="presParOf" srcId="{278C0A9C-7B88-450C-B2F2-A3906F91E485}" destId="{62CE7FDB-6F6E-4CC4-ACB2-50CB3286321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FC915-BFF1-4AA2-8E0A-3EA65DC6640E}">
      <dsp:nvSpPr>
        <dsp:cNvPr id="0" name=""/>
        <dsp:cNvSpPr/>
      </dsp:nvSpPr>
      <dsp:spPr>
        <a:xfrm>
          <a:off x="1551876" y="254314"/>
          <a:ext cx="1931899" cy="193189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Aile Sağlığı Merkezleri</a:t>
          </a:r>
          <a:endParaRPr lang="tr-TR" sz="18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17716" y="820154"/>
        <a:ext cx="1366059" cy="1366059"/>
      </dsp:txXfrm>
    </dsp:sp>
    <dsp:sp modelId="{98FD8D0C-F7DC-493D-85E6-57740D8E01A8}">
      <dsp:nvSpPr>
        <dsp:cNvPr id="0" name=""/>
        <dsp:cNvSpPr/>
      </dsp:nvSpPr>
      <dsp:spPr>
        <a:xfrm rot="5400000">
          <a:off x="3573008" y="175348"/>
          <a:ext cx="1931899" cy="2089831"/>
        </a:xfrm>
        <a:prstGeom prst="pieWedge">
          <a:avLst/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Kamu Hastaneleri</a:t>
          </a:r>
          <a:endParaRPr lang="tr-TR" sz="18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494043" y="820154"/>
        <a:ext cx="1477734" cy="1366059"/>
      </dsp:txXfrm>
    </dsp:sp>
    <dsp:sp modelId="{80087396-9D19-4BD3-9CEA-C4ABF62B135D}">
      <dsp:nvSpPr>
        <dsp:cNvPr id="0" name=""/>
        <dsp:cNvSpPr/>
      </dsp:nvSpPr>
      <dsp:spPr>
        <a:xfrm rot="10800000">
          <a:off x="3494042" y="2275447"/>
          <a:ext cx="2089831" cy="1931899"/>
        </a:xfrm>
        <a:prstGeom prst="pieWedge">
          <a:avLst/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Azınlık Hastaneleri</a:t>
          </a:r>
          <a:endParaRPr lang="tr-TR" sz="18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494042" y="2275447"/>
        <a:ext cx="1477734" cy="1366059"/>
      </dsp:txXfrm>
    </dsp:sp>
    <dsp:sp modelId="{94D59CC3-1176-4C39-8C96-2FC901905083}">
      <dsp:nvSpPr>
        <dsp:cNvPr id="0" name=""/>
        <dsp:cNvSpPr/>
      </dsp:nvSpPr>
      <dsp:spPr>
        <a:xfrm rot="16200000">
          <a:off x="1551876" y="2275447"/>
          <a:ext cx="1931899" cy="1931899"/>
        </a:xfrm>
        <a:prstGeom prst="pieWedge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Özel Sektör</a:t>
          </a:r>
          <a:endParaRPr lang="tr-TR" sz="18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117716" y="2275447"/>
        <a:ext cx="1366059" cy="1366059"/>
      </dsp:txXfrm>
    </dsp:sp>
    <dsp:sp modelId="{BA3DD025-8652-4C6A-8EFF-601F656C4E82}">
      <dsp:nvSpPr>
        <dsp:cNvPr id="0" name=""/>
        <dsp:cNvSpPr/>
      </dsp:nvSpPr>
      <dsp:spPr>
        <a:xfrm>
          <a:off x="3194882" y="1829281"/>
          <a:ext cx="667018" cy="58001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E7FDB-6F6E-4CC4-ACB2-50CB32863219}">
      <dsp:nvSpPr>
        <dsp:cNvPr id="0" name=""/>
        <dsp:cNvSpPr/>
      </dsp:nvSpPr>
      <dsp:spPr>
        <a:xfrm rot="10800000">
          <a:off x="3194882" y="2052364"/>
          <a:ext cx="667018" cy="58001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D6F49-C0B6-4A09-84B4-D613159A1C69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7553-0A14-4A1C-89E2-D77F9282AE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22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78069-83E1-4991-80A0-47677E66E62F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1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2076-A4D6-4437-BB4F-EE6A80BC26C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AFC-E6F7-4B01-B52D-1F8F50729D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6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2076-A4D6-4437-BB4F-EE6A80BC26C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AFC-E6F7-4B01-B52D-1F8F50729D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2076-A4D6-4437-BB4F-EE6A80BC26C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AFC-E6F7-4B01-B52D-1F8F50729D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95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5EFAF46-4417-47A8-BB43-9D8CBF9B2F83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720F8A-0F54-40D8-8EF1-8A76D68FC9F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F46-4417-47A8-BB43-9D8CBF9B2F83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720F8A-0F54-40D8-8EF1-8A76D68FC9F9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Dikdörtgen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F46-4417-47A8-BB43-9D8CBF9B2F83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E720F8A-0F54-40D8-8EF1-8A76D68FC9F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EFAF46-4417-47A8-BB43-9D8CBF9B2F83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E720F8A-0F54-40D8-8EF1-8A76D68FC9F9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EFAF46-4417-47A8-BB43-9D8CBF9B2F83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12" name="Slayt Numarası Yer Tutucus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E720F8A-0F54-40D8-8EF1-8A76D68FC9F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F46-4417-47A8-BB43-9D8CBF9B2F83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720F8A-0F54-40D8-8EF1-8A76D68FC9F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F46-4417-47A8-BB43-9D8CBF9B2F83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720F8A-0F54-40D8-8EF1-8A76D68FC9F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F46-4417-47A8-BB43-9D8CBF9B2F83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720F8A-0F54-40D8-8EF1-8A76D68FC9F9}" type="slidenum">
              <a:rPr lang="tr-TR" smtClean="0"/>
              <a:t>‹#›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2076-A4D6-4437-BB4F-EE6A80BC26C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AFC-E6F7-4B01-B52D-1F8F50729D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4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Dikdörtgen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45EFAF46-4417-47A8-BB43-9D8CBF9B2F83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E720F8A-0F54-40D8-8EF1-8A76D68FC9F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AF46-4417-47A8-BB43-9D8CBF9B2F83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0F8A-0F54-40D8-8EF1-8A76D68FC9F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45EFAF46-4417-47A8-BB43-9D8CBF9B2F83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9E720F8A-0F54-40D8-8EF1-8A76D68FC9F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2076-A4D6-4437-BB4F-EE6A80BC26C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AFC-E6F7-4B01-B52D-1F8F50729D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1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2076-A4D6-4437-BB4F-EE6A80BC26C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AFC-E6F7-4B01-B52D-1F8F50729D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2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2076-A4D6-4437-BB4F-EE6A80BC26C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AFC-E6F7-4B01-B52D-1F8F50729D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8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2076-A4D6-4437-BB4F-EE6A80BC26C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AFC-E6F7-4B01-B52D-1F8F50729D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5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2076-A4D6-4437-BB4F-EE6A80BC26C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AFC-E6F7-4B01-B52D-1F8F50729D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2076-A4D6-4437-BB4F-EE6A80BC26C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AFC-E6F7-4B01-B52D-1F8F50729D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2076-A4D6-4437-BB4F-EE6A80BC26C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6AFC-E6F7-4B01-B52D-1F8F50729D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3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82076-A4D6-4437-BB4F-EE6A80BC26C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56AFC-E6F7-4B01-B52D-1F8F50729DD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2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EFAF46-4417-47A8-BB43-9D8CBF9B2F83}" type="datetimeFigureOut">
              <a:rPr lang="tr-TR" smtClean="0"/>
              <a:t>29.09.2022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E720F8A-0F54-40D8-8EF1-8A76D68FC9F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rgipark.org.tr/en/download/article-file/1166726" TargetMode="External"/><Relationship Id="rId2" Type="http://schemas.openxmlformats.org/officeDocument/2006/relationships/hyperlink" Target="https://dergipark.org.tr/en/download/article-file/340272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zx\Desktop\模板.pptx\ppt\media\image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2" y="2468896"/>
            <a:ext cx="12192001" cy="153617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dirty="0" smtClean="0">
                <a:solidFill>
                  <a:prstClr val="white"/>
                </a:solidFill>
              </a:rPr>
              <a:t>;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345914"/>
            <a:ext cx="10363200" cy="1782134"/>
          </a:xfrm>
        </p:spPr>
        <p:txBody>
          <a:bodyPr>
            <a:normAutofit/>
          </a:bodyPr>
          <a:lstStyle/>
          <a:p>
            <a:r>
              <a:rPr lang="tr-TR" altLang="zh-CN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Sağlık Hizmetleri Yönetimi </a:t>
            </a:r>
            <a:r>
              <a:rPr lang="tr-TR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tr-TR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tr-TR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Türkiye’de Sağlık Hizmetlerinin Tarihsel Gelişimi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32315" y="5954321"/>
            <a:ext cx="3859685" cy="9036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zh-C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Öğr. Gör. Şeyda ÇAVMAK</a:t>
            </a:r>
          </a:p>
          <a:p>
            <a:pPr algn="ctr"/>
            <a:r>
              <a:rPr lang="tr-TR" altLang="zh-CN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seydacavmak@cag.edu.tr</a:t>
            </a:r>
            <a:endParaRPr lang="zh-CN" alt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çağ üniversitesi logo png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7" y="19743"/>
            <a:ext cx="1651452" cy="165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1848" y="310401"/>
            <a:ext cx="10515600" cy="890603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Cumhuriyet Dönemi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797257" y="1843420"/>
            <a:ext cx="10721454" cy="36156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1980’lerde Dünya’da hakim olan liberal bakış açısının etkileri hissedilmeye başlanmıştır.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1987 Sağlık Hizmetleri Temel Kanunu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1990’lar Dünya Bankasından kredi alma çalışmaları</a:t>
            </a:r>
          </a:p>
          <a:p>
            <a:pPr algn="just">
              <a:lnSpc>
                <a:spcPct val="150000"/>
              </a:lnSpc>
            </a:pPr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ve II. Ulusal Sağlık Kongreleri ile merkeziyetçi yapıdan yerel yönetimleri devir konusunda baskın fikirler ortaya çıkmıştır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7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837331" y="354878"/>
            <a:ext cx="5697070" cy="810532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Sağlıkta Dönüşüm Programı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0" y="1542197"/>
            <a:ext cx="10263116" cy="1263829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2002- Sağlıkta Acil Eylem Planı</a:t>
            </a:r>
          </a:p>
          <a:p>
            <a:pPr algn="ctr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«Herkese Sağlık» ilkesi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50376" y="2361063"/>
            <a:ext cx="101812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Sekiz ana tema:</a:t>
            </a:r>
          </a:p>
          <a:p>
            <a:endParaRPr lang="tr-TR" sz="2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Planlayıcı 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denetleyici Sağlık Bakanlığı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Herkesi tek çatı altında toplayan GSS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Yaygın erişimi kolay ve güler yüzlü sağlık hizmet sistemi</a:t>
            </a:r>
            <a:r>
              <a:rPr lang="tr-T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Güçlendirilmiş temel sağlık hizmetleri,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-Etkili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kademeli sevk zinciri,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İdari ve mali özerkliğe sahip sağlık işletmeleri,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Bilgi ve beceri ile donanmış, yüksek motivasyonla çalışan sağlık insan gücü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Sistemi destekleyecek eğitim ve bilim kurumları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Nitelikli ve etkili sağlık hizmetleri için kalite ve akreditasyon, </a:t>
            </a:r>
            <a:endParaRPr lang="tr-TR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Akılcı ilaç ve malzeme yönetiminde kurumsal yapılanma, </a:t>
            </a:r>
            <a:endParaRPr lang="tr-TR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Ulusal İlaç Kurumu,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Tıbbi Cihaz Kurumu,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Karar sürecinde etkili bilgiye erişim: Sağlık Bilgi Sistemi. </a:t>
            </a:r>
          </a:p>
          <a:p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5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Sağlıkta Dönüşüm Programı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134035" y="1834590"/>
            <a:ext cx="97042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Yapılmak İstenenler;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Bakanlığının planlama ve denetim aşamasına çekilmesi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 Sağlık Sigortası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Bürokrasinin azaltılması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 girişimin önünün açılması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Performansa dayalı ödeme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Aile hekimliği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Sevk sistemi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3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663 sayılı KHK ile yeni yapılanma….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Bu KHK ile sağlık bakanlığı teşkilat şeması yeni bir görünüme kavuşmuştur.</a:t>
            </a:r>
          </a:p>
          <a:p>
            <a:pPr algn="just"/>
            <a:r>
              <a:rPr lang="tr-TR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Hastanelerden Kamu Hastane Kurumları ve buna bağlı Kamu Hastane Birlikleri sorumludur.</a:t>
            </a:r>
          </a:p>
          <a:p>
            <a:pPr algn="just"/>
            <a:r>
              <a:rPr lang="tr-TR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İlaç ve Tıbbi Cihaz Kurumu mevcuttur.</a:t>
            </a:r>
          </a:p>
          <a:p>
            <a:pPr algn="just"/>
            <a:r>
              <a:rPr lang="tr-TR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Halk sağlığı için Halk Sağlığı Kurumu görevlidir.</a:t>
            </a:r>
          </a:p>
          <a:p>
            <a:pPr algn="just"/>
            <a:r>
              <a:rPr lang="tr-TR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Hastaneleri hastane yöneticileri yönetir.</a:t>
            </a:r>
            <a:endParaRPr lang="tr-TR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57120" y="157119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Hizmet Sunumu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70022925"/>
              </p:ext>
            </p:extLst>
          </p:nvPr>
        </p:nvGraphicFramePr>
        <p:xfrm>
          <a:off x="2567608" y="1678674"/>
          <a:ext cx="7056784" cy="446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703511" y="1715617"/>
            <a:ext cx="273630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1. Kamuya aittir</a:t>
            </a:r>
          </a:p>
          <a:p>
            <a:pPr algn="just"/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2. Hem koruyucu hem tedavi edici hizmet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703511" y="4509120"/>
            <a:ext cx="2429089" cy="193899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Hastaneler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Klinikler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Eczaneler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Laboratuvarlar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Tıbbi cihaz ve ilaç şirketleri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8040217" y="1715617"/>
            <a:ext cx="2736304" cy="120032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dirty="0">
                <a:latin typeface="Times New Roman" pitchFamily="18" charset="0"/>
                <a:cs typeface="Times New Roman" pitchFamily="18" charset="0"/>
              </a:rPr>
              <a:t>1.İl, ilçe devlet hastaneleri</a:t>
            </a:r>
          </a:p>
          <a:p>
            <a:pPr algn="just"/>
            <a:r>
              <a:rPr lang="tr-TR" dirty="0">
                <a:latin typeface="Times New Roman" pitchFamily="18" charset="0"/>
                <a:cs typeface="Times New Roman" pitchFamily="18" charset="0"/>
              </a:rPr>
              <a:t>2.EğitimAraştırma Hastaneleri</a:t>
            </a:r>
          </a:p>
          <a:p>
            <a:pPr algn="just"/>
            <a:r>
              <a:rPr lang="tr-TR" dirty="0">
                <a:latin typeface="Times New Roman" pitchFamily="18" charset="0"/>
                <a:cs typeface="Times New Roman" pitchFamily="18" charset="0"/>
              </a:rPr>
              <a:t>3. Dal Hastaneleri vb.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8149399" y="4699425"/>
            <a:ext cx="2137639" cy="163121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Azınlık gruplara ait </a:t>
            </a:r>
          </a:p>
          <a:p>
            <a:pPr marL="457200" indent="-457200" algn="just">
              <a:buAutoNum type="arabicPeriod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Bir takım vakıf hastaneleri</a:t>
            </a:r>
          </a:p>
        </p:txBody>
      </p:sp>
    </p:spTree>
    <p:extLst>
      <p:ext uri="{BB962C8B-B14F-4D97-AF65-F5344CB8AC3E}">
        <p14:creationId xmlns:p14="http://schemas.microsoft.com/office/powerpoint/2010/main" val="6642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88293" y="305316"/>
            <a:ext cx="10853248" cy="977573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2017 tarihli 694 Sayılı KHK ile daha yeni yapılanma…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37230" y="2142699"/>
            <a:ext cx="10276764" cy="291339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Madde 185: Kamu Hastaneleri Genel Müdürlüğü, Halk Sağlığı Genel Müdürlüğü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Madde 188: Hastaneler başhekim tarafından yönetilir.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Hastanelerden il sağlık müdürlüğü sorumludur.</a:t>
            </a:r>
          </a:p>
        </p:txBody>
      </p:sp>
    </p:spTree>
    <p:extLst>
      <p:ext uri="{BB962C8B-B14F-4D97-AF65-F5344CB8AC3E}">
        <p14:creationId xmlns:p14="http://schemas.microsoft.com/office/powerpoint/2010/main" val="173240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310185" y="274638"/>
            <a:ext cx="8900615" cy="11430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2017 tarihli 694 Sayılı KHK</a:t>
            </a:r>
            <a:endParaRPr lang="tr-T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9307" y="1600200"/>
            <a:ext cx="11428757" cy="4495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Halk Sağlığı Genel Müdürlüğü;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Halk sağlığını korumak ve geliştirmek, sağlık için risk oluşturan faktörlerle mücadele etmek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Birinci basamak sağlık hizmetlerini yürütmek, bu amaçla birinci basamak sağlık kuruluşlarını kurmak ve işletmek, gerektiğinde bunları birleştirmek, ayırmak, nakletmek veya kapatmak</a:t>
            </a:r>
          </a:p>
          <a:p>
            <a:pPr marL="514350" indent="-514350" algn="just">
              <a:buFont typeface="+mj-lt"/>
              <a:buAutoNum type="alphaLcParenR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lphaLcParenR"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7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2017 tarihli 694 Sayılı KHK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sz="quarter" idx="1"/>
          </p:nvPr>
        </p:nvSpPr>
        <p:spPr>
          <a:xfrm>
            <a:off x="409433" y="1600200"/>
            <a:ext cx="11278631" cy="4495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Halk Sağlığı Genel Müdürlüğü;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c) Bulaşıcı ve bulaşıcısı olmayan kronik hastalıklar ve kanser ile anne, ergen, yaşlı ve engelli risk gruplarıyla ilgili olarak izleme,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sürveyans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inceleme, araştırma, bağışıklama ve kontrol çalışmaları yapmak, bunlarla ilgili verilen toplanmasını sağlamak, belirlenen hedefler doğrultusunda plan ve programlar yapmak, uygulamak, denetlemek……</a:t>
            </a:r>
          </a:p>
          <a:p>
            <a:pPr marL="514350" indent="-514350" algn="just">
              <a:buFont typeface="+mj-lt"/>
              <a:buAutoNum type="alphaLcParenR"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8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2017 tarihli 694 Sayılı KHK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Halk Sağlığı Genel Müdürlüğü;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ç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 Yaşam kalitesini yükseltecek alışkanlıkları kazandırarak toplumdaki tüm bireylerin sağlığını geliştirmek, hatalı beslenme alışkanlıkları,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obezite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sigara ve benzeri zararlı maddelerin yol açtığı sağlık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risleri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tehditleri ile mücadele etmek…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86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991544" y="218364"/>
            <a:ext cx="8229600" cy="690357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2017 tarihli 694 Sayılı KHK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0377" y="1546397"/>
            <a:ext cx="11259402" cy="516830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Halk Sağlığı Genel Müdürlüğü;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d)Birey toplum , çevre sağlığı ve genel sağlığı ilgilendiren her tür etkeni incelemek, teşhis etmek, değerlendirmek….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e) sağlık tehditlerine yönelik erken uyarı ve cevap geliştirilmesi amacıyla gerekli organizasyonu sağlamak…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f) biyolojik ürünler ve test materyali ile benzeri ürünlerle ilgili araştırma ve geliştirme faaliyetlerinde bulunmak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g) Görev ve sorumluluk alanıyla ilgili olarak hizmet standardizasyonu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sağlamak..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8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Selçuklu ve Osmanlı Dönemi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27798" y="1600200"/>
            <a:ext cx="11000096" cy="470506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Selçuklular Döneminde </a:t>
            </a:r>
            <a:r>
              <a:rPr 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bedelini ödeyebilenlerin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alabildikleri sağlık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hizmetleri </a:t>
            </a:r>
          </a:p>
          <a:p>
            <a:pPr>
              <a:lnSpc>
                <a:spcPct val="150000"/>
              </a:lnSpc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Şifahane veya Darüşşifalar. 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Kayseri’de Gevher Nesibe Şifahanesi =Selçuklu</a:t>
            </a:r>
          </a:p>
          <a:p>
            <a:pPr>
              <a:lnSpc>
                <a:spcPct val="150000"/>
              </a:lnSpc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Edirne II. Bayezid Darüşşifa= Osmanlı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 zamanda vakıf hastaneleri, savaş zamanı gezici hastaneleri</a:t>
            </a:r>
          </a:p>
          <a:p>
            <a:pPr>
              <a:lnSpc>
                <a:spcPct val="150000"/>
              </a:lnSpc>
            </a:pP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Osmanlıda 15.yy’da ilk defa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oluşturulan </a:t>
            </a:r>
            <a:r>
              <a:rPr lang="tr-T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hekimbaşı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makamının</a:t>
            </a:r>
            <a:r>
              <a:rPr lang="tr-T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örevi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saray halkının sağlığı ile alakadar olmak.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82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Yararlanılan Kaynaklar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Çavmak, Ş., Çavmak, D.(2017): Türkiye’de Sağlık Hizmetlerinin Tarihsel Gelişimi. Sağlık Yönetimi Dergisi, 1(1)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Https://Dergipark.Org.Tr/En/Download/Article-file/340272</a:t>
            </a:r>
            <a:endPara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Altındağ, Ö., &amp; Yıldız, A. (2020). Türkiye’de Sağlık Politikalarının Dönüşümü. </a:t>
            </a:r>
            <a:r>
              <a:rPr lang="tr-T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Birey Ve Toplum Sosyal Bilimler Dergisi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tr-T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(1), 157-184.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Https://Dergipark.Org.Tr/En/Download/Article-file/1166726</a:t>
            </a:r>
            <a:endPara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Dost, Z. (2016). Genel Sağlık Sigortası'nın Uygulanabilirliğinin İncelenmesi. </a:t>
            </a:r>
            <a:r>
              <a:rPr lang="tr-TR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lang="tr-T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tr-TR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(68).</a:t>
            </a:r>
            <a:endParaRPr 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www.sgk.gov.tr</a:t>
            </a:r>
          </a:p>
        </p:txBody>
      </p:sp>
    </p:spTree>
    <p:extLst>
      <p:ext uri="{BB962C8B-B14F-4D97-AF65-F5344CB8AC3E}">
        <p14:creationId xmlns:p14="http://schemas.microsoft.com/office/powerpoint/2010/main" val="400781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İKİNCİ BAYEZİD KÜLLİYESİ SAĞLIK MÜZESİ | Kültür Portal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21" y="139272"/>
            <a:ext cx="5464043" cy="364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vher Nesibe Darüşşifası | Tarihi Yapı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764" y="2837145"/>
            <a:ext cx="5933452" cy="346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6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948184" y="327546"/>
            <a:ext cx="5674658" cy="96753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Osmanlı Son Dönemler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67117" y="1853054"/>
            <a:ext cx="10583103" cy="281448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1827 yılında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Tıphane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1839 yılında da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Cerrahhane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kurulmuştur.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 ordu çevresinde yoğunlaşmıştır.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1871’de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memleket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tabipliği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ortaya çıkmaya başlamıştır.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Kamu kaynağı yetmediği için ücretli hasta bakılmasına izin verilmiştir.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6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u="sng" dirty="0" smtClean="0">
                <a:latin typeface="Times New Roman" pitchFamily="18" charset="0"/>
                <a:cs typeface="Times New Roman" pitchFamily="18" charset="0"/>
              </a:rPr>
              <a:t>Cumhuriyet Dönemi;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Kurtuluş savaşı sonrası yaralı bakımı temel hedef olmuştur.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Sağlık planlama girişimleri başlamış.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Tüm ülke kapsama alınmaya çalışılmış ve Numune Hastanelerinin kurulmasına karar verilmiştir.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Yasal altyapı çalışmaları yürütülmüştür.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969827" y="218363"/>
            <a:ext cx="8229600" cy="955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Türkiye’de Sağlık Hizmetlerinin Gelişimi</a:t>
            </a:r>
          </a:p>
        </p:txBody>
      </p:sp>
    </p:spTree>
    <p:extLst>
      <p:ext uri="{BB962C8B-B14F-4D97-AF65-F5344CB8AC3E}">
        <p14:creationId xmlns:p14="http://schemas.microsoft.com/office/powerpoint/2010/main" val="49376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Okunması Gereken Hikayeler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513964" y="1773710"/>
            <a:ext cx="4504765" cy="3499411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Sabahattin Ali: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Sulfata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Böbrek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Dekolman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Cankurtaran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Hakkımızı Yedirmeyiz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3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54506" y="311336"/>
            <a:ext cx="4872318" cy="916963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Cumhuriyet Dönemi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İl düzeyinde «Sağlık Müdürleri», ilçelerde «Danışmanlar» ve «Hükümet Tabipleri» görev yapmıştır.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Bulaşıcı hastalıklar ile mücadele için «dikey örgütlenme» modeli oluşturulmuştur.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Umumi Hıfzıssıhha Kanunu hazırlanıp yürürlüğe sokulmuştur.</a:t>
            </a:r>
          </a:p>
          <a:p>
            <a:pPr lvl="0" algn="just">
              <a:lnSpc>
                <a:spcPct val="150000"/>
              </a:lnSpc>
              <a:buClr>
                <a:srgbClr val="DD8047"/>
              </a:buClr>
            </a:pPr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1945 yılında işçiler için sosyal güvenlik uygulaması başlamıştır. SSK olarak bilinen bu yapı hem finansör hem sunucu statüsünde idi.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0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3021106" y="430306"/>
            <a:ext cx="4939553" cy="716106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Cumhuriyet Dönemi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4024" y="1600199"/>
            <a:ext cx="11286698" cy="471871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1960’larda İnsan Hakları Beyannamesi imzalanmıştır. Sonrasında 224 sayılı kanunla sosyalizasyon hedeflenmiştir.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Öngörülen Yapı;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Kırsalda 2000, kentte 2500 kişiye düşecek şekilde bir sağlık evi; ev ziyaretleri, izleme.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Sağlık ocakları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Sağlık ocağında çözülemeyen sorunların, hekimi tarafından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kayıtları tutulmak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kaydıyla bölge hastanesine yönlendirilmesi (Sevk)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Hastadan asıl sorumlu olan birinci basamak hekimi</a:t>
            </a:r>
            <a:endParaRPr lang="tr-TR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4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2791" y="360310"/>
            <a:ext cx="10515600" cy="854342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224 Uygulaması</a:t>
            </a:r>
            <a:endParaRPr lang="tr-T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38200" y="2373451"/>
            <a:ext cx="10748749" cy="307200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Öngörülen planlama ve altyapı süreçleri yürümemiştir. </a:t>
            </a:r>
          </a:p>
          <a:p>
            <a:pPr algn="just">
              <a:lnSpc>
                <a:spcPct val="160000"/>
              </a:lnSpc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Etkin işleyemeyen sağlık ocakları</a:t>
            </a:r>
          </a:p>
          <a:p>
            <a:pPr algn="just">
              <a:lnSpc>
                <a:spcPct val="160000"/>
              </a:lnSpc>
            </a:pP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Sevk sistemi işlememiştir.</a:t>
            </a:r>
          </a:p>
          <a:p>
            <a:pPr algn="just">
              <a:lnSpc>
                <a:spcPct val="160000"/>
              </a:lnSpc>
            </a:pPr>
            <a:endParaRPr lang="tr-TR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tr-TR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Okunması Gereken Makale: Gazanfer Aksakoğlu. Sağlıkta Sosyalleştirmenin Öyküsü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5305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7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edyan">
  <a:themeElements>
    <a:clrScheme name="Medy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919</Words>
  <Application>Microsoft Office PowerPoint</Application>
  <PresentationFormat>Özel</PresentationFormat>
  <Paragraphs>126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2" baseType="lpstr">
      <vt:lpstr>Office 主题​​</vt:lpstr>
      <vt:lpstr>Medyan</vt:lpstr>
      <vt:lpstr>Sağlık Hizmetleri Yönetimi  Türkiye’de Sağlık Hizmetlerinin Tarihsel Gelişimi</vt:lpstr>
      <vt:lpstr>Selçuklu ve Osmanlı Dönemi</vt:lpstr>
      <vt:lpstr>PowerPoint Sunusu</vt:lpstr>
      <vt:lpstr>Osmanlı Son Dönemler</vt:lpstr>
      <vt:lpstr>PowerPoint Sunusu</vt:lpstr>
      <vt:lpstr>Okunması Gereken Hikayeler</vt:lpstr>
      <vt:lpstr>Cumhuriyet Dönemi</vt:lpstr>
      <vt:lpstr>Cumhuriyet Dönemi</vt:lpstr>
      <vt:lpstr>224 Uygulaması</vt:lpstr>
      <vt:lpstr>Cumhuriyet Dönemi</vt:lpstr>
      <vt:lpstr>Sağlıkta Dönüşüm Programı</vt:lpstr>
      <vt:lpstr>Sağlıkta Dönüşüm Programı</vt:lpstr>
      <vt:lpstr>663 sayılı KHK ile yeni yapılanma….</vt:lpstr>
      <vt:lpstr>Hizmet Sunumu</vt:lpstr>
      <vt:lpstr>2017 tarihli 694 Sayılı KHK ile daha yeni yapılanma…</vt:lpstr>
      <vt:lpstr>2017 tarihli 694 Sayılı KHK</vt:lpstr>
      <vt:lpstr>2017 tarihli 694 Sayılı KHK</vt:lpstr>
      <vt:lpstr>2017 tarihli 694 Sayılı KHK</vt:lpstr>
      <vt:lpstr>2017 tarihli 694 Sayılı KHK</vt:lpstr>
      <vt:lpstr>Yararlanılan Kaynaklar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2022 Türkiye’de Sağlık Hizmetlerinin Tarihsel Gelişimi</dc:title>
  <dc:creator>Windows User</dc:creator>
  <cp:lastModifiedBy>Şeyda ÇAVMAK</cp:lastModifiedBy>
  <cp:revision>22</cp:revision>
  <dcterms:created xsi:type="dcterms:W3CDTF">2022-09-02T06:48:08Z</dcterms:created>
  <dcterms:modified xsi:type="dcterms:W3CDTF">2022-09-29T07:06:12Z</dcterms:modified>
</cp:coreProperties>
</file>