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1" r:id="rId2"/>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91" r:id="rId22"/>
    <p:sldId id="292" r:id="rId23"/>
    <p:sldId id="293" r:id="rId24"/>
    <p:sldId id="294" r:id="rId25"/>
    <p:sldId id="295" r:id="rId26"/>
    <p:sldId id="296" r:id="rId27"/>
    <p:sldId id="297" r:id="rId28"/>
    <p:sldId id="298" r:id="rId29"/>
    <p:sldId id="299" r:id="rId30"/>
    <p:sldId id="300" r:id="rId31"/>
    <p:sldId id="301" r:id="rId32"/>
    <p:sldId id="302" r:id="rId33"/>
    <p:sldId id="303" r:id="rId34"/>
    <p:sldId id="304" r:id="rId35"/>
    <p:sldId id="305" r:id="rId36"/>
    <p:sldId id="306" r:id="rId37"/>
    <p:sldId id="307" r:id="rId3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1" autoAdjust="0"/>
    <p:restoredTop sz="94660"/>
  </p:normalViewPr>
  <p:slideViewPr>
    <p:cSldViewPr>
      <p:cViewPr varScale="1">
        <p:scale>
          <a:sx n="111" d="100"/>
          <a:sy n="111" d="100"/>
        </p:scale>
        <p:origin x="216" y="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5334CB0-8AAF-4633-879D-A8E8CE06F920}" type="datetimeFigureOut">
              <a:rPr lang="tr-TR" smtClean="0"/>
              <a:t>31.05.2024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31.05.2024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31.05.2024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31.05.2024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5334CB0-8AAF-4633-879D-A8E8CE06F920}" type="datetimeFigureOut">
              <a:rPr lang="tr-TR" smtClean="0"/>
              <a:t>31.05.2024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5334CB0-8AAF-4633-879D-A8E8CE06F920}" type="datetimeFigureOut">
              <a:rPr lang="tr-TR" smtClean="0"/>
              <a:t>31.05.2024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5334CB0-8AAF-4633-879D-A8E8CE06F920}" type="datetimeFigureOut">
              <a:rPr lang="tr-TR" smtClean="0"/>
              <a:t>31.05.2024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BD2EA93-9A68-461D-8F7D-8542E5C17935}" type="slidenum">
              <a:rPr lang="tr-TR" smtClean="0"/>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5334CB0-8AAF-4633-879D-A8E8CE06F920}" type="datetimeFigureOut">
              <a:rPr lang="tr-TR" smtClean="0"/>
              <a:t>31.05.2024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34CB0-8AAF-4633-879D-A8E8CE06F920}" type="datetimeFigureOut">
              <a:rPr lang="tr-TR" smtClean="0"/>
              <a:t>31.05.2024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5334CB0-8AAF-4633-879D-A8E8CE06F920}" type="datetimeFigureOut">
              <a:rPr lang="tr-TR" smtClean="0"/>
              <a:t>31.05.2024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5334CB0-8AAF-4633-879D-A8E8CE06F920}" type="datetimeFigureOut">
              <a:rPr lang="tr-TR" smtClean="0"/>
              <a:t>31.05.2024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5334CB0-8AAF-4633-879D-A8E8CE06F920}" type="datetimeFigureOut">
              <a:rPr lang="tr-TR" smtClean="0"/>
              <a:t>31.05.2024</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EBD2EA93-9A68-461D-8F7D-8542E5C17935}" type="slidenum">
              <a:rPr lang="tr-TR" smtClean="0"/>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F1DF2D-AC44-4DB6-AD33-36735356F531}"/>
              </a:ext>
            </a:extLst>
          </p:cNvPr>
          <p:cNvSpPr>
            <a:spLocks noGrp="1"/>
          </p:cNvSpPr>
          <p:nvPr>
            <p:ph type="title"/>
          </p:nvPr>
        </p:nvSpPr>
        <p:spPr>
          <a:xfrm>
            <a:off x="971600" y="3501008"/>
            <a:ext cx="6781800" cy="1600200"/>
          </a:xfrm>
        </p:spPr>
        <p:txBody>
          <a:bodyPr>
            <a:normAutofit fontScale="90000"/>
          </a:bodyPr>
          <a:lstStyle/>
          <a:p>
            <a:pPr algn="ctr"/>
            <a:r>
              <a:rPr lang="tr-TR" dirty="0"/>
              <a:t>Türkiye'de Yaşlılara Yönelik Sosyal Politika Uygulamalarına Etki Eden Başlıca Ulusal Mevzuat Düzenlemeleri</a:t>
            </a:r>
          </a:p>
        </p:txBody>
      </p:sp>
    </p:spTree>
    <p:extLst>
      <p:ext uri="{BB962C8B-B14F-4D97-AF65-F5344CB8AC3E}">
        <p14:creationId xmlns:p14="http://schemas.microsoft.com/office/powerpoint/2010/main" val="4268003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165CAA7-BB45-4200-B191-71366235862C}"/>
              </a:ext>
            </a:extLst>
          </p:cNvPr>
          <p:cNvSpPr>
            <a:spLocks noGrp="1"/>
          </p:cNvSpPr>
          <p:nvPr>
            <p:ph idx="1"/>
          </p:nvPr>
        </p:nvSpPr>
        <p:spPr>
          <a:xfrm>
            <a:off x="762000" y="404664"/>
            <a:ext cx="7543800" cy="5688632"/>
          </a:xfrm>
        </p:spPr>
        <p:txBody>
          <a:bodyPr>
            <a:normAutofit fontScale="62500" lnSpcReduction="20000"/>
          </a:bodyPr>
          <a:lstStyle/>
          <a:p>
            <a:pPr algn="just"/>
            <a:r>
              <a:rPr lang="tr-TR" sz="2400" dirty="0"/>
              <a:t>1 sayılı Cumhurbaşkanlığı Teşkilatı Hakkında Cumhurbaşkanlığı Kararnamesinin 71. maddesinde de Aile ve Sosyal Hizmetler Bakanlığının hizmet birimlerinden olan </a:t>
            </a:r>
            <a:r>
              <a:rPr lang="tr-TR" sz="2400" b="1" i="1" dirty="0"/>
              <a:t>Engelli ve Yaşlı </a:t>
            </a:r>
            <a:r>
              <a:rPr lang="tr-TR" b="1" i="1" dirty="0"/>
              <a:t>H</a:t>
            </a:r>
            <a:r>
              <a:rPr lang="tr-TR" sz="2400" b="1" i="1" dirty="0"/>
              <a:t>izmetleri Genel Müdürlüğünün</a:t>
            </a:r>
            <a:r>
              <a:rPr lang="tr-TR" sz="2400" dirty="0"/>
              <a:t> yaşlılarla ilgili görevlerine aşağıdaki şekilde yer verilmiştir: </a:t>
            </a:r>
          </a:p>
          <a:p>
            <a:pPr algn="just"/>
            <a:endParaRPr lang="tr-TR" sz="2400" dirty="0"/>
          </a:p>
          <a:p>
            <a:pPr algn="just"/>
            <a:r>
              <a:rPr lang="tr-TR" sz="2400" i="1" dirty="0"/>
              <a:t>a) Bakanlığın engelli ve yaşlılara yönelik koruyucu, önleyici, eğitici, geliştirici, rehberlik ve </a:t>
            </a:r>
            <a:r>
              <a:rPr lang="tr-TR" sz="2400" i="1" dirty="0" err="1"/>
              <a:t>rehabilite</a:t>
            </a:r>
            <a:r>
              <a:rPr lang="tr-TR" sz="2400" i="1" dirty="0"/>
              <a:t> edici sosyal </a:t>
            </a:r>
            <a:r>
              <a:rPr lang="tr-TR" i="1" dirty="0"/>
              <a:t>h</a:t>
            </a:r>
            <a:r>
              <a:rPr lang="tr-TR" sz="2400" i="1" dirty="0"/>
              <a:t>izmet faaliyetlerini yürütmek ve ko</a:t>
            </a:r>
            <a:r>
              <a:rPr lang="tr-TR" i="1" dirty="0"/>
              <a:t>ordine etmek.</a:t>
            </a:r>
            <a:r>
              <a:rPr lang="tr-TR" sz="2400" i="1" dirty="0"/>
              <a:t> </a:t>
            </a:r>
          </a:p>
          <a:p>
            <a:pPr algn="just"/>
            <a:endParaRPr lang="tr-TR" sz="2400" i="1" dirty="0"/>
          </a:p>
          <a:p>
            <a:pPr algn="just"/>
            <a:r>
              <a:rPr lang="tr-TR" i="1" dirty="0"/>
              <a:t>e) </a:t>
            </a:r>
            <a:r>
              <a:rPr lang="tr-TR" sz="2400" i="1" dirty="0"/>
              <a:t>Yaşlılara yönelik sosyal hizmetlere ilişkin olarak ulusal düzeyde politika stratejilerin belirlenmesi çalışmalarını koordine etmek, belirlenen politika ve stratejileri uygulamak, uygulanmasını izlemek ve değerlendirmek.</a:t>
            </a:r>
          </a:p>
          <a:p>
            <a:pPr algn="just"/>
            <a:endParaRPr lang="tr-TR" sz="2400" i="1" dirty="0"/>
          </a:p>
          <a:p>
            <a:pPr algn="just"/>
            <a:r>
              <a:rPr lang="tr-TR" i="1" dirty="0"/>
              <a:t>f</a:t>
            </a:r>
            <a:r>
              <a:rPr lang="tr-TR" sz="2400" i="1" dirty="0"/>
              <a:t>)  Yaşlılara sunulan sosyal hizmet </a:t>
            </a:r>
            <a:r>
              <a:rPr lang="tr-TR" i="1" dirty="0"/>
              <a:t>m</a:t>
            </a:r>
            <a:r>
              <a:rPr lang="tr-TR" sz="2400" i="1" dirty="0"/>
              <a:t>odellerini geliştirmek.</a:t>
            </a:r>
          </a:p>
          <a:p>
            <a:pPr algn="just"/>
            <a:endParaRPr lang="tr-TR" sz="2400" i="1" dirty="0"/>
          </a:p>
          <a:p>
            <a:pPr algn="just"/>
            <a:r>
              <a:rPr lang="tr-TR" sz="2400" i="1" dirty="0"/>
              <a:t>g) Yaşlıların ve bakıma </a:t>
            </a:r>
            <a:r>
              <a:rPr lang="tr-TR" i="1" dirty="0"/>
              <a:t>m</a:t>
            </a:r>
            <a:r>
              <a:rPr lang="tr-TR" sz="2400" i="1" dirty="0"/>
              <a:t>uhtaç engellilerin, yaşamlarını evlerinden ve sosyal çevrelerinden ayrılmadan sürdürebilecekleri sosyal desteklerin verilmesi için gerekli mekanizmaları kurmak, var olanları standardize etmek, uygulamaları takip etmek ve denetlemek.</a:t>
            </a:r>
          </a:p>
          <a:p>
            <a:pPr algn="just"/>
            <a:endParaRPr lang="tr-TR" sz="2400" i="1" dirty="0"/>
          </a:p>
          <a:p>
            <a:pPr algn="just"/>
            <a:r>
              <a:rPr lang="tr-TR" sz="2400" i="1" dirty="0"/>
              <a:t>ğ) Yaşlıların toplumla bütünleşmesine, statü ve rollerinin yeniden kazanımına, işlevlerinin arttırılmasına, boş zamanlarının etkili bir biçimde değerlendirilmesine ilişkin mekanizmalar oluşturmak.</a:t>
            </a:r>
          </a:p>
          <a:p>
            <a:pPr algn="just"/>
            <a:endParaRPr lang="tr-TR" sz="2400" i="1" dirty="0"/>
          </a:p>
          <a:p>
            <a:pPr algn="just"/>
            <a:r>
              <a:rPr lang="tr-TR" i="1" dirty="0"/>
              <a:t>h) </a:t>
            </a:r>
            <a:r>
              <a:rPr lang="tr-TR" sz="2400" i="1" dirty="0"/>
              <a:t>Kamu kurum ve kuruluşları, gönüllü kuruluşlar ile gerçek ve tüzel kişilerce engellilere ve yaşlılara yönelik yürütülen sosyal hizmet faaliyetlerine ilişkin ilke, usul ve standartları belirlemek ve bunlara uyulmasını sağlamak. </a:t>
            </a:r>
            <a:endParaRPr lang="tr-TR" i="1" dirty="0"/>
          </a:p>
        </p:txBody>
      </p:sp>
    </p:spTree>
    <p:extLst>
      <p:ext uri="{BB962C8B-B14F-4D97-AF65-F5344CB8AC3E}">
        <p14:creationId xmlns:p14="http://schemas.microsoft.com/office/powerpoint/2010/main" val="1162634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590DC7D-FAAD-42D8-8C37-D9247AED78AE}"/>
              </a:ext>
            </a:extLst>
          </p:cNvPr>
          <p:cNvSpPr>
            <a:spLocks noGrp="1"/>
          </p:cNvSpPr>
          <p:nvPr>
            <p:ph idx="1"/>
          </p:nvPr>
        </p:nvSpPr>
        <p:spPr>
          <a:xfrm>
            <a:off x="762000" y="685800"/>
            <a:ext cx="7543800" cy="5407496"/>
          </a:xfrm>
        </p:spPr>
        <p:txBody>
          <a:bodyPr>
            <a:normAutofit/>
          </a:bodyPr>
          <a:lstStyle/>
          <a:p>
            <a:pPr algn="just"/>
            <a:r>
              <a:rPr lang="tr-TR" sz="1600" dirty="0"/>
              <a:t>"Yürürlükte olan 2828 sayılı Sosyal Hizmetler Kanunu ve 1 Sayılı Cumhurbaşkanlığı Teşkilatı Hakkında Cumhurbaşkanlığı Kararnamesinde yer alan yaşlılara yönelik görevler Aile ve Sosyal Hizmetler Bakanlığına bağlı Engelli ve Yaşlı Hizmetleri Genel Müdürlüğü tarafından yerine getirilmektedir. </a:t>
            </a:r>
          </a:p>
          <a:p>
            <a:pPr algn="just"/>
            <a:endParaRPr lang="tr-TR" sz="1600" dirty="0"/>
          </a:p>
          <a:p>
            <a:pPr algn="just"/>
            <a:r>
              <a:rPr lang="tr-TR" sz="1600" dirty="0"/>
              <a:t>Engelli ve Yaşlı Hizmetleri Genel Müdürlüğü içerisinde Yaşlılarla ilgili hizmetleri yürütmek ve geliştirmekle görevli olan ihtisas daireleri ise Yaşlı Hizmetleri Dairesi ile Yaşlı Bakım Hizmetleri Dairesidir. </a:t>
            </a:r>
          </a:p>
          <a:p>
            <a:pPr algn="just"/>
            <a:endParaRPr lang="tr-TR" sz="1600" dirty="0"/>
          </a:p>
          <a:p>
            <a:pPr algn="just"/>
            <a:r>
              <a:rPr lang="tr-TR" sz="1600" dirty="0"/>
              <a:t>Bu dairelerden Yaşlı Hizmetleri Daire Başkanlığı yaşlılara yönelik genel hizmetlerin geliştirilmesi, politika oluşturulması gibi konularda görevliyken Yaşlı Bakım Hizmetleri Dairesi ise yaşlı bakım hizmetlerini yürütmek ve geliştirmekle görevlidir.</a:t>
            </a:r>
          </a:p>
          <a:p>
            <a:pPr algn="just"/>
            <a:endParaRPr lang="tr-TR" sz="1600" dirty="0"/>
          </a:p>
          <a:p>
            <a:pPr algn="just"/>
            <a:r>
              <a:rPr lang="tr-TR" sz="1600" dirty="0"/>
              <a:t>Yaşlılarla ilgili bu dairelerin görevleri Engelli ve Yaşlı Hizmetleri Genel Müdürlüğü Teşkilat ve Görevlerine İlişkin Yönergede ayrıntılı olarak yer almıştır.</a:t>
            </a:r>
          </a:p>
          <a:p>
            <a:pPr algn="just"/>
            <a:endParaRPr lang="tr-TR" dirty="0"/>
          </a:p>
        </p:txBody>
      </p:sp>
    </p:spTree>
    <p:extLst>
      <p:ext uri="{BB962C8B-B14F-4D97-AF65-F5344CB8AC3E}">
        <p14:creationId xmlns:p14="http://schemas.microsoft.com/office/powerpoint/2010/main" val="2463714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F5348E8-9151-4B41-B52A-B633463223AB}"/>
              </a:ext>
            </a:extLst>
          </p:cNvPr>
          <p:cNvSpPr>
            <a:spLocks noGrp="1"/>
          </p:cNvSpPr>
          <p:nvPr>
            <p:ph idx="1"/>
          </p:nvPr>
        </p:nvSpPr>
        <p:spPr>
          <a:xfrm>
            <a:off x="762000" y="476672"/>
            <a:ext cx="7543800" cy="5760640"/>
          </a:xfrm>
        </p:spPr>
        <p:txBody>
          <a:bodyPr>
            <a:normAutofit/>
          </a:bodyPr>
          <a:lstStyle/>
          <a:p>
            <a:pPr algn="just"/>
            <a:r>
              <a:rPr lang="tr-TR" sz="1800" dirty="0"/>
              <a:t>Yönergenin 42.Maddesinde sayılan </a:t>
            </a:r>
            <a:r>
              <a:rPr lang="tr-TR" sz="1800" b="1" i="1" dirty="0"/>
              <a:t>Yaşlı Bakım Hizmetleri Dairesi </a:t>
            </a:r>
            <a:r>
              <a:rPr lang="tr-TR" sz="1800" dirty="0"/>
              <a:t>genel olarak temel görev alanları:</a:t>
            </a:r>
          </a:p>
          <a:p>
            <a:pPr algn="just"/>
            <a:endParaRPr lang="tr-TR" sz="1800" dirty="0"/>
          </a:p>
          <a:p>
            <a:pPr algn="just"/>
            <a:r>
              <a:rPr lang="tr-TR" sz="1800" dirty="0"/>
              <a:t>"Bakım ve desteğe muhtaç yaşlıları tespit etmek, süreli ve/veya sürekli bakım altına almak, korumak, günlük bakım ve rehabilitasyonunu sağlamak; </a:t>
            </a:r>
          </a:p>
          <a:p>
            <a:pPr algn="just"/>
            <a:endParaRPr lang="tr-TR" sz="1800" dirty="0"/>
          </a:p>
          <a:p>
            <a:pPr algn="just"/>
            <a:r>
              <a:rPr lang="tr-TR" sz="1800" dirty="0"/>
              <a:t>Yaşlıların kurum bakımına alınmasına yönelik yerleştirme ve nakil taleplerini değerlendirmek ve gerekli işlemleri yapmak; </a:t>
            </a:r>
          </a:p>
          <a:p>
            <a:pPr algn="just"/>
            <a:endParaRPr lang="tr-TR" sz="1800" dirty="0"/>
          </a:p>
          <a:p>
            <a:pPr algn="just"/>
            <a:r>
              <a:rPr lang="tr-TR" sz="1800" dirty="0"/>
              <a:t>Yaşlılara yönelik Huzurevleri/Yaşlı Hizmet Merkezleri/Yaşlı Yaşam Evleri ve benzer nitelikteki kuruluşların yurt genelinde dengeli bir biçimde planlanmasını ve açılışlarını sağlamak; </a:t>
            </a:r>
          </a:p>
          <a:p>
            <a:pPr algn="just"/>
            <a:endParaRPr lang="tr-TR" sz="1800" dirty="0"/>
          </a:p>
          <a:p>
            <a:pPr algn="just"/>
            <a:r>
              <a:rPr lang="tr-TR" sz="1800" dirty="0"/>
              <a:t>Bakım ve desteğe muhtaç yaşlıların, yaşamlarını evlerinden ve sosyal çevrelerinden ayrılmadan sürdürebilecekleri sosyal desteklerin verilmesi için gerekli mekanizmaların kurulması çalışmalarını koordine etmek” olarak özetlenebilir.</a:t>
            </a:r>
          </a:p>
          <a:p>
            <a:endParaRPr lang="tr-TR" dirty="0"/>
          </a:p>
        </p:txBody>
      </p:sp>
    </p:spTree>
    <p:extLst>
      <p:ext uri="{BB962C8B-B14F-4D97-AF65-F5344CB8AC3E}">
        <p14:creationId xmlns:p14="http://schemas.microsoft.com/office/powerpoint/2010/main" val="2950529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CC267FA-C352-4446-B46A-2B42B2DDC145}"/>
              </a:ext>
            </a:extLst>
          </p:cNvPr>
          <p:cNvSpPr>
            <a:spLocks noGrp="1"/>
          </p:cNvSpPr>
          <p:nvPr>
            <p:ph idx="1"/>
          </p:nvPr>
        </p:nvSpPr>
        <p:spPr>
          <a:xfrm>
            <a:off x="762000" y="685800"/>
            <a:ext cx="7543800" cy="5407496"/>
          </a:xfrm>
        </p:spPr>
        <p:txBody>
          <a:bodyPr>
            <a:normAutofit/>
          </a:bodyPr>
          <a:lstStyle/>
          <a:p>
            <a:pPr algn="just"/>
            <a:r>
              <a:rPr lang="tr-TR" sz="1800" dirty="0"/>
              <a:t>Yönergenin 43.Maddesinde sayılan </a:t>
            </a:r>
            <a:r>
              <a:rPr lang="tr-TR" sz="1800" b="1" i="1" dirty="0"/>
              <a:t>Yaşlı Hizmetleri Dairesinin </a:t>
            </a:r>
            <a:r>
              <a:rPr lang="tr-TR" sz="1800" dirty="0"/>
              <a:t>genel olarak temel görev alanları ise:</a:t>
            </a:r>
          </a:p>
          <a:p>
            <a:pPr algn="just"/>
            <a:endParaRPr lang="tr-TR" sz="1800" dirty="0"/>
          </a:p>
          <a:p>
            <a:pPr algn="just"/>
            <a:r>
              <a:rPr lang="tr-TR" sz="1800" dirty="0"/>
              <a:t>"Bakanlığın yaşlılara yönelik koruyucu, önleyici, eğitici, geliştirici, rehberlik ve </a:t>
            </a:r>
            <a:r>
              <a:rPr lang="tr-TR" sz="1800" dirty="0" err="1"/>
              <a:t>rehabilite</a:t>
            </a:r>
            <a:r>
              <a:rPr lang="tr-TR" sz="1800" dirty="0"/>
              <a:t> edici sosyal hizmet faaliyetlerini yürütmek ve koordine etmek; </a:t>
            </a:r>
          </a:p>
          <a:p>
            <a:pPr algn="just"/>
            <a:endParaRPr lang="tr-TR" sz="1800" dirty="0"/>
          </a:p>
          <a:p>
            <a:pPr algn="just"/>
            <a:r>
              <a:rPr lang="tr-TR" sz="1800" dirty="0"/>
              <a:t>Yaşlıların toplumla bütünleşmesine, statü ve rollerinin yeniden kazanımına, işlevlerinin artırılmasına, boş zamanlarının etkili bir biçimde değerlendirilmesine ilişkin mekanizmalar oluşturmak” olarak özetlenebilir.</a:t>
            </a:r>
          </a:p>
          <a:p>
            <a:pPr algn="just"/>
            <a:endParaRPr lang="tr-TR" sz="2000" dirty="0"/>
          </a:p>
        </p:txBody>
      </p:sp>
    </p:spTree>
    <p:extLst>
      <p:ext uri="{BB962C8B-B14F-4D97-AF65-F5344CB8AC3E}">
        <p14:creationId xmlns:p14="http://schemas.microsoft.com/office/powerpoint/2010/main" val="3711942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F1DF2D-AC44-4DB6-AD33-36735356F531}"/>
              </a:ext>
            </a:extLst>
          </p:cNvPr>
          <p:cNvSpPr>
            <a:spLocks noGrp="1"/>
          </p:cNvSpPr>
          <p:nvPr>
            <p:ph type="title"/>
          </p:nvPr>
        </p:nvSpPr>
        <p:spPr>
          <a:xfrm>
            <a:off x="1043608" y="2628900"/>
            <a:ext cx="6781800" cy="1600200"/>
          </a:xfrm>
        </p:spPr>
        <p:txBody>
          <a:bodyPr>
            <a:normAutofit fontScale="90000"/>
          </a:bodyPr>
          <a:lstStyle/>
          <a:p>
            <a:pPr algn="ctr"/>
            <a:r>
              <a:rPr lang="tr-TR" dirty="0"/>
              <a:t>TÜRKİYE’DE YAŞLILARA YÖNELİK UYGULANAN SOSYAL POLİTİKALAR</a:t>
            </a:r>
          </a:p>
        </p:txBody>
      </p:sp>
    </p:spTree>
    <p:extLst>
      <p:ext uri="{BB962C8B-B14F-4D97-AF65-F5344CB8AC3E}">
        <p14:creationId xmlns:p14="http://schemas.microsoft.com/office/powerpoint/2010/main" val="19483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CE6B91-37FB-4EF6-BB91-91ADF4390DAE}"/>
              </a:ext>
            </a:extLst>
          </p:cNvPr>
          <p:cNvSpPr>
            <a:spLocks noGrp="1"/>
          </p:cNvSpPr>
          <p:nvPr>
            <p:ph idx="1"/>
          </p:nvPr>
        </p:nvSpPr>
        <p:spPr>
          <a:xfrm>
            <a:off x="762000" y="685800"/>
            <a:ext cx="7543800" cy="5335488"/>
          </a:xfrm>
        </p:spPr>
        <p:txBody>
          <a:bodyPr>
            <a:normAutofit fontScale="85000" lnSpcReduction="20000"/>
          </a:bodyPr>
          <a:lstStyle/>
          <a:p>
            <a:pPr algn="just"/>
            <a:r>
              <a:rPr lang="tr-TR" dirty="0"/>
              <a:t>Yaşlılara yönelik olarak üretilmesi düşünülen politikalar, sosyal politika alanındaki en önemli konulardan biri olarak bilinmektedir. Dünya ölçeğinde gözle görülen bir şekilde yaşlıların sayısındaki artış, yaşlılara yönelik sosyal politikalara daha fazla önem vermeye yol açmaktadır. </a:t>
            </a:r>
          </a:p>
          <a:p>
            <a:pPr algn="just"/>
            <a:endParaRPr lang="tr-TR" dirty="0"/>
          </a:p>
          <a:p>
            <a:pPr algn="just"/>
            <a:r>
              <a:rPr lang="tr-TR" dirty="0"/>
              <a:t>“Yaşlılık” diye bilinen dönem, insanlar için uğranılması kaçınılmaz bir sürece işaret etmektedir. Bu dönem ile birlikte, dönemin kendine has özellikleri ile karşılaşılması da muhakkak olmaktadır. Bu anlamda, yaşlılık döneminde fiziki güçsüzlüklerden başlayan ve diğer çeşitli zayıflıklara uzanan bir güçten düşme ile karşı karşıya kalınmaktadır. </a:t>
            </a:r>
          </a:p>
          <a:p>
            <a:pPr algn="just"/>
            <a:endParaRPr lang="tr-TR" dirty="0"/>
          </a:p>
          <a:p>
            <a:pPr algn="just"/>
            <a:r>
              <a:rPr lang="tr-TR" dirty="0"/>
              <a:t>Bu bakımdan yaşlıların, yemek yeme, temel ihtiyaçlarını giderme, alışveriş yapma, insanlarla ilişki kurma, sokağa çıkma, yürüme gibi konularda desteklenmesi gündeme gelmektedir. Yaşlılara dönük sosyal politikalar, bu desteğin somut “sosyal” yönü olarak bilinmektedir. Bu çerçevede, bakım hizmetleri, sosyal hizmetler, sosyal yardımlar ve çeşitli emeklilik sistemleri yolu ile yaşlılara yönelik sosyal politikalar geliştirilmektedir ve uygulanmaktadır.</a:t>
            </a:r>
          </a:p>
        </p:txBody>
      </p:sp>
    </p:spTree>
    <p:extLst>
      <p:ext uri="{BB962C8B-B14F-4D97-AF65-F5344CB8AC3E}">
        <p14:creationId xmlns:p14="http://schemas.microsoft.com/office/powerpoint/2010/main" val="42942803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664B08E-73B3-463A-94A3-09AB8D4D727A}"/>
              </a:ext>
            </a:extLst>
          </p:cNvPr>
          <p:cNvSpPr>
            <a:spLocks noGrp="1"/>
          </p:cNvSpPr>
          <p:nvPr>
            <p:ph idx="1"/>
          </p:nvPr>
        </p:nvSpPr>
        <p:spPr>
          <a:xfrm>
            <a:off x="762000" y="476672"/>
            <a:ext cx="7543800" cy="5616624"/>
          </a:xfrm>
        </p:spPr>
        <p:txBody>
          <a:bodyPr>
            <a:normAutofit/>
          </a:bodyPr>
          <a:lstStyle/>
          <a:p>
            <a:pPr algn="just"/>
            <a:r>
              <a:rPr lang="tr-TR" sz="2000" dirty="0"/>
              <a:t>Yaşlı bakım hizmetleri sosyal hizmet çalışma alanlarından biridir. Birleşmiş Milletler tarafından hazırlanan yaşlı ilkelerinde, yaşlının aile ve toplum tarafından desteklenmesi, ihtiyacı olanlara uygun bakım hizmetleri sağlanması ve yaşlıya yönelik hizmetlerin çoğunun devlet tarafından sağlanması gerektiği bildirilmektedir. </a:t>
            </a:r>
          </a:p>
          <a:p>
            <a:pPr algn="just"/>
            <a:endParaRPr lang="tr-TR" sz="2000" dirty="0"/>
          </a:p>
          <a:p>
            <a:pPr algn="just"/>
            <a:r>
              <a:rPr lang="tr-TR" sz="2000" dirty="0"/>
              <a:t>Türkiye’de yaşlı hizmetleri ilk defa 1963 yılında Sağlık Sosyal Yardım Bakanlığı’na bağlı Sosyal Hizmetler Genel Müdürlüğü’nün kurulmasıyla kamu hizmetleri içerisindeki yerini almıştır. </a:t>
            </a:r>
          </a:p>
          <a:p>
            <a:pPr algn="just"/>
            <a:endParaRPr lang="tr-TR" sz="2000" dirty="0"/>
          </a:p>
          <a:p>
            <a:pPr algn="just"/>
            <a:r>
              <a:rPr lang="tr-TR" sz="2000" dirty="0"/>
              <a:t>1982 Anayasanın 61. maddesinde yaşlılara yönelik olarak “Yaşlılar devletçe korunur. Yaşlılara devlet yardımı ve sağlanacak diğer haklar ve kolaylıklar kanunla düzenlenir” hükmü yer almaktadır. </a:t>
            </a:r>
          </a:p>
        </p:txBody>
      </p:sp>
    </p:spTree>
    <p:extLst>
      <p:ext uri="{BB962C8B-B14F-4D97-AF65-F5344CB8AC3E}">
        <p14:creationId xmlns:p14="http://schemas.microsoft.com/office/powerpoint/2010/main" val="2269788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396BB11-097B-4EB3-89AC-14035175BE64}"/>
              </a:ext>
            </a:extLst>
          </p:cNvPr>
          <p:cNvSpPr>
            <a:spLocks noGrp="1"/>
          </p:cNvSpPr>
          <p:nvPr>
            <p:ph idx="1"/>
          </p:nvPr>
        </p:nvSpPr>
        <p:spPr>
          <a:xfrm>
            <a:off x="762000" y="476672"/>
            <a:ext cx="7543800" cy="5616624"/>
          </a:xfrm>
        </p:spPr>
        <p:txBody>
          <a:bodyPr>
            <a:normAutofit lnSpcReduction="10000"/>
          </a:bodyPr>
          <a:lstStyle/>
          <a:p>
            <a:pPr algn="just"/>
            <a:r>
              <a:rPr lang="tr-TR" sz="2000" dirty="0"/>
              <a:t>Yaşlılara götürülen sosyal refah hizmetleri iki başlık altında toplanabilir: </a:t>
            </a:r>
          </a:p>
          <a:p>
            <a:pPr algn="just"/>
            <a:endParaRPr lang="tr-TR" sz="2000" dirty="0"/>
          </a:p>
          <a:p>
            <a:pPr marL="0" indent="0" algn="just">
              <a:buNone/>
            </a:pPr>
            <a:r>
              <a:rPr lang="tr-TR" sz="2000" dirty="0"/>
              <a:t>• </a:t>
            </a:r>
            <a:r>
              <a:rPr lang="tr-TR" sz="2000" b="1" dirty="0"/>
              <a:t>Sosyal güvenlik hizmetleri: </a:t>
            </a:r>
            <a:r>
              <a:rPr lang="tr-TR" sz="2000" dirty="0"/>
              <a:t>Sosyal Güvenlik Kurumu’na bağlı olarak çalışmış yaşlılar güvenlik kapsamında yer alırlar. Sosyal güvenlik kapsamı dışında kalan 65 yaş ve üzerindeki bireyler; 1976 yılında yürürlüğe giren 2022 sayılı “65 yaşını doldurmuş, muhtaç, güçsüz, kimsesiz Türk vatandaşlarına aylık bağlanması hakkındaki yasa” ile güvence altına alınmaya çalışılmıştır.</a:t>
            </a:r>
          </a:p>
          <a:p>
            <a:pPr marL="0" indent="0" algn="just">
              <a:buNone/>
            </a:pPr>
            <a:endParaRPr lang="tr-TR" sz="2000" dirty="0"/>
          </a:p>
          <a:p>
            <a:pPr marL="0" indent="0" algn="just">
              <a:buNone/>
            </a:pPr>
            <a:r>
              <a:rPr lang="tr-TR" sz="2000" b="1" dirty="0"/>
              <a:t>• Sosyal Hizmetler: </a:t>
            </a:r>
            <a:r>
              <a:rPr lang="tr-TR" sz="2000" dirty="0"/>
              <a:t>Ülkemizde sosyal yoksunluk ve/veya ekonomik yoksulluk içinde bulunan yaşlıların yaşam standartlarını koruma ve yükseltme amaçlı tüm hizmetleri planlamak, düzenlemek, izlemek, koordine etmek ve denetlemekle görevli Aile ve Sosyal Hizmetler Bakanlığı’nın bu hizmetleri kurum bakım hizmetleri, evde bakım hizmetleri, yaşlı kulüpleri, yaşlı hizmet merkezleri ile yaşlı bakım ve rehabilitasyon hizmetleri olmak üzere toplam beş temel alanda toplanmaktadır.</a:t>
            </a:r>
          </a:p>
          <a:p>
            <a:pPr algn="just"/>
            <a:endParaRPr lang="tr-TR" sz="2000" dirty="0"/>
          </a:p>
        </p:txBody>
      </p:sp>
    </p:spTree>
    <p:extLst>
      <p:ext uri="{BB962C8B-B14F-4D97-AF65-F5344CB8AC3E}">
        <p14:creationId xmlns:p14="http://schemas.microsoft.com/office/powerpoint/2010/main" val="15091568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5C24E47-F86E-4C64-86CC-E989BBCA412B}"/>
              </a:ext>
            </a:extLst>
          </p:cNvPr>
          <p:cNvSpPr>
            <a:spLocks noGrp="1"/>
          </p:cNvSpPr>
          <p:nvPr>
            <p:ph idx="1"/>
          </p:nvPr>
        </p:nvSpPr>
        <p:spPr>
          <a:xfrm>
            <a:off x="762000" y="476672"/>
            <a:ext cx="7543800" cy="5616624"/>
          </a:xfrm>
        </p:spPr>
        <p:txBody>
          <a:bodyPr>
            <a:normAutofit/>
          </a:bodyPr>
          <a:lstStyle/>
          <a:p>
            <a:pPr marL="0" indent="0">
              <a:buNone/>
            </a:pPr>
            <a:r>
              <a:rPr lang="tr-TR" sz="2000" dirty="0"/>
              <a:t>    </a:t>
            </a:r>
            <a:r>
              <a:rPr lang="tr-TR" sz="2000" b="1" dirty="0"/>
              <a:t>1. Huzurevleri </a:t>
            </a:r>
          </a:p>
          <a:p>
            <a:pPr marL="0" indent="0">
              <a:buNone/>
            </a:pPr>
            <a:endParaRPr lang="tr-TR" sz="2000" b="1" dirty="0"/>
          </a:p>
          <a:p>
            <a:pPr algn="just"/>
            <a:r>
              <a:rPr lang="tr-TR" sz="2000" dirty="0"/>
              <a:t>60 yaş ve üzerindeki yaşlı kişilerin huzurlu bir ortamda korumak, bakmak ve bu kişilerin sosyal ve psikolojik gereksinimlerini karşılamak amacıyla kurulan yatılı sosyal hizmet kuruluşudur. Huzurevleri yaşlı açısından değerlendirildiğinde, geleneksel aile içinde saygın bir yeri, otoritesi olan yaşlının aile dışında bir bakım biçimi olan huzurevine yerleştirilmesi özellikle yaşlı açısından kolay kabullenilir bir durum değildir. </a:t>
            </a:r>
          </a:p>
          <a:p>
            <a:pPr algn="just"/>
            <a:endParaRPr lang="tr-TR" sz="2000" dirty="0"/>
          </a:p>
          <a:p>
            <a:pPr algn="just"/>
            <a:r>
              <a:rPr lang="tr-TR" sz="2000" dirty="0"/>
              <a:t>Toplumdaki statüsünü yitirmek ve evinde alıştığı yaşamdan vazgeçmek yaşlı için zor bir durumdur. Yaşlı için evi; bildiği, hâkim olduğu, içinde kendini güvende ve özgür hissettiği, anılarıyla beraber olduğu bir ortamdır. Ülkemizde yaşlının mümkün olduğunca evinde, yakın çevresinden koparılmadan ihtiyaçlarının karşılanarak bakımlarının sağlanması yönünde çalışmalara başlanmıştır.</a:t>
            </a:r>
          </a:p>
        </p:txBody>
      </p:sp>
    </p:spTree>
    <p:extLst>
      <p:ext uri="{BB962C8B-B14F-4D97-AF65-F5344CB8AC3E}">
        <p14:creationId xmlns:p14="http://schemas.microsoft.com/office/powerpoint/2010/main" val="2538601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77B8BAC-26BE-44A4-9E08-E19FD985ABBA}"/>
              </a:ext>
            </a:extLst>
          </p:cNvPr>
          <p:cNvSpPr>
            <a:spLocks noGrp="1"/>
          </p:cNvSpPr>
          <p:nvPr>
            <p:ph idx="1"/>
          </p:nvPr>
        </p:nvSpPr>
        <p:spPr>
          <a:xfrm>
            <a:off x="762000" y="476672"/>
            <a:ext cx="7543800" cy="5616624"/>
          </a:xfrm>
        </p:spPr>
        <p:txBody>
          <a:bodyPr>
            <a:normAutofit fontScale="92500" lnSpcReduction="20000"/>
          </a:bodyPr>
          <a:lstStyle/>
          <a:p>
            <a:pPr marL="0" indent="0" algn="just">
              <a:buNone/>
            </a:pPr>
            <a:r>
              <a:rPr lang="tr-TR" sz="2000" dirty="0"/>
              <a:t>   </a:t>
            </a:r>
            <a:r>
              <a:rPr lang="tr-TR" sz="2000" b="1" dirty="0"/>
              <a:t>2.Yaşlı Bakım ve Rehabilitasyon Merkezi </a:t>
            </a:r>
          </a:p>
          <a:p>
            <a:pPr marL="0" indent="0" algn="just">
              <a:buNone/>
            </a:pPr>
            <a:endParaRPr lang="tr-TR" sz="2000" b="1" dirty="0"/>
          </a:p>
          <a:p>
            <a:pPr algn="just"/>
            <a:r>
              <a:rPr lang="tr-TR" sz="2000" dirty="0"/>
              <a:t>Yaşlı kişilerin yaşamlarını sağlık, huzur ve güven içinde sürdürmeleri amacıyla, kendi kendilerini idare edebilecek şekilde rehabilitasyonlarının sağlandığı, tedavisi mümkün olmayanların ise sürekli olarak özel bakım altına alındığı yatılı sosyal hizmet kuruluşunu ifade etmektedir. </a:t>
            </a:r>
          </a:p>
          <a:p>
            <a:pPr algn="just"/>
            <a:endParaRPr lang="tr-TR" sz="2000" dirty="0"/>
          </a:p>
          <a:p>
            <a:pPr algn="just"/>
            <a:r>
              <a:rPr lang="tr-TR" sz="2000" dirty="0"/>
              <a:t>Huzurevleri ile Huzurevi Yaşlı Bakım ve Rehabilitasyon Merkezlerine kabul edilecek yaşlılarda aranan nitelikler:</a:t>
            </a:r>
          </a:p>
          <a:p>
            <a:pPr algn="just"/>
            <a:endParaRPr lang="tr-TR" sz="2000" dirty="0"/>
          </a:p>
          <a:p>
            <a:pPr algn="just"/>
            <a:r>
              <a:rPr lang="tr-TR" sz="2000" dirty="0"/>
              <a:t>60 yaş ve üzeri yaşlarda olmak.</a:t>
            </a:r>
          </a:p>
          <a:p>
            <a:pPr algn="just"/>
            <a:r>
              <a:rPr lang="tr-TR" sz="2000" dirty="0"/>
              <a:t>Kendi gereksinimlerini karşılamasını engelleyici bir rahatsızlığı bulunmamak yeme, içme, banyo, tuvalet ve bunun gibi günlük yaşam etkinliklerini bağımsız olarak yapabilecek durumda olmak.</a:t>
            </a:r>
          </a:p>
          <a:p>
            <a:pPr algn="just"/>
            <a:r>
              <a:rPr lang="tr-TR" sz="2000" dirty="0"/>
              <a:t>Ruh sağlığı yerinde olmak.</a:t>
            </a:r>
          </a:p>
          <a:p>
            <a:pPr algn="just"/>
            <a:r>
              <a:rPr lang="tr-TR" sz="2000" dirty="0"/>
              <a:t>Bulaşıcı hastalığı olmamak.</a:t>
            </a:r>
          </a:p>
          <a:p>
            <a:pPr algn="just"/>
            <a:r>
              <a:rPr lang="tr-TR" sz="2000" dirty="0"/>
              <a:t>Uyuşturucu madde ya da alkol bağımlısı olmamak.</a:t>
            </a:r>
          </a:p>
          <a:p>
            <a:pPr algn="just"/>
            <a:r>
              <a:rPr lang="tr-TR" sz="2000" dirty="0"/>
              <a:t>Sosyal veya ekonomik yoksunluk içinde bulunduğu sosyal inceleme raporu ile saptanmış olmak</a:t>
            </a:r>
          </a:p>
        </p:txBody>
      </p:sp>
    </p:spTree>
    <p:extLst>
      <p:ext uri="{BB962C8B-B14F-4D97-AF65-F5344CB8AC3E}">
        <p14:creationId xmlns:p14="http://schemas.microsoft.com/office/powerpoint/2010/main" val="4251207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9640205-CA84-4FC8-B367-C8E68CF5AD2E}"/>
              </a:ext>
            </a:extLst>
          </p:cNvPr>
          <p:cNvSpPr>
            <a:spLocks noGrp="1"/>
          </p:cNvSpPr>
          <p:nvPr>
            <p:ph idx="1"/>
          </p:nvPr>
        </p:nvSpPr>
        <p:spPr>
          <a:xfrm>
            <a:off x="755576" y="332656"/>
            <a:ext cx="7543800" cy="5836096"/>
          </a:xfrm>
        </p:spPr>
        <p:txBody>
          <a:bodyPr>
            <a:normAutofit/>
          </a:bodyPr>
          <a:lstStyle/>
          <a:p>
            <a:pPr marL="0" indent="0" algn="just">
              <a:buNone/>
            </a:pPr>
            <a:r>
              <a:rPr lang="tr-TR" sz="1800" dirty="0"/>
              <a:t>Türkiye'de yaşlılara özel bir yasal düzenleme bulunmamakla birlikte pek çok düzenlemede genel hükümler yanında yaşlılara ilişkin hükümler de bulunmakta ve yaşlılara yönelik hizmetlere yön vermektedir. Türkiye'de yaşlılara yönelik sosyal politika uygulamalarına yön veren en üst norm olan anayasada yaşlılara ilişkin düzenlemeler şu şekildedir:</a:t>
            </a:r>
          </a:p>
          <a:p>
            <a:pPr algn="just"/>
            <a:endParaRPr lang="tr-TR" sz="1800" dirty="0"/>
          </a:p>
          <a:p>
            <a:pPr algn="just"/>
            <a:r>
              <a:rPr lang="tr-TR" sz="1800" dirty="0"/>
              <a:t> </a:t>
            </a:r>
            <a:r>
              <a:rPr lang="tr-TR" sz="1800" i="1" dirty="0"/>
              <a:t>"Madde 10 — Herkes, dil, ırk, renk, cinsiyet, siyasi düşünce, felsefi inanç, din, mezhep ve benzeri sebeplerle ayırım gözetilmeksizin kanun önünde eşittir.</a:t>
            </a:r>
          </a:p>
          <a:p>
            <a:pPr algn="just"/>
            <a:endParaRPr lang="tr-TR" sz="1800" i="1" dirty="0"/>
          </a:p>
          <a:p>
            <a:pPr algn="just"/>
            <a:r>
              <a:rPr lang="tr-TR" sz="1800" i="1" dirty="0"/>
              <a:t>(Ek fıkra: 7/5/2004-5170/1 </a:t>
            </a:r>
            <a:r>
              <a:rPr lang="tr-TR" sz="1800" i="1" dirty="0" err="1"/>
              <a:t>md.</a:t>
            </a:r>
            <a:r>
              <a:rPr lang="tr-TR" sz="1800" i="1" dirty="0"/>
              <a:t>) Kadınlar ve erkekler eşit haklara sahiptir. Devlet, bu eşitliğin yaşama geçmesini sağlamakla yükümlüdür. (Ek cümle: 7/5/2010-5982/1 </a:t>
            </a:r>
            <a:r>
              <a:rPr lang="tr-TR" sz="1800" i="1" dirty="0" err="1"/>
              <a:t>md.</a:t>
            </a:r>
            <a:r>
              <a:rPr lang="tr-TR" sz="1800" i="1" dirty="0"/>
              <a:t>) Bu maksatla alınacak tedbirler eşitlik ilkesine aykırı olarak yorumlanamaz.</a:t>
            </a:r>
          </a:p>
          <a:p>
            <a:pPr algn="just"/>
            <a:endParaRPr lang="tr-TR" sz="1800" i="1" dirty="0"/>
          </a:p>
          <a:p>
            <a:pPr algn="just"/>
            <a:r>
              <a:rPr lang="tr-TR" sz="1800" i="1" dirty="0"/>
              <a:t>Hiçbir kişiye, aileye, zümreye veya sınıfa imtiyaz tanınamaz.</a:t>
            </a:r>
          </a:p>
          <a:p>
            <a:pPr algn="just"/>
            <a:endParaRPr lang="tr-TR" sz="1800" i="1" dirty="0"/>
          </a:p>
          <a:p>
            <a:pPr algn="just"/>
            <a:r>
              <a:rPr lang="tr-TR" sz="1800" i="1" dirty="0"/>
              <a:t>Devlet organları ve idare makamları bütün işlemlerinde kanun önünde eşitlik ilkesine uygun olarak hareket etmek zorundadırlar. (2)</a:t>
            </a:r>
          </a:p>
        </p:txBody>
      </p:sp>
    </p:spTree>
    <p:extLst>
      <p:ext uri="{BB962C8B-B14F-4D97-AF65-F5344CB8AC3E}">
        <p14:creationId xmlns:p14="http://schemas.microsoft.com/office/powerpoint/2010/main" val="31595104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2AD8DBF-3061-41B4-92CD-4C536619FAAC}"/>
              </a:ext>
            </a:extLst>
          </p:cNvPr>
          <p:cNvSpPr>
            <a:spLocks noGrp="1"/>
          </p:cNvSpPr>
          <p:nvPr>
            <p:ph idx="1"/>
          </p:nvPr>
        </p:nvSpPr>
        <p:spPr>
          <a:xfrm>
            <a:off x="762000" y="332656"/>
            <a:ext cx="7543800" cy="5976664"/>
          </a:xfrm>
        </p:spPr>
        <p:txBody>
          <a:bodyPr>
            <a:normAutofit fontScale="85000" lnSpcReduction="20000"/>
          </a:bodyPr>
          <a:lstStyle/>
          <a:p>
            <a:pPr marL="0" indent="0" algn="just">
              <a:buNone/>
            </a:pPr>
            <a:r>
              <a:rPr lang="tr-TR" b="1" dirty="0"/>
              <a:t>     3.Yerel Yönetimlerce Verilen Hizmetler</a:t>
            </a:r>
          </a:p>
          <a:p>
            <a:pPr marL="0" indent="0" algn="just">
              <a:buNone/>
            </a:pPr>
            <a:endParaRPr lang="tr-TR" dirty="0"/>
          </a:p>
          <a:p>
            <a:pPr algn="just"/>
            <a:r>
              <a:rPr lang="tr-TR" sz="2100" dirty="0"/>
              <a:t>Bu çerçevede belediyeler, yardıma muhtaç olan yaşlıların barınması için huzurevi yapmakta, ücretsiz muayene ve ilaç yardımı yapmakta, gıda, yakacak, ev temizliği hizmetlerine destek olmak, belediye otobüslerinden ücretsiz veya indirimli yararlanmalarını sağlamak gibi görevleri yerine getirmektedirler. </a:t>
            </a:r>
          </a:p>
          <a:p>
            <a:pPr algn="just"/>
            <a:endParaRPr lang="tr-TR" sz="2100" dirty="0"/>
          </a:p>
          <a:p>
            <a:pPr algn="just"/>
            <a:r>
              <a:rPr lang="tr-TR" sz="2100" dirty="0"/>
              <a:t>Ekonomik ve kültürel olarak çok gelişmiş belediyeler ise, seminer ve poliklinik hizmetleri, aşevinden evlere yemek dağıtımı, nakdi yardım, ambulansla evden sağlık hizmeti vermek, özel gün kutlamalarına, sinema ve tiyatro etkinliklerine, davetlere katılımları sağlanmakta ve gezi programları düzenlenmektedir. </a:t>
            </a:r>
          </a:p>
          <a:p>
            <a:pPr algn="just"/>
            <a:endParaRPr lang="tr-TR" sz="2100" dirty="0"/>
          </a:p>
          <a:p>
            <a:pPr algn="just"/>
            <a:r>
              <a:rPr lang="tr-TR" sz="2100" dirty="0"/>
              <a:t>Ancak, bu görevler özellikle Büyükşehir Belediyeleri ile nüfus ve gelişmişlik bakımından büyük olan il ve ilçe belediyelerince yerine getirilmektedir. Büyükşehir, ilçe ve ilk kademe belediyelerinin görev ve sorumlulukları kanunlarda genel hatları ile belirlenmiştir. Belediyeler yasal olarak, sağlık merkezleri, hastaneler, gezici sağlık üniteleri ile yetişkinler, yaşlılar, engelliler, kadınlar, gençler ve çocuklara yönelik her türlü sosyal ve kültürel hizmetleri yürütmek, geliştirmek ve bu amaçla sosyal tesisler kurmak, meslek ve beceri kazandırma kursları açmak, işletmek veya işlettirmek ve bu hizmetleri yürütürken üniversiteler, meslek liseleri, kamu kuruluşları ve sivil toplum örgütleri ile işbirliği yapmaktadırlar</a:t>
            </a:r>
          </a:p>
        </p:txBody>
      </p:sp>
    </p:spTree>
    <p:extLst>
      <p:ext uri="{BB962C8B-B14F-4D97-AF65-F5344CB8AC3E}">
        <p14:creationId xmlns:p14="http://schemas.microsoft.com/office/powerpoint/2010/main" val="24485531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EF49C47-8920-4515-8607-CA1D55F5F79E}"/>
              </a:ext>
            </a:extLst>
          </p:cNvPr>
          <p:cNvSpPr>
            <a:spLocks noGrp="1"/>
          </p:cNvSpPr>
          <p:nvPr>
            <p:ph idx="1"/>
          </p:nvPr>
        </p:nvSpPr>
        <p:spPr>
          <a:xfrm>
            <a:off x="762000" y="404664"/>
            <a:ext cx="7543800" cy="5760640"/>
          </a:xfrm>
        </p:spPr>
        <p:txBody>
          <a:bodyPr>
            <a:normAutofit/>
          </a:bodyPr>
          <a:lstStyle/>
          <a:p>
            <a:pPr marL="0" indent="0" algn="just">
              <a:buNone/>
            </a:pPr>
            <a:r>
              <a:rPr lang="tr-TR" sz="2000" dirty="0"/>
              <a:t>    </a:t>
            </a:r>
            <a:r>
              <a:rPr lang="tr-TR" sz="2000" b="1" dirty="0"/>
              <a:t>4.Yaşlı Hizmet Merkezleri </a:t>
            </a:r>
          </a:p>
          <a:p>
            <a:pPr marL="0" indent="0" algn="just">
              <a:buNone/>
            </a:pPr>
            <a:endParaRPr lang="tr-TR" sz="2000" dirty="0"/>
          </a:p>
          <a:p>
            <a:pPr algn="just"/>
            <a:r>
              <a:rPr lang="tr-TR" sz="2000" dirty="0"/>
              <a:t>Bu merkezler, akıl ve ruh sağlığı yerinde olan, tıbbi bakıma ihtiyacı olmayan ve herhangi bir özrü bulunmayan yaşlının bakımı ile ilgili olarak hane halkının tek başına veya diğer destek unsurlarına (komşu, akraba) rağmen yetersiz kaldığı durumlarda yaşlılara evde yaşamlarını devam ettirebilmeleri için yaşam ortamlarının iyileştirilmesi, günlük yaşam faaliyetlerine yardımcı olunması amacıyla imkânlar ölçüsünde "Evde Bakım Hizmeti" sunumunu da gerçekleştirebilmektedirler.</a:t>
            </a:r>
          </a:p>
        </p:txBody>
      </p:sp>
    </p:spTree>
    <p:extLst>
      <p:ext uri="{BB962C8B-B14F-4D97-AF65-F5344CB8AC3E}">
        <p14:creationId xmlns:p14="http://schemas.microsoft.com/office/powerpoint/2010/main" val="38207460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2EA83BA-18BA-446D-9144-585BFDC7866B}"/>
              </a:ext>
            </a:extLst>
          </p:cNvPr>
          <p:cNvSpPr>
            <a:spLocks noGrp="1"/>
          </p:cNvSpPr>
          <p:nvPr>
            <p:ph idx="1"/>
          </p:nvPr>
        </p:nvSpPr>
        <p:spPr>
          <a:xfrm>
            <a:off x="762000" y="404664"/>
            <a:ext cx="7543800" cy="5760640"/>
          </a:xfrm>
        </p:spPr>
        <p:txBody>
          <a:bodyPr/>
          <a:lstStyle/>
          <a:p>
            <a:pPr marL="0" indent="0">
              <a:buNone/>
            </a:pPr>
            <a:r>
              <a:rPr lang="tr-TR" b="1" dirty="0"/>
              <a:t>    </a:t>
            </a:r>
            <a:r>
              <a:rPr lang="tr-TR" sz="2000" b="1" dirty="0"/>
              <a:t>5.Alzheimer Hastası Yaşlılar Gündüzlü Bakım Merkezi </a:t>
            </a:r>
          </a:p>
          <a:p>
            <a:pPr marL="0" indent="0">
              <a:buNone/>
            </a:pPr>
            <a:endParaRPr lang="tr-TR" sz="2000" b="1" dirty="0"/>
          </a:p>
          <a:p>
            <a:pPr algn="just"/>
            <a:r>
              <a:rPr lang="tr-TR" sz="2000" dirty="0"/>
              <a:t>Ailesinin yanında yaşayan Alzheimer hastası yaşlıların evde tek başına kalmasından kaynaklanan riskleri ortadan kaldırarak yaşlının güvenliğini sağlamak, Alzheimer hastası yaşlıyı çeşitli etkinliklerle aktif hale getirerek yaşlıda oluşacak ajitasyonu azaltabilmek, bu yaşlıların aileleri ile dayanışma ve paylaşma sağlanarak ailelerdeki çaresizlik ve suçluluk duygularının azalmasını sağlamak, aileleri gündüzlü bakım merkezine yönelterek huzurevleri ve bakım evlerindeki yığılmaları önlemek ve Alzheimer hastası yaşlıların gündüzlü bakımlarını sağlayarak yaşlıya ve ailesine destek vermek amacıyla kurulmuş merkezlerdir</a:t>
            </a:r>
          </a:p>
        </p:txBody>
      </p:sp>
    </p:spTree>
    <p:extLst>
      <p:ext uri="{BB962C8B-B14F-4D97-AF65-F5344CB8AC3E}">
        <p14:creationId xmlns:p14="http://schemas.microsoft.com/office/powerpoint/2010/main" val="2610968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2DA12C5-B79B-4053-9E33-EB9B1E762861}"/>
              </a:ext>
            </a:extLst>
          </p:cNvPr>
          <p:cNvSpPr>
            <a:spLocks noGrp="1"/>
          </p:cNvSpPr>
          <p:nvPr>
            <p:ph idx="1"/>
          </p:nvPr>
        </p:nvSpPr>
        <p:spPr>
          <a:xfrm>
            <a:off x="762000" y="476672"/>
            <a:ext cx="7543800" cy="5616624"/>
          </a:xfrm>
        </p:spPr>
        <p:txBody>
          <a:bodyPr>
            <a:normAutofit/>
          </a:bodyPr>
          <a:lstStyle/>
          <a:p>
            <a:pPr marL="0" indent="0" algn="just">
              <a:buNone/>
            </a:pPr>
            <a:r>
              <a:rPr lang="tr-TR" dirty="0"/>
              <a:t>    </a:t>
            </a:r>
            <a:r>
              <a:rPr lang="tr-TR" sz="2000" b="1" dirty="0"/>
              <a:t>6. Bakım Hizmetleri </a:t>
            </a:r>
          </a:p>
          <a:p>
            <a:pPr marL="0" indent="0" algn="just">
              <a:buNone/>
            </a:pPr>
            <a:endParaRPr lang="tr-TR" sz="2000" dirty="0"/>
          </a:p>
          <a:p>
            <a:pPr algn="just"/>
            <a:r>
              <a:rPr lang="tr-TR" sz="2000" dirty="0"/>
              <a:t>Engelli ve Yaşlı Hizmetleri Genel Müdürlüğü 2828 sayılı Sosyal Hizmetler Kanunu ile engelli ve yaşlı bireylerin kurum bakımından sorumlu kılınmıştır. </a:t>
            </a:r>
          </a:p>
          <a:p>
            <a:pPr algn="just"/>
            <a:r>
              <a:rPr lang="tr-TR" sz="2000" dirty="0"/>
              <a:t>Bu sorumluluk çerçevesinde; gündüzlü ve yatılı bakım kuruluşları aracılığı ile korunmaya, bakıma veya yardıma muhtaç kişilere sosyal hizmet sunulmaktadır. Başkasının bakımına muhtaç durumdaki kişilere resmî veya özel bakım merkezlerinde ya da ikametgâhlarında bakım hizmeti verilmesi konusunda kişinin gelir durumu dikkate alınmaktadır. Bakım hizmetleri kurum bakımı ve evde bakım hizmetleri olmak üzere iki türlü verilmektedir. </a:t>
            </a:r>
          </a:p>
        </p:txBody>
      </p:sp>
    </p:spTree>
    <p:extLst>
      <p:ext uri="{BB962C8B-B14F-4D97-AF65-F5344CB8AC3E}">
        <p14:creationId xmlns:p14="http://schemas.microsoft.com/office/powerpoint/2010/main" val="36872839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E374CAB-FE05-4FCD-9B7A-CC1005E4FF57}"/>
              </a:ext>
            </a:extLst>
          </p:cNvPr>
          <p:cNvSpPr>
            <a:spLocks noGrp="1"/>
          </p:cNvSpPr>
          <p:nvPr>
            <p:ph idx="1"/>
          </p:nvPr>
        </p:nvSpPr>
        <p:spPr>
          <a:xfrm>
            <a:off x="762000" y="685800"/>
            <a:ext cx="7543800" cy="5479504"/>
          </a:xfrm>
        </p:spPr>
        <p:txBody>
          <a:bodyPr>
            <a:normAutofit fontScale="92500"/>
          </a:bodyPr>
          <a:lstStyle/>
          <a:p>
            <a:pPr marL="0" indent="0">
              <a:buNone/>
            </a:pPr>
            <a:r>
              <a:rPr lang="tr-TR" b="1" dirty="0"/>
              <a:t>    </a:t>
            </a:r>
            <a:r>
              <a:rPr lang="tr-TR" sz="2200" b="1" dirty="0"/>
              <a:t>7. Evde Bakım Aylığı </a:t>
            </a:r>
          </a:p>
          <a:p>
            <a:pPr marL="0" indent="0">
              <a:buNone/>
            </a:pPr>
            <a:endParaRPr lang="tr-TR" sz="2200" b="1" dirty="0"/>
          </a:p>
          <a:p>
            <a:pPr algn="just"/>
            <a:r>
              <a:rPr lang="tr-TR" sz="2200" dirty="0"/>
              <a:t>5378 sayılı Engelliler Kanunu ile evde bakım hizmetlerinin verilmesi imkânı sağlanmıştır. Buna göre, bakıma muhtaç yaşlı ve engelli bireyler için nitelikli ve sistemli bakım hizmetlerinin verilmesine yönelik düzenlemeler getirmekte ve öncelik, kurum bakımından çok kişinin sosyal ve fiziksel çevresinden ayrılmaksızın bakımının sağlandığı, evde bakım modeline yer verilmektedir. Kanunun bu konudaki hükmü gereğince, engellilerin ikamet ettiği hanede kişi başına gelir düzeyinin aylık net asgarî ücret tutarının 2/3'ünden daha az olması ve sağlık kurulu raporunda %50 + ağır engelli olması şartı aranmaktadır. Evde bakım aylığı, engelliye bakmakla yükümlü olan ve bilfiil engellinin bakımını yapan kişiye verilmektedir. Evde bakım uygulamasına ilişkin olarak ilgili mevzuat hükümlerine göre; evde bakılan engelliler için Engelli ve Yaşlı Hizmetleri Genel Müdürlüğü tarafından bakım ücreti olarak her ay bir aylık net asgari ücret tutarında ödeme yapılmaktadır </a:t>
            </a:r>
          </a:p>
        </p:txBody>
      </p:sp>
    </p:spTree>
    <p:extLst>
      <p:ext uri="{BB962C8B-B14F-4D97-AF65-F5344CB8AC3E}">
        <p14:creationId xmlns:p14="http://schemas.microsoft.com/office/powerpoint/2010/main" val="5077074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5BBCF94-21F0-4635-8E1E-753F6417ED37}"/>
              </a:ext>
            </a:extLst>
          </p:cNvPr>
          <p:cNvSpPr>
            <a:spLocks noGrp="1"/>
          </p:cNvSpPr>
          <p:nvPr>
            <p:ph idx="1"/>
          </p:nvPr>
        </p:nvSpPr>
        <p:spPr>
          <a:xfrm>
            <a:off x="762000" y="332656"/>
            <a:ext cx="7543800" cy="5760640"/>
          </a:xfrm>
        </p:spPr>
        <p:txBody>
          <a:bodyPr>
            <a:normAutofit/>
          </a:bodyPr>
          <a:lstStyle/>
          <a:p>
            <a:pPr marL="0" indent="0">
              <a:buNone/>
            </a:pPr>
            <a:r>
              <a:rPr lang="tr-TR" sz="2000" b="1" dirty="0"/>
              <a:t>    8.Yaşlılık Aylığı </a:t>
            </a:r>
          </a:p>
          <a:p>
            <a:pPr marL="0" indent="0">
              <a:buNone/>
            </a:pPr>
            <a:endParaRPr lang="tr-TR" sz="2000" b="1" dirty="0"/>
          </a:p>
          <a:p>
            <a:pPr algn="just"/>
            <a:r>
              <a:rPr lang="tr-TR" sz="2000" dirty="0"/>
              <a:t>2022 sayılı “65 Yaşını Doldurmuş Muhtaç, Güçsüz, Kimsesiz Türk Vatandaşına Aylık Bağlanması Hakkındaki Kanun’un uygulamaları Türkiye’de 1977 yılından beri uygulanmaktadır. </a:t>
            </a:r>
          </a:p>
          <a:p>
            <a:pPr algn="just"/>
            <a:r>
              <a:rPr lang="tr-TR" sz="2000" dirty="0"/>
              <a:t>Çalışma ve Sosyal Güvenlik Bakanlığı Sosyal Güvenlik Kurumu Başkanlığı Primsiz Ödemeler Genel Müdürlüğü’ ünce yürütülen ve ödemeleri yapılan yaşlılık maaşları, 65 yaşını doldurmuş muhtaç, kimsesiz ve güçsüz Türk vatandaşlarına verilmektedir. </a:t>
            </a:r>
          </a:p>
          <a:p>
            <a:pPr algn="just"/>
            <a:r>
              <a:rPr lang="tr-TR" sz="2000" dirty="0"/>
              <a:t>Muhtaçlık sınırından az geliri olan ve bu durumu valiliklerce ya da kaymakamlıklarca tespit edilen kişiler 65 yaş aylığı almak için başvuru yapabilir. </a:t>
            </a:r>
          </a:p>
          <a:p>
            <a:pPr algn="just"/>
            <a:r>
              <a:rPr lang="tr-TR" sz="2000" dirty="0"/>
              <a:t>Aylık bağlama işlemleri, defterdarlıklar /mal müdürlükleri tarafından tüm belgelerin eksiksiz olarak ulaşmasıyla ve geliş sırasına konularak yapılır. </a:t>
            </a:r>
          </a:p>
          <a:p>
            <a:pPr algn="just"/>
            <a:r>
              <a:rPr lang="tr-TR" sz="2000" dirty="0"/>
              <a:t>İlk ödeme, herhangi bir Ziraat Bankası şubesi tarafından daha sonraki ödemeler ise herhangi bir PTT şubesi kanalıyla yapılır. </a:t>
            </a:r>
            <a:endParaRPr lang="tr-TR" sz="2800" dirty="0"/>
          </a:p>
        </p:txBody>
      </p:sp>
    </p:spTree>
    <p:extLst>
      <p:ext uri="{BB962C8B-B14F-4D97-AF65-F5344CB8AC3E}">
        <p14:creationId xmlns:p14="http://schemas.microsoft.com/office/powerpoint/2010/main" val="35757469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2E66FB0-E1E1-4B36-9D81-5B5A33DD5372}"/>
              </a:ext>
            </a:extLst>
          </p:cNvPr>
          <p:cNvSpPr>
            <a:spLocks noGrp="1"/>
          </p:cNvSpPr>
          <p:nvPr>
            <p:ph idx="1"/>
          </p:nvPr>
        </p:nvSpPr>
        <p:spPr>
          <a:xfrm>
            <a:off x="762000" y="685800"/>
            <a:ext cx="7543800" cy="4903440"/>
          </a:xfrm>
        </p:spPr>
        <p:txBody>
          <a:bodyPr>
            <a:normAutofit/>
          </a:bodyPr>
          <a:lstStyle/>
          <a:p>
            <a:pPr marL="0" indent="0">
              <a:buNone/>
            </a:pPr>
            <a:r>
              <a:rPr lang="tr-TR" sz="2000" dirty="0"/>
              <a:t>65 yaş maaşı almanın şartları; </a:t>
            </a:r>
          </a:p>
          <a:p>
            <a:pPr marL="0" indent="0" algn="just">
              <a:buNone/>
            </a:pPr>
            <a:endParaRPr lang="tr-TR" sz="2000" dirty="0"/>
          </a:p>
          <a:p>
            <a:pPr algn="just"/>
            <a:r>
              <a:rPr lang="tr-TR" sz="2000" dirty="0"/>
              <a:t>65 yaşını doldurmuş olmak</a:t>
            </a:r>
          </a:p>
          <a:p>
            <a:pPr algn="just"/>
            <a:r>
              <a:rPr lang="tr-TR" sz="2000" dirty="0"/>
              <a:t>Herhangi bir sosyal güvencesi olmamak ve emekli maaşı almıyor olmak </a:t>
            </a:r>
          </a:p>
          <a:p>
            <a:pPr algn="just"/>
            <a:r>
              <a:rPr lang="tr-TR" sz="2000" dirty="0"/>
              <a:t>Sosyal Güvenlik Kurumundan (SGK) dul maaşı, yetim maaşı ve benzeri bir maaş almıyor olmak </a:t>
            </a:r>
          </a:p>
          <a:p>
            <a:pPr algn="just"/>
            <a:r>
              <a:rPr lang="tr-TR" sz="2000" dirty="0"/>
              <a:t>Sigortalı olarak herhangi bir işte çalışmıyor olmak </a:t>
            </a:r>
          </a:p>
          <a:p>
            <a:pPr algn="just"/>
            <a:r>
              <a:rPr lang="tr-TR" sz="2000" dirty="0"/>
              <a:t>Aylık toplam gelirin muhtaçlık sınırı altında olması. </a:t>
            </a:r>
          </a:p>
          <a:p>
            <a:pPr algn="just"/>
            <a:endParaRPr lang="tr-TR" sz="2000" dirty="0"/>
          </a:p>
          <a:p>
            <a:pPr marL="0" indent="0" algn="just">
              <a:buNone/>
            </a:pPr>
            <a:r>
              <a:rPr lang="tr-TR" sz="2000" dirty="0"/>
              <a:t>Saydığımız bu şartları taşıyan tüm Türkiye Cumhuriyeti vatandaşları 65 yaş aylığı almak için başvuru yapma hakkında sahiptirler</a:t>
            </a:r>
          </a:p>
          <a:p>
            <a:pPr algn="just"/>
            <a:endParaRPr lang="tr-TR" sz="2000" dirty="0"/>
          </a:p>
        </p:txBody>
      </p:sp>
    </p:spTree>
    <p:extLst>
      <p:ext uri="{BB962C8B-B14F-4D97-AF65-F5344CB8AC3E}">
        <p14:creationId xmlns:p14="http://schemas.microsoft.com/office/powerpoint/2010/main" val="2750831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AA15361-06E8-4A3B-8B91-50D8DE02A5F2}"/>
              </a:ext>
            </a:extLst>
          </p:cNvPr>
          <p:cNvSpPr>
            <a:spLocks noGrp="1"/>
          </p:cNvSpPr>
          <p:nvPr>
            <p:ph idx="1"/>
          </p:nvPr>
        </p:nvSpPr>
        <p:spPr>
          <a:xfrm>
            <a:off x="755576" y="476672"/>
            <a:ext cx="7543800" cy="5760640"/>
          </a:xfrm>
        </p:spPr>
        <p:txBody>
          <a:bodyPr>
            <a:normAutofit/>
          </a:bodyPr>
          <a:lstStyle/>
          <a:p>
            <a:pPr marL="0" indent="0" algn="just">
              <a:buNone/>
            </a:pPr>
            <a:r>
              <a:rPr lang="tr-TR" sz="2000" b="1" dirty="0"/>
              <a:t>    9. Gündüz Bakım Hizmetleri</a:t>
            </a:r>
          </a:p>
          <a:p>
            <a:pPr marL="0" indent="0" algn="just">
              <a:buNone/>
            </a:pPr>
            <a:endParaRPr lang="tr-TR" b="1" dirty="0"/>
          </a:p>
          <a:p>
            <a:pPr algn="just"/>
            <a:r>
              <a:rPr lang="tr-TR" sz="2000" dirty="0"/>
              <a:t>Yaşamını evde ailesiyle, akrabalarıyla veya yalnız sürdüren Alzheimer/ </a:t>
            </a:r>
            <a:r>
              <a:rPr lang="tr-TR" sz="2000" dirty="0" err="1"/>
              <a:t>demans</a:t>
            </a:r>
            <a:r>
              <a:rPr lang="tr-TR" sz="2000" dirty="0"/>
              <a:t> vb. hastalığı olan yaşlıların yaşam ortamlarının iyileştirilmesi, boş zamanlarının değerlendirilmesi, sosyal, psikolojik ve sağlık ihtiyaçlarının karşılanmasında yardımcı olunması, kendi imkanlarıyla karşılamakta güçlük çektikleri ihtiyaçları ile günlük yaşam faaliyetleri için destek hizmetler verilmesi, ilgi alanlarına göre faaliyet grupları kurarak sosyal faaliyetler düzenlenmesi suretiyle sosyal ilişkilerinin zenginleştirilmesi, aktivitelerinin artırılması, gerekli olduğu zamanlarda aileleri ile dayanışma ve paylaşma sağlanarak yaşam kalitesinin artırılması amacıyla sunulan hizmetlerdir.</a:t>
            </a:r>
          </a:p>
          <a:p>
            <a:pPr marL="0" indent="0" algn="just">
              <a:buNone/>
            </a:pPr>
            <a:endParaRPr lang="tr-TR" dirty="0"/>
          </a:p>
        </p:txBody>
      </p:sp>
    </p:spTree>
    <p:extLst>
      <p:ext uri="{BB962C8B-B14F-4D97-AF65-F5344CB8AC3E}">
        <p14:creationId xmlns:p14="http://schemas.microsoft.com/office/powerpoint/2010/main" val="880940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FB42A61-CD80-4C30-B39C-05380E970999}"/>
              </a:ext>
            </a:extLst>
          </p:cNvPr>
          <p:cNvSpPr>
            <a:spLocks noGrp="1"/>
          </p:cNvSpPr>
          <p:nvPr>
            <p:ph idx="1"/>
          </p:nvPr>
        </p:nvSpPr>
        <p:spPr>
          <a:xfrm>
            <a:off x="762000" y="548680"/>
            <a:ext cx="7543800" cy="5616624"/>
          </a:xfrm>
        </p:spPr>
        <p:txBody>
          <a:bodyPr>
            <a:normAutofit/>
          </a:bodyPr>
          <a:lstStyle/>
          <a:p>
            <a:pPr marL="0" indent="0" algn="just">
              <a:buNone/>
            </a:pPr>
            <a:r>
              <a:rPr lang="tr-TR" sz="2000" b="1" i="1" dirty="0"/>
              <a:t>Gündüz Bakım Hizmetleri kapsamında aşağıdaki faaliyetler yürütülmektedir:</a:t>
            </a:r>
          </a:p>
          <a:p>
            <a:pPr marL="0" indent="0" algn="just">
              <a:buNone/>
            </a:pPr>
            <a:endParaRPr lang="tr-TR" sz="2000" b="1" i="1" dirty="0"/>
          </a:p>
          <a:p>
            <a:pPr algn="just"/>
            <a:r>
              <a:rPr lang="tr-TR" sz="2000" dirty="0"/>
              <a:t>Yaşlıların fonksiyonel aktivitelerini, el ve göz koordinasyonlarını, ayrıca günlük yaşamdaki becerilerini artırıp onları daha bağımsız bir seviyeye ulaştırmak için iş ve meşguliyet terapisinin yapılması, </a:t>
            </a:r>
          </a:p>
          <a:p>
            <a:pPr algn="just"/>
            <a:r>
              <a:rPr lang="tr-TR" sz="2000" dirty="0"/>
              <a:t>Fizik tedavi/ günlük hatırlatma/hafıza çalıştırma egzersizlerinin düzenlenmesi,</a:t>
            </a:r>
          </a:p>
          <a:p>
            <a:pPr algn="just"/>
            <a:r>
              <a:rPr lang="tr-TR" sz="2000" dirty="0"/>
              <a:t>Ahşap-seramik-cam boyama, kalıp çıkarma, yazı yazma, Puzzle-</a:t>
            </a:r>
            <a:r>
              <a:rPr lang="tr-TR" sz="2000" dirty="0" err="1"/>
              <a:t>lego</a:t>
            </a:r>
            <a:r>
              <a:rPr lang="tr-TR" sz="2000" dirty="0"/>
              <a:t>-boncuk çalışmalarının uygulanması,</a:t>
            </a:r>
          </a:p>
          <a:p>
            <a:pPr algn="just"/>
            <a:r>
              <a:rPr lang="tr-TR" sz="2000" dirty="0"/>
              <a:t>Oyun oynama, yemek, piknik ve gezi gibi etkinliklere katılım sağlanması,</a:t>
            </a:r>
          </a:p>
          <a:p>
            <a:pPr algn="just"/>
            <a:r>
              <a:rPr lang="tr-TR" sz="2000" dirty="0"/>
              <a:t>Uyku ve dinlenme saatlerinin oluşturulması,</a:t>
            </a:r>
          </a:p>
          <a:p>
            <a:pPr algn="just"/>
            <a:r>
              <a:rPr lang="tr-TR" sz="2000" dirty="0"/>
              <a:t>Üyelerin sağlık kontrollerinin, ilaç ve tansiyon takiplerinin yapılması,</a:t>
            </a:r>
          </a:p>
          <a:p>
            <a:pPr algn="just"/>
            <a:r>
              <a:rPr lang="tr-TR" sz="2000" dirty="0"/>
              <a:t>Ailelerin oryantasyonunun sağlanması</a:t>
            </a:r>
          </a:p>
          <a:p>
            <a:endParaRPr lang="tr-TR" dirty="0"/>
          </a:p>
        </p:txBody>
      </p:sp>
    </p:spTree>
    <p:extLst>
      <p:ext uri="{BB962C8B-B14F-4D97-AF65-F5344CB8AC3E}">
        <p14:creationId xmlns:p14="http://schemas.microsoft.com/office/powerpoint/2010/main" val="2507642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49C35D2-6819-473F-AA0A-77D90E749C84}"/>
              </a:ext>
            </a:extLst>
          </p:cNvPr>
          <p:cNvSpPr>
            <a:spLocks noGrp="1"/>
          </p:cNvSpPr>
          <p:nvPr>
            <p:ph idx="1"/>
          </p:nvPr>
        </p:nvSpPr>
        <p:spPr>
          <a:xfrm>
            <a:off x="762000" y="404664"/>
            <a:ext cx="7543800" cy="5832648"/>
          </a:xfrm>
        </p:spPr>
        <p:txBody>
          <a:bodyPr>
            <a:normAutofit/>
          </a:bodyPr>
          <a:lstStyle/>
          <a:p>
            <a:pPr marL="0" indent="0" algn="just">
              <a:buNone/>
            </a:pPr>
            <a:r>
              <a:rPr lang="tr-TR" sz="2000" b="1" dirty="0"/>
              <a:t>10. Evde Bakım ve Evde Bakıma Destek Hizmetleri</a:t>
            </a:r>
          </a:p>
          <a:p>
            <a:pPr marL="0" indent="0" algn="just">
              <a:buNone/>
            </a:pPr>
            <a:endParaRPr lang="tr-TR" sz="2000" b="1" dirty="0"/>
          </a:p>
          <a:p>
            <a:pPr algn="just"/>
            <a:r>
              <a:rPr lang="tr-TR" sz="2000" dirty="0"/>
              <a:t>Hane halkının tek başına veya diğer destek unsurlarına (komşu-akraba) rağmen yetersiz kaldığı durumlarda, yaşlıların evde yaşamlarını devam ettirebilmeleri için yaşam ortamlarının iyileştirilmesi ve günlük yaşam faaliyetlerine yardımcı olunması amacıyla sunulan Evde Yaşama Destek Hizmetleri kapsamında aşağıdaki faaliyetler yürütülebilmektedir:</a:t>
            </a:r>
          </a:p>
          <a:p>
            <a:pPr algn="just"/>
            <a:r>
              <a:rPr lang="tr-TR" sz="2000" dirty="0"/>
              <a:t>Teknik hizmetler (Yaşlıların evinde yapılacak basit tamirat, sıhhi tesisat, her türlü onarımı boya-badana, yaşlıların ihtiyacına göre evin özel düzenlenmesine yönelik tadilatlar vb.),</a:t>
            </a:r>
          </a:p>
          <a:p>
            <a:pPr algn="just"/>
            <a:r>
              <a:rPr lang="tr-TR" sz="2000" dirty="0"/>
              <a:t>Sağlık hizmetleri (Pansuman yapma, kan şekeri ölçme, tansiyon ölçme, enjeksiyon yapma, ilaç verme takibi vb.),</a:t>
            </a:r>
          </a:p>
        </p:txBody>
      </p:sp>
    </p:spTree>
    <p:extLst>
      <p:ext uri="{BB962C8B-B14F-4D97-AF65-F5344CB8AC3E}">
        <p14:creationId xmlns:p14="http://schemas.microsoft.com/office/powerpoint/2010/main" val="1755526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EB9AFCF-1F79-4F68-923C-2E4126A438EA}"/>
              </a:ext>
            </a:extLst>
          </p:cNvPr>
          <p:cNvSpPr>
            <a:spLocks noGrp="1"/>
          </p:cNvSpPr>
          <p:nvPr>
            <p:ph idx="1"/>
          </p:nvPr>
        </p:nvSpPr>
        <p:spPr>
          <a:xfrm>
            <a:off x="683568" y="541784"/>
            <a:ext cx="7543800" cy="5407496"/>
          </a:xfrm>
        </p:spPr>
        <p:txBody>
          <a:bodyPr>
            <a:normAutofit/>
          </a:bodyPr>
          <a:lstStyle/>
          <a:p>
            <a:pPr algn="just"/>
            <a:r>
              <a:rPr lang="tr-TR" sz="1800" i="1" dirty="0"/>
              <a:t>Madde 61 — Devlet harp ve vazife şehitlerinin dul ve yetimleriyle, </a:t>
            </a:r>
            <a:r>
              <a:rPr lang="tr-TR" sz="1800" i="1" dirty="0" err="1"/>
              <a:t>malül</a:t>
            </a:r>
            <a:r>
              <a:rPr lang="tr-TR" sz="1800" i="1" dirty="0"/>
              <a:t> ve gazileri korur ve toplumda kendilerine yaraşır bir hayat seviyesi sağlar. </a:t>
            </a:r>
          </a:p>
          <a:p>
            <a:pPr algn="just"/>
            <a:endParaRPr lang="tr-TR" sz="1800" i="1" dirty="0"/>
          </a:p>
          <a:p>
            <a:pPr algn="just"/>
            <a:r>
              <a:rPr lang="tr-TR" sz="1800" i="1" dirty="0"/>
              <a:t>Devlet, sakatların korunmalarını ve toplum hayatına intibaklarını sağlayıcı tedbirleri alır.</a:t>
            </a:r>
          </a:p>
          <a:p>
            <a:pPr algn="just"/>
            <a:endParaRPr lang="tr-TR" sz="1800" i="1" dirty="0"/>
          </a:p>
          <a:p>
            <a:pPr algn="just"/>
            <a:r>
              <a:rPr lang="tr-TR" sz="1800" i="1" dirty="0"/>
              <a:t>Yaşlılar, Devletçe korunur, Yaşlılara Devlet yardımı ve sağlanacak diğer haklar ve kolaylıklar kanunla düzenlenir.</a:t>
            </a:r>
          </a:p>
          <a:p>
            <a:pPr algn="just"/>
            <a:endParaRPr lang="tr-TR" sz="1800" i="1" dirty="0"/>
          </a:p>
          <a:p>
            <a:pPr algn="just"/>
            <a:r>
              <a:rPr lang="tr-TR" sz="1800" i="1" dirty="0"/>
              <a:t>Devlet, korunmaya muhtaç yaşlıların topluma kazandırılması için her türlü tedbiri alır.</a:t>
            </a:r>
          </a:p>
          <a:p>
            <a:pPr algn="just"/>
            <a:endParaRPr lang="tr-TR" sz="1800" i="1" dirty="0"/>
          </a:p>
          <a:p>
            <a:pPr algn="just"/>
            <a:r>
              <a:rPr lang="tr-TR" sz="1800" i="1" dirty="0"/>
              <a:t>Bu amaçla gerekli teşkilat ve tesisleri kurar veya kurdurur.</a:t>
            </a:r>
          </a:p>
        </p:txBody>
      </p:sp>
    </p:spTree>
    <p:extLst>
      <p:ext uri="{BB962C8B-B14F-4D97-AF65-F5344CB8AC3E}">
        <p14:creationId xmlns:p14="http://schemas.microsoft.com/office/powerpoint/2010/main" val="38674836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D8BAB53-E637-4391-81CE-F9578534D1CA}"/>
              </a:ext>
            </a:extLst>
          </p:cNvPr>
          <p:cNvSpPr>
            <a:spLocks noGrp="1"/>
          </p:cNvSpPr>
          <p:nvPr>
            <p:ph idx="1"/>
          </p:nvPr>
        </p:nvSpPr>
        <p:spPr>
          <a:xfrm>
            <a:off x="762000" y="908720"/>
            <a:ext cx="7543800" cy="5256584"/>
          </a:xfrm>
        </p:spPr>
        <p:txBody>
          <a:bodyPr>
            <a:normAutofit/>
          </a:bodyPr>
          <a:lstStyle/>
          <a:p>
            <a:pPr marL="274320" marR="0" lvl="0" indent="-274320" algn="just" defTabSz="914400" rtl="0" eaLnBrk="1" fontAlgn="auto" latinLnBrk="0" hangingPunct="1">
              <a:lnSpc>
                <a:spcPct val="100000"/>
              </a:lnSpc>
              <a:spcBef>
                <a:spcPct val="20000"/>
              </a:spcBef>
              <a:spcAft>
                <a:spcPts val="0"/>
              </a:spcAft>
              <a:buClr>
                <a:srgbClr val="AD0101"/>
              </a:buClr>
              <a:buSzTx/>
              <a:buFont typeface="Arial" pitchFamily="34" charset="0"/>
              <a:buChar char="•"/>
              <a:tabLst/>
              <a:defRPr/>
            </a:pPr>
            <a:r>
              <a:rPr kumimoji="0" lang="tr-TR" sz="2000" b="0" i="0" u="none" strike="noStrike" kern="1200" cap="none" spc="0" normalizeH="0" baseline="0" noProof="0" dirty="0">
                <a:ln>
                  <a:noFill/>
                </a:ln>
                <a:solidFill>
                  <a:srgbClr val="303030"/>
                </a:solidFill>
                <a:effectLst/>
                <a:uLnTx/>
                <a:uFillTx/>
                <a:latin typeface="Times New Roman"/>
                <a:ea typeface="+mn-ea"/>
                <a:cs typeface="+mn-cs"/>
              </a:rPr>
              <a:t>Psikolojik destek ve yönlendirme hizmetleri (Yaşlıların durum tespitinden sonra tespit edilen ihtiyacına göre yaşlının psikologla görüştürülmesi, sağlık birimine yönlendirilmesi, gerekli ise bireysel görüşme ve ilgili birimlere yönlendirilmesi vb.),</a:t>
            </a:r>
          </a:p>
          <a:p>
            <a:pPr marL="274320" marR="0" lvl="0" indent="-274320" algn="just" defTabSz="914400" rtl="0" eaLnBrk="1" fontAlgn="auto" latinLnBrk="0" hangingPunct="1">
              <a:lnSpc>
                <a:spcPct val="100000"/>
              </a:lnSpc>
              <a:spcBef>
                <a:spcPct val="20000"/>
              </a:spcBef>
              <a:spcAft>
                <a:spcPts val="0"/>
              </a:spcAft>
              <a:buClr>
                <a:srgbClr val="AD0101"/>
              </a:buClr>
              <a:buSzTx/>
              <a:buFont typeface="Arial" pitchFamily="34" charset="0"/>
              <a:buChar char="•"/>
              <a:tabLst/>
              <a:defRPr/>
            </a:pPr>
            <a:endParaRPr lang="tr-TR" sz="2000" dirty="0"/>
          </a:p>
          <a:p>
            <a:pPr algn="just"/>
            <a:r>
              <a:rPr lang="tr-TR" sz="2000" dirty="0"/>
              <a:t>Rehberlik ve mesleki danışmanlık(İlaç yüzdelerinin, faturalarının ödenmesinde, hasta bezi, tekerlekli sandalye, havalı yatak, medikal malzeme vb. ihtiyaçlarının teminine ilişkin rehberlik vb.),</a:t>
            </a:r>
          </a:p>
          <a:p>
            <a:pPr algn="just"/>
            <a:endParaRPr lang="tr-TR" sz="2000" dirty="0"/>
          </a:p>
          <a:p>
            <a:pPr algn="just"/>
            <a:r>
              <a:rPr lang="tr-TR" sz="2000" dirty="0"/>
              <a:t>Sosyal destek hizmetleri (Sohbet, alış-veriş yapma, yaşlıya refakat etme vb.),</a:t>
            </a:r>
          </a:p>
          <a:p>
            <a:pPr algn="just"/>
            <a:r>
              <a:rPr lang="tr-TR" sz="2000" dirty="0"/>
              <a:t>Kişisel bakım (Vücut temizliği, berber hizmeti vb.), </a:t>
            </a:r>
          </a:p>
          <a:p>
            <a:pPr algn="just"/>
            <a:r>
              <a:rPr lang="tr-TR" sz="2000" dirty="0"/>
              <a:t>Ev temizliğinin yapılması,</a:t>
            </a:r>
          </a:p>
          <a:p>
            <a:pPr algn="just"/>
            <a:r>
              <a:rPr lang="tr-TR" sz="2000" dirty="0"/>
              <a:t>Yemek yapımına yardım hizmetleri.</a:t>
            </a:r>
          </a:p>
          <a:p>
            <a:pPr algn="just"/>
            <a:endParaRPr lang="tr-TR" sz="2000" dirty="0"/>
          </a:p>
          <a:p>
            <a:pPr algn="just"/>
            <a:endParaRPr lang="tr-TR" sz="2000" dirty="0"/>
          </a:p>
          <a:p>
            <a:pPr algn="just"/>
            <a:endParaRPr lang="tr-TR" sz="2000" dirty="0"/>
          </a:p>
        </p:txBody>
      </p:sp>
    </p:spTree>
    <p:extLst>
      <p:ext uri="{BB962C8B-B14F-4D97-AF65-F5344CB8AC3E}">
        <p14:creationId xmlns:p14="http://schemas.microsoft.com/office/powerpoint/2010/main" val="24304821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F141290-599A-4BE3-B00F-C71EB1B2EB0A}"/>
              </a:ext>
            </a:extLst>
          </p:cNvPr>
          <p:cNvSpPr>
            <a:spLocks noGrp="1"/>
          </p:cNvSpPr>
          <p:nvPr>
            <p:ph idx="1"/>
          </p:nvPr>
        </p:nvSpPr>
        <p:spPr>
          <a:xfrm>
            <a:off x="762000" y="332656"/>
            <a:ext cx="7543800" cy="5832648"/>
          </a:xfrm>
        </p:spPr>
        <p:txBody>
          <a:bodyPr>
            <a:normAutofit fontScale="70000" lnSpcReduction="20000"/>
          </a:bodyPr>
          <a:lstStyle/>
          <a:p>
            <a:pPr algn="just"/>
            <a:r>
              <a:rPr lang="tr-TR" b="1" dirty="0"/>
              <a:t>11. Engelli Evde Bakım Sosyal Yardım Aylığı Alan Yaşlılar</a:t>
            </a:r>
          </a:p>
          <a:p>
            <a:pPr algn="just"/>
            <a:endParaRPr lang="tr-TR" b="1" dirty="0"/>
          </a:p>
          <a:p>
            <a:pPr algn="just"/>
            <a:r>
              <a:rPr lang="tr-TR" dirty="0"/>
              <a:t>7/7/2005 tarih ve 25868 sayılı resmi gazetede yayınlanan 1 Temmuz 2005 tarihli ve 5378 sayılı "Engelliler Hakkında Kanunla” 2828 sayılı Sosyal Hizmetler Kanununda yapılan değişikliğe istinaden ek 7.madde ile bakıma ihtiyacı olan engellilere, resmî veya özel bakım merkezlerinde bakım hizmeti ya da sosyal yardım yapılmak suretiyle evde bakımlarına destek verilmesi sağlanmıştır. Bu çerçevede engellilerin bakımı için kuruluşlara 2, ev ortamındaki bakıcılarına 1 asgari ücret tutarında sosyal yardım desteği sağlanmıştır. Evde bakım ücreti uygulaması Resmi Gazete’ de 30.07.2006 tarihinde yayınlanan 26244 sayılı "Bakıma Muhtaç Özürlülerin Tespiti ve Bakım Hizmeti Esaslarının Belirlenmesine İlişkin Yönetmelik” çerçevesinde yürütülmektedir.</a:t>
            </a:r>
          </a:p>
          <a:p>
            <a:pPr algn="just"/>
            <a:endParaRPr lang="tr-TR" dirty="0"/>
          </a:p>
          <a:p>
            <a:pPr algn="just"/>
            <a:r>
              <a:rPr lang="tr-TR" dirty="0"/>
              <a:t>6 Şubat 2014 tarihinde 6518 sayılı kanunla 2828 sayılı Sosyal Hizmetler Kanununun ek 7.maddesinde yapılan değişiklikle evde bakım aylığının hesaplama yöntemi ve miktarı değişmiştir. Buna göre evde bakım ücreti artık Memur Maaş Katsayısına göre belirlenmekte olup engellilerin bakımı için kuruluşlara memur maaş katsayısının 20.000 gösterge rakamı ile çarpımı, ev ortamındaki bakıcılarına ise memur maaş katsayısının 10.000 gösterge rakamı ile çarpımı sonucu çıkan rakam tutarında para desteği sağlanmaya başlanmıştır. Ayrıca, 4 Kasım 2016 tarih ve 29878 sayılı resmi gazetede yayınlanan Engelli Bireylere Yönelik Özel Bakım Merkezleri Yönetmeliği ile standartları sağlayan özel bakım merkezlerine bakıma ihtiyacı olan her bir engelli birey için her ay 5251 gösterge rakamı ile memur aylık katsayısının çarpımı sonucu bulunacak tutarda da teşvik verilmesi öngörülmüştür.</a:t>
            </a:r>
          </a:p>
        </p:txBody>
      </p:sp>
    </p:spTree>
    <p:extLst>
      <p:ext uri="{BB962C8B-B14F-4D97-AF65-F5344CB8AC3E}">
        <p14:creationId xmlns:p14="http://schemas.microsoft.com/office/powerpoint/2010/main" val="16614148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932D2A0-16BF-4C3B-B44E-D62F18CA14E5}"/>
              </a:ext>
            </a:extLst>
          </p:cNvPr>
          <p:cNvSpPr>
            <a:spLocks noGrp="1"/>
          </p:cNvSpPr>
          <p:nvPr>
            <p:ph idx="1"/>
          </p:nvPr>
        </p:nvSpPr>
        <p:spPr>
          <a:xfrm>
            <a:off x="762000" y="404664"/>
            <a:ext cx="7543800" cy="5760640"/>
          </a:xfrm>
        </p:spPr>
        <p:txBody>
          <a:bodyPr>
            <a:normAutofit fontScale="77500" lnSpcReduction="20000"/>
          </a:bodyPr>
          <a:lstStyle/>
          <a:p>
            <a:pPr algn="just"/>
            <a:r>
              <a:rPr lang="tr-TR" dirty="0"/>
              <a:t>Evde bakıma ilişkin sosyal yardım desteği ile bakım verenlerin baktıkları yakınlarının kişisel bakımlarını sağlamaları ve destek vermeleri hedeflenmektedir. Evde bakım yardımı alınabilmesi için üç temel koşul bulunmaktadır:</a:t>
            </a:r>
          </a:p>
          <a:p>
            <a:pPr algn="just"/>
            <a:endParaRPr lang="tr-TR" dirty="0"/>
          </a:p>
          <a:p>
            <a:pPr algn="just"/>
            <a:r>
              <a:rPr lang="tr-TR" dirty="0"/>
              <a:t>Engelli olan bireyin ilgili hastanelerden engelliler için sağlık kurulu raporu alması ve bu raporda engellinin ağır engelli olması ve en az %50 seviyesinde engelinin bulunması şarttır.</a:t>
            </a:r>
          </a:p>
          <a:p>
            <a:pPr algn="just"/>
            <a:r>
              <a:rPr lang="tr-TR" dirty="0"/>
              <a:t>Engelli olan bireyin kendi temel ihtiyaçlarını karşılamakta zorlanması, bakıma muhtaç olması ve bunun görevli heyet tarafından tespit edilmesi gerekmektedir.</a:t>
            </a:r>
          </a:p>
          <a:p>
            <a:pPr algn="just"/>
            <a:r>
              <a:rPr lang="tr-TR" dirty="0"/>
              <a:t>Engellinin bulunduğu hanede yaşayanların kişi başına düşen net geliri asgari ücretin 2/3'ünün altında olmalıdır.</a:t>
            </a:r>
          </a:p>
          <a:p>
            <a:pPr algn="just"/>
            <a:endParaRPr lang="tr-TR" dirty="0"/>
          </a:p>
          <a:p>
            <a:pPr algn="just"/>
            <a:r>
              <a:rPr lang="tr-TR" dirty="0"/>
              <a:t>Engelli için bakım verecek kişinin öncelikle akrabası olması beklenmekle birlikte, vasi vb. akraba olmayanlar da bakım verebilmekte ve sosyal yardımı alabilmektedir. Engelliye bakacak kişiyle engellinin yakın olması, en az 8 saat fiili bakımın gerçekleştirilmesi/ gerektiğinde 24 saat bakım verilebilmesi de beklenmektedir. Engelli evde bakım ücreti desteğinden yararlandırılan engellilerin yaklaşık  3’te 1’lik önemli bir kısmı da yaşlılardan oluşmaktadır.</a:t>
            </a:r>
          </a:p>
        </p:txBody>
      </p:sp>
    </p:spTree>
    <p:extLst>
      <p:ext uri="{BB962C8B-B14F-4D97-AF65-F5344CB8AC3E}">
        <p14:creationId xmlns:p14="http://schemas.microsoft.com/office/powerpoint/2010/main" val="24889419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3C55239-0B7F-499F-BF37-25886A59D42C}"/>
              </a:ext>
            </a:extLst>
          </p:cNvPr>
          <p:cNvSpPr>
            <a:spLocks noGrp="1"/>
          </p:cNvSpPr>
          <p:nvPr>
            <p:ph idx="1"/>
          </p:nvPr>
        </p:nvSpPr>
        <p:spPr>
          <a:xfrm>
            <a:off x="762000" y="404664"/>
            <a:ext cx="7543800" cy="5760640"/>
          </a:xfrm>
        </p:spPr>
        <p:txBody>
          <a:bodyPr>
            <a:normAutofit lnSpcReduction="10000"/>
          </a:bodyPr>
          <a:lstStyle/>
          <a:p>
            <a:pPr marL="0" indent="0" algn="just">
              <a:buNone/>
            </a:pPr>
            <a:r>
              <a:rPr lang="tr-TR" sz="2000" b="1" dirty="0"/>
              <a:t>12. Emekli Dul Yetim Maaşı Alan Yaşlılar</a:t>
            </a:r>
          </a:p>
          <a:p>
            <a:pPr marL="0" indent="0" algn="just">
              <a:buNone/>
            </a:pPr>
            <a:endParaRPr lang="tr-TR" sz="2000" b="1" dirty="0"/>
          </a:p>
          <a:p>
            <a:pPr algn="just"/>
            <a:r>
              <a:rPr lang="tr-TR" sz="2000" dirty="0"/>
              <a:t>Türkiye'de alışılmış olarak yaşlılar için en önemli devlet desteği ve güvencesi olarak emeklilik (maaş ve sigorta) güvencesi görülmüştür. Yaşlılık dönemi için önemli bir hedef olarak görülen emekliliğe hak kazanabilmek için ülkemizde 1999 yılına kadar, gerekli çalışma ve prim şartını sağlamak kaydıyla kadınlar 38, erkekler de 43 yaşında emekli olabilmekteydi. Ancak 1999 yılından başlayarak emeklilik yaşı kademeli olarak yükseltilmiştir. </a:t>
            </a:r>
          </a:p>
          <a:p>
            <a:pPr algn="just"/>
            <a:r>
              <a:rPr lang="tr-TR" sz="2000" dirty="0"/>
              <a:t>Son olarak 16/6/2006 tarih ve 26200 sayılı resmi gazetede yayınlanarak yürürlüğe giren 5510 sayılı Sosyal Sigortalar ve Genel Sağlık Sigortası Kanununa göre yeni işe başlayanlar için kadınlarda 58, erkeklerde 60 olan emeklilik yaşı 2036 yılından itibaren her 2 yılda 1 yaş artırılarak 1 Ocak 2048 tarihi itibariyle hem kadın hem de erkekler için 65 yaşına çıkarılmıştır. Bununla birlikte 55 yaşını dolduran ve kurum sağlık kurulu raporuyla erken yaşlanmış olduğu tespit edilen sigortalıların, yaş dışındaki diğer şartları taşımaları halinde yaşlılık aylığından yararlanmaları öngörülmüştür.</a:t>
            </a:r>
          </a:p>
          <a:p>
            <a:pPr algn="just"/>
            <a:endParaRPr lang="tr-TR" sz="2000" dirty="0"/>
          </a:p>
        </p:txBody>
      </p:sp>
    </p:spTree>
    <p:extLst>
      <p:ext uri="{BB962C8B-B14F-4D97-AF65-F5344CB8AC3E}">
        <p14:creationId xmlns:p14="http://schemas.microsoft.com/office/powerpoint/2010/main" val="33200523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CF8711C-8E5F-446E-9A35-EED49AF83624}"/>
              </a:ext>
            </a:extLst>
          </p:cNvPr>
          <p:cNvSpPr>
            <a:spLocks noGrp="1"/>
          </p:cNvSpPr>
          <p:nvPr>
            <p:ph idx="1"/>
          </p:nvPr>
        </p:nvSpPr>
        <p:spPr>
          <a:xfrm>
            <a:off x="762000" y="476672"/>
            <a:ext cx="7543800" cy="5760640"/>
          </a:xfrm>
        </p:spPr>
        <p:txBody>
          <a:bodyPr>
            <a:normAutofit fontScale="92500" lnSpcReduction="10000"/>
          </a:bodyPr>
          <a:lstStyle/>
          <a:p>
            <a:pPr algn="just"/>
            <a:r>
              <a:rPr lang="tr-TR" dirty="0"/>
              <a:t>Yaşlılık dönemindeki en önemli, etkin ve yaygın desteklerden birisi çalışanların ödedikleri primler sonucu, çalışma hayatı sonunda almaya başladıkları emekli maaşlarıdır. Emekli maaşı alanların sağlık sigortası da bulunmakta ve bu çerçevede sağlık hizmetlerinden de yararlanmaktadırlar. </a:t>
            </a:r>
          </a:p>
          <a:p>
            <a:pPr algn="just"/>
            <a:r>
              <a:rPr lang="tr-TR" dirty="0"/>
              <a:t>Ülkemizde emeklilik yaşının özellikle önceki dönemlerde düşük olması nedeniyle bütün emekliler yaşlı kategorisine girmemekle birlikte, kimi yaşlılık döneminde emekli olmakta, diğerleri de süreç içerisinde yaşlı kategorisine girmektedir. Emekli maaşını kendisi alan yaşlılar olduğu gibi vefat eden hak sahibinin maaşından yararlandırılmakta olan eş, anne, baba ve çocuklar içerisinde de yaşlılar bulunabilmektedir. </a:t>
            </a:r>
          </a:p>
          <a:p>
            <a:pPr algn="just"/>
            <a:r>
              <a:rPr lang="tr-TR" dirty="0"/>
              <a:t>Önceleri memurlar emekli sandığından, işçiler sosyal sigortalar kurumundan (SSK), kendi adına veya </a:t>
            </a:r>
            <a:r>
              <a:rPr lang="tr-TR" dirty="0" err="1"/>
              <a:t>bâğımsız</a:t>
            </a:r>
            <a:r>
              <a:rPr lang="tr-TR" dirty="0"/>
              <a:t> çalışanlar da </a:t>
            </a:r>
            <a:r>
              <a:rPr lang="tr-TR" dirty="0" err="1"/>
              <a:t>Bağ-Kur</a:t>
            </a:r>
            <a:r>
              <a:rPr lang="tr-TR" dirty="0"/>
              <a:t>’ dan emekli maaşı alırlarken, 20/5/2006 tarih ve 26173 sayılı resmi gazetede yayınlanan 5502 Sosyal Güvenlik Kurumu Kanunu ile bu 3 kurum da Sosyal Güvenlik Kurumu çatısı altında birleştirilmiştir.</a:t>
            </a:r>
          </a:p>
        </p:txBody>
      </p:sp>
    </p:spTree>
    <p:extLst>
      <p:ext uri="{BB962C8B-B14F-4D97-AF65-F5344CB8AC3E}">
        <p14:creationId xmlns:p14="http://schemas.microsoft.com/office/powerpoint/2010/main" val="29465783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BB036D0-BFB9-4650-AA20-1B69DB5AAD70}"/>
              </a:ext>
            </a:extLst>
          </p:cNvPr>
          <p:cNvSpPr>
            <a:spLocks noGrp="1"/>
          </p:cNvSpPr>
          <p:nvPr>
            <p:ph idx="1"/>
          </p:nvPr>
        </p:nvSpPr>
        <p:spPr>
          <a:xfrm>
            <a:off x="762000" y="404664"/>
            <a:ext cx="7543800" cy="5760640"/>
          </a:xfrm>
        </p:spPr>
        <p:txBody>
          <a:bodyPr>
            <a:normAutofit/>
          </a:bodyPr>
          <a:lstStyle/>
          <a:p>
            <a:pPr algn="just"/>
            <a:r>
              <a:rPr lang="tr-TR" sz="2000" dirty="0"/>
              <a:t>Aile Çalışma ve Sosyal Hizmetler Bakanlığının ilgili kurumu olan Sosyal Güvenlik Kurumu Başkanlığı bireylerin çalıştığı süre içindeki primli ödemeleri, emeklilik süreci ve emeklilik sonrası süreci, sosyal güvenlik harcamalarını, genel sağlık sigortasına ilişkin düzenlemeleri ve organizasyonu gerçekleştirmektedir. </a:t>
            </a:r>
          </a:p>
          <a:p>
            <a:pPr algn="just"/>
            <a:endParaRPr lang="tr-TR" sz="2000" dirty="0"/>
          </a:p>
          <a:p>
            <a:pPr algn="just"/>
            <a:r>
              <a:rPr lang="tr-TR" sz="2000" dirty="0"/>
              <a:t>Sosyal Güvenlik Kurumu Başkanlığı emeklilik başlığı altında; emekli olma, yaşlılık aylığı, malullük, ölen sigortalının hak sahipleri, iş kazası ve meslek hastalıkları, hastalık ve annelik hali, sağlık hakkından ve hizmetlerinden yararlanma, isteğe bağlı sigortalılık, primsiz aylıklar, emeklilikten sonra çalışma ve yurt dışı işlemler ile ilgili çalışmalar yapmaktadır.</a:t>
            </a:r>
          </a:p>
        </p:txBody>
      </p:sp>
    </p:spTree>
    <p:extLst>
      <p:ext uri="{BB962C8B-B14F-4D97-AF65-F5344CB8AC3E}">
        <p14:creationId xmlns:p14="http://schemas.microsoft.com/office/powerpoint/2010/main" val="14578962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4887490-08D2-4605-8DEB-619D85C4FDE3}"/>
              </a:ext>
            </a:extLst>
          </p:cNvPr>
          <p:cNvSpPr>
            <a:spLocks noGrp="1"/>
          </p:cNvSpPr>
          <p:nvPr>
            <p:ph idx="1"/>
          </p:nvPr>
        </p:nvSpPr>
        <p:spPr>
          <a:xfrm>
            <a:off x="762000" y="404664"/>
            <a:ext cx="7543800" cy="5688632"/>
          </a:xfrm>
        </p:spPr>
        <p:txBody>
          <a:bodyPr>
            <a:normAutofit/>
          </a:bodyPr>
          <a:lstStyle/>
          <a:p>
            <a:pPr marL="0" indent="0" algn="just">
              <a:buNone/>
            </a:pPr>
            <a:r>
              <a:rPr lang="tr-TR" sz="2000" b="1" dirty="0"/>
              <a:t>13. Genel Sağlık Sigortasından Ücretsiz Yararlandırılan Yaşlılar</a:t>
            </a:r>
          </a:p>
          <a:p>
            <a:pPr marL="0" indent="0" algn="just">
              <a:buNone/>
            </a:pPr>
            <a:endParaRPr lang="tr-TR" sz="2000" b="1" dirty="0"/>
          </a:p>
          <a:p>
            <a:pPr algn="just"/>
            <a:r>
              <a:rPr lang="tr-TR" sz="2000" dirty="0"/>
              <a:t>Genel sağlık sigortası, kişilerin öncelikle sağlıklarının korunmasını, sağlık riskleri ile karşılaşmaları halinde ise oluşan harcamaların finansmanını sağlayan sigortayı ifade etmektedir. 5510 sayılı Sosyal Sigortalar ve Genel Sağlık Sigortası kapsamında ülkemizde yapılan yasal düzenlemeler sonucu 1/1/2012 tarihinden itibaren zorunlu olarak herkes genel sağlık sigortası kapsamına alınmıştır. </a:t>
            </a:r>
          </a:p>
          <a:p>
            <a:pPr algn="just"/>
            <a:r>
              <a:rPr lang="tr-TR" sz="2000" dirty="0"/>
              <a:t>Kapsam dışı olarak adlandırılan banka sandıkları mensupları, hükümlü tutuklular, yurt dışından sağlık hizmeti alma hakkı olanlar gibi az bir kesim hariç olmak üzere Türkiye'de ikamet eden herkes genel sağlık sigortası kapsamındadır.</a:t>
            </a:r>
          </a:p>
          <a:p>
            <a:pPr algn="just"/>
            <a:r>
              <a:rPr lang="tr-TR" sz="2000" dirty="0"/>
              <a:t>Sigortalı çalışan, kendi nam ve hesabına çalışan, devlet memuru olan, isteğe bağlı sigortalı olan, </a:t>
            </a:r>
            <a:r>
              <a:rPr lang="tr-TR" sz="2000" dirty="0" err="1"/>
              <a:t>SGK'dan</a:t>
            </a:r>
            <a:r>
              <a:rPr lang="tr-TR" sz="2000" dirty="0"/>
              <a:t> aylık ve gelir alan, 65 yaş aylığı alan, şeref aylığı alan, stajyer avukatlar, işsizlik ve kısa çalışma ödeneği alan herkes genel sağlık sigortası kapsamındadır.</a:t>
            </a:r>
          </a:p>
          <a:p>
            <a:pPr algn="just"/>
            <a:endParaRPr lang="tr-TR" sz="2000" dirty="0"/>
          </a:p>
        </p:txBody>
      </p:sp>
    </p:spTree>
    <p:extLst>
      <p:ext uri="{BB962C8B-B14F-4D97-AF65-F5344CB8AC3E}">
        <p14:creationId xmlns:p14="http://schemas.microsoft.com/office/powerpoint/2010/main" val="19747272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871D309-7183-486D-9FDD-FED358B5E483}"/>
              </a:ext>
            </a:extLst>
          </p:cNvPr>
          <p:cNvSpPr>
            <a:spLocks noGrp="1"/>
          </p:cNvSpPr>
          <p:nvPr>
            <p:ph idx="1"/>
          </p:nvPr>
        </p:nvSpPr>
        <p:spPr>
          <a:xfrm>
            <a:off x="762000" y="404664"/>
            <a:ext cx="7543800" cy="5760640"/>
          </a:xfrm>
        </p:spPr>
        <p:txBody>
          <a:bodyPr>
            <a:normAutofit/>
          </a:bodyPr>
          <a:lstStyle/>
          <a:p>
            <a:pPr algn="just"/>
            <a:r>
              <a:rPr lang="tr-TR" sz="2000" dirty="0"/>
              <a:t>Bu kişilerin yanı sıra, herhangi bir kapsamda olmayan ya da sigortalının bakmakla yükümlü olduğu kişi kapsamında olmayan yani işsiz, SGK’ dan gelir ya da aylık almayan ya da bakmakla yükümlü olunmayan kişiler de genel sağlık sigortası kapsamındadır. Bu kişiler SGK tarafından otomatik olarak sistem üzerinden bulunup genel sağlık sigortalısı olarak tescil edilmektedir. Herhangi bir kapsamda sosyal güvencesi olmayan vatandaşların prim ödeyip ödeyemeyeceklerini, ödeyeceklerse ne kadar prim ödeyecekleri gelir testi işlemine göre belli olmaktadır. Bu kapsamdaki kişilerin Sosyal Yardımlaşma ve Dayanışma Vakıflarına müracaat ederek gelir testi yaptırmaları gerekmektedir.</a:t>
            </a:r>
          </a:p>
          <a:p>
            <a:pPr algn="just"/>
            <a:endParaRPr lang="tr-TR" dirty="0"/>
          </a:p>
          <a:p>
            <a:pPr marL="0" indent="0" algn="just">
              <a:buNone/>
            </a:pPr>
            <a:endParaRPr lang="tr-TR" dirty="0"/>
          </a:p>
        </p:txBody>
      </p:sp>
    </p:spTree>
    <p:extLst>
      <p:ext uri="{BB962C8B-B14F-4D97-AF65-F5344CB8AC3E}">
        <p14:creationId xmlns:p14="http://schemas.microsoft.com/office/powerpoint/2010/main" val="1255691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71212E-DEF2-426B-8B1E-E9DD81706A2A}"/>
              </a:ext>
            </a:extLst>
          </p:cNvPr>
          <p:cNvSpPr>
            <a:spLocks noGrp="1"/>
          </p:cNvSpPr>
          <p:nvPr>
            <p:ph idx="1"/>
          </p:nvPr>
        </p:nvSpPr>
        <p:spPr>
          <a:xfrm>
            <a:off x="762000" y="404664"/>
            <a:ext cx="7543800" cy="5760640"/>
          </a:xfrm>
        </p:spPr>
        <p:txBody>
          <a:bodyPr>
            <a:normAutofit/>
          </a:bodyPr>
          <a:lstStyle/>
          <a:p>
            <a:pPr algn="just"/>
            <a:r>
              <a:rPr lang="tr-TR" sz="1800" dirty="0"/>
              <a:t>Anayasada belirtilen bu hükümler, kalkınma planları ve hükümet programları doğrultusunda çıkarılan yasalar ve alt düzenlemelerle yaşlılara ilişkin kurumsal yapılar oluşturulmakta ve sosyal politika uygulamaları hayata geçirilmektedir. Türkiye'de yaşlılara yönelik hizmetler belirtilen anayasal hükümler başta olmak üzere çeşitli mevzuat düzenlemeleri kapsamında merkezi düzeydeki farklı kamu kurum ve kuruluşları (Aile ve Sosyal Hizmetler Bakanlığı, Sağlık Bakanlığı vb.), yerel yönetimler, sivil toplum kuruluşları (dernek, vakıf vb.) ve özel sektör tarafından verilmekte, aile kurumu özellikle yaşlı bakımında hala en etkin sorumluluğu üstlenmektedir.</a:t>
            </a:r>
          </a:p>
          <a:p>
            <a:pPr algn="just"/>
            <a:endParaRPr lang="tr-TR" sz="1800" dirty="0"/>
          </a:p>
          <a:p>
            <a:pPr algn="just"/>
            <a:r>
              <a:rPr lang="tr-TR" sz="1800" dirty="0"/>
              <a:t>Bununla birlikte yaşlılara yönelik hizmetlerde ana sorumluluk ve yetki 2828 Sayılı Sosyal Hizmetler Kanunu ve 1 Sayılı Cumhurbaşkanlığı Teşkilatı Hakkında Cumhurbaşkanlığı Kararnamesi gereğince Aile ve Sosyal Hizmetler Bakanlığına verilmiştir. ASHB yapılanması içinde yaşlılara yönelik görevler, </a:t>
            </a:r>
            <a:r>
              <a:rPr lang="tr-TR" sz="1800" b="1" i="1" dirty="0"/>
              <a:t>Aile ve Sosyal Hizmetler Bakanlığına bağlı Engelli ve Yaşlı Hizmetleri Genel Müdürlüğü</a:t>
            </a:r>
            <a:r>
              <a:rPr lang="tr-TR" sz="1800" dirty="0"/>
              <a:t> tarafından yerine getirilmektedir.</a:t>
            </a:r>
          </a:p>
        </p:txBody>
      </p:sp>
    </p:spTree>
    <p:extLst>
      <p:ext uri="{BB962C8B-B14F-4D97-AF65-F5344CB8AC3E}">
        <p14:creationId xmlns:p14="http://schemas.microsoft.com/office/powerpoint/2010/main" val="1688687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FEDE84-0A3B-4D4E-8F16-744FCD8D5B3B}"/>
              </a:ext>
            </a:extLst>
          </p:cNvPr>
          <p:cNvSpPr>
            <a:spLocks noGrp="1"/>
          </p:cNvSpPr>
          <p:nvPr>
            <p:ph idx="1"/>
          </p:nvPr>
        </p:nvSpPr>
        <p:spPr>
          <a:xfrm>
            <a:off x="762000" y="404664"/>
            <a:ext cx="7543800" cy="5760640"/>
          </a:xfrm>
        </p:spPr>
        <p:txBody>
          <a:bodyPr>
            <a:normAutofit/>
          </a:bodyPr>
          <a:lstStyle/>
          <a:p>
            <a:pPr algn="just"/>
            <a:r>
              <a:rPr lang="tr-TR" sz="1800" dirty="0"/>
              <a:t>Yaşlılara yönelik hizmetlere dair düzenlemelerin yer aldığı 24/5/1983 tarih ve </a:t>
            </a:r>
            <a:r>
              <a:rPr lang="tr-TR" sz="1800" b="1" dirty="0"/>
              <a:t>2828 sayılı Sosyal Hizmetler Kanunu</a:t>
            </a:r>
            <a:r>
              <a:rPr lang="tr-TR" sz="1800" dirty="0"/>
              <a:t>nun amacı; </a:t>
            </a:r>
          </a:p>
          <a:p>
            <a:pPr algn="just"/>
            <a:endParaRPr lang="tr-TR" sz="1800" dirty="0"/>
          </a:p>
          <a:p>
            <a:pPr algn="just"/>
            <a:r>
              <a:rPr lang="tr-TR" sz="1800" dirty="0"/>
              <a:t>korunmaya, bakıma veya yardıma ihtiyacı olan aile, çocuk, engelli, yaşlı ve diğer kişilere götürülen sosyal hizmetlere ve bu hizmetleri yürütmek üzere kurulan teşkilatın kuruluş, görev, yetki ve sorumluluklar ile faaliyet ve gelirlerine ait esas ve usulleri düzenlemektir. Bu kapsamda kanunda ve bu kanuna dayalı olarak çıkarılan yönetmelik ve birçok düzenlemede yaşlılara ilişkin hükümlere yer verilmiştir. </a:t>
            </a:r>
          </a:p>
          <a:p>
            <a:pPr algn="just"/>
            <a:endParaRPr lang="tr-TR" sz="1800" dirty="0"/>
          </a:p>
          <a:p>
            <a:pPr algn="just"/>
            <a:r>
              <a:rPr lang="tr-TR" sz="1800" dirty="0"/>
              <a:t>2828 sayılı kanunda "İhtiyacı Olan Yaşlı”; sosyal veya ekonomik yönden yoksunluk içinde olup korunmaya, bakıma ve yardıma ihtiyacı olan yaşlı statüsündeki kişi olarak tanımlanmış, sosyal hizmet programlarının uygulanmasında korunmaya ihtiyacı olan çocuk, ihtiyacı olan engelli ve ihtiyacı olan yaşlıya öncelik tanınacağı hüküm altına alınmıştır. </a:t>
            </a:r>
          </a:p>
          <a:p>
            <a:pPr algn="just"/>
            <a:endParaRPr lang="tr-TR" sz="2000" dirty="0"/>
          </a:p>
        </p:txBody>
      </p:sp>
    </p:spTree>
    <p:extLst>
      <p:ext uri="{BB962C8B-B14F-4D97-AF65-F5344CB8AC3E}">
        <p14:creationId xmlns:p14="http://schemas.microsoft.com/office/powerpoint/2010/main" val="2099916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6F27238-4C52-4042-95E1-9FEA2B7A3F1B}"/>
              </a:ext>
            </a:extLst>
          </p:cNvPr>
          <p:cNvSpPr>
            <a:spLocks noGrp="1"/>
          </p:cNvSpPr>
          <p:nvPr>
            <p:ph idx="1"/>
          </p:nvPr>
        </p:nvSpPr>
        <p:spPr>
          <a:xfrm>
            <a:off x="762000" y="332656"/>
            <a:ext cx="7543800" cy="5832648"/>
          </a:xfrm>
        </p:spPr>
        <p:txBody>
          <a:bodyPr>
            <a:normAutofit/>
          </a:bodyPr>
          <a:lstStyle/>
          <a:p>
            <a:pPr algn="just"/>
            <a:r>
              <a:rPr lang="tr-TR" sz="1800" dirty="0"/>
              <a:t>Kanunda, ihtiyacı olan, engelli ve yaşlıların hayatlarını sağlık, huzur ve güven içinde sürdürmesi, ihtiyacı olan engellilerin toplum içinde kendi kendilerini idare edebilecek ve üretken hale gelebilecek şekilde bakım ve rehabilitasyonlarının yapılması, bunlardan tedavisi mümkün olmayanların sürekli bakım altına alınması amacıyla gerekli her türlü tertip ve tedbirin alınacağı belirtilerek, ASHB’ </a:t>
            </a:r>
            <a:r>
              <a:rPr lang="tr-TR" sz="1800" dirty="0" err="1"/>
              <a:t>na</a:t>
            </a:r>
            <a:r>
              <a:rPr lang="tr-TR" sz="1800" dirty="0"/>
              <a:t> bağlı olarak faaliyet gösterecek olan yaşlılara ilişkin kuruluşların tanımı şu şekilde yapılmıştır:</a:t>
            </a:r>
          </a:p>
          <a:p>
            <a:pPr algn="just"/>
            <a:endParaRPr lang="tr-TR" sz="1800" dirty="0"/>
          </a:p>
          <a:p>
            <a:pPr algn="just"/>
            <a:r>
              <a:rPr lang="tr-TR" sz="1800" b="1" dirty="0"/>
              <a:t>"Huzurevleri";</a:t>
            </a:r>
            <a:r>
              <a:rPr lang="tr-TR" sz="1800" dirty="0"/>
              <a:t> ihtiyacı olan yaşlı kişileri huzurlu bir ortamda korumak ve bakmak, sosyal ve psikolojik ihtiyaçlarını karşılamak amacıyla kurulan yatılı sosyal hizmet kuruluşları ifade etmektedir.</a:t>
            </a:r>
          </a:p>
          <a:p>
            <a:pPr algn="just"/>
            <a:r>
              <a:rPr lang="tr-TR" sz="1800" dirty="0"/>
              <a:t>Kanunda belirtilen huzurevleri yatılı kuruluşlar olup ülkemizde yaygın şekilde hizmet vermektedir.</a:t>
            </a:r>
          </a:p>
          <a:p>
            <a:pPr algn="just"/>
            <a:endParaRPr lang="tr-TR" sz="2000" dirty="0"/>
          </a:p>
          <a:p>
            <a:pPr algn="just"/>
            <a:endParaRPr lang="tr-TR" sz="2000" dirty="0"/>
          </a:p>
        </p:txBody>
      </p:sp>
    </p:spTree>
    <p:extLst>
      <p:ext uri="{BB962C8B-B14F-4D97-AF65-F5344CB8AC3E}">
        <p14:creationId xmlns:p14="http://schemas.microsoft.com/office/powerpoint/2010/main" val="1389478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CEF69A-4D94-41E0-BA67-4A6E664EF88F}"/>
              </a:ext>
            </a:extLst>
          </p:cNvPr>
          <p:cNvSpPr>
            <a:spLocks noGrp="1"/>
          </p:cNvSpPr>
          <p:nvPr>
            <p:ph idx="1"/>
          </p:nvPr>
        </p:nvSpPr>
        <p:spPr>
          <a:xfrm>
            <a:off x="762000" y="404664"/>
            <a:ext cx="7543800" cy="5760640"/>
          </a:xfrm>
        </p:spPr>
        <p:txBody>
          <a:bodyPr>
            <a:normAutofit/>
          </a:bodyPr>
          <a:lstStyle/>
          <a:p>
            <a:pPr algn="just"/>
            <a:r>
              <a:rPr lang="tr-TR" sz="1800" b="1" dirty="0"/>
              <a:t>"Bakım ve Rehabilitasyon Merkezleri"; </a:t>
            </a:r>
            <a:r>
              <a:rPr lang="tr-TR" sz="1800" dirty="0"/>
              <a:t>bedensel, zihinsel ve ruhsal engellilikleri nedeniyle normal yaşamın gereklerine uymama durumunda olan kişilerin, fonksiyon kayıplarını gidermek ve toplum içinde kendi kendilerine yeterli olmasını sağlayan beceriler kazandırmak veya bu becerileri kazanamayanlara devamlı bakmak üzere kurulan sosyal hizmet kuruluşlarını ifade eder.</a:t>
            </a:r>
          </a:p>
          <a:p>
            <a:pPr algn="just"/>
            <a:endParaRPr lang="tr-TR" sz="1800" b="1" dirty="0"/>
          </a:p>
          <a:p>
            <a:pPr algn="just"/>
            <a:r>
              <a:rPr lang="tr-TR" sz="1800" b="1" dirty="0"/>
              <a:t>“Aktif Yaşam Merkezi”; </a:t>
            </a:r>
            <a:r>
              <a:rPr lang="tr-TR" sz="1800" dirty="0"/>
              <a:t>Yaşlı bireyler ile engelli bireylerin yaşam kalitesinin artırılması ve sosyal hayata aktif katılımlarına katkı sağlanması amacıyla, engelli ve yaşlı bireyler ile ailelerine rehberlik ve destek hizmeti ile evde gündüz bakım hizmeti sunan gündüzlü sosyal hizmet kuruluşları olarak tanımlanmıştır.</a:t>
            </a:r>
          </a:p>
          <a:p>
            <a:pPr algn="just"/>
            <a:endParaRPr lang="tr-TR" sz="1800" dirty="0"/>
          </a:p>
          <a:p>
            <a:pPr algn="just"/>
            <a:r>
              <a:rPr lang="tr-TR" sz="1800" b="1" dirty="0"/>
              <a:t>“Ev Tipi Sosyal Hizmet Birimleri”; </a:t>
            </a:r>
            <a:r>
              <a:rPr lang="tr-TR" sz="1800" dirty="0"/>
              <a:t>Çocuk, kadın, engelli ve yaşlılar ile bakım veya barınma ihtiyacı olan kişilere hizmet verilen mesken niteliğindeki yatılı sosyal hizmet birimlerini tanımlar. Toplum destekli ev tipi yatılı kuruluşlar olan bu birimlerden yaşlılar için olan Yaşlı Yaşam Evleri 2013 yılından itibaren açılmaya başlanmış olup  giderek yaygınlaşmaktadır.</a:t>
            </a:r>
            <a:endParaRPr lang="tr-TR" dirty="0"/>
          </a:p>
        </p:txBody>
      </p:sp>
    </p:spTree>
    <p:extLst>
      <p:ext uri="{BB962C8B-B14F-4D97-AF65-F5344CB8AC3E}">
        <p14:creationId xmlns:p14="http://schemas.microsoft.com/office/powerpoint/2010/main" val="3967294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279D751-CCBA-476F-A457-2F78E7C3668A}"/>
              </a:ext>
            </a:extLst>
          </p:cNvPr>
          <p:cNvSpPr>
            <a:spLocks noGrp="1"/>
          </p:cNvSpPr>
          <p:nvPr>
            <p:ph idx="1"/>
          </p:nvPr>
        </p:nvSpPr>
        <p:spPr>
          <a:xfrm>
            <a:off x="762000" y="476672"/>
            <a:ext cx="7543800" cy="5616624"/>
          </a:xfrm>
        </p:spPr>
        <p:txBody>
          <a:bodyPr>
            <a:normAutofit/>
          </a:bodyPr>
          <a:lstStyle/>
          <a:p>
            <a:pPr algn="just"/>
            <a:r>
              <a:rPr lang="tr-TR" sz="1800" b="1" dirty="0"/>
              <a:t>“Sosyal Hizmet Merkezi”; </a:t>
            </a:r>
            <a:r>
              <a:rPr lang="tr-TR" sz="1800" dirty="0"/>
              <a:t>İhtiyaç sahiplerinin tespit edilerek sosyal hizmet müdahalesinin ve takibinin gerçekleştirilmesi, çocuk, genç, kadın, erkek, engelli, yaşlı bireylere ve ailelerine koruyucu, önleyici, destekleyici, geliştirici hizmetler ile rehberlik ve danışmanlık hizmetlerinin bir arada ve en kolay ulaşılabilir biçimde, gerektiğinde kamu kurum ve kuruluşları, yerel yönetimler, üniversiteler, sivil toplum kuruluşları ve gönüllüler ile işbirliği içinde sunulmasından ve bu hizmetlerin koordinasyonundan sorumlu gündüzlü sosyal hizmet kuruluşlarını ifade eder.</a:t>
            </a:r>
          </a:p>
          <a:p>
            <a:pPr algn="just"/>
            <a:endParaRPr lang="tr-TR" sz="2000" dirty="0"/>
          </a:p>
        </p:txBody>
      </p:sp>
    </p:spTree>
    <p:extLst>
      <p:ext uri="{BB962C8B-B14F-4D97-AF65-F5344CB8AC3E}">
        <p14:creationId xmlns:p14="http://schemas.microsoft.com/office/powerpoint/2010/main" val="58380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138002C-7D96-4280-9960-52B386C9133B}"/>
              </a:ext>
            </a:extLst>
          </p:cNvPr>
          <p:cNvSpPr>
            <a:spLocks noGrp="1"/>
          </p:cNvSpPr>
          <p:nvPr>
            <p:ph idx="1"/>
          </p:nvPr>
        </p:nvSpPr>
        <p:spPr>
          <a:xfrm>
            <a:off x="762000" y="404664"/>
            <a:ext cx="7543800" cy="5760640"/>
          </a:xfrm>
        </p:spPr>
        <p:txBody>
          <a:bodyPr>
            <a:normAutofit/>
          </a:bodyPr>
          <a:lstStyle/>
          <a:p>
            <a:pPr algn="just"/>
            <a:r>
              <a:rPr lang="tr-TR" sz="1800" dirty="0"/>
              <a:t>1 sayılı Cumhurbaşkanlığı Teşkilatı Hakkında Cumhurbaşkanlığı Kararnamesinde yaşlılara yönelik çalışmalarla ilgili ana sorumluluk görevi 65.madde ile Aile ve Sosyal Hizmetler Bakanlığı'na verilmiştir. </a:t>
            </a:r>
          </a:p>
          <a:p>
            <a:pPr algn="just"/>
            <a:r>
              <a:rPr lang="tr-TR" sz="1800" dirty="0"/>
              <a:t>65.maddenin d) bendinde sayılan söz konusu görev şu şekilde ifade edilmiştir: </a:t>
            </a:r>
          </a:p>
          <a:p>
            <a:pPr algn="just"/>
            <a:r>
              <a:rPr lang="tr-TR" sz="1800" i="1" dirty="0"/>
              <a:t>"d) Engellilerin ve yaşlıların her türlü engel, ihmal ve dışlanmaya karşı toplumsal hayatta ayrımcılığa uğramadan ve etkin biçimde katılmalarını sağlamak üzere; belirlenen ulusal politika ve stratejilerin uygulanmasını koordine etmek, engellilere ve yaşlılara yönelik sosyal hizmet ve yardım faaliyetlerini yürütmek, bu alanda ilgili kamu kurum ve kuruluşları ile gönüllü kuruluşlar arasında işbirliği ve koordinasyonu sağlamak, engellilerin mesleki rehabilitasyonunu sağlayacak tedbirler almak,"</a:t>
            </a:r>
          </a:p>
        </p:txBody>
      </p:sp>
    </p:spTree>
    <p:extLst>
      <p:ext uri="{BB962C8B-B14F-4D97-AF65-F5344CB8AC3E}">
        <p14:creationId xmlns:p14="http://schemas.microsoft.com/office/powerpoint/2010/main" val="19729196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0</TotalTime>
  <Words>4250</Words>
  <Application>Microsoft Office PowerPoint</Application>
  <PresentationFormat>Ekran Gösterisi (4:3)</PresentationFormat>
  <Paragraphs>197</Paragraphs>
  <Slides>37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37</vt:i4>
      </vt:variant>
    </vt:vector>
  </HeadingPairs>
  <TitlesOfParts>
    <vt:vector size="41" baseType="lpstr">
      <vt:lpstr>Arial</vt:lpstr>
      <vt:lpstr>Impact</vt:lpstr>
      <vt:lpstr>Times New Roman</vt:lpstr>
      <vt:lpstr>NewsPrint</vt:lpstr>
      <vt:lpstr>Türkiye'de Yaşlılara Yönelik Sosyal Politika Uygulamalarına Etki Eden Başlıca Ulusal Mevzuat Düzenlemeleri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TÜRKİYE’DE YAŞLILARA YÖNELİK UYGULANAN SOSYAL POLİTİKALAR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YAŞLIYA BAKIM VERENLERLE ÇALIŞMA</dc:title>
  <dc:creator>Elif Gürhan</dc:creator>
  <cp:lastModifiedBy>Elif GÜRHAN DURAN</cp:lastModifiedBy>
  <cp:revision>104</cp:revision>
  <dcterms:created xsi:type="dcterms:W3CDTF">2020-01-15T10:46:07Z</dcterms:created>
  <dcterms:modified xsi:type="dcterms:W3CDTF">2024-05-31T11:51:21Z</dcterms:modified>
</cp:coreProperties>
</file>