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6" r:id="rId9"/>
    <p:sldId id="263" r:id="rId10"/>
    <p:sldId id="264" r:id="rId11"/>
    <p:sldId id="265" r:id="rId12"/>
    <p:sldId id="267" r:id="rId13"/>
    <p:sldId id="268" r:id="rId14"/>
    <p:sldId id="281" r:id="rId15"/>
    <p:sldId id="269" r:id="rId16"/>
    <p:sldId id="270" r:id="rId17"/>
    <p:sldId id="271" r:id="rId18"/>
    <p:sldId id="272" r:id="rId19"/>
    <p:sldId id="273" r:id="rId20"/>
    <p:sldId id="277" r:id="rId21"/>
    <p:sldId id="279" r:id="rId22"/>
    <p:sldId id="274" r:id="rId23"/>
    <p:sldId id="275" r:id="rId24"/>
    <p:sldId id="280" r:id="rId25"/>
    <p:sldId id="276"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0DA1F88-8B82-4D09-BB18-2446EDC1A0DC}" type="datetimeFigureOut">
              <a:rPr lang="tr-TR" smtClean="0"/>
              <a:t>23.05.2021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217594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A1F88-8B82-4D09-BB18-2446EDC1A0DC}" type="datetimeFigureOut">
              <a:rPr lang="tr-TR" smtClean="0"/>
              <a:t>23.05.2021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947123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A1F88-8B82-4D09-BB18-2446EDC1A0DC}" type="datetimeFigureOut">
              <a:rPr lang="tr-TR" smtClean="0"/>
              <a:t>23.05.2021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375527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0DA1F88-8B82-4D09-BB18-2446EDC1A0DC}" type="datetimeFigureOut">
              <a:rPr lang="tr-TR" smtClean="0"/>
              <a:t>23.05.2021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2342973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80DA1F88-8B82-4D09-BB18-2446EDC1A0DC}" type="datetimeFigureOut">
              <a:rPr lang="tr-TR" smtClean="0"/>
              <a:t>23.05.2021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4162575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0DA1F88-8B82-4D09-BB18-2446EDC1A0DC}" type="datetimeFigureOut">
              <a:rPr lang="tr-TR" smtClean="0"/>
              <a:t>23.05.2021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334242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0DA1F88-8B82-4D09-BB18-2446EDC1A0DC}" type="datetimeFigureOut">
              <a:rPr lang="tr-TR" smtClean="0"/>
              <a:t>23.05.2021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2694534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0DA1F88-8B82-4D09-BB18-2446EDC1A0DC}" type="datetimeFigureOut">
              <a:rPr lang="tr-TR" smtClean="0"/>
              <a:t>23.05.2021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145463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0DA1F88-8B82-4D09-BB18-2446EDC1A0DC}" type="datetimeFigureOut">
              <a:rPr lang="tr-TR" smtClean="0"/>
              <a:t>23.05.2021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193255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0DA1F88-8B82-4D09-BB18-2446EDC1A0DC}" type="datetimeFigureOut">
              <a:rPr lang="tr-TR" smtClean="0"/>
              <a:t>23.05.2021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105512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80DA1F88-8B82-4D09-BB18-2446EDC1A0DC}" type="datetimeFigureOut">
              <a:rPr lang="tr-TR" smtClean="0"/>
              <a:t>23.05.2021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E729958-CD66-49D4-AC01-F2DD118B54E1}" type="slidenum">
              <a:rPr lang="tr-TR" smtClean="0"/>
              <a:t>‹#›</a:t>
            </a:fld>
            <a:endParaRPr lang="tr-TR"/>
          </a:p>
        </p:txBody>
      </p:sp>
    </p:spTree>
    <p:extLst>
      <p:ext uri="{BB962C8B-B14F-4D97-AF65-F5344CB8AC3E}">
        <p14:creationId xmlns:p14="http://schemas.microsoft.com/office/powerpoint/2010/main" val="1934078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A1F88-8B82-4D09-BB18-2446EDC1A0DC}" type="datetimeFigureOut">
              <a:rPr lang="tr-TR" smtClean="0"/>
              <a:t>23.05.2021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729958-CD66-49D4-AC01-F2DD118B54E1}" type="slidenum">
              <a:rPr lang="tr-TR" smtClean="0"/>
              <a:t>‹#›</a:t>
            </a:fld>
            <a:endParaRPr lang="tr-TR"/>
          </a:p>
        </p:txBody>
      </p:sp>
    </p:spTree>
    <p:extLst>
      <p:ext uri="{BB962C8B-B14F-4D97-AF65-F5344CB8AC3E}">
        <p14:creationId xmlns:p14="http://schemas.microsoft.com/office/powerpoint/2010/main" val="135298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BÜYÜ</a:t>
            </a:r>
            <a:endParaRPr lang="tr-TR" dirty="0"/>
          </a:p>
        </p:txBody>
      </p:sp>
      <p:sp>
        <p:nvSpPr>
          <p:cNvPr id="3" name="Alt Başlık 2"/>
          <p:cNvSpPr>
            <a:spLocks noGrp="1"/>
          </p:cNvSpPr>
          <p:nvPr>
            <p:ph type="subTitle" idx="1"/>
          </p:nvPr>
        </p:nvSpPr>
        <p:spPr/>
        <p:txBody>
          <a:bodyPr/>
          <a:lstStyle/>
          <a:p>
            <a:r>
              <a:rPr lang="tr-TR" dirty="0" smtClean="0"/>
              <a:t>Prof. Dr. Sevin Arslan </a:t>
            </a:r>
            <a:endParaRPr lang="tr-TR" dirty="0"/>
          </a:p>
        </p:txBody>
      </p:sp>
    </p:spTree>
    <p:extLst>
      <p:ext uri="{BB962C8B-B14F-4D97-AF65-F5344CB8AC3E}">
        <p14:creationId xmlns:p14="http://schemas.microsoft.com/office/powerpoint/2010/main" val="386659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2893" y="1124744"/>
            <a:ext cx="4896544" cy="4925144"/>
          </a:xfrm>
        </p:spPr>
        <p:txBody>
          <a:bodyPr>
            <a:normAutofit/>
          </a:bodyPr>
          <a:lstStyle/>
          <a:p>
            <a:r>
              <a:rPr lang="tr-TR" b="1" dirty="0" smtClean="0">
                <a:solidFill>
                  <a:srgbClr val="FF0000"/>
                </a:solidFill>
              </a:rPr>
              <a:t>Nohut Büyüsü</a:t>
            </a:r>
            <a:r>
              <a:rPr lang="tr-TR" dirty="0" smtClean="0"/>
              <a:t>• 41 adet </a:t>
            </a:r>
            <a:r>
              <a:rPr lang="tr-TR" dirty="0" err="1" smtClean="0"/>
              <a:t>nohutun</a:t>
            </a:r>
            <a:r>
              <a:rPr lang="tr-TR" dirty="0" smtClean="0"/>
              <a:t> üzerine ihlas suresi okunur. Daha sonra nohutlar kaynarken kişinin adı tekrarlanır. Büyü sonunda kişi büyük </a:t>
            </a:r>
            <a:r>
              <a:rPr lang="tr-TR" dirty="0" err="1" smtClean="0"/>
              <a:t>aşk’a</a:t>
            </a:r>
            <a:r>
              <a:rPr lang="tr-TR" dirty="0" smtClean="0"/>
              <a:t> düşer. Elinde ne var ise bırakıp büyü yaptıranın yayına gelir.</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472" y="1052736"/>
            <a:ext cx="3816424"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600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116632"/>
            <a:ext cx="9073008" cy="6741368"/>
          </a:xfrm>
        </p:spPr>
        <p:txBody>
          <a:bodyPr/>
          <a:lstStyle/>
          <a:p>
            <a:r>
              <a:rPr lang="tr-TR" b="1" dirty="0" smtClean="0">
                <a:solidFill>
                  <a:srgbClr val="FF0000"/>
                </a:solidFill>
              </a:rPr>
              <a:t>Kırmızı Büyü</a:t>
            </a:r>
            <a:r>
              <a:rPr lang="tr-TR" dirty="0" smtClean="0"/>
              <a:t>• Kara büyünün diğer bir </a:t>
            </a:r>
            <a:r>
              <a:rPr lang="tr-TR" dirty="0" err="1" smtClean="0"/>
              <a:t>çeşitidir</a:t>
            </a:r>
            <a:r>
              <a:rPr lang="tr-TR" dirty="0" smtClean="0"/>
              <a:t>. Kötü ruhlardan yardım istenir. Ayinlerde kurban keserler. Bunun amacı kan akıtmaktır.</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88840"/>
            <a:ext cx="712879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67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836712"/>
          </a:xfrm>
        </p:spPr>
        <p:txBody>
          <a:bodyPr/>
          <a:lstStyle/>
          <a:p>
            <a:r>
              <a:rPr lang="tr-TR" b="0" i="0" dirty="0" smtClean="0">
                <a:solidFill>
                  <a:srgbClr val="FF0000"/>
                </a:solidFill>
                <a:effectLst/>
                <a:latin typeface="Helvetica Neue"/>
              </a:rPr>
              <a:t>Büyü Zamanları</a:t>
            </a:r>
            <a:endParaRPr lang="tr-TR" dirty="0">
              <a:solidFill>
                <a:srgbClr val="FF0000"/>
              </a:solidFill>
            </a:endParaRPr>
          </a:p>
        </p:txBody>
      </p:sp>
      <p:sp>
        <p:nvSpPr>
          <p:cNvPr id="3" name="İçerik Yer Tutucusu 2"/>
          <p:cNvSpPr>
            <a:spLocks noGrp="1"/>
          </p:cNvSpPr>
          <p:nvPr>
            <p:ph idx="1"/>
          </p:nvPr>
        </p:nvSpPr>
        <p:spPr>
          <a:xfrm>
            <a:off x="0" y="764704"/>
            <a:ext cx="9144000" cy="6093296"/>
          </a:xfrm>
        </p:spPr>
        <p:txBody>
          <a:bodyPr>
            <a:normAutofit/>
          </a:bodyPr>
          <a:lstStyle/>
          <a:p>
            <a:pPr marL="0" indent="0" algn="just">
              <a:buNone/>
            </a:pPr>
            <a:r>
              <a:rPr lang="tr-TR" b="0" i="0" dirty="0" smtClean="0">
                <a:solidFill>
                  <a:srgbClr val="3B3835"/>
                </a:solidFill>
                <a:effectLst/>
                <a:latin typeface="Helvetica Neue"/>
              </a:rPr>
              <a:t>• Her şeyin bir zamanı olduğu gibi büyü işinin de kendine göre bir zamanı vardır. Büyüler esrarengiz olduğundan genellikle geceleri yapılmaktadır. Gündüz olanları da vardır fakat gece olduğu gibi konsantre olunmaz.</a:t>
            </a:r>
          </a:p>
          <a:p>
            <a:pPr marL="0" indent="0" algn="just">
              <a:buNone/>
            </a:pPr>
            <a:r>
              <a:rPr lang="tr-TR" b="0" i="0" dirty="0" smtClean="0">
                <a:solidFill>
                  <a:srgbClr val="3B3835"/>
                </a:solidFill>
                <a:effectLst/>
                <a:latin typeface="Helvetica Neue"/>
              </a:rPr>
              <a:t>• Zaman bir de büyünün cinsine göre değişebilmektedir. Örnek vermek gerekirse ayırma, düşman etme gibi büyüler ayın 15’den sonra gerçekleşmektedir. Diğer taraftan da bağlamak, emre almak gibi büyülerde 15’ine kadar yapılmaktadır.</a:t>
            </a:r>
          </a:p>
          <a:p>
            <a:endParaRPr lang="tr-TR" dirty="0"/>
          </a:p>
        </p:txBody>
      </p:sp>
    </p:spTree>
    <p:extLst>
      <p:ext uri="{BB962C8B-B14F-4D97-AF65-F5344CB8AC3E}">
        <p14:creationId xmlns:p14="http://schemas.microsoft.com/office/powerpoint/2010/main" val="396689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r>
              <a:rPr lang="tr-TR" dirty="0" smtClean="0">
                <a:solidFill>
                  <a:srgbClr val="FF0000"/>
                </a:solidFill>
              </a:rPr>
              <a:t>Büyü ile Metafizik </a:t>
            </a:r>
          </a:p>
          <a:p>
            <a:pPr marL="0" indent="0" algn="just">
              <a:buNone/>
            </a:pPr>
            <a:r>
              <a:rPr lang="tr-TR" dirty="0" smtClean="0"/>
              <a:t>	Büyünün bir metafiziği yoktur. Büyü daha çok formüller ile yapılır. Sihir de büyü gibi formüllere dayanır fakat sihir daha çok evrensellik için kullanılır. Yani bu daha çok sihirbazın yararı için kullanılır.</a:t>
            </a:r>
          </a:p>
          <a:p>
            <a:pPr marL="0" indent="0" algn="just">
              <a:buNone/>
            </a:pPr>
            <a:r>
              <a:rPr lang="tr-TR" dirty="0" smtClean="0"/>
              <a:t>	Büyücü ile sihirbaz arasında en büyük farklardan biri; büyücü kendi iyiliği yerine değil de başkalarının iyiliği için uğraşır. Sihirbaz ise tam tersi bir durum olan kendi çıkarı için uğraşır.</a:t>
            </a:r>
            <a:endParaRPr lang="tr-TR" dirty="0"/>
          </a:p>
        </p:txBody>
      </p:sp>
    </p:spTree>
    <p:extLst>
      <p:ext uri="{BB962C8B-B14F-4D97-AF65-F5344CB8AC3E}">
        <p14:creationId xmlns:p14="http://schemas.microsoft.com/office/powerpoint/2010/main" val="3126292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119334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18058"/>
          </a:xfrm>
        </p:spPr>
        <p:txBody>
          <a:bodyPr>
            <a:normAutofit fontScale="90000"/>
          </a:bodyPr>
          <a:lstStyle/>
          <a:p>
            <a:r>
              <a:rPr lang="tr-TR" dirty="0" smtClean="0">
                <a:solidFill>
                  <a:srgbClr val="FF0000"/>
                </a:solidFill>
              </a:rPr>
              <a:t>Tılsım Bozmak </a:t>
            </a:r>
            <a:endParaRPr lang="tr-TR" dirty="0">
              <a:solidFill>
                <a:srgbClr val="FF0000"/>
              </a:solidFill>
            </a:endParaRPr>
          </a:p>
        </p:txBody>
      </p:sp>
      <p:sp>
        <p:nvSpPr>
          <p:cNvPr id="3" name="İçerik Yer Tutucusu 2"/>
          <p:cNvSpPr>
            <a:spLocks noGrp="1"/>
          </p:cNvSpPr>
          <p:nvPr>
            <p:ph idx="1"/>
          </p:nvPr>
        </p:nvSpPr>
        <p:spPr>
          <a:xfrm>
            <a:off x="0" y="692696"/>
            <a:ext cx="9144000" cy="6165304"/>
          </a:xfrm>
        </p:spPr>
        <p:txBody>
          <a:bodyPr>
            <a:normAutofit/>
          </a:bodyPr>
          <a:lstStyle/>
          <a:p>
            <a:r>
              <a:rPr lang="tr-TR" dirty="0" smtClean="0"/>
              <a:t>Sevap olan büyüyü bozmaktır. Kişi bu sayede rahatlar. Bu normal herkesin yapabileceği bir şey değildir. Bunu yapan kişi Tanrı ile neredeyse ortak koşmaktadır. Çünkü bunu yapan her kimse Tanrı gibi güçlere sahip olması gerekmektedir. Normal bir büyücü bunu asla başaramaz</a:t>
            </a:r>
          </a:p>
          <a:p>
            <a:r>
              <a:rPr lang="tr-TR" dirty="0" smtClean="0"/>
              <a:t>İstenilen her şey Tanrı’nın yardımı ile olur. Tılsım bozmak için Tanrı’nın yardımı gerekmektedir. Fakat büyük büyücüler (Tılsımı bozduğunu söyleyenler) Tanrı’nın yardımı olmadan bunu başarabildiklerini söylerler.</a:t>
            </a:r>
            <a:endParaRPr lang="tr-TR" dirty="0"/>
          </a:p>
        </p:txBody>
      </p:sp>
    </p:spTree>
    <p:extLst>
      <p:ext uri="{BB962C8B-B14F-4D97-AF65-F5344CB8AC3E}">
        <p14:creationId xmlns:p14="http://schemas.microsoft.com/office/powerpoint/2010/main" val="455650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20688"/>
          </a:xfrm>
        </p:spPr>
        <p:txBody>
          <a:bodyPr>
            <a:normAutofit fontScale="90000"/>
          </a:bodyPr>
          <a:lstStyle/>
          <a:p>
            <a:r>
              <a:rPr lang="tr-TR" dirty="0" smtClean="0">
                <a:solidFill>
                  <a:srgbClr val="FF0000"/>
                </a:solidFill>
              </a:rPr>
              <a:t>Büyü Belirtileri</a:t>
            </a:r>
            <a:endParaRPr lang="tr-TR" dirty="0">
              <a:solidFill>
                <a:srgbClr val="FF0000"/>
              </a:solidFill>
            </a:endParaRPr>
          </a:p>
        </p:txBody>
      </p:sp>
      <p:sp>
        <p:nvSpPr>
          <p:cNvPr id="3" name="İçerik Yer Tutucusu 2"/>
          <p:cNvSpPr>
            <a:spLocks noGrp="1"/>
          </p:cNvSpPr>
          <p:nvPr>
            <p:ph idx="1"/>
          </p:nvPr>
        </p:nvSpPr>
        <p:spPr>
          <a:xfrm>
            <a:off x="0" y="620688"/>
            <a:ext cx="9144000" cy="6237312"/>
          </a:xfrm>
        </p:spPr>
        <p:txBody>
          <a:bodyPr>
            <a:normAutofit/>
          </a:bodyPr>
          <a:lstStyle/>
          <a:p>
            <a:pPr algn="just"/>
            <a:r>
              <a:rPr lang="tr-TR" dirty="0" smtClean="0"/>
              <a:t>Büyü belirtileri aslında çok belli edici durumlar içerir. Ruh halinizde bir değişiklik, Kendinizden ayrı bir kişiye dönüşmeniz (Kendiniz tanıyamaz hale gelmeniz), kabuslar, rüyalarınızda ağırlık olarak kedi, köpek görmeniz gibi etmenler sizin büyüye uğradığınızın belirtisidir.</a:t>
            </a:r>
          </a:p>
          <a:p>
            <a:pPr algn="just"/>
            <a:r>
              <a:rPr lang="tr-TR" dirty="0" smtClean="0"/>
              <a:t>Bunların yanında aşırı yorgunluk, Sinir bozuklukları ve vücutta istenmeyen hareketler büyünün bir sonucudur. Bazı insanlarda ise aşırı bir etkilenme görülmektedir. Akıl sağlığını yitirme, hayatlarından olma gibi büyük sonuçlar doğurabilir.</a:t>
            </a:r>
            <a:endParaRPr lang="tr-TR" dirty="0"/>
          </a:p>
        </p:txBody>
      </p:sp>
    </p:spTree>
    <p:extLst>
      <p:ext uri="{BB962C8B-B14F-4D97-AF65-F5344CB8AC3E}">
        <p14:creationId xmlns:p14="http://schemas.microsoft.com/office/powerpoint/2010/main" val="423749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836712"/>
          </a:xfrm>
        </p:spPr>
        <p:txBody>
          <a:bodyPr/>
          <a:lstStyle/>
          <a:p>
            <a:r>
              <a:rPr lang="tr-TR" b="1" dirty="0" smtClean="0">
                <a:solidFill>
                  <a:srgbClr val="FF0000"/>
                </a:solidFill>
              </a:rPr>
              <a:t>Uğur, nedir? </a:t>
            </a:r>
            <a:endParaRPr lang="tr-TR" b="1" dirty="0">
              <a:solidFill>
                <a:srgbClr val="FF0000"/>
              </a:solidFill>
            </a:endParaRPr>
          </a:p>
        </p:txBody>
      </p:sp>
      <p:sp>
        <p:nvSpPr>
          <p:cNvPr id="3" name="İçerik Yer Tutucusu 2"/>
          <p:cNvSpPr>
            <a:spLocks noGrp="1"/>
          </p:cNvSpPr>
          <p:nvPr>
            <p:ph idx="1"/>
          </p:nvPr>
        </p:nvSpPr>
        <p:spPr>
          <a:xfrm>
            <a:off x="179512" y="836712"/>
            <a:ext cx="8964488" cy="6021288"/>
          </a:xfrm>
        </p:spPr>
        <p:txBody>
          <a:bodyPr>
            <a:normAutofit fontScale="70000" lnSpcReduction="20000"/>
          </a:bodyPr>
          <a:lstStyle/>
          <a:p>
            <a:pPr algn="just">
              <a:lnSpc>
                <a:spcPct val="160000"/>
              </a:lnSpc>
              <a:spcBef>
                <a:spcPts val="0"/>
              </a:spcBef>
            </a:pPr>
            <a:r>
              <a:rPr lang="tr-TR" dirty="0" smtClean="0">
                <a:latin typeface="+mj-lt"/>
              </a:rPr>
              <a:t>Uğur (</a:t>
            </a:r>
            <a:r>
              <a:rPr lang="tr-TR" dirty="0" err="1" smtClean="0">
                <a:latin typeface="+mj-lt"/>
              </a:rPr>
              <a:t>veyâ</a:t>
            </a:r>
            <a:r>
              <a:rPr lang="tr-TR" dirty="0" smtClean="0">
                <a:latin typeface="+mj-lt"/>
              </a:rPr>
              <a:t> «</a:t>
            </a:r>
            <a:r>
              <a:rPr lang="tr-TR" dirty="0" err="1" smtClean="0">
                <a:latin typeface="+mj-lt"/>
              </a:rPr>
              <a:t>oğur</a:t>
            </a:r>
            <a:r>
              <a:rPr lang="tr-TR" dirty="0" smtClean="0">
                <a:latin typeface="+mj-lt"/>
              </a:rPr>
              <a:t>») sözcüğünün anlam gelişimi, başlı başına bir inceleme konusu olacak kadar kapsamlıdır. </a:t>
            </a:r>
            <a:r>
              <a:rPr lang="tr-TR" dirty="0" err="1" smtClean="0">
                <a:latin typeface="+mj-lt"/>
              </a:rPr>
              <a:t>DLT’te</a:t>
            </a:r>
            <a:r>
              <a:rPr lang="tr-TR" dirty="0" smtClean="0">
                <a:latin typeface="+mj-lt"/>
              </a:rPr>
              <a:t> bu sözcüğün anlamları ve ona bağlı deyimler şunlardır: Zaman, bir işe vakit ve fırsat, karşılık, bereket, -mutluluk anlamında- devlet, </a:t>
            </a:r>
            <a:r>
              <a:rPr lang="tr-TR" dirty="0" err="1" smtClean="0">
                <a:latin typeface="+mj-lt"/>
              </a:rPr>
              <a:t>oğur</a:t>
            </a:r>
            <a:r>
              <a:rPr lang="tr-TR" dirty="0" smtClean="0">
                <a:latin typeface="+mj-lt"/>
              </a:rPr>
              <a:t> </a:t>
            </a:r>
            <a:r>
              <a:rPr lang="tr-TR" dirty="0" err="1" smtClean="0">
                <a:latin typeface="+mj-lt"/>
              </a:rPr>
              <a:t>bolmak</a:t>
            </a:r>
            <a:r>
              <a:rPr lang="tr-TR" dirty="0" smtClean="0">
                <a:latin typeface="+mj-lt"/>
              </a:rPr>
              <a:t> ve </a:t>
            </a:r>
            <a:r>
              <a:rPr lang="tr-TR" dirty="0" err="1" smtClean="0">
                <a:latin typeface="+mj-lt"/>
              </a:rPr>
              <a:t>oğurlug</a:t>
            </a:r>
            <a:r>
              <a:rPr lang="tr-TR" dirty="0" smtClean="0">
                <a:latin typeface="+mj-lt"/>
              </a:rPr>
              <a:t> </a:t>
            </a:r>
            <a:r>
              <a:rPr lang="tr-TR" dirty="0" err="1" smtClean="0">
                <a:latin typeface="+mj-lt"/>
              </a:rPr>
              <a:t>bolmak</a:t>
            </a:r>
            <a:r>
              <a:rPr lang="tr-TR" dirty="0" smtClean="0">
                <a:latin typeface="+mj-lt"/>
              </a:rPr>
              <a:t> (uğurlu olmak), yol hayırlı ve uğurlu olmak (uğurlar olsun)… Bunlarla birlikte bir de «yol» ve «hizmet» anlamları vardır: Padişah/din/vatan uğruna gibi. Yolcuya «uğurun açık olsun» denildiğinde bu kelime bir bakıma yol anlamına da gelir. Toparlarsak, uğur ve uğursuzluk; bir nesnenin, kişinin, hayvanın, işin, zamanın, yerin özündeki olumlu niteliği ve gücü </a:t>
            </a:r>
            <a:r>
              <a:rPr lang="tr-TR" dirty="0" err="1" smtClean="0">
                <a:latin typeface="+mj-lt"/>
              </a:rPr>
              <a:t>veyâ</a:t>
            </a:r>
            <a:r>
              <a:rPr lang="tr-TR" dirty="0" smtClean="0">
                <a:latin typeface="+mj-lt"/>
              </a:rPr>
              <a:t> olumsuz niteliği belirtir. Olumluda bereket, mutluluk, iyilik, kolaylık vardır; olumsuzdan kaçınılır ve onu giderme yöntemleri gözetilir.</a:t>
            </a:r>
            <a:endParaRPr lang="tr-TR" dirty="0">
              <a:latin typeface="+mj-lt"/>
            </a:endParaRPr>
          </a:p>
        </p:txBody>
      </p:sp>
    </p:spTree>
    <p:extLst>
      <p:ext uri="{BB962C8B-B14F-4D97-AF65-F5344CB8AC3E}">
        <p14:creationId xmlns:p14="http://schemas.microsoft.com/office/powerpoint/2010/main" val="3343473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43408"/>
            <a:ext cx="8229600" cy="1080120"/>
          </a:xfrm>
        </p:spPr>
        <p:txBody>
          <a:bodyPr/>
          <a:lstStyle/>
          <a:p>
            <a:r>
              <a:rPr lang="tr-TR" b="1" dirty="0" smtClean="0">
                <a:solidFill>
                  <a:srgbClr val="FF0000"/>
                </a:solidFill>
              </a:rPr>
              <a:t>Bereket nedir?</a:t>
            </a:r>
            <a:endParaRPr lang="tr-TR" b="1" dirty="0">
              <a:solidFill>
                <a:srgbClr val="FF0000"/>
              </a:solidFill>
            </a:endParaRPr>
          </a:p>
        </p:txBody>
      </p:sp>
      <p:sp>
        <p:nvSpPr>
          <p:cNvPr id="3" name="İçerik Yer Tutucusu 2"/>
          <p:cNvSpPr>
            <a:spLocks noGrp="1"/>
          </p:cNvSpPr>
          <p:nvPr>
            <p:ph idx="1"/>
          </p:nvPr>
        </p:nvSpPr>
        <p:spPr>
          <a:xfrm>
            <a:off x="0" y="692696"/>
            <a:ext cx="8892480" cy="6165304"/>
          </a:xfrm>
        </p:spPr>
        <p:txBody>
          <a:bodyPr>
            <a:normAutofit/>
          </a:bodyPr>
          <a:lstStyle/>
          <a:p>
            <a:pPr algn="just"/>
            <a:r>
              <a:rPr lang="tr-TR" dirty="0" smtClean="0"/>
              <a:t>Bereket", "</a:t>
            </a:r>
            <a:r>
              <a:rPr lang="tr-TR" dirty="0" err="1" smtClean="0"/>
              <a:t>uğur"dan</a:t>
            </a:r>
            <a:r>
              <a:rPr lang="tr-TR" dirty="0" smtClean="0"/>
              <a:t> farklı bir anlam taşır mı? «Toprağı bereketli» (Çok ürün veren toprak), «bereketli yağmurlar» (toprak ürünlerinde bolluk), «bereketli yıl» (ürünlerin bol olduğu yıl), «Tanrı kesene, malına bereket versin» (paranı, malını artırsın), yemek yiyenlere «bereketli olsun» (yiyeceği eksik olmasın) gibi deyimlerden anladığımız gibi bereket, olumlu şeyleri sürdürme ve artırma dileğiyle birlikte tabiata etki amacı taşır. Başta Hızır olmak üzere bütün ermişler ve ocaklı kişilerde bereket sağlama hüneri vardır.</a:t>
            </a:r>
            <a:endParaRPr lang="tr-TR" dirty="0"/>
          </a:p>
        </p:txBody>
      </p:sp>
    </p:spTree>
    <p:extLst>
      <p:ext uri="{BB962C8B-B14F-4D97-AF65-F5344CB8AC3E}">
        <p14:creationId xmlns:p14="http://schemas.microsoft.com/office/powerpoint/2010/main" val="1409257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rPr>
              <a:t>NAZAR</a:t>
            </a:r>
            <a:endParaRPr lang="tr-TR" b="1"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520" y="1988840"/>
            <a:ext cx="9252520" cy="48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957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92696"/>
          </a:xfrm>
        </p:spPr>
        <p:txBody>
          <a:bodyPr>
            <a:normAutofit fontScale="90000"/>
          </a:bodyPr>
          <a:lstStyle/>
          <a:p>
            <a:r>
              <a:rPr lang="tr-TR" dirty="0" smtClean="0">
                <a:solidFill>
                  <a:srgbClr val="FF0000"/>
                </a:solidFill>
              </a:rPr>
              <a:t>Büyü Nedir ?</a:t>
            </a:r>
            <a:endParaRPr lang="tr-TR" dirty="0">
              <a:solidFill>
                <a:srgbClr val="FF0000"/>
              </a:solidFill>
            </a:endParaRPr>
          </a:p>
        </p:txBody>
      </p:sp>
      <p:sp>
        <p:nvSpPr>
          <p:cNvPr id="3" name="İçerik Yer Tutucusu 2"/>
          <p:cNvSpPr>
            <a:spLocks noGrp="1"/>
          </p:cNvSpPr>
          <p:nvPr>
            <p:ph idx="1"/>
          </p:nvPr>
        </p:nvSpPr>
        <p:spPr>
          <a:xfrm>
            <a:off x="107504" y="692697"/>
            <a:ext cx="4824536" cy="2736303"/>
          </a:xfrm>
        </p:spPr>
        <p:txBody>
          <a:bodyPr>
            <a:normAutofit fontScale="85000" lnSpcReduction="20000"/>
          </a:bodyPr>
          <a:lstStyle/>
          <a:p>
            <a:pPr algn="just"/>
            <a:r>
              <a:rPr lang="tr-TR" dirty="0" smtClean="0"/>
              <a:t>Büyü ve ya büyücülük olağan üstü güçleri olan kişilerin, diğer kişilerin yönlenebileceği bir inançtır. Büyü insanları olağan üstü kuvvetler aracığıyla insanların dileklerini yerine getirmedir. Bir sanat olarak da nitelendirilir</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645024"/>
            <a:ext cx="410445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989" y="548680"/>
            <a:ext cx="3583491" cy="585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528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669360"/>
          </a:xfrm>
        </p:spPr>
        <p:txBody>
          <a:bodyPr>
            <a:normAutofit/>
          </a:bodyPr>
          <a:lstStyle/>
          <a:p>
            <a:pPr algn="just"/>
            <a:r>
              <a:rPr lang="tr-TR" dirty="0"/>
              <a:t>Nazar, halk arasında göz değme, göze gelme, nazara gelme, </a:t>
            </a:r>
            <a:r>
              <a:rPr lang="tr-TR" dirty="0" smtClean="0"/>
              <a:t>nazara uğrama </a:t>
            </a:r>
            <a:r>
              <a:rPr lang="tr-TR" dirty="0"/>
              <a:t>olarak tanımlanır. Bazı kişilerde, </a:t>
            </a:r>
            <a:r>
              <a:rPr lang="tr-TR" dirty="0" smtClean="0"/>
              <a:t>insanlara, hayvanlara</a:t>
            </a:r>
            <a:r>
              <a:rPr lang="tr-TR" dirty="0"/>
              <a:t>, </a:t>
            </a:r>
            <a:r>
              <a:rPr lang="tr-TR" dirty="0" smtClean="0"/>
              <a:t>mala, mülke </a:t>
            </a:r>
            <a:r>
              <a:rPr lang="tr-TR" dirty="0"/>
              <a:t>zarar veren bir güç olduğuna inanılır. Nazar </a:t>
            </a:r>
            <a:r>
              <a:rPr lang="tr-TR" dirty="0" smtClean="0"/>
              <a:t>halk inanışlarında çok </a:t>
            </a:r>
            <a:r>
              <a:rPr lang="tr-TR" dirty="0"/>
              <a:t>yaygındır. Nazardan korunmak için çeşitli işlemler yapılır, </a:t>
            </a:r>
            <a:r>
              <a:rPr lang="tr-TR" dirty="0" smtClean="0"/>
              <a:t>Bunların başında </a:t>
            </a:r>
            <a:r>
              <a:rPr lang="tr-TR" dirty="0"/>
              <a:t>nazarlık gelir</a:t>
            </a:r>
            <a:r>
              <a:rPr lang="tr-TR" dirty="0" smtClean="0"/>
              <a:t>.</a:t>
            </a:r>
          </a:p>
          <a:p>
            <a:pPr algn="just"/>
            <a:r>
              <a:rPr lang="tr-TR" dirty="0"/>
              <a:t>Nazarlık, koruma ve korunma amaçlıdır. Bu objelerin </a:t>
            </a:r>
            <a:r>
              <a:rPr lang="tr-TR" dirty="0" smtClean="0"/>
              <a:t>yalnızca biçimleri </a:t>
            </a:r>
            <a:r>
              <a:rPr lang="tr-TR" dirty="0"/>
              <a:t>değil, yapıldıkları maddeler ve renkleri de önemlidir. </a:t>
            </a:r>
            <a:r>
              <a:rPr lang="tr-TR" dirty="0" smtClean="0"/>
              <a:t>Bu maddelerin </a:t>
            </a:r>
            <a:r>
              <a:rPr lang="tr-TR" dirty="0"/>
              <a:t>özünde gizli bir kuvvetin varlığı olduğuna inanılır. </a:t>
            </a:r>
            <a:r>
              <a:rPr lang="tr-TR" dirty="0" smtClean="0"/>
              <a:t>Tabiattaki bir </a:t>
            </a:r>
            <a:r>
              <a:rPr lang="tr-TR" dirty="0"/>
              <a:t>takım objelerden korkan insan </a:t>
            </a:r>
            <a:r>
              <a:rPr lang="tr-TR" dirty="0" smtClean="0"/>
              <a:t>felaketleri </a:t>
            </a:r>
            <a:r>
              <a:rPr lang="tr-TR" dirty="0"/>
              <a:t>ve mutlulukları bu </a:t>
            </a:r>
            <a:r>
              <a:rPr lang="tr-TR" dirty="0" smtClean="0"/>
              <a:t>objelerin içinde </a:t>
            </a:r>
            <a:r>
              <a:rPr lang="tr-TR" dirty="0"/>
              <a:t>sanarak onlardan yararlanmak istemiştir.</a:t>
            </a:r>
          </a:p>
        </p:txBody>
      </p:sp>
    </p:spTree>
    <p:extLst>
      <p:ext uri="{BB962C8B-B14F-4D97-AF65-F5344CB8AC3E}">
        <p14:creationId xmlns:p14="http://schemas.microsoft.com/office/powerpoint/2010/main" val="734345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a:bodyPr>
          <a:lstStyle/>
          <a:p>
            <a:pPr algn="just"/>
            <a:r>
              <a:rPr lang="tr-TR" dirty="0" smtClean="0"/>
              <a:t>Nazarlıklar </a:t>
            </a:r>
            <a:r>
              <a:rPr lang="tr-TR" dirty="0"/>
              <a:t>pasif büyü araçlarıdır. Göze gözle </a:t>
            </a:r>
            <a:r>
              <a:rPr lang="tr-TR" dirty="0" smtClean="0"/>
              <a:t>korunmak amaçlandığından nazar </a:t>
            </a:r>
            <a:r>
              <a:rPr lang="tr-TR" dirty="0"/>
              <a:t>boncuklarının çoğu göz şeklindedir. </a:t>
            </a:r>
            <a:r>
              <a:rPr lang="tr-TR" dirty="0" smtClean="0"/>
              <a:t>Günümüzde süs </a:t>
            </a:r>
            <a:r>
              <a:rPr lang="tr-TR" dirty="0"/>
              <a:t>eşyası olarak takılarak estetik anlamda </a:t>
            </a:r>
            <a:r>
              <a:rPr lang="tr-TR" dirty="0" err="1"/>
              <a:t>majik</a:t>
            </a:r>
            <a:r>
              <a:rPr lang="tr-TR" dirty="0"/>
              <a:t> özlü uğurluklar </a:t>
            </a:r>
            <a:r>
              <a:rPr lang="tr-TR" dirty="0" smtClean="0"/>
              <a:t>şeklini almıştır</a:t>
            </a:r>
            <a:r>
              <a:rPr lang="tr-TR" dirty="0"/>
              <a:t>. Tekirdağ </a:t>
            </a:r>
            <a:r>
              <a:rPr lang="tr-TR" dirty="0" smtClean="0"/>
              <a:t>halk kültüründe </a:t>
            </a:r>
            <a:r>
              <a:rPr lang="tr-TR" dirty="0"/>
              <a:t>de </a:t>
            </a:r>
            <a:r>
              <a:rPr lang="tr-TR" dirty="0" err="1"/>
              <a:t>sihirsel</a:t>
            </a:r>
            <a:r>
              <a:rPr lang="tr-TR" dirty="0"/>
              <a:t> ögeler taşıdığına </a:t>
            </a:r>
            <a:r>
              <a:rPr lang="tr-TR" dirty="0" smtClean="0"/>
              <a:t>inanılan nazarlıklar </a:t>
            </a:r>
            <a:r>
              <a:rPr lang="tr-TR" dirty="0"/>
              <a:t>genellikle göz boncukları şeklindedir. Göz </a:t>
            </a:r>
            <a:r>
              <a:rPr lang="tr-TR" dirty="0" smtClean="0"/>
              <a:t>boncuklarına inanılır</a:t>
            </a:r>
            <a:r>
              <a:rPr lang="tr-TR" dirty="0"/>
              <a:t>, kullanımda zararı yoktur. Kendi kendine telkin etmesi </a:t>
            </a:r>
            <a:r>
              <a:rPr lang="tr-TR" dirty="0" smtClean="0"/>
              <a:t>yoluyla yarar </a:t>
            </a:r>
            <a:r>
              <a:rPr lang="tr-TR" dirty="0"/>
              <a:t>da sağlar.</a:t>
            </a:r>
          </a:p>
          <a:p>
            <a:pPr algn="just"/>
            <a:r>
              <a:rPr lang="tr-TR" dirty="0"/>
              <a:t>Nazar değme ile ilgili inanışlar 1)Nazar Değme 2) Nazardan </a:t>
            </a:r>
            <a:r>
              <a:rPr lang="tr-TR" dirty="0" smtClean="0"/>
              <a:t>Korunma 3</a:t>
            </a:r>
            <a:r>
              <a:rPr lang="tr-TR" dirty="0"/>
              <a:t>) Nazarı uzaklaştırma başlıkları altında toplanabilir.</a:t>
            </a:r>
          </a:p>
        </p:txBody>
      </p:sp>
    </p:spTree>
    <p:extLst>
      <p:ext uri="{BB962C8B-B14F-4D97-AF65-F5344CB8AC3E}">
        <p14:creationId xmlns:p14="http://schemas.microsoft.com/office/powerpoint/2010/main" val="2118058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solidFill>
                  <a:srgbClr val="FF0000"/>
                </a:solidFill>
              </a:rPr>
              <a:t>Nazar değme ile ilgili inanışlar </a:t>
            </a:r>
            <a:endParaRPr lang="tr-TR" b="1" dirty="0">
              <a:solidFill>
                <a:srgbClr val="FF0000"/>
              </a:solidFill>
            </a:endParaRPr>
          </a:p>
        </p:txBody>
      </p:sp>
      <p:sp>
        <p:nvSpPr>
          <p:cNvPr id="3" name="İçerik Yer Tutucusu 2"/>
          <p:cNvSpPr>
            <a:spLocks noGrp="1"/>
          </p:cNvSpPr>
          <p:nvPr>
            <p:ph idx="1"/>
          </p:nvPr>
        </p:nvSpPr>
        <p:spPr/>
        <p:txBody>
          <a:bodyPr>
            <a:normAutofit fontScale="77500" lnSpcReduction="20000"/>
          </a:bodyPr>
          <a:lstStyle/>
          <a:p>
            <a:pPr algn="just"/>
            <a:r>
              <a:rPr lang="tr-TR" dirty="0"/>
              <a:t>Mavi gözlü insanların nazar değdirdiklerine inanılır </a:t>
            </a:r>
            <a:r>
              <a:rPr lang="tr-TR" dirty="0" smtClean="0"/>
              <a:t>.</a:t>
            </a:r>
          </a:p>
          <a:p>
            <a:pPr algn="just"/>
            <a:r>
              <a:rPr lang="tr-TR" dirty="0"/>
              <a:t>Bir kişinin başı birden ağrımaya başlarsa, o kişiye nazar değdiğine inanılır </a:t>
            </a:r>
          </a:p>
          <a:p>
            <a:pPr algn="just"/>
            <a:r>
              <a:rPr lang="tr-TR" dirty="0"/>
              <a:t>Birinin üstüne dua okuyan kişi sürekli esner ve gözleri yaşarırsa, dua </a:t>
            </a:r>
            <a:r>
              <a:rPr lang="tr-TR" dirty="0" smtClean="0"/>
              <a:t>okunan kişide </a:t>
            </a:r>
            <a:r>
              <a:rPr lang="tr-TR" dirty="0"/>
              <a:t>nazar olduğuna </a:t>
            </a:r>
            <a:r>
              <a:rPr lang="tr-TR" dirty="0" smtClean="0"/>
              <a:t>inanılır.</a:t>
            </a:r>
          </a:p>
          <a:p>
            <a:pPr algn="just"/>
            <a:r>
              <a:rPr lang="tr-TR" dirty="0" smtClean="0"/>
              <a:t>Dili </a:t>
            </a:r>
            <a:r>
              <a:rPr lang="tr-TR" dirty="0"/>
              <a:t>burnuna gelen kişinin nazarı değer</a:t>
            </a:r>
            <a:r>
              <a:rPr lang="tr-TR" dirty="0" smtClean="0"/>
              <a:t>.</a:t>
            </a:r>
          </a:p>
          <a:p>
            <a:pPr algn="just"/>
            <a:r>
              <a:rPr lang="tr-TR" dirty="0" smtClean="0"/>
              <a:t> </a:t>
            </a:r>
            <a:r>
              <a:rPr lang="tr-TR" dirty="0"/>
              <a:t>Sarışın insanların nazarı değer.</a:t>
            </a:r>
          </a:p>
          <a:p>
            <a:pPr algn="just"/>
            <a:r>
              <a:rPr lang="tr-TR" dirty="0" smtClean="0"/>
              <a:t>Siyah </a:t>
            </a:r>
            <a:r>
              <a:rPr lang="tr-TR" dirty="0"/>
              <a:t>gözlerden nazar değmez</a:t>
            </a:r>
          </a:p>
          <a:p>
            <a:pPr algn="just"/>
            <a:r>
              <a:rPr lang="tr-TR" dirty="0" smtClean="0"/>
              <a:t>Yeni </a:t>
            </a:r>
            <a:r>
              <a:rPr lang="tr-TR" dirty="0"/>
              <a:t>elbiseler giydirilen çocuğa nazar değer.</a:t>
            </a:r>
          </a:p>
          <a:p>
            <a:pPr algn="just"/>
            <a:r>
              <a:rPr lang="tr-TR" dirty="0" smtClean="0"/>
              <a:t>Bir </a:t>
            </a:r>
            <a:r>
              <a:rPr lang="tr-TR" dirty="0"/>
              <a:t>kadın çocuğunu sütten kesip, tekrar verirsek o çocuğun</a:t>
            </a:r>
          </a:p>
          <a:p>
            <a:pPr algn="just"/>
            <a:r>
              <a:rPr lang="tr-TR" dirty="0"/>
              <a:t>büyüyünce nazarı değermiş</a:t>
            </a:r>
          </a:p>
        </p:txBody>
      </p:sp>
    </p:spTree>
    <p:extLst>
      <p:ext uri="{BB962C8B-B14F-4D97-AF65-F5344CB8AC3E}">
        <p14:creationId xmlns:p14="http://schemas.microsoft.com/office/powerpoint/2010/main" val="275518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576064"/>
          </a:xfrm>
        </p:spPr>
        <p:txBody>
          <a:bodyPr>
            <a:normAutofit fontScale="90000"/>
          </a:bodyPr>
          <a:lstStyle/>
          <a:p>
            <a:r>
              <a:rPr lang="tr-TR" b="1" dirty="0" smtClean="0">
                <a:solidFill>
                  <a:srgbClr val="FF0000"/>
                </a:solidFill>
              </a:rPr>
              <a:t>Nazardan korunma ile ilgili inanışlar</a:t>
            </a:r>
            <a:endParaRPr lang="tr-TR" b="1" dirty="0">
              <a:solidFill>
                <a:srgbClr val="FF0000"/>
              </a:solidFill>
            </a:endParaRPr>
          </a:p>
        </p:txBody>
      </p:sp>
      <p:sp>
        <p:nvSpPr>
          <p:cNvPr id="3" name="İçerik Yer Tutucusu 2"/>
          <p:cNvSpPr>
            <a:spLocks noGrp="1"/>
          </p:cNvSpPr>
          <p:nvPr>
            <p:ph idx="1"/>
          </p:nvPr>
        </p:nvSpPr>
        <p:spPr>
          <a:xfrm>
            <a:off x="0" y="692696"/>
            <a:ext cx="9144000" cy="6165304"/>
          </a:xfrm>
        </p:spPr>
        <p:txBody>
          <a:bodyPr>
            <a:normAutofit fontScale="92500" lnSpcReduction="10000"/>
          </a:bodyPr>
          <a:lstStyle/>
          <a:p>
            <a:pPr algn="just"/>
            <a:r>
              <a:rPr lang="tr-TR" dirty="0"/>
              <a:t>Nazardan korunmak için nazar boncuğu denilen genellikle mavi taşlı olan </a:t>
            </a:r>
            <a:r>
              <a:rPr lang="tr-TR" dirty="0" smtClean="0"/>
              <a:t>bir boncuk </a:t>
            </a:r>
            <a:r>
              <a:rPr lang="tr-TR" dirty="0"/>
              <a:t>takılır; bu boncuğun nazardan koruduğuna </a:t>
            </a:r>
            <a:r>
              <a:rPr lang="tr-TR" dirty="0" smtClean="0"/>
              <a:t>inanılır.</a:t>
            </a:r>
          </a:p>
          <a:p>
            <a:pPr algn="just"/>
            <a:r>
              <a:rPr lang="tr-TR" dirty="0"/>
              <a:t>Karaçalı iğdesi denilen bir bitkinin dalının bir parçası kişinin üzerine </a:t>
            </a:r>
            <a:r>
              <a:rPr lang="tr-TR" dirty="0" smtClean="0"/>
              <a:t>takılır veya </a:t>
            </a:r>
            <a:r>
              <a:rPr lang="tr-TR" dirty="0"/>
              <a:t>evin içindeki bir yere asılırsa, kişinin ya da evin nazardan </a:t>
            </a:r>
            <a:r>
              <a:rPr lang="tr-TR" dirty="0" smtClean="0"/>
              <a:t>korunacağına inanılır.</a:t>
            </a:r>
          </a:p>
          <a:p>
            <a:pPr algn="just"/>
            <a:r>
              <a:rPr lang="tr-TR" dirty="0"/>
              <a:t>Ev, işyeri vb. yerlere at nalı takılırsa, o yerlere nazar değmeyeceğine inanılır </a:t>
            </a:r>
            <a:r>
              <a:rPr lang="tr-TR" dirty="0" smtClean="0"/>
              <a:t>.</a:t>
            </a:r>
            <a:endParaRPr lang="tr-TR" dirty="0"/>
          </a:p>
          <a:p>
            <a:pPr algn="just"/>
            <a:r>
              <a:rPr lang="tr-TR" dirty="0"/>
              <a:t>Bir hocaya yazdırılan nazar muskası çocuğun üstüne takılırsa, çocuğa </a:t>
            </a:r>
            <a:r>
              <a:rPr lang="tr-TR" dirty="0" smtClean="0"/>
              <a:t>nazar değmeyeceğine inanılır.</a:t>
            </a:r>
          </a:p>
          <a:p>
            <a:pPr algn="just"/>
            <a:r>
              <a:rPr lang="tr-TR" dirty="0" smtClean="0"/>
              <a:t>Yüze </a:t>
            </a:r>
            <a:r>
              <a:rPr lang="tr-TR" dirty="0"/>
              <a:t>is sürülür.</a:t>
            </a:r>
          </a:p>
          <a:p>
            <a:pPr algn="just"/>
            <a:r>
              <a:rPr lang="tr-TR" dirty="0" smtClean="0"/>
              <a:t>Güzel </a:t>
            </a:r>
            <a:r>
              <a:rPr lang="tr-TR" dirty="0"/>
              <a:t>bir çocuğa, kıza nazar değmesin diye herkes üstünden </a:t>
            </a:r>
            <a:r>
              <a:rPr lang="tr-TR" dirty="0" smtClean="0"/>
              <a:t>bir iplik </a:t>
            </a:r>
            <a:r>
              <a:rPr lang="tr-TR" dirty="0"/>
              <a:t>parçası alıp onun üzerine bırakır.</a:t>
            </a:r>
          </a:p>
        </p:txBody>
      </p:sp>
    </p:spTree>
    <p:extLst>
      <p:ext uri="{BB962C8B-B14F-4D97-AF65-F5344CB8AC3E}">
        <p14:creationId xmlns:p14="http://schemas.microsoft.com/office/powerpoint/2010/main" val="3698245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71400"/>
            <a:ext cx="8229600" cy="1368152"/>
          </a:xfrm>
        </p:spPr>
        <p:txBody>
          <a:bodyPr>
            <a:normAutofit fontScale="90000"/>
          </a:bodyPr>
          <a:lstStyle/>
          <a:p>
            <a:r>
              <a:rPr lang="tr-TR" b="1" dirty="0" smtClean="0">
                <a:solidFill>
                  <a:srgbClr val="FF0000"/>
                </a:solidFill>
              </a:rPr>
              <a:t>Nazarı uzaklaştırma ile ilgili inanışlar</a:t>
            </a:r>
            <a:endParaRPr lang="tr-TR" b="1" dirty="0">
              <a:solidFill>
                <a:srgbClr val="FF0000"/>
              </a:solidFill>
            </a:endParaRPr>
          </a:p>
        </p:txBody>
      </p:sp>
      <p:sp>
        <p:nvSpPr>
          <p:cNvPr id="3" name="İçerik Yer Tutucusu 2"/>
          <p:cNvSpPr>
            <a:spLocks noGrp="1"/>
          </p:cNvSpPr>
          <p:nvPr>
            <p:ph idx="1"/>
          </p:nvPr>
        </p:nvSpPr>
        <p:spPr>
          <a:xfrm>
            <a:off x="0" y="908720"/>
            <a:ext cx="9144000" cy="5949280"/>
          </a:xfrm>
        </p:spPr>
        <p:txBody>
          <a:bodyPr>
            <a:normAutofit/>
          </a:bodyPr>
          <a:lstStyle/>
          <a:p>
            <a:pPr algn="just"/>
            <a:r>
              <a:rPr lang="tr-TR" dirty="0"/>
              <a:t> Küçük çocukların iç çamaşırları ters giydirilirse, nazardan korunacaklarına inanılır</a:t>
            </a:r>
          </a:p>
          <a:p>
            <a:pPr algn="just"/>
            <a:r>
              <a:rPr lang="tr-TR" dirty="0"/>
              <a:t>Nazardan korunmak için nazar duası okumak gerektiğine inanılır.</a:t>
            </a:r>
          </a:p>
          <a:p>
            <a:pPr algn="just"/>
            <a:r>
              <a:rPr lang="tr-TR" dirty="0"/>
              <a:t>Nazardan korunmak için kurşun döktürülmesi gerekildiğine inanılır.</a:t>
            </a:r>
          </a:p>
          <a:p>
            <a:pPr algn="just"/>
            <a:r>
              <a:rPr lang="tr-TR" dirty="0"/>
              <a:t>Zeytin yaprağı ocakta yakılır ve evin içinde gezdirilirse, o evdeki nazarın uzaklaştırılacağına inanılır.</a:t>
            </a:r>
          </a:p>
          <a:p>
            <a:pPr algn="just"/>
            <a:r>
              <a:rPr lang="tr-TR" dirty="0"/>
              <a:t>Bir evde bardak kırıldığında evdeki nazarın </a:t>
            </a:r>
            <a:r>
              <a:rPr lang="tr-TR"/>
              <a:t>çıktığına </a:t>
            </a:r>
            <a:r>
              <a:rPr lang="tr-TR" smtClean="0"/>
              <a:t>inanılır.</a:t>
            </a:r>
            <a:endParaRPr lang="tr-TR" dirty="0"/>
          </a:p>
          <a:p>
            <a:endParaRPr lang="tr-TR" dirty="0"/>
          </a:p>
        </p:txBody>
      </p:sp>
    </p:spTree>
    <p:extLst>
      <p:ext uri="{BB962C8B-B14F-4D97-AF65-F5344CB8AC3E}">
        <p14:creationId xmlns:p14="http://schemas.microsoft.com/office/powerpoint/2010/main" val="1592707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algn="just"/>
            <a:r>
              <a:rPr lang="tr-TR" dirty="0"/>
              <a:t> Küçük çocukların iç çamaşırları </a:t>
            </a:r>
            <a:r>
              <a:rPr lang="tr-TR" dirty="0" smtClean="0"/>
              <a:t>ters giydirilirse</a:t>
            </a:r>
            <a:r>
              <a:rPr lang="tr-TR" dirty="0"/>
              <a:t>, nazardan </a:t>
            </a:r>
            <a:r>
              <a:rPr lang="tr-TR" dirty="0" smtClean="0"/>
              <a:t>korunacaklarına inanılır</a:t>
            </a:r>
          </a:p>
          <a:p>
            <a:pPr algn="just"/>
            <a:r>
              <a:rPr lang="tr-TR" dirty="0"/>
              <a:t>Nazardan korunmak için nazar duası okumak </a:t>
            </a:r>
            <a:r>
              <a:rPr lang="tr-TR" dirty="0" smtClean="0"/>
              <a:t>gerektiğine inanılır.</a:t>
            </a:r>
          </a:p>
          <a:p>
            <a:pPr algn="just"/>
            <a:r>
              <a:rPr lang="tr-TR" dirty="0" smtClean="0"/>
              <a:t>Nazardan </a:t>
            </a:r>
            <a:r>
              <a:rPr lang="tr-TR" dirty="0"/>
              <a:t>korunmak için kurşun döktürülmesi gerekildiğine </a:t>
            </a:r>
            <a:r>
              <a:rPr lang="tr-TR" dirty="0" smtClean="0"/>
              <a:t>inanılır.</a:t>
            </a:r>
          </a:p>
          <a:p>
            <a:pPr algn="just"/>
            <a:r>
              <a:rPr lang="tr-TR" dirty="0"/>
              <a:t>Zeytin yaprağı ocakta yakılır ve evin içinde gezdirilirse, o evdeki </a:t>
            </a:r>
            <a:r>
              <a:rPr lang="tr-TR" dirty="0" smtClean="0"/>
              <a:t>nazarın uzaklaştırılacağına inanılır.</a:t>
            </a:r>
          </a:p>
          <a:p>
            <a:pPr algn="just"/>
            <a:r>
              <a:rPr lang="tr-TR" dirty="0"/>
              <a:t>Bir evde bardak kırıldığında evdeki nazarın çıktığına inanılır</a:t>
            </a:r>
            <a:endParaRPr lang="tr-TR" dirty="0" smtClean="0"/>
          </a:p>
          <a:p>
            <a:pPr algn="just"/>
            <a:endParaRPr lang="tr-TR" dirty="0"/>
          </a:p>
        </p:txBody>
      </p:sp>
    </p:spTree>
    <p:extLst>
      <p:ext uri="{BB962C8B-B14F-4D97-AF65-F5344CB8AC3E}">
        <p14:creationId xmlns:p14="http://schemas.microsoft.com/office/powerpoint/2010/main" val="315517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620688"/>
            <a:ext cx="496855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059832" y="5229200"/>
            <a:ext cx="35283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dirty="0" smtClean="0"/>
              <a:t>Büyü, sihir ve şeytanlardan şerden korunmak için</a:t>
            </a:r>
            <a:endParaRPr lang="tr-TR" dirty="0"/>
          </a:p>
        </p:txBody>
      </p:sp>
    </p:spTree>
    <p:extLst>
      <p:ext uri="{BB962C8B-B14F-4D97-AF65-F5344CB8AC3E}">
        <p14:creationId xmlns:p14="http://schemas.microsoft.com/office/powerpoint/2010/main" val="370221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716016" cy="6858000"/>
          </a:xfrm>
        </p:spPr>
        <p:txBody>
          <a:bodyPr>
            <a:normAutofit/>
          </a:bodyPr>
          <a:lstStyle/>
          <a:p>
            <a:pPr algn="just"/>
            <a:r>
              <a:rPr lang="tr-TR" dirty="0" smtClean="0"/>
              <a:t>Büyü yapmak için özellikle saç ve tırnak gibi nesneleri kullanırlar. Bunlar yerine en çok kullandığı nesneler ya da giydiği elbiseler kullanılır. Büyü bir çeşit sihirdir. Fakat sihrin en alt bölgesinde bulunduğundan daha çok </a:t>
            </a:r>
            <a:r>
              <a:rPr lang="tr-TR" dirty="0" err="1" smtClean="0"/>
              <a:t>reçete’ye</a:t>
            </a:r>
            <a:r>
              <a:rPr lang="tr-TR" dirty="0" smtClean="0"/>
              <a:t> bağlıdır.</a:t>
            </a: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6632"/>
            <a:ext cx="4104456"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86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dirty="0" smtClean="0"/>
              <a:t> </a:t>
            </a:r>
            <a:r>
              <a:rPr lang="tr-TR" b="1" dirty="0" smtClean="0">
                <a:solidFill>
                  <a:srgbClr val="FF0000"/>
                </a:solidFill>
              </a:rPr>
              <a:t>Büyü Çeşitleri</a:t>
            </a:r>
            <a:endParaRPr lang="tr-TR" b="1" dirty="0">
              <a:solidFill>
                <a:srgbClr val="FF0000"/>
              </a:solidFill>
            </a:endParaRPr>
          </a:p>
        </p:txBody>
      </p:sp>
      <p:sp>
        <p:nvSpPr>
          <p:cNvPr id="3" name="İçerik Yer Tutucusu 2"/>
          <p:cNvSpPr>
            <a:spLocks noGrp="1"/>
          </p:cNvSpPr>
          <p:nvPr>
            <p:ph idx="1"/>
          </p:nvPr>
        </p:nvSpPr>
        <p:spPr>
          <a:xfrm>
            <a:off x="26577" y="836712"/>
            <a:ext cx="4211960" cy="2880320"/>
          </a:xfrm>
        </p:spPr>
        <p:txBody>
          <a:bodyPr>
            <a:normAutofit fontScale="92500" lnSpcReduction="20000"/>
          </a:bodyPr>
          <a:lstStyle/>
          <a:p>
            <a:pPr algn="just"/>
            <a:r>
              <a:rPr lang="tr-TR" b="1" dirty="0" smtClean="0">
                <a:solidFill>
                  <a:srgbClr val="FF0000"/>
                </a:solidFill>
              </a:rPr>
              <a:t>Bağlama Büyüsü</a:t>
            </a:r>
            <a:r>
              <a:rPr lang="tr-TR" dirty="0" smtClean="0"/>
              <a:t>• Bu büyüde aşk ön plandadır. Büyü yapılan kişi büyü içerisinde geçen kişiye aşık olur ve ondan başkasına bakmaması istenir.</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49080"/>
            <a:ext cx="4032448" cy="2196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980728"/>
            <a:ext cx="4104456"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891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116632"/>
            <a:ext cx="9252520" cy="6624736"/>
          </a:xfrm>
        </p:spPr>
        <p:txBody>
          <a:bodyPr/>
          <a:lstStyle/>
          <a:p>
            <a:r>
              <a:rPr lang="tr-TR" b="1" dirty="0" smtClean="0">
                <a:solidFill>
                  <a:srgbClr val="FF0000"/>
                </a:solidFill>
              </a:rPr>
              <a:t>Ak Büyüsü</a:t>
            </a:r>
            <a:r>
              <a:rPr lang="tr-TR" dirty="0" smtClean="0"/>
              <a:t>• Halk içinde 3 harfli olarak bilenen ve kötü ruhları kovmak için yapılan daha çok kazadan beladan korunmasını isteyen bir büyüdür. </a:t>
            </a:r>
          </a:p>
          <a:p>
            <a:endParaRPr lang="tr-TR" dirty="0"/>
          </a:p>
          <a:p>
            <a:r>
              <a:rPr lang="tr-TR" dirty="0" smtClean="0"/>
              <a:t>Malzeme;</a:t>
            </a:r>
          </a:p>
          <a:p>
            <a:pPr marL="0" indent="0">
              <a:buNone/>
            </a:pPr>
            <a:r>
              <a:rPr lang="tr-TR" dirty="0" smtClean="0"/>
              <a:t>Gümüş – İncir – Tuz – Yumurta -Sarımsak</a:t>
            </a:r>
            <a:endParaRPr lang="tr-TR" dirty="0"/>
          </a:p>
        </p:txBody>
      </p:sp>
    </p:spTree>
    <p:extLst>
      <p:ext uri="{BB962C8B-B14F-4D97-AF65-F5344CB8AC3E}">
        <p14:creationId xmlns:p14="http://schemas.microsoft.com/office/powerpoint/2010/main" val="3110154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116633"/>
            <a:ext cx="9001000" cy="1872208"/>
          </a:xfrm>
        </p:spPr>
        <p:txBody>
          <a:bodyPr>
            <a:normAutofit/>
          </a:bodyPr>
          <a:lstStyle/>
          <a:p>
            <a:r>
              <a:rPr lang="tr-TR" b="1" dirty="0" smtClean="0">
                <a:solidFill>
                  <a:srgbClr val="FF0000"/>
                </a:solidFill>
              </a:rPr>
              <a:t>Kara Büyü</a:t>
            </a:r>
            <a:r>
              <a:rPr lang="tr-TR" dirty="0" smtClean="0"/>
              <a:t>•</a:t>
            </a:r>
            <a:r>
              <a:rPr lang="tr-TR" b="1" dirty="0" smtClean="0">
                <a:solidFill>
                  <a:srgbClr val="FF0000"/>
                </a:solidFill>
              </a:rPr>
              <a:t> </a:t>
            </a:r>
            <a:r>
              <a:rPr lang="tr-TR" dirty="0" smtClean="0"/>
              <a:t>Amaç olarak karşıdakine zarar verme büyüsüdür. Kullanılan malzemeler; idrar, kur kanı, </a:t>
            </a:r>
            <a:r>
              <a:rPr lang="tr-TR" dirty="0" err="1" smtClean="0"/>
              <a:t>karga,kara</a:t>
            </a:r>
            <a:r>
              <a:rPr lang="tr-TR" dirty="0" smtClean="0"/>
              <a:t> </a:t>
            </a:r>
            <a:r>
              <a:rPr lang="tr-TR" dirty="0" err="1" smtClean="0"/>
              <a:t>kedi,timsah</a:t>
            </a:r>
            <a:r>
              <a:rPr lang="tr-TR" dirty="0"/>
              <a:t> </a:t>
            </a:r>
            <a:r>
              <a:rPr lang="tr-TR" dirty="0" smtClean="0"/>
              <a:t>dişi, </a:t>
            </a:r>
            <a:r>
              <a:rPr lang="tr-TR" dirty="0" err="1" smtClean="0"/>
              <a:t>mezartoprağı</a:t>
            </a:r>
            <a:r>
              <a:rPr lang="tr-TR" dirty="0" smtClean="0"/>
              <a:t>.</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953609" cy="511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066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8964487" cy="557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339752" y="5636096"/>
            <a:ext cx="4896544" cy="1221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dirty="0" smtClean="0"/>
              <a:t>Kara Büyü Nasıl Bozulur?</a:t>
            </a:r>
            <a:endParaRPr lang="tr-TR" dirty="0"/>
          </a:p>
        </p:txBody>
      </p:sp>
    </p:spTree>
    <p:extLst>
      <p:ext uri="{BB962C8B-B14F-4D97-AF65-F5344CB8AC3E}">
        <p14:creationId xmlns:p14="http://schemas.microsoft.com/office/powerpoint/2010/main" val="415181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96752"/>
            <a:ext cx="4860032" cy="4929411"/>
          </a:xfrm>
        </p:spPr>
        <p:txBody>
          <a:bodyPr/>
          <a:lstStyle/>
          <a:p>
            <a:pPr algn="just"/>
            <a:r>
              <a:rPr lang="tr-TR" b="1" dirty="0" smtClean="0">
                <a:solidFill>
                  <a:srgbClr val="FF0000"/>
                </a:solidFill>
              </a:rPr>
              <a:t>Sabun Büyüsü• </a:t>
            </a:r>
            <a:r>
              <a:rPr lang="tr-TR" dirty="0" smtClean="0"/>
              <a:t>Sabun büyüsü günahların en büyüklerindendir. Bu büyü normalde pek tutulmaz. Fakat yaptıranların niyetleri karşı tarafı şer yönden etkilemektir.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196752"/>
            <a:ext cx="435597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729278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1307</TotalTime>
  <Words>1208</Words>
  <Application>Microsoft Office PowerPoint</Application>
  <PresentationFormat>Ekran Gösterisi (4:3)</PresentationFormat>
  <Paragraphs>68</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Ofis Teması</vt:lpstr>
      <vt:lpstr>BÜYÜ</vt:lpstr>
      <vt:lpstr>Büyü Nedir ?</vt:lpstr>
      <vt:lpstr>PowerPoint Sunusu</vt:lpstr>
      <vt:lpstr>PowerPoint Sunusu</vt:lpstr>
      <vt:lpstr> Büyü Çeşitleri</vt:lpstr>
      <vt:lpstr>PowerPoint Sunusu</vt:lpstr>
      <vt:lpstr>PowerPoint Sunusu</vt:lpstr>
      <vt:lpstr>PowerPoint Sunusu</vt:lpstr>
      <vt:lpstr>PowerPoint Sunusu</vt:lpstr>
      <vt:lpstr>PowerPoint Sunusu</vt:lpstr>
      <vt:lpstr>PowerPoint Sunusu</vt:lpstr>
      <vt:lpstr>Büyü Zamanları</vt:lpstr>
      <vt:lpstr>PowerPoint Sunusu</vt:lpstr>
      <vt:lpstr>PowerPoint Sunusu</vt:lpstr>
      <vt:lpstr>Tılsım Bozmak </vt:lpstr>
      <vt:lpstr>Büyü Belirtileri</vt:lpstr>
      <vt:lpstr>Uğur, nedir? </vt:lpstr>
      <vt:lpstr>Bereket nedir?</vt:lpstr>
      <vt:lpstr>NAZAR</vt:lpstr>
      <vt:lpstr>PowerPoint Sunusu</vt:lpstr>
      <vt:lpstr>PowerPoint Sunusu</vt:lpstr>
      <vt:lpstr>Nazar değme ile ilgili inanışlar </vt:lpstr>
      <vt:lpstr>Nazardan korunma ile ilgili inanışlar</vt:lpstr>
      <vt:lpstr>Nazarı uzaklaştırma ile ilgili inanışlar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BÜYÜ</dc:title>
  <dc:creator>HP</dc:creator>
  <cp:lastModifiedBy>HP</cp:lastModifiedBy>
  <cp:revision>15</cp:revision>
  <dcterms:created xsi:type="dcterms:W3CDTF">2021-05-09T18:23:55Z</dcterms:created>
  <dcterms:modified xsi:type="dcterms:W3CDTF">2021-05-23T08:00:02Z</dcterms:modified>
</cp:coreProperties>
</file>