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Outfit ExtraBold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Arimo Bold" panose="020B0604020202020204" charset="0"/>
      <p:regular r:id="rId18"/>
    </p:embeddedFont>
    <p:embeddedFont>
      <p:font typeface="Arimo" panose="020B0604020202020204" charset="0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1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71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0-7.sv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10-3.svg"/><Relationship Id="rId5" Type="http://schemas.openxmlformats.org/officeDocument/2006/relationships/image" Target="../media/image-10-3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9-2.svg"/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9-2.svg"/><Relationship Id="rId11" Type="http://schemas.openxmlformats.org/officeDocument/2006/relationships/image" Target="../media/image17.png"/><Relationship Id="rId5" Type="http://schemas.openxmlformats.org/officeDocument/2006/relationships/image" Target="../media/image-9-2.svg"/><Relationship Id="rId10" Type="http://schemas.openxmlformats.org/officeDocument/2006/relationships/image" Target="../media/image-9-2.svg"/><Relationship Id="rId4" Type="http://schemas.openxmlformats.org/officeDocument/2006/relationships/image" Target="../media/image-9-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439591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Çin'in Yükselişi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313708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Tarihsel köklerden küresel süper güce: Çin'in uluslararası politikadaki dönüşümü ve yükselişi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4131171"/>
            <a:ext cx="2124816" cy="287139"/>
          </a:xfrm>
          <a:prstGeom prst="roundRect">
            <a:avLst>
              <a:gd name="adj" fmla="val 22118"/>
            </a:avLst>
          </a:prstGeom>
          <a:solidFill>
            <a:srgbClr val="D7D2F9"/>
          </a:solidFill>
          <a:ln/>
        </p:spPr>
      </p:sp>
      <p:sp>
        <p:nvSpPr>
          <p:cNvPr id="6" name="Text 3"/>
          <p:cNvSpPr/>
          <p:nvPr/>
        </p:nvSpPr>
        <p:spPr>
          <a:xfrm>
            <a:off x="774879" y="4187825"/>
            <a:ext cx="2507592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ULUSLARARASI İLIŞKILER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2880744" y="4131171"/>
            <a:ext cx="1797203" cy="287139"/>
          </a:xfrm>
          <a:prstGeom prst="roundRect">
            <a:avLst>
              <a:gd name="adj" fmla="val 22118"/>
            </a:avLst>
          </a:prstGeom>
          <a:noFill/>
          <a:ln w="6350">
            <a:solidFill>
              <a:srgbClr val="5E4CE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994149" y="4187825"/>
            <a:ext cx="217998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5E4CE6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DIŞ POLITIKA ANALIZI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82414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Değerlendirme Soruları</a:t>
            </a:r>
            <a:endParaRPr lang="en-US" sz="3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1399480"/>
            <a:ext cx="6296860" cy="135274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80012" y="1907480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6147539" y="1604367"/>
            <a:ext cx="5177799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Tarihsel Hafıza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147539" y="1987153"/>
            <a:ext cx="5177799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Çin'in "aşağılanma yüzyılı" algısı, günümüz dış politikasını nasıl şekillendirmektedir?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3360" y="2922786"/>
            <a:ext cx="6296860" cy="13527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80012" y="3430786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6147539" y="3127673"/>
            <a:ext cx="5177799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Reformların Etkisi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6147539" y="3510459"/>
            <a:ext cx="5177799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Deng Xiaoping reformları, Çin'in uluslararası sistemle ilişkisini nasıl dönüştürmüştür?</a:t>
            </a:r>
            <a:endParaRPr lang="en-US" sz="14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3360" y="4446091"/>
            <a:ext cx="6296860" cy="107741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80012" y="4816475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3</a:t>
            </a:r>
            <a:endParaRPr lang="en-US" sz="2100" dirty="0"/>
          </a:p>
        </p:txBody>
      </p:sp>
      <p:sp>
        <p:nvSpPr>
          <p:cNvPr id="14" name="Text 8"/>
          <p:cNvSpPr/>
          <p:nvPr/>
        </p:nvSpPr>
        <p:spPr>
          <a:xfrm>
            <a:off x="6147539" y="4650978"/>
            <a:ext cx="5177799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Küresel Rekabet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6147539" y="5033764"/>
            <a:ext cx="517779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Çin'in yükselişi, küresel güç dengesini nasıl etkilemektedir?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43943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Dersin Amaçları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51261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Bu dersin sonunda öğrenciler aşağıdaki yetkinlikleri kazanacaktır: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027660"/>
            <a:ext cx="3496877" cy="22862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96410" y="3169444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875881" y="3783608"/>
            <a:ext cx="30680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Tarihsel Süreç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75881" y="4192290"/>
            <a:ext cx="306806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Çin'in tarihsel gelişim sürecini kronolojik ve analitik biçimde açıklayabilmek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59" y="3027660"/>
            <a:ext cx="3496877" cy="228629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82294" y="3169444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4561766" y="3783608"/>
            <a:ext cx="30680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Dış Politika İlkeleri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4561766" y="4192290"/>
            <a:ext cx="306806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 dış politikasının temel prensiplerini ve stratejik yönelimlerini değerlendirebilmek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33244" y="3027660"/>
            <a:ext cx="3496877" cy="228629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68179" y="3169444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3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8247650" y="3783608"/>
            <a:ext cx="30680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Tarihsel Hafıza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8247650" y="4192290"/>
            <a:ext cx="306806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Tarihsel hafızanın günümüz Çin dış politikasına etkisini eleştirel biçimde analiz edebilmek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9544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Çin'in Uluslararası Siyasetteki Önemi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2360216"/>
            <a:ext cx="3053877" cy="2009080"/>
          </a:xfrm>
          <a:prstGeom prst="roundRect">
            <a:avLst>
              <a:gd name="adj" fmla="val 3951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8717" y="2555577"/>
            <a:ext cx="26631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🌏</a:t>
            </a: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 Ekonomik Güç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5428717" y="2964259"/>
            <a:ext cx="2663163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Dünyanın ikinci büyük ekonomisi ve en büyük ihracatçısı; küresel üretim merkezi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8476244" y="2360216"/>
            <a:ext cx="3053976" cy="2009080"/>
          </a:xfrm>
          <a:prstGeom prst="roundRect">
            <a:avLst>
              <a:gd name="adj" fmla="val 3951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71601" y="2555577"/>
            <a:ext cx="26632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🤖</a:t>
            </a: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 Teknoloji Lideri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671601" y="2964259"/>
            <a:ext cx="26632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Yapay zekâ, uzay teknolojileri ve dijital ekonomide küresel aktör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5233360" y="4558308"/>
            <a:ext cx="6296860" cy="1404243"/>
          </a:xfrm>
          <a:prstGeom prst="roundRect">
            <a:avLst>
              <a:gd name="adj" fmla="val 5653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28717" y="4753670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⚖️</a:t>
            </a: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 Stratejik Konum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428717" y="5162352"/>
            <a:ext cx="590614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ABD'nin en önemli stratejik rakibi; BM Güvenlik Konseyi daimi üyesi ve nükleer güç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99877"/>
            <a:ext cx="10868745" cy="44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Tarihsel Arka Plan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419" y="2254647"/>
            <a:ext cx="5207663" cy="295106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737283" y="1321891"/>
            <a:ext cx="19050" cy="4816574"/>
          </a:xfrm>
          <a:prstGeom prst="roundRect">
            <a:avLst>
              <a:gd name="adj" fmla="val 312550"/>
            </a:avLst>
          </a:prstGeom>
          <a:solidFill>
            <a:srgbClr val="BDB8DF"/>
          </a:solidFill>
          <a:ln/>
        </p:spPr>
      </p:sp>
      <p:sp>
        <p:nvSpPr>
          <p:cNvPr id="5" name="Shape 2"/>
          <p:cNvSpPr/>
          <p:nvPr/>
        </p:nvSpPr>
        <p:spPr>
          <a:xfrm>
            <a:off x="9181176" y="1471811"/>
            <a:ext cx="425241" cy="19050"/>
          </a:xfrm>
          <a:prstGeom prst="roundRect">
            <a:avLst>
              <a:gd name="adj" fmla="val 312550"/>
            </a:avLst>
          </a:prstGeom>
          <a:solidFill>
            <a:srgbClr val="BDB8DF"/>
          </a:solidFill>
          <a:ln/>
        </p:spPr>
      </p:sp>
      <p:sp>
        <p:nvSpPr>
          <p:cNvPr id="6" name="Shape 3"/>
          <p:cNvSpPr/>
          <p:nvPr/>
        </p:nvSpPr>
        <p:spPr>
          <a:xfrm>
            <a:off x="9587367" y="1321891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40497" y="1348432"/>
            <a:ext cx="212620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957244" y="1370608"/>
            <a:ext cx="1080763" cy="442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Beş Bin Yıllık Gelenek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957244" y="1919784"/>
            <a:ext cx="1080763" cy="99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17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Konfüçyüs düşüncesi, imparatorluk mirası ve devlet geleneği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9887199" y="2251472"/>
            <a:ext cx="425241" cy="19050"/>
          </a:xfrm>
          <a:prstGeom prst="roundRect">
            <a:avLst>
              <a:gd name="adj" fmla="val 312550"/>
            </a:avLst>
          </a:prstGeom>
          <a:solidFill>
            <a:srgbClr val="BDB8DF"/>
          </a:solidFill>
          <a:ln/>
        </p:spPr>
      </p:sp>
      <p:sp>
        <p:nvSpPr>
          <p:cNvPr id="11" name="Shape 8"/>
          <p:cNvSpPr/>
          <p:nvPr/>
        </p:nvSpPr>
        <p:spPr>
          <a:xfrm>
            <a:off x="9587367" y="2101552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640497" y="2128093"/>
            <a:ext cx="212620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0455609" y="2150269"/>
            <a:ext cx="1080862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Aşağılanma Yüzyılı (1839–1949)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0455609" y="2920901"/>
            <a:ext cx="1080862" cy="99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Afyon Savaşları, eşitsiz antlaşmalar, Japon işgali ve iç savaş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9181176" y="3274516"/>
            <a:ext cx="425241" cy="19050"/>
          </a:xfrm>
          <a:prstGeom prst="roundRect">
            <a:avLst>
              <a:gd name="adj" fmla="val 312550"/>
            </a:avLst>
          </a:prstGeom>
          <a:solidFill>
            <a:srgbClr val="BDB8DF"/>
          </a:solidFill>
          <a:ln/>
        </p:spPr>
      </p:sp>
      <p:sp>
        <p:nvSpPr>
          <p:cNvPr id="16" name="Shape 13"/>
          <p:cNvSpPr/>
          <p:nvPr/>
        </p:nvSpPr>
        <p:spPr>
          <a:xfrm>
            <a:off x="9587367" y="3124597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40497" y="3151138"/>
            <a:ext cx="212620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3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7957244" y="3173313"/>
            <a:ext cx="1080763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Komünist Devrim (1949)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7957244" y="3943945"/>
            <a:ext cx="108076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17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 Halk Cumhuriyeti'nin kuruluşu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9887199" y="4286647"/>
            <a:ext cx="425241" cy="19050"/>
          </a:xfrm>
          <a:prstGeom prst="roundRect">
            <a:avLst>
              <a:gd name="adj" fmla="val 312550"/>
            </a:avLst>
          </a:prstGeom>
          <a:solidFill>
            <a:srgbClr val="BDB8DF"/>
          </a:solidFill>
          <a:ln/>
        </p:spPr>
      </p:sp>
      <p:sp>
        <p:nvSpPr>
          <p:cNvPr id="21" name="Shape 18"/>
          <p:cNvSpPr/>
          <p:nvPr/>
        </p:nvSpPr>
        <p:spPr>
          <a:xfrm>
            <a:off x="9587367" y="4136727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640497" y="4163268"/>
            <a:ext cx="212620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4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10455609" y="4185444"/>
            <a:ext cx="1080862" cy="442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Reform ve Dışa Açılma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0455609" y="4734620"/>
            <a:ext cx="1080862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Deng Xiaoping dönemi dönüşümü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9181176" y="5100340"/>
            <a:ext cx="425241" cy="19050"/>
          </a:xfrm>
          <a:prstGeom prst="roundRect">
            <a:avLst>
              <a:gd name="adj" fmla="val 312550"/>
            </a:avLst>
          </a:prstGeom>
          <a:solidFill>
            <a:srgbClr val="BDB8DF"/>
          </a:solidFill>
          <a:ln/>
        </p:spPr>
      </p:sp>
      <p:sp>
        <p:nvSpPr>
          <p:cNvPr id="26" name="Shape 23"/>
          <p:cNvSpPr/>
          <p:nvPr/>
        </p:nvSpPr>
        <p:spPr>
          <a:xfrm>
            <a:off x="9587367" y="4950420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640497" y="4976961"/>
            <a:ext cx="212620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5</a:t>
            </a:r>
            <a:endParaRPr lang="en-US" sz="1650" dirty="0"/>
          </a:p>
        </p:txBody>
      </p:sp>
      <p:sp>
        <p:nvSpPr>
          <p:cNvPr id="28" name="Text 25"/>
          <p:cNvSpPr/>
          <p:nvPr/>
        </p:nvSpPr>
        <p:spPr>
          <a:xfrm>
            <a:off x="7957244" y="4999137"/>
            <a:ext cx="1080763" cy="442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Xi Jinping Dönemi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7957244" y="5548312"/>
            <a:ext cx="1080763" cy="396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17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Küresel güç ve yeniden yükseliş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07877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Çin Halk Cumhuriyeti'nin Kuruluşu ve Mao Dönemi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761655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1949: Temel Hedefler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61475" y="3269555"/>
            <a:ext cx="2507394" cy="685998"/>
          </a:xfrm>
          <a:prstGeom prst="roundRect">
            <a:avLst>
              <a:gd name="adj" fmla="val 11573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6832" y="3464917"/>
            <a:ext cx="211668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Ulusal Birlik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3357875" y="3269555"/>
            <a:ext cx="2507394" cy="685998"/>
          </a:xfrm>
          <a:prstGeom prst="roundRect">
            <a:avLst>
              <a:gd name="adj" fmla="val 11573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553232" y="3464917"/>
            <a:ext cx="211668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Egemenlik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661475" y="4144566"/>
            <a:ext cx="2507394" cy="981273"/>
          </a:xfrm>
          <a:prstGeom prst="roundRect">
            <a:avLst>
              <a:gd name="adj" fmla="val 8090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6832" y="4339927"/>
            <a:ext cx="211668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Sanayileşme</a:t>
            </a:r>
            <a:endParaRPr lang="en-US" sz="1850" dirty="0"/>
          </a:p>
        </p:txBody>
      </p:sp>
      <p:sp>
        <p:nvSpPr>
          <p:cNvPr id="10" name="Shape 8"/>
          <p:cNvSpPr/>
          <p:nvPr/>
        </p:nvSpPr>
        <p:spPr>
          <a:xfrm>
            <a:off x="3357875" y="4144566"/>
            <a:ext cx="2507394" cy="981273"/>
          </a:xfrm>
          <a:prstGeom prst="roundRect">
            <a:avLst>
              <a:gd name="adj" fmla="val 8090"/>
            </a:avLst>
          </a:prstGeom>
          <a:solidFill>
            <a:srgbClr val="E9E6FA"/>
          </a:solidFill>
          <a:ln w="6350">
            <a:solidFill>
              <a:srgbClr val="BDB8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53232" y="4339927"/>
            <a:ext cx="211668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Bağımsız Dış Politika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332776" y="2761655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Mao Dönemi Dış Politikası (1949–1976)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6332776" y="3245941"/>
            <a:ext cx="5203794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Sovyetler Birliği ile yakınlaşma ve Kore Savaşı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Devrim ihracı ve anti-emperyalizm söylemi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Büyük İleri Sıçrayış ve Kültür Devrimi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332776" y="4497983"/>
            <a:ext cx="5203794" cy="1039416"/>
          </a:xfrm>
          <a:prstGeom prst="roundRect">
            <a:avLst>
              <a:gd name="adj" fmla="val 7638"/>
            </a:avLst>
          </a:prstGeom>
          <a:solidFill>
            <a:srgbClr val="FCF2B5"/>
          </a:solidFill>
          <a:ln/>
        </p:spPr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783" y="4784725"/>
            <a:ext cx="236234" cy="189012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6947024" y="4715272"/>
            <a:ext cx="440053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Olumsuz Sonuçlar:</a:t>
            </a:r>
            <a:r>
              <a:rPr lang="en-US" sz="14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Ekonomik durgunluk ve uluslararası izolasyon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79834"/>
            <a:ext cx="6296860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Deng Xiaoping Dönemi: Pragmatizm ve Reform</a:t>
            </a:r>
            <a:endParaRPr lang="en-US" sz="2950" dirty="0"/>
          </a:p>
        </p:txBody>
      </p:sp>
      <p:sp>
        <p:nvSpPr>
          <p:cNvPr id="4" name="Shape 1"/>
          <p:cNvSpPr/>
          <p:nvPr/>
        </p:nvSpPr>
        <p:spPr>
          <a:xfrm>
            <a:off x="5233360" y="1706166"/>
            <a:ext cx="19050" cy="707330"/>
          </a:xfrm>
          <a:prstGeom prst="roundRect">
            <a:avLst>
              <a:gd name="adj" fmla="val 59999"/>
            </a:avLst>
          </a:prstGeom>
          <a:solidFill>
            <a:srgbClr val="5E4CE6"/>
          </a:solidFill>
          <a:ln/>
        </p:spPr>
      </p:sp>
      <p:sp>
        <p:nvSpPr>
          <p:cNvPr id="5" name="Text 2"/>
          <p:cNvSpPr/>
          <p:nvPr/>
        </p:nvSpPr>
        <p:spPr>
          <a:xfrm>
            <a:off x="5460169" y="1842195"/>
            <a:ext cx="6070051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"Fare yakaladığı sürece kedinin siyah ya da beyaz olmasının önemi yoktur." — Deng Xiaoping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5233360" y="2549624"/>
            <a:ext cx="6296860" cy="870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Bu söz, Deng'in </a:t>
            </a:r>
            <a:r>
              <a:rPr lang="en-US" sz="11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pragmatik yönetim anlayışını</a:t>
            </a: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özetlemektedir. Önemli olan bir politikanın ideolojik olarak sosyalist ya da kapitalist olması değil, ülkeye </a:t>
            </a:r>
            <a:r>
              <a:rPr lang="en-US" sz="11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ekonomik kalkınma ve refah</a:t>
            </a: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sağlamasıdır. Bu yaklaşım, Çin'in katı ideolojik politikalardan uzaklaşarak sonuç odaklı bir ekonomik modele yönelmesini simgelemektedir.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360" y="3556397"/>
            <a:ext cx="756028" cy="9072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10333" y="3707606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İdeolojik Katılık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6110333" y="4016375"/>
            <a:ext cx="5419887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Mao dönemi politikaları</a:t>
            </a:r>
            <a:endParaRPr lang="en-US" sz="1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360" y="4463653"/>
            <a:ext cx="756028" cy="9072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10333" y="4614863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Pragmatik Dönüşüm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6110333" y="4923631"/>
            <a:ext cx="5419887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1978 reformları ve dışa açılma</a:t>
            </a:r>
            <a:endParaRPr lang="en-US" sz="11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360" y="5370909"/>
            <a:ext cx="756028" cy="90725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10333" y="5522119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Çin Özellikli Sosyalizm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6110333" y="5830888"/>
            <a:ext cx="5419887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Yeni kalkınma modeli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397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1978 Reformları: Ekonomik Dönüşüm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457424"/>
            <a:ext cx="4704141" cy="4704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09659" y="2633960"/>
            <a:ext cx="52269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Reformların Kapsamı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6309659" y="3052763"/>
            <a:ext cx="5226911" cy="1947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Reformlar yalnızca tarımla sınırlı kalmadı; </a:t>
            </a:r>
            <a:r>
              <a:rPr lang="en-US" sz="13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sanayi, ticaret, finans ve teknoloji</a:t>
            </a:r>
            <a:r>
              <a:rPr lang="en-US" sz="13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alanlarına yayıldı. Devlet işletmelerine özerklik verilirken özel girişimcilik teşvik edildi ve piyasa fiyatlarının ekonomideki rolü artırıldı.</a:t>
            </a:r>
            <a:endParaRPr lang="en-US" sz="13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Yabancı yatırımlar aracılığıyla Çin yalnızca sermaye değil; </a:t>
            </a:r>
            <a:r>
              <a:rPr lang="en-US" sz="13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teknoloji, yönetim bilgisi ve üretim deneyimi</a:t>
            </a:r>
            <a:r>
              <a:rPr lang="en-US" sz="13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de kazandı. Bu dönüşüm, Çin'in uzun vadeli ekonomik büyümesinin temelini oluşturdu.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9620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Çin'in Küresel Ekonomiye Entegrasyonu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364879"/>
            <a:ext cx="2009923" cy="12422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3843338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Özel Ekonomik Bölgeler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61475" y="4252020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Shenzhen gibi bölgelerde yabancı yatırımcılara vergi avantajları ve düşük maliyetli iş gücü sunuldu; bu bölgeler teknoloji ve üretim merkezi haline geldi.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135" y="2364879"/>
            <a:ext cx="2009923" cy="12422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63135" y="3843338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İhracat Odaklı Büyüme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4363135" y="4252020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Uzun yıllar dış ticareti sınırlayan politikalar terk edilerek uluslararası ticaret teşvik edildi; Çin küresel tedarik zincirinin vazgeçilmez bir parçası oldu.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794" y="2364879"/>
            <a:ext cx="2009923" cy="12422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64794" y="3843338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Uluslararası İş Birliği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8064794" y="4252020"/>
            <a:ext cx="346542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Çin, uluslararası kuruluşlarla iş birliğini artırarak küresel ekonomiye entegre oldu ve çok taraflı ekonomik ilişkiler geliştirdi.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1855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Çin Dış Politikasının Temel İlkeleri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539478"/>
            <a:ext cx="521530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Beş İlke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843" y="2020689"/>
            <a:ext cx="269273" cy="269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44966" y="2011859"/>
            <a:ext cx="463181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Karşılıklı egemenlik ve toprak bütünlüğüne saygı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8843" y="2909391"/>
            <a:ext cx="269273" cy="269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44966" y="2900561"/>
            <a:ext cx="463181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Saldırmazlık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8843" y="3798094"/>
            <a:ext cx="269273" cy="2692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44966" y="3789263"/>
            <a:ext cx="463181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İç işlerine karışmama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8843" y="4686796"/>
            <a:ext cx="269273" cy="26928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44966" y="4677966"/>
            <a:ext cx="463181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Eşitlik ve karşılıklı fayda</a:t>
            </a:r>
            <a:endParaRPr lang="en-US" sz="14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8843" y="5575498"/>
            <a:ext cx="269273" cy="26928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244966" y="5566668"/>
            <a:ext cx="463181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Barış içinde bir arada yaşama</a:t>
            </a:r>
            <a:endParaRPr lang="en-US" sz="1400" dirty="0"/>
          </a:p>
        </p:txBody>
      </p:sp>
      <p:sp>
        <p:nvSpPr>
          <p:cNvPr id="14" name="Text 7"/>
          <p:cNvSpPr/>
          <p:nvPr/>
        </p:nvSpPr>
        <p:spPr>
          <a:xfrm>
            <a:off x="6321267" y="1539478"/>
            <a:ext cx="521530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Stratejik Yaklaşımlar</a:t>
            </a:r>
            <a:endParaRPr lang="en-US" sz="1750" dirty="0"/>
          </a:p>
        </p:txBody>
      </p:sp>
      <p:sp>
        <p:nvSpPr>
          <p:cNvPr id="15" name="Text 8"/>
          <p:cNvSpPr/>
          <p:nvPr/>
        </p:nvSpPr>
        <p:spPr>
          <a:xfrm>
            <a:off x="6321267" y="1990527"/>
            <a:ext cx="5215303" cy="1859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Çok Kutupluluk:</a:t>
            </a: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Tek kutuplu dünya düzenine karşı denge politikası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Kazan-Kazan İşbirliği:</a:t>
            </a: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Karşılıklı çıkar temelinde ilişkiler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Küresel Güney:</a:t>
            </a: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Gelişmekte olan ülkelerle dayanışma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Kuşak ve Yol Girişimi:</a:t>
            </a: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Altyapı ve ticaret ağıyla küresel entegrasyon</a:t>
            </a:r>
            <a:endParaRPr lang="en-US" sz="1400" dirty="0"/>
          </a:p>
        </p:txBody>
      </p:sp>
      <p:sp>
        <p:nvSpPr>
          <p:cNvPr id="16" name="Shape 9"/>
          <p:cNvSpPr/>
          <p:nvPr/>
        </p:nvSpPr>
        <p:spPr>
          <a:xfrm>
            <a:off x="6321267" y="4041874"/>
            <a:ext cx="5215303" cy="956866"/>
          </a:xfrm>
          <a:prstGeom prst="roundRect">
            <a:avLst>
              <a:gd name="adj" fmla="val 7882"/>
            </a:avLst>
          </a:prstGeom>
          <a:solidFill>
            <a:srgbClr val="D7D2F9"/>
          </a:solidFill>
          <a:ln/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0749" y="4312345"/>
            <a:ext cx="224427" cy="179487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6904659" y="4240213"/>
            <a:ext cx="4452429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Çin, dış politikasında </a:t>
            </a:r>
            <a:r>
              <a:rPr lang="en-US" sz="1400" b="1" dirty="0">
                <a:solidFill>
                  <a:srgbClr val="000000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ideolojik yayılmacılıktan</a:t>
            </a:r>
            <a:r>
              <a:rPr lang="en-US" sz="14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ziyade </a:t>
            </a:r>
            <a:r>
              <a:rPr lang="en-US" sz="1400" b="1" dirty="0">
                <a:solidFill>
                  <a:srgbClr val="000000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ekonomik diplomasiyi</a:t>
            </a:r>
            <a:r>
              <a:rPr lang="en-US" sz="14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ön plana çıkarmaktadır.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588</Words>
  <Application>Microsoft Office PowerPoint</Application>
  <PresentationFormat>Geniş ekran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Outfit ExtraBold</vt:lpstr>
      <vt:lpstr>Calibri</vt:lpstr>
      <vt:lpstr>Arimo Bold</vt:lpstr>
      <vt:lpstr>Arimo</vt:lpstr>
      <vt:lpstr>Twemoji Mozilla</vt:lpstr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subject/>
  <dc:creator>DEREN</dc:creator>
  <cp:lastModifiedBy>DEREN</cp:lastModifiedBy>
  <cp:revision>4</cp:revision>
  <dcterms:created xsi:type="dcterms:W3CDTF">2026-07-13T05:31:41Z</dcterms:created>
  <dcterms:modified xsi:type="dcterms:W3CDTF">2026-07-13T05:37:04Z</dcterms:modified>
</cp:coreProperties>
</file>