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5" r:id="rId7"/>
    <p:sldId id="266" r:id="rId8"/>
    <p:sldId id="260" r:id="rId9"/>
    <p:sldId id="267" r:id="rId10"/>
    <p:sldId id="268" r:id="rId11"/>
    <p:sldId id="261" r:id="rId12"/>
    <p:sldId id="270" r:id="rId13"/>
    <p:sldId id="271" r:id="rId14"/>
    <p:sldId id="262" r:id="rId15"/>
    <p:sldId id="272" r:id="rId16"/>
    <p:sldId id="263" r:id="rId17"/>
    <p:sldId id="264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F3EF78-7146-4430-870D-065F132290C2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2BC5E1D-5994-4D4C-9F25-284D1052D217}">
      <dgm:prSet phldrT="[Metin]"/>
      <dgm:spPr/>
      <dgm:t>
        <a:bodyPr/>
        <a:lstStyle/>
        <a:p>
          <a:r>
            <a:rPr lang="tr-TR" dirty="0" err="1" smtClean="0"/>
            <a:t>Those</a:t>
          </a:r>
          <a:r>
            <a:rPr lang="tr-TR" dirty="0" smtClean="0"/>
            <a:t> </a:t>
          </a:r>
          <a:r>
            <a:rPr lang="tr-TR" dirty="0" err="1" smtClean="0"/>
            <a:t>are</a:t>
          </a:r>
          <a:r>
            <a:rPr lang="tr-TR" dirty="0" smtClean="0"/>
            <a:t> </a:t>
          </a:r>
          <a:r>
            <a:rPr lang="tr-TR" dirty="0" err="1" smtClean="0"/>
            <a:t>using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courts</a:t>
          </a:r>
          <a:r>
            <a:rPr lang="tr-TR" dirty="0" smtClean="0"/>
            <a:t> </a:t>
          </a:r>
          <a:r>
            <a:rPr lang="tr-TR" dirty="0" err="1" smtClean="0"/>
            <a:t>to</a:t>
          </a:r>
          <a:r>
            <a:rPr lang="tr-TR" dirty="0" smtClean="0"/>
            <a:t> </a:t>
          </a:r>
          <a:r>
            <a:rPr lang="tr-TR" dirty="0" err="1" smtClean="0"/>
            <a:t>achieve</a:t>
          </a:r>
          <a:r>
            <a:rPr lang="tr-TR" dirty="0" smtClean="0"/>
            <a:t> </a:t>
          </a:r>
          <a:r>
            <a:rPr lang="tr-TR" dirty="0" err="1" smtClean="0"/>
            <a:t>justice</a:t>
          </a:r>
          <a:r>
            <a:rPr lang="tr-TR" dirty="0" smtClean="0"/>
            <a:t> </a:t>
          </a:r>
          <a:r>
            <a:rPr lang="tr-TR" dirty="0" err="1" smtClean="0"/>
            <a:t>for</a:t>
          </a:r>
          <a:r>
            <a:rPr lang="tr-TR" dirty="0" smtClean="0"/>
            <a:t>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injured</a:t>
          </a:r>
          <a:r>
            <a:rPr lang="tr-TR" dirty="0" smtClean="0"/>
            <a:t> </a:t>
          </a:r>
          <a:r>
            <a:rPr lang="tr-TR" dirty="0" err="1" smtClean="0"/>
            <a:t>parties</a:t>
          </a:r>
          <a:r>
            <a:rPr lang="tr-TR" dirty="0" smtClean="0"/>
            <a:t> OR</a:t>
          </a:r>
          <a:endParaRPr lang="tr-TR" dirty="0"/>
        </a:p>
      </dgm:t>
    </dgm:pt>
    <dgm:pt modelId="{4A41DED0-FC78-4121-BB61-8D45BE609827}" type="parTrans" cxnId="{EF23A14B-BE03-4E92-B0A1-A64F1C5FDA50}">
      <dgm:prSet/>
      <dgm:spPr/>
      <dgm:t>
        <a:bodyPr/>
        <a:lstStyle/>
        <a:p>
          <a:endParaRPr lang="tr-TR"/>
        </a:p>
      </dgm:t>
    </dgm:pt>
    <dgm:pt modelId="{6F9494F5-C66F-4A2D-9057-DB0E87D287A0}" type="sibTrans" cxnId="{EF23A14B-BE03-4E92-B0A1-A64F1C5FDA50}">
      <dgm:prSet/>
      <dgm:spPr/>
      <dgm:t>
        <a:bodyPr/>
        <a:lstStyle/>
        <a:p>
          <a:endParaRPr lang="tr-TR"/>
        </a:p>
      </dgm:t>
    </dgm:pt>
    <dgm:pt modelId="{1C7CD6CC-5A56-49A4-86FA-709814DE2A3E}">
      <dgm:prSet phldrT="[Metin]"/>
      <dgm:spPr/>
      <dgm:t>
        <a:bodyPr/>
        <a:lstStyle/>
        <a:p>
          <a:r>
            <a:rPr lang="tr-TR" dirty="0" err="1" smtClean="0"/>
            <a:t>They</a:t>
          </a:r>
          <a:r>
            <a:rPr lang="tr-TR" dirty="0" smtClean="0"/>
            <a:t> </a:t>
          </a:r>
          <a:r>
            <a:rPr lang="tr-TR" dirty="0" err="1" smtClean="0"/>
            <a:t>are</a:t>
          </a:r>
          <a:r>
            <a:rPr lang="tr-TR" dirty="0" smtClean="0"/>
            <a:t> </a:t>
          </a:r>
          <a:r>
            <a:rPr lang="tr-TR" dirty="0" err="1" smtClean="0"/>
            <a:t>simply</a:t>
          </a:r>
          <a:r>
            <a:rPr lang="tr-TR" dirty="0" smtClean="0"/>
            <a:t> </a:t>
          </a:r>
          <a:r>
            <a:rPr lang="tr-TR" dirty="0" err="1" smtClean="0"/>
            <a:t>trying</a:t>
          </a:r>
          <a:r>
            <a:rPr lang="tr-TR" dirty="0" smtClean="0"/>
            <a:t> </a:t>
          </a:r>
          <a:r>
            <a:rPr lang="tr-TR" dirty="0" err="1" smtClean="0"/>
            <a:t>to</a:t>
          </a:r>
          <a:r>
            <a:rPr lang="tr-TR" dirty="0" smtClean="0"/>
            <a:t> </a:t>
          </a:r>
          <a:r>
            <a:rPr lang="tr-TR" dirty="0" err="1" smtClean="0"/>
            <a:t>take</a:t>
          </a:r>
          <a:r>
            <a:rPr lang="tr-TR" dirty="0" smtClean="0"/>
            <a:t> </a:t>
          </a:r>
          <a:r>
            <a:rPr lang="tr-TR" dirty="0" err="1" smtClean="0"/>
            <a:t>advantage</a:t>
          </a:r>
          <a:r>
            <a:rPr lang="tr-TR" dirty="0" smtClean="0"/>
            <a:t> of </a:t>
          </a:r>
          <a:r>
            <a:rPr lang="tr-TR" dirty="0" err="1" smtClean="0"/>
            <a:t>the</a:t>
          </a:r>
          <a:r>
            <a:rPr lang="tr-TR" dirty="0" smtClean="0"/>
            <a:t> </a:t>
          </a:r>
          <a:r>
            <a:rPr lang="tr-TR" dirty="0" err="1" smtClean="0"/>
            <a:t>so-called</a:t>
          </a:r>
          <a:r>
            <a:rPr lang="tr-TR" dirty="0" smtClean="0"/>
            <a:t> «</a:t>
          </a:r>
          <a:r>
            <a:rPr lang="tr-TR" u="sng" dirty="0" err="1" smtClean="0"/>
            <a:t>compensation</a:t>
          </a:r>
          <a:r>
            <a:rPr lang="tr-TR" u="sng" dirty="0" smtClean="0"/>
            <a:t> </a:t>
          </a:r>
          <a:r>
            <a:rPr lang="tr-TR" u="sng" dirty="0" err="1" smtClean="0"/>
            <a:t>culture</a:t>
          </a:r>
          <a:r>
            <a:rPr lang="tr-TR" dirty="0" smtClean="0"/>
            <a:t>» </a:t>
          </a:r>
          <a:r>
            <a:rPr lang="tr-TR" dirty="0" err="1" smtClean="0"/>
            <a:t>to</a:t>
          </a:r>
          <a:r>
            <a:rPr lang="tr-TR" dirty="0" smtClean="0"/>
            <a:t> </a:t>
          </a:r>
          <a:r>
            <a:rPr lang="tr-TR" dirty="0" err="1" smtClean="0"/>
            <a:t>get</a:t>
          </a:r>
          <a:r>
            <a:rPr lang="tr-TR" dirty="0" smtClean="0"/>
            <a:t> </a:t>
          </a:r>
          <a:r>
            <a:rPr lang="tr-TR" dirty="0" err="1" smtClean="0"/>
            <a:t>money</a:t>
          </a:r>
          <a:r>
            <a:rPr lang="tr-TR" dirty="0" smtClean="0"/>
            <a:t> </a:t>
          </a:r>
          <a:r>
            <a:rPr lang="tr-TR" dirty="0" err="1" smtClean="0"/>
            <a:t>from</a:t>
          </a:r>
          <a:r>
            <a:rPr lang="tr-TR" dirty="0" smtClean="0"/>
            <a:t> </a:t>
          </a:r>
          <a:r>
            <a:rPr lang="tr-TR" dirty="0" err="1" smtClean="0"/>
            <a:t>anyone</a:t>
          </a:r>
          <a:r>
            <a:rPr lang="tr-TR" dirty="0" smtClean="0"/>
            <a:t> </a:t>
          </a:r>
          <a:r>
            <a:rPr lang="tr-TR" dirty="0" err="1" smtClean="0"/>
            <a:t>they</a:t>
          </a:r>
          <a:r>
            <a:rPr lang="tr-TR" dirty="0" smtClean="0"/>
            <a:t> can</a:t>
          </a:r>
          <a:endParaRPr lang="tr-TR" dirty="0"/>
        </a:p>
      </dgm:t>
    </dgm:pt>
    <dgm:pt modelId="{B52FD936-93DA-467D-9C53-1576E64F4CA3}" type="parTrans" cxnId="{A7381F5D-277A-43B7-ADC3-3669CE89A0B2}">
      <dgm:prSet/>
      <dgm:spPr/>
      <dgm:t>
        <a:bodyPr/>
        <a:lstStyle/>
        <a:p>
          <a:endParaRPr lang="tr-TR"/>
        </a:p>
      </dgm:t>
    </dgm:pt>
    <dgm:pt modelId="{49CD34AC-06CA-4590-97ED-1F4A2FCEA3A3}" type="sibTrans" cxnId="{A7381F5D-277A-43B7-ADC3-3669CE89A0B2}">
      <dgm:prSet/>
      <dgm:spPr/>
      <dgm:t>
        <a:bodyPr/>
        <a:lstStyle/>
        <a:p>
          <a:endParaRPr lang="tr-TR"/>
        </a:p>
      </dgm:t>
    </dgm:pt>
    <dgm:pt modelId="{FC5AD751-C0EB-4FAA-A9D4-394F40EDCA10}" type="pres">
      <dgm:prSet presAssocID="{3BF3EF78-7146-4430-870D-065F132290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D8EA80-D493-4931-BB34-A263A29AFE67}" type="pres">
      <dgm:prSet presAssocID="{32BC5E1D-5994-4D4C-9F25-284D1052D21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BCB318-ED61-4685-976D-AC05973358A8}" type="pres">
      <dgm:prSet presAssocID="{1C7CD6CC-5A56-49A4-86FA-709814DE2A3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A44598F-05F0-43CC-98AE-BBEB6D83BA18}" type="presOf" srcId="{32BC5E1D-5994-4D4C-9F25-284D1052D217}" destId="{26D8EA80-D493-4931-BB34-A263A29AFE67}" srcOrd="0" destOrd="0" presId="urn:microsoft.com/office/officeart/2005/8/layout/arrow1"/>
    <dgm:cxn modelId="{EB811F79-8A18-421B-8D58-20BE93E8166B}" type="presOf" srcId="{1C7CD6CC-5A56-49A4-86FA-709814DE2A3E}" destId="{70BCB318-ED61-4685-976D-AC05973358A8}" srcOrd="0" destOrd="0" presId="urn:microsoft.com/office/officeart/2005/8/layout/arrow1"/>
    <dgm:cxn modelId="{65F4C5EE-04DD-4A95-983C-7BF8B5597CD3}" type="presOf" srcId="{3BF3EF78-7146-4430-870D-065F132290C2}" destId="{FC5AD751-C0EB-4FAA-A9D4-394F40EDCA10}" srcOrd="0" destOrd="0" presId="urn:microsoft.com/office/officeart/2005/8/layout/arrow1"/>
    <dgm:cxn modelId="{EF23A14B-BE03-4E92-B0A1-A64F1C5FDA50}" srcId="{3BF3EF78-7146-4430-870D-065F132290C2}" destId="{32BC5E1D-5994-4D4C-9F25-284D1052D217}" srcOrd="0" destOrd="0" parTransId="{4A41DED0-FC78-4121-BB61-8D45BE609827}" sibTransId="{6F9494F5-C66F-4A2D-9057-DB0E87D287A0}"/>
    <dgm:cxn modelId="{A7381F5D-277A-43B7-ADC3-3669CE89A0B2}" srcId="{3BF3EF78-7146-4430-870D-065F132290C2}" destId="{1C7CD6CC-5A56-49A4-86FA-709814DE2A3E}" srcOrd="1" destOrd="0" parTransId="{B52FD936-93DA-467D-9C53-1576E64F4CA3}" sibTransId="{49CD34AC-06CA-4590-97ED-1F4A2FCEA3A3}"/>
    <dgm:cxn modelId="{D65015BE-8F8D-4259-8EB8-1F054634C777}" type="presParOf" srcId="{FC5AD751-C0EB-4FAA-A9D4-394F40EDCA10}" destId="{26D8EA80-D493-4931-BB34-A263A29AFE67}" srcOrd="0" destOrd="0" presId="urn:microsoft.com/office/officeart/2005/8/layout/arrow1"/>
    <dgm:cxn modelId="{EE3EB207-0495-4D80-811D-B2A9DCECEA87}" type="presParOf" srcId="{FC5AD751-C0EB-4FAA-A9D4-394F40EDCA10}" destId="{70BCB318-ED61-4685-976D-AC05973358A8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8EA80-D493-4931-BB34-A263A29AFE67}">
      <dsp:nvSpPr>
        <dsp:cNvPr id="0" name=""/>
        <dsp:cNvSpPr/>
      </dsp:nvSpPr>
      <dsp:spPr>
        <a:xfrm rot="16200000">
          <a:off x="356" y="120511"/>
          <a:ext cx="4079457" cy="4079457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Those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are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using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courts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to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achieve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justice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for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injured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parties</a:t>
          </a:r>
          <a:r>
            <a:rPr lang="tr-TR" sz="2200" kern="1200" dirty="0" smtClean="0"/>
            <a:t> OR</a:t>
          </a:r>
          <a:endParaRPr lang="tr-TR" sz="2200" kern="1200" dirty="0"/>
        </a:p>
      </dsp:txBody>
      <dsp:txXfrm rot="5400000">
        <a:off x="714262" y="1140375"/>
        <a:ext cx="3365552" cy="2039729"/>
      </dsp:txXfrm>
    </dsp:sp>
    <dsp:sp modelId="{70BCB318-ED61-4685-976D-AC05973358A8}">
      <dsp:nvSpPr>
        <dsp:cNvPr id="0" name=""/>
        <dsp:cNvSpPr/>
      </dsp:nvSpPr>
      <dsp:spPr>
        <a:xfrm rot="5400000">
          <a:off x="4489138" y="120511"/>
          <a:ext cx="4079457" cy="4079457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They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are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simply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trying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to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take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advantage</a:t>
          </a:r>
          <a:r>
            <a:rPr lang="tr-TR" sz="2200" kern="1200" dirty="0" smtClean="0"/>
            <a:t> of </a:t>
          </a:r>
          <a:r>
            <a:rPr lang="tr-TR" sz="2200" kern="1200" dirty="0" err="1" smtClean="0"/>
            <a:t>the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so-called</a:t>
          </a:r>
          <a:r>
            <a:rPr lang="tr-TR" sz="2200" kern="1200" dirty="0" smtClean="0"/>
            <a:t> «</a:t>
          </a:r>
          <a:r>
            <a:rPr lang="tr-TR" sz="2200" u="sng" kern="1200" dirty="0" err="1" smtClean="0"/>
            <a:t>compensation</a:t>
          </a:r>
          <a:r>
            <a:rPr lang="tr-TR" sz="2200" u="sng" kern="1200" dirty="0" smtClean="0"/>
            <a:t> </a:t>
          </a:r>
          <a:r>
            <a:rPr lang="tr-TR" sz="2200" u="sng" kern="1200" dirty="0" err="1" smtClean="0"/>
            <a:t>culture</a:t>
          </a:r>
          <a:r>
            <a:rPr lang="tr-TR" sz="2200" kern="1200" dirty="0" smtClean="0"/>
            <a:t>» </a:t>
          </a:r>
          <a:r>
            <a:rPr lang="tr-TR" sz="2200" kern="1200" dirty="0" err="1" smtClean="0"/>
            <a:t>to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get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money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from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anyone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they</a:t>
          </a:r>
          <a:r>
            <a:rPr lang="tr-TR" sz="2200" kern="1200" dirty="0" smtClean="0"/>
            <a:t> can</a:t>
          </a:r>
          <a:endParaRPr lang="tr-TR" sz="2200" kern="1200" dirty="0"/>
        </a:p>
      </dsp:txBody>
      <dsp:txXfrm rot="-5400000">
        <a:off x="4489139" y="1140375"/>
        <a:ext cx="3365552" cy="2039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26FC61-550B-40E0-898A-2FA14ABC4009}" type="datetimeFigureOut">
              <a:rPr lang="tr-TR" smtClean="0"/>
              <a:t>1.11.2024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EF21F7-BA2C-4C60-9C95-09A20856CAFD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Professional English III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3717032"/>
            <a:ext cx="7854696" cy="1752600"/>
          </a:xfrm>
        </p:spPr>
        <p:txBody>
          <a:bodyPr/>
          <a:lstStyle/>
          <a:p>
            <a:r>
              <a:rPr lang="tr-TR" dirty="0" smtClean="0"/>
              <a:t>Öğretim Görevlisi</a:t>
            </a:r>
          </a:p>
          <a:p>
            <a:r>
              <a:rPr lang="tr-TR" dirty="0" smtClean="0"/>
              <a:t>ÖZEN TEKİN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23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764704"/>
            <a:ext cx="8579296" cy="5559896"/>
          </a:xfrm>
        </p:spPr>
        <p:txBody>
          <a:bodyPr>
            <a:normAutofit lnSpcReduction="10000"/>
          </a:bodyPr>
          <a:lstStyle/>
          <a:p>
            <a:r>
              <a:rPr lang="tr-TR" b="1" dirty="0" err="1" smtClean="0"/>
              <a:t>Fraudulent</a:t>
            </a:r>
            <a:r>
              <a:rPr lang="tr-TR" b="1" dirty="0" smtClean="0"/>
              <a:t> </a:t>
            </a:r>
            <a:r>
              <a:rPr lang="tr-TR" b="1" dirty="0" err="1" smtClean="0"/>
              <a:t>misinterpretation</a:t>
            </a:r>
            <a:r>
              <a:rPr lang="tr-TR" b="1" dirty="0" smtClean="0"/>
              <a:t>:  </a:t>
            </a:r>
            <a:r>
              <a:rPr lang="tr-TR" dirty="0" smtClean="0"/>
              <a:t>A </a:t>
            </a:r>
            <a:r>
              <a:rPr lang="tr-TR" dirty="0" err="1" smtClean="0"/>
              <a:t>party</a:t>
            </a:r>
            <a:r>
              <a:rPr lang="tr-TR" dirty="0" smtClean="0"/>
              <a:t> </a:t>
            </a:r>
            <a:r>
              <a:rPr lang="tr-TR" dirty="0" err="1" smtClean="0"/>
              <a:t>tricks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party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signing</a:t>
            </a:r>
            <a:r>
              <a:rPr lang="tr-TR" dirty="0" smtClean="0"/>
              <a:t> a </a:t>
            </a:r>
            <a:r>
              <a:rPr lang="tr-TR" dirty="0" err="1" smtClean="0"/>
              <a:t>harmful</a:t>
            </a:r>
            <a:r>
              <a:rPr lang="tr-TR" dirty="0" smtClean="0"/>
              <a:t> </a:t>
            </a:r>
            <a:r>
              <a:rPr lang="tr-TR" dirty="0" err="1" smtClean="0"/>
              <a:t>contract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Interference</a:t>
            </a:r>
            <a:r>
              <a:rPr lang="tr-TR" b="1" dirty="0" smtClean="0"/>
              <a:t> in </a:t>
            </a:r>
            <a:r>
              <a:rPr lang="tr-TR" b="1" dirty="0" err="1" smtClean="0"/>
              <a:t>conractual</a:t>
            </a:r>
            <a:r>
              <a:rPr lang="tr-TR" b="1" dirty="0" smtClean="0"/>
              <a:t> </a:t>
            </a:r>
            <a:r>
              <a:rPr lang="tr-TR" b="1" dirty="0" err="1" smtClean="0"/>
              <a:t>relations</a:t>
            </a:r>
            <a:r>
              <a:rPr lang="tr-TR" b="1" dirty="0" smtClean="0"/>
              <a:t>:  </a:t>
            </a:r>
            <a:r>
              <a:rPr lang="tr-TR" dirty="0" smtClean="0"/>
              <a:t>A </a:t>
            </a:r>
            <a:r>
              <a:rPr lang="tr-TR" dirty="0" err="1" smtClean="0"/>
              <a:t>party</a:t>
            </a:r>
            <a:r>
              <a:rPr lang="tr-TR" dirty="0" smtClean="0"/>
              <a:t> </a:t>
            </a:r>
            <a:r>
              <a:rPr lang="tr-TR" dirty="0" err="1" smtClean="0"/>
              <a:t>disrupts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party’s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perform</a:t>
            </a:r>
            <a:r>
              <a:rPr lang="tr-TR" dirty="0" smtClean="0"/>
              <a:t> </a:t>
            </a:r>
            <a:r>
              <a:rPr lang="tr-TR" dirty="0" err="1" smtClean="0"/>
              <a:t>contractual</a:t>
            </a:r>
            <a:r>
              <a:rPr lang="tr-TR" dirty="0" smtClean="0"/>
              <a:t> </a:t>
            </a:r>
            <a:r>
              <a:rPr lang="tr-TR" dirty="0" err="1" smtClean="0"/>
              <a:t>obligations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Unfair</a:t>
            </a:r>
            <a:r>
              <a:rPr lang="tr-TR" b="1" dirty="0" smtClean="0"/>
              <a:t> </a:t>
            </a:r>
            <a:r>
              <a:rPr lang="tr-TR" b="1" dirty="0" err="1" smtClean="0"/>
              <a:t>business</a:t>
            </a:r>
            <a:r>
              <a:rPr lang="tr-TR" b="1" dirty="0" smtClean="0"/>
              <a:t> </a:t>
            </a:r>
            <a:r>
              <a:rPr lang="tr-TR" b="1" dirty="0" err="1" smtClean="0"/>
              <a:t>practices</a:t>
            </a:r>
            <a:r>
              <a:rPr lang="tr-TR" b="1" dirty="0" smtClean="0"/>
              <a:t>: </a:t>
            </a:r>
            <a:r>
              <a:rPr lang="tr-TR" dirty="0" smtClean="0"/>
              <a:t>A </a:t>
            </a:r>
            <a:r>
              <a:rPr lang="tr-TR" dirty="0" err="1" smtClean="0"/>
              <a:t>business</a:t>
            </a:r>
            <a:r>
              <a:rPr lang="tr-TR" dirty="0" smtClean="0"/>
              <a:t> </a:t>
            </a:r>
            <a:r>
              <a:rPr lang="tr-TR" dirty="0" err="1" smtClean="0"/>
              <a:t>woman</a:t>
            </a:r>
            <a:r>
              <a:rPr lang="tr-TR" dirty="0" smtClean="0"/>
              <a:t> </a:t>
            </a:r>
            <a:r>
              <a:rPr lang="tr-TR" dirty="0" err="1" smtClean="0"/>
              <a:t>conspires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her </a:t>
            </a:r>
            <a:r>
              <a:rPr lang="tr-TR" dirty="0" err="1" smtClean="0"/>
              <a:t>competitors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keep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prices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Fraud</a:t>
            </a:r>
            <a:r>
              <a:rPr lang="tr-TR" dirty="0" smtClean="0"/>
              <a:t>: A </a:t>
            </a:r>
            <a:r>
              <a:rPr lang="tr-TR" dirty="0" err="1" smtClean="0"/>
              <a:t>saleswoman</a:t>
            </a:r>
            <a:r>
              <a:rPr lang="tr-TR" dirty="0" smtClean="0"/>
              <a:t> </a:t>
            </a:r>
            <a:r>
              <a:rPr lang="tr-TR" dirty="0" err="1" smtClean="0"/>
              <a:t>takes</a:t>
            </a:r>
            <a:r>
              <a:rPr lang="tr-TR" dirty="0" smtClean="0"/>
              <a:t> </a:t>
            </a:r>
            <a:r>
              <a:rPr lang="tr-TR" dirty="0" err="1" smtClean="0"/>
              <a:t>deposits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customers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holiday</a:t>
            </a:r>
            <a:r>
              <a:rPr lang="tr-TR" dirty="0" smtClean="0"/>
              <a:t> </a:t>
            </a:r>
            <a:r>
              <a:rPr lang="tr-TR" dirty="0" err="1" smtClean="0"/>
              <a:t>homes</a:t>
            </a:r>
            <a:r>
              <a:rPr lang="tr-TR" dirty="0" smtClean="0"/>
              <a:t>, but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homes</a:t>
            </a:r>
            <a:r>
              <a:rPr lang="tr-TR" dirty="0" smtClean="0"/>
              <a:t>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actually</a:t>
            </a:r>
            <a:r>
              <a:rPr lang="tr-TR" dirty="0" smtClean="0"/>
              <a:t> </a:t>
            </a:r>
            <a:r>
              <a:rPr lang="tr-TR" dirty="0" err="1" smtClean="0"/>
              <a:t>exist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Defamation</a:t>
            </a:r>
            <a:r>
              <a:rPr lang="tr-TR" b="1" dirty="0" smtClean="0"/>
              <a:t>: </a:t>
            </a:r>
            <a:r>
              <a:rPr lang="tr-TR" dirty="0" smtClean="0"/>
              <a:t>A </a:t>
            </a:r>
            <a:r>
              <a:rPr lang="tr-TR" dirty="0" err="1" smtClean="0"/>
              <a:t>party</a:t>
            </a:r>
            <a:r>
              <a:rPr lang="tr-TR" dirty="0" smtClean="0"/>
              <a:t> </a:t>
            </a:r>
            <a:r>
              <a:rPr lang="tr-TR" dirty="0" err="1" smtClean="0"/>
              <a:t>damages</a:t>
            </a:r>
            <a:r>
              <a:rPr lang="tr-TR" dirty="0" smtClean="0"/>
              <a:t> </a:t>
            </a:r>
            <a:r>
              <a:rPr lang="tr-TR" dirty="0" err="1" smtClean="0"/>
              <a:t>another’s</a:t>
            </a:r>
            <a:r>
              <a:rPr lang="tr-TR" dirty="0" smtClean="0"/>
              <a:t> </a:t>
            </a:r>
            <a:r>
              <a:rPr lang="tr-TR" dirty="0" err="1" smtClean="0"/>
              <a:t>reputation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saying</a:t>
            </a:r>
            <a:r>
              <a:rPr lang="tr-TR" dirty="0" smtClean="0"/>
              <a:t>  </a:t>
            </a:r>
            <a:r>
              <a:rPr lang="tr-TR" dirty="0" err="1" smtClean="0"/>
              <a:t>untrue</a:t>
            </a:r>
            <a:r>
              <a:rPr lang="tr-TR" dirty="0" smtClean="0"/>
              <a:t> </a:t>
            </a:r>
            <a:r>
              <a:rPr lang="tr-TR" dirty="0" err="1" smtClean="0"/>
              <a:t>statements</a:t>
            </a:r>
            <a:r>
              <a:rPr lang="tr-TR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74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Speaking</a:t>
            </a:r>
            <a:r>
              <a:rPr lang="tr-TR" dirty="0" smtClean="0"/>
              <a:t> 1: Case </a:t>
            </a:r>
            <a:r>
              <a:rPr lang="tr-TR" dirty="0" err="1" smtClean="0"/>
              <a:t>Discussion</a:t>
            </a:r>
            <a:r>
              <a:rPr lang="tr-TR" dirty="0" smtClean="0"/>
              <a:t> (</a:t>
            </a:r>
            <a:r>
              <a:rPr lang="tr-TR" dirty="0" err="1" smtClean="0"/>
              <a:t>Sequence</a:t>
            </a:r>
            <a:r>
              <a:rPr lang="tr-TR" dirty="0" smtClean="0"/>
              <a:t> of </a:t>
            </a:r>
            <a:r>
              <a:rPr lang="tr-TR" dirty="0" err="1" smtClean="0"/>
              <a:t>Events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700808"/>
            <a:ext cx="8640960" cy="460514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claimant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injured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a </a:t>
            </a:r>
            <a:r>
              <a:rPr lang="tr-TR" dirty="0" err="1" smtClean="0"/>
              <a:t>railroad</a:t>
            </a:r>
            <a:r>
              <a:rPr lang="tr-TR" dirty="0" smtClean="0"/>
              <a:t> </a:t>
            </a:r>
            <a:r>
              <a:rPr lang="tr-TR" dirty="0" err="1" smtClean="0"/>
              <a:t>employee</a:t>
            </a:r>
            <a:r>
              <a:rPr lang="tr-TR" dirty="0" smtClean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 a </a:t>
            </a:r>
            <a:r>
              <a:rPr lang="tr-TR" dirty="0" err="1" smtClean="0"/>
              <a:t>package</a:t>
            </a:r>
            <a:r>
              <a:rPr lang="tr-TR" dirty="0" smtClean="0"/>
              <a:t> of </a:t>
            </a:r>
            <a:r>
              <a:rPr lang="tr-TR" dirty="0" err="1" smtClean="0"/>
              <a:t>fireworks</a:t>
            </a:r>
            <a:r>
              <a:rPr lang="tr-TR" dirty="0" smtClean="0"/>
              <a:t> in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passenger’s</a:t>
            </a:r>
            <a:r>
              <a:rPr lang="tr-TR" dirty="0" smtClean="0"/>
              <a:t> </a:t>
            </a:r>
            <a:r>
              <a:rPr lang="tr-TR" dirty="0" err="1" smtClean="0"/>
              <a:t>arms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fall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train</a:t>
            </a:r>
            <a:r>
              <a:rPr lang="tr-TR" dirty="0" smtClean="0"/>
              <a:t> </a:t>
            </a:r>
            <a:r>
              <a:rPr lang="tr-TR" dirty="0" err="1" smtClean="0"/>
              <a:t>track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resulting</a:t>
            </a:r>
            <a:r>
              <a:rPr lang="tr-TR" dirty="0" smtClean="0"/>
              <a:t> </a:t>
            </a:r>
            <a:r>
              <a:rPr lang="tr-TR" dirty="0" err="1" smtClean="0"/>
              <a:t>explosion</a:t>
            </a:r>
            <a:r>
              <a:rPr lang="tr-TR" dirty="0" smtClean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equipment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fall</a:t>
            </a:r>
            <a:r>
              <a:rPr lang="tr-TR" dirty="0" smtClean="0"/>
              <a:t>, </a:t>
            </a:r>
            <a:r>
              <a:rPr lang="tr-TR" dirty="0" err="1" smtClean="0"/>
              <a:t>injuring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claimant</a:t>
            </a:r>
            <a:r>
              <a:rPr lang="tr-TR" dirty="0" smtClean="0"/>
              <a:t>.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claimant</a:t>
            </a:r>
            <a:r>
              <a:rPr lang="tr-TR" dirty="0" smtClean="0"/>
              <a:t> </a:t>
            </a:r>
            <a:r>
              <a:rPr lang="tr-TR" dirty="0" err="1" smtClean="0"/>
              <a:t>sued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defendant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railroad</a:t>
            </a:r>
            <a:r>
              <a:rPr lang="tr-TR" dirty="0" smtClean="0"/>
              <a:t>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negligence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trial</a:t>
            </a:r>
            <a:r>
              <a:rPr lang="tr-TR" dirty="0" smtClean="0"/>
              <a:t> </a:t>
            </a:r>
            <a:r>
              <a:rPr lang="tr-TR" dirty="0" err="1" smtClean="0"/>
              <a:t>court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claimant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defendants</a:t>
            </a:r>
            <a:r>
              <a:rPr lang="tr-TR" dirty="0" smtClean="0"/>
              <a:t> </a:t>
            </a:r>
            <a:r>
              <a:rPr lang="tr-TR" dirty="0" err="1" smtClean="0"/>
              <a:t>appealed</a:t>
            </a:r>
            <a:r>
              <a:rPr lang="tr-TR" dirty="0" smtClean="0"/>
              <a:t>,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/>
              <a:t>A</a:t>
            </a:r>
            <a:r>
              <a:rPr lang="tr-TR" b="1" dirty="0" err="1" smtClean="0"/>
              <a:t>ppellate</a:t>
            </a:r>
            <a:r>
              <a:rPr lang="tr-TR" b="1" dirty="0" smtClean="0"/>
              <a:t> </a:t>
            </a:r>
            <a:r>
              <a:rPr lang="tr-TR" b="1" dirty="0"/>
              <a:t>C</a:t>
            </a:r>
            <a:r>
              <a:rPr lang="tr-TR" b="1" dirty="0" smtClean="0"/>
              <a:t>ourt </a:t>
            </a:r>
            <a:r>
              <a:rPr lang="tr-TR" dirty="0" err="1" smtClean="0"/>
              <a:t>affirmed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judgement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fist</a:t>
            </a:r>
            <a:r>
              <a:rPr lang="tr-TR" dirty="0" smtClean="0"/>
              <a:t> </a:t>
            </a:r>
            <a:r>
              <a:rPr lang="tr-TR" dirty="0" err="1" smtClean="0"/>
              <a:t>court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defendant</a:t>
            </a:r>
            <a:r>
              <a:rPr lang="tr-TR" dirty="0" smtClean="0"/>
              <a:t> </a:t>
            </a:r>
            <a:r>
              <a:rPr lang="tr-TR" dirty="0" err="1" smtClean="0"/>
              <a:t>appealed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1" dirty="0"/>
              <a:t>C</a:t>
            </a:r>
            <a:r>
              <a:rPr lang="tr-TR" b="1" dirty="0" smtClean="0"/>
              <a:t>ourt of </a:t>
            </a:r>
            <a:r>
              <a:rPr lang="tr-TR" b="1" dirty="0" err="1" smtClean="0"/>
              <a:t>Appeals</a:t>
            </a:r>
            <a:r>
              <a:rPr lang="tr-TR" b="1" dirty="0"/>
              <a:t> </a:t>
            </a:r>
            <a:r>
              <a:rPr lang="tr-TR" dirty="0" err="1" smtClean="0"/>
              <a:t>reversed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decision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courts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6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tr-TR" dirty="0" err="1" smtClean="0"/>
              <a:t>Listening</a:t>
            </a:r>
            <a:r>
              <a:rPr lang="tr-TR" dirty="0" smtClean="0"/>
              <a:t> 1: </a:t>
            </a:r>
            <a:r>
              <a:rPr lang="tr-TR" dirty="0" err="1" smtClean="0"/>
              <a:t>Frivolous</a:t>
            </a:r>
            <a:r>
              <a:rPr lang="tr-TR" dirty="0" smtClean="0"/>
              <a:t> </a:t>
            </a:r>
            <a:r>
              <a:rPr lang="tr-TR" dirty="0" err="1" smtClean="0"/>
              <a:t>Lawsuits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>
            <a:noAutofit/>
          </a:bodyPr>
          <a:lstStyle/>
          <a:p>
            <a:r>
              <a:rPr lang="tr-TR" sz="3200" dirty="0" err="1" smtClean="0"/>
              <a:t>Compensatory</a:t>
            </a:r>
            <a:r>
              <a:rPr lang="tr-TR" sz="3200" dirty="0" smtClean="0"/>
              <a:t> </a:t>
            </a:r>
            <a:r>
              <a:rPr lang="tr-TR" sz="3200" dirty="0" err="1" smtClean="0"/>
              <a:t>damages</a:t>
            </a:r>
            <a:r>
              <a:rPr lang="tr-TR" sz="3200" dirty="0" smtClean="0"/>
              <a:t> </a:t>
            </a:r>
            <a:r>
              <a:rPr lang="tr-TR" sz="3200" dirty="0" err="1" smtClean="0"/>
              <a:t>refers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money</a:t>
            </a:r>
            <a:r>
              <a:rPr lang="tr-TR" sz="3200" dirty="0" smtClean="0"/>
              <a:t> </a:t>
            </a:r>
            <a:r>
              <a:rPr lang="tr-TR" sz="3200" dirty="0" err="1" smtClean="0"/>
              <a:t>awarded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reimburseactual</a:t>
            </a:r>
            <a:r>
              <a:rPr lang="tr-TR" sz="3200" dirty="0" smtClean="0"/>
              <a:t> </a:t>
            </a:r>
            <a:r>
              <a:rPr lang="tr-TR" sz="3200" dirty="0" err="1" smtClean="0"/>
              <a:t>costs</a:t>
            </a:r>
            <a:r>
              <a:rPr lang="tr-TR" sz="3200" dirty="0" smtClean="0"/>
              <a:t> </a:t>
            </a:r>
            <a:r>
              <a:rPr lang="tr-TR" sz="3200" dirty="0" err="1" smtClean="0"/>
              <a:t>incurred</a:t>
            </a:r>
            <a:r>
              <a:rPr lang="tr-TR" sz="3200" dirty="0" smtClean="0"/>
              <a:t> </a:t>
            </a:r>
            <a:r>
              <a:rPr lang="tr-TR" sz="3200" dirty="0" err="1" smtClean="0"/>
              <a:t>by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injured</a:t>
            </a:r>
            <a:r>
              <a:rPr lang="tr-TR" sz="3200" dirty="0" smtClean="0"/>
              <a:t> </a:t>
            </a:r>
            <a:r>
              <a:rPr lang="tr-TR" sz="3200" dirty="0" err="1" smtClean="0"/>
              <a:t>party</a:t>
            </a:r>
            <a:r>
              <a:rPr lang="tr-TR" sz="3200" dirty="0" smtClean="0"/>
              <a:t>, </a:t>
            </a:r>
            <a:r>
              <a:rPr lang="tr-TR" sz="3200" dirty="0" err="1" smtClean="0"/>
              <a:t>such</a:t>
            </a:r>
            <a:r>
              <a:rPr lang="tr-TR" sz="3200" dirty="0" smtClean="0"/>
              <a:t> as </a:t>
            </a:r>
            <a:r>
              <a:rPr lang="tr-TR" sz="3200" dirty="0" err="1" smtClean="0"/>
              <a:t>medical</a:t>
            </a:r>
            <a:r>
              <a:rPr lang="tr-TR" sz="3200" dirty="0" smtClean="0"/>
              <a:t> </a:t>
            </a:r>
            <a:r>
              <a:rPr lang="tr-TR" sz="3200" dirty="0" err="1" smtClean="0"/>
              <a:t>bills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lost</a:t>
            </a:r>
            <a:r>
              <a:rPr lang="tr-TR" sz="3200" dirty="0" smtClean="0"/>
              <a:t> </a:t>
            </a:r>
            <a:r>
              <a:rPr lang="tr-TR" sz="3200" dirty="0" err="1" smtClean="0"/>
              <a:t>wages</a:t>
            </a:r>
            <a:r>
              <a:rPr lang="tr-TR" sz="3200" dirty="0" smtClean="0"/>
              <a:t>.</a:t>
            </a:r>
            <a:br>
              <a:rPr lang="tr-TR" sz="3200" dirty="0" smtClean="0"/>
            </a:br>
            <a:endParaRPr lang="tr-TR" sz="3200" dirty="0" smtClean="0"/>
          </a:p>
          <a:p>
            <a:r>
              <a:rPr lang="tr-TR" sz="3200" dirty="0" err="1" smtClean="0"/>
              <a:t>Punitive</a:t>
            </a:r>
            <a:r>
              <a:rPr lang="tr-TR" sz="3200" dirty="0" smtClean="0"/>
              <a:t> </a:t>
            </a:r>
            <a:r>
              <a:rPr lang="tr-TR" sz="3200" dirty="0" err="1" smtClean="0"/>
              <a:t>damages</a:t>
            </a:r>
            <a:r>
              <a:rPr lang="tr-TR" sz="3200" dirty="0" smtClean="0"/>
              <a:t> is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term</a:t>
            </a:r>
            <a:r>
              <a:rPr lang="tr-TR" sz="3200" dirty="0" smtClean="0"/>
              <a:t> </a:t>
            </a:r>
            <a:r>
              <a:rPr lang="tr-TR" sz="3200" dirty="0" err="1" smtClean="0"/>
              <a:t>for</a:t>
            </a:r>
            <a:r>
              <a:rPr lang="tr-TR" sz="3200" dirty="0" smtClean="0"/>
              <a:t> </a:t>
            </a:r>
            <a:r>
              <a:rPr lang="tr-TR" sz="3200" dirty="0" err="1" smtClean="0"/>
              <a:t>money</a:t>
            </a:r>
            <a:r>
              <a:rPr lang="tr-TR" sz="3200" dirty="0" smtClean="0"/>
              <a:t> </a:t>
            </a:r>
            <a:r>
              <a:rPr lang="tr-TR" sz="3200" dirty="0" err="1" smtClean="0"/>
              <a:t>awarded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an </a:t>
            </a:r>
            <a:r>
              <a:rPr lang="tr-TR" sz="3200" dirty="0" err="1" smtClean="0"/>
              <a:t>injured</a:t>
            </a:r>
            <a:r>
              <a:rPr lang="tr-TR" sz="3200" dirty="0" smtClean="0"/>
              <a:t> </a:t>
            </a:r>
            <a:r>
              <a:rPr lang="tr-TR" sz="3200" dirty="0" err="1" smtClean="0"/>
              <a:t>person</a:t>
            </a:r>
            <a:r>
              <a:rPr lang="tr-TR" sz="3200" dirty="0" smtClean="0"/>
              <a:t>, </a:t>
            </a:r>
            <a:r>
              <a:rPr lang="tr-TR" sz="3200" dirty="0" err="1" smtClean="0"/>
              <a:t>over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above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measurable</a:t>
            </a:r>
            <a:r>
              <a:rPr lang="tr-TR" sz="3200" dirty="0" smtClean="0"/>
              <a:t> </a:t>
            </a:r>
            <a:r>
              <a:rPr lang="tr-TR" sz="3200" dirty="0" err="1" smtClean="0"/>
              <a:t>value</a:t>
            </a:r>
            <a:r>
              <a:rPr lang="tr-TR" sz="3200" dirty="0" smtClean="0"/>
              <a:t> of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injury</a:t>
            </a:r>
            <a:r>
              <a:rPr lang="tr-TR" sz="3200" dirty="0" smtClean="0"/>
              <a:t>, in </a:t>
            </a:r>
            <a:r>
              <a:rPr lang="tr-TR" sz="3200" dirty="0" err="1" smtClean="0"/>
              <a:t>order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punish</a:t>
            </a:r>
            <a:r>
              <a:rPr lang="tr-TR" sz="3200" dirty="0" smtClean="0"/>
              <a:t> tortfeasor.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75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339" y="476672"/>
            <a:ext cx="8964488" cy="6381328"/>
          </a:xfrm>
        </p:spPr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Fabio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i="1" dirty="0" smtClean="0"/>
              <a:t>«</a:t>
            </a:r>
            <a:r>
              <a:rPr lang="tr-TR" i="1" dirty="0" err="1" smtClean="0"/>
              <a:t>frivolous</a:t>
            </a:r>
            <a:r>
              <a:rPr lang="tr-TR" i="1" dirty="0" smtClean="0"/>
              <a:t> </a:t>
            </a:r>
            <a:r>
              <a:rPr lang="tr-TR" i="1" dirty="0" err="1" smtClean="0"/>
              <a:t>lawsuit</a:t>
            </a:r>
            <a:r>
              <a:rPr lang="tr-TR" i="1" dirty="0" smtClean="0"/>
              <a:t>?»</a:t>
            </a:r>
            <a:br>
              <a:rPr lang="tr-TR" i="1" dirty="0" smtClean="0"/>
            </a:br>
            <a:r>
              <a:rPr lang="tr-TR" i="1" dirty="0" smtClean="0"/>
              <a:t/>
            </a:r>
            <a:br>
              <a:rPr lang="tr-TR" i="1" dirty="0" smtClean="0"/>
            </a:br>
            <a:endParaRPr lang="tr-TR" i="1" dirty="0" smtClean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injury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plaintiff</a:t>
            </a:r>
            <a:r>
              <a:rPr lang="tr-TR" dirty="0" smtClean="0"/>
              <a:t> </a:t>
            </a:r>
            <a:r>
              <a:rPr lang="tr-TR" dirty="0" err="1" smtClean="0"/>
              <a:t>suffer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Mc</a:t>
            </a:r>
            <a:r>
              <a:rPr lang="tr-TR" dirty="0" smtClean="0"/>
              <a:t> </a:t>
            </a:r>
            <a:r>
              <a:rPr lang="tr-TR" dirty="0" err="1" smtClean="0"/>
              <a:t>Donald’s</a:t>
            </a:r>
            <a:r>
              <a:rPr lang="tr-TR" dirty="0" smtClean="0"/>
              <a:t> </a:t>
            </a:r>
            <a:r>
              <a:rPr lang="tr-TR" dirty="0" err="1" smtClean="0"/>
              <a:t>refuse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settle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court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How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thhe</a:t>
            </a:r>
            <a:r>
              <a:rPr lang="tr-TR" dirty="0" smtClean="0"/>
              <a:t> </a:t>
            </a:r>
            <a:r>
              <a:rPr lang="tr-TR" dirty="0" err="1" smtClean="0"/>
              <a:t>court</a:t>
            </a:r>
            <a:r>
              <a:rPr lang="tr-TR" dirty="0" smtClean="0"/>
              <a:t> </a:t>
            </a:r>
            <a:r>
              <a:rPr lang="tr-TR" dirty="0" err="1" smtClean="0"/>
              <a:t>award</a:t>
            </a:r>
            <a:r>
              <a:rPr lang="tr-TR" dirty="0" smtClean="0"/>
              <a:t> </a:t>
            </a:r>
            <a:r>
              <a:rPr lang="tr-TR" dirty="0" err="1" smtClean="0"/>
              <a:t>Leiback</a:t>
            </a:r>
            <a:r>
              <a:rPr lang="tr-TR" dirty="0" smtClean="0"/>
              <a:t> in </a:t>
            </a:r>
            <a:r>
              <a:rPr lang="tr-TR" dirty="0" err="1" smtClean="0"/>
              <a:t>compensatory</a:t>
            </a:r>
            <a:r>
              <a:rPr lang="tr-TR" dirty="0" smtClean="0"/>
              <a:t> </a:t>
            </a:r>
            <a:r>
              <a:rPr lang="tr-TR" dirty="0" err="1" smtClean="0"/>
              <a:t>damages</a:t>
            </a:r>
            <a:r>
              <a:rPr lang="tr-TR" dirty="0" smtClean="0"/>
              <a:t>? How </a:t>
            </a:r>
            <a:r>
              <a:rPr lang="tr-TR" dirty="0" err="1" smtClean="0"/>
              <a:t>much</a:t>
            </a:r>
            <a:r>
              <a:rPr lang="tr-TR" dirty="0" smtClean="0"/>
              <a:t> in </a:t>
            </a:r>
            <a:r>
              <a:rPr lang="tr-TR" dirty="0" err="1" smtClean="0"/>
              <a:t>punitive</a:t>
            </a:r>
            <a:r>
              <a:rPr lang="tr-TR" dirty="0" smtClean="0"/>
              <a:t> </a:t>
            </a:r>
            <a:r>
              <a:rPr lang="tr-TR" dirty="0" err="1" smtClean="0"/>
              <a:t>damages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How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Liebeck</a:t>
            </a:r>
            <a:r>
              <a:rPr lang="tr-TR" dirty="0" smtClean="0"/>
              <a:t> </a:t>
            </a:r>
            <a:r>
              <a:rPr lang="tr-TR" dirty="0" err="1" smtClean="0"/>
              <a:t>finally</a:t>
            </a:r>
            <a:r>
              <a:rPr lang="tr-TR" dirty="0" smtClean="0"/>
              <a:t> </a:t>
            </a:r>
            <a:r>
              <a:rPr lang="tr-TR" dirty="0" err="1" smtClean="0"/>
              <a:t>receive</a:t>
            </a:r>
            <a:r>
              <a:rPr lang="tr-TR" dirty="0" smtClean="0"/>
              <a:t> in </a:t>
            </a:r>
            <a:r>
              <a:rPr lang="tr-TR" dirty="0" err="1" smtClean="0"/>
              <a:t>damages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579453" y="1050053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He </a:t>
            </a:r>
            <a:r>
              <a:rPr lang="tr-TR" dirty="0" err="1" smtClean="0"/>
              <a:t>thinks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lawsuit</a:t>
            </a:r>
            <a:r>
              <a:rPr lang="tr-TR" dirty="0" smtClean="0"/>
              <a:t> is not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seriously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amount</a:t>
            </a:r>
            <a:r>
              <a:rPr lang="tr-TR" dirty="0" smtClean="0"/>
              <a:t> of </a:t>
            </a:r>
            <a:r>
              <a:rPr lang="tr-TR" dirty="0" err="1" smtClean="0"/>
              <a:t>damages</a:t>
            </a:r>
            <a:r>
              <a:rPr lang="tr-TR" dirty="0" smtClean="0"/>
              <a:t> </a:t>
            </a:r>
            <a:r>
              <a:rPr lang="tr-TR" dirty="0" err="1" smtClean="0"/>
              <a:t>awarded</a:t>
            </a:r>
            <a:r>
              <a:rPr lang="tr-TR" dirty="0" smtClean="0"/>
              <a:t> is far </a:t>
            </a:r>
            <a:r>
              <a:rPr lang="tr-TR" dirty="0" err="1" smtClean="0"/>
              <a:t>too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injury</a:t>
            </a:r>
            <a:r>
              <a:rPr lang="tr-TR" dirty="0" smtClean="0"/>
              <a:t> </a:t>
            </a:r>
            <a:r>
              <a:rPr lang="tr-TR" dirty="0" err="1" smtClean="0"/>
              <a:t>suffered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571042" y="2213367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plaintiff</a:t>
            </a:r>
            <a:r>
              <a:rPr lang="tr-TR" dirty="0" smtClean="0"/>
              <a:t>/</a:t>
            </a:r>
            <a:r>
              <a:rPr lang="tr-TR" dirty="0" err="1" smtClean="0"/>
              <a:t>claimant</a:t>
            </a:r>
            <a:r>
              <a:rPr lang="tr-TR" dirty="0" smtClean="0"/>
              <a:t> </a:t>
            </a:r>
            <a:r>
              <a:rPr lang="tr-TR" dirty="0" err="1" smtClean="0"/>
              <a:t>received</a:t>
            </a:r>
            <a:r>
              <a:rPr lang="tr-TR" dirty="0" smtClean="0"/>
              <a:t> </a:t>
            </a:r>
            <a:r>
              <a:rPr lang="tr-TR" dirty="0" err="1" smtClean="0"/>
              <a:t>third-degree</a:t>
            </a:r>
            <a:r>
              <a:rPr lang="tr-TR" dirty="0" smtClean="0"/>
              <a:t> </a:t>
            </a:r>
            <a:r>
              <a:rPr lang="tr-TR" dirty="0" err="1" smtClean="0"/>
              <a:t>burns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spilled</a:t>
            </a:r>
            <a:r>
              <a:rPr lang="tr-TR" dirty="0" smtClean="0"/>
              <a:t> </a:t>
            </a:r>
            <a:r>
              <a:rPr lang="tr-TR" dirty="0" err="1" smtClean="0"/>
              <a:t>coffee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Metin kutusu 5"/>
          <p:cNvSpPr txBox="1"/>
          <p:nvPr/>
        </p:nvSpPr>
        <p:spPr>
          <a:xfrm>
            <a:off x="545073" y="3067617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likely</a:t>
            </a:r>
            <a:r>
              <a:rPr lang="tr-TR" dirty="0" smtClean="0"/>
              <a:t> </a:t>
            </a:r>
            <a:r>
              <a:rPr lang="tr-TR" dirty="0" err="1" smtClean="0"/>
              <a:t>thought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plaintiff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not </a:t>
            </a:r>
            <a:r>
              <a:rPr lang="tr-TR" dirty="0" err="1" smtClean="0"/>
              <a:t>win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545073" y="447398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200,000 $ </a:t>
            </a:r>
            <a:r>
              <a:rPr lang="tr-TR" dirty="0" err="1" smtClean="0"/>
              <a:t>compensatory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reduced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20% </a:t>
            </a:r>
            <a:r>
              <a:rPr lang="tr-TR" dirty="0" err="1" smtClean="0"/>
              <a:t>to</a:t>
            </a:r>
            <a:r>
              <a:rPr lang="tr-TR" dirty="0" smtClean="0"/>
              <a:t> 160,000$</a:t>
            </a:r>
            <a:br>
              <a:rPr lang="tr-TR" dirty="0" smtClean="0"/>
            </a:br>
            <a:r>
              <a:rPr lang="tr-TR" dirty="0" smtClean="0"/>
              <a:t>2,7$ </a:t>
            </a:r>
            <a:r>
              <a:rPr lang="tr-TR" dirty="0" err="1" smtClean="0"/>
              <a:t>million</a:t>
            </a:r>
            <a:r>
              <a:rPr lang="tr-TR" dirty="0" smtClean="0"/>
              <a:t> in </a:t>
            </a:r>
            <a:r>
              <a:rPr lang="tr-TR" dirty="0" err="1" smtClean="0"/>
              <a:t>punitive</a:t>
            </a:r>
            <a:r>
              <a:rPr lang="tr-TR" dirty="0" smtClean="0"/>
              <a:t>, </a:t>
            </a:r>
            <a:r>
              <a:rPr lang="tr-TR" dirty="0" err="1" smtClean="0"/>
              <a:t>reduced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480,000 $</a:t>
            </a:r>
            <a:endParaRPr lang="en-US" dirty="0"/>
          </a:p>
        </p:txBody>
      </p:sp>
      <p:sp>
        <p:nvSpPr>
          <p:cNvPr id="8" name="Metin kutusu 7"/>
          <p:cNvSpPr txBox="1"/>
          <p:nvPr/>
        </p:nvSpPr>
        <p:spPr>
          <a:xfrm>
            <a:off x="545073" y="573325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It</a:t>
            </a:r>
            <a:r>
              <a:rPr lang="tr-TR" dirty="0" smtClean="0"/>
              <a:t> is not </a:t>
            </a:r>
            <a:r>
              <a:rPr lang="tr-TR" dirty="0" err="1" smtClean="0"/>
              <a:t>known</a:t>
            </a:r>
            <a:r>
              <a:rPr lang="tr-TR" dirty="0" smtClean="0"/>
              <a:t> how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finaally</a:t>
            </a:r>
            <a:r>
              <a:rPr lang="tr-TR" dirty="0" smtClean="0"/>
              <a:t> </a:t>
            </a:r>
            <a:r>
              <a:rPr lang="tr-TR" dirty="0" err="1" smtClean="0"/>
              <a:t>received</a:t>
            </a:r>
            <a:r>
              <a:rPr lang="tr-TR" dirty="0" smtClean="0"/>
              <a:t> in </a:t>
            </a:r>
            <a:r>
              <a:rPr lang="tr-TR" dirty="0" err="1" smtClean="0"/>
              <a:t>damages</a:t>
            </a:r>
            <a:r>
              <a:rPr lang="tr-TR" dirty="0" smtClean="0"/>
              <a:t>, but it is </a:t>
            </a:r>
            <a:r>
              <a:rPr lang="tr-TR" dirty="0" err="1" smtClean="0"/>
              <a:t>thought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amount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600,000$.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8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tr-TR" dirty="0" err="1" smtClean="0"/>
              <a:t>Frivolous</a:t>
            </a:r>
            <a:r>
              <a:rPr lang="tr-TR" dirty="0" smtClean="0"/>
              <a:t> </a:t>
            </a:r>
            <a:r>
              <a:rPr lang="tr-TR" dirty="0" err="1" smtClean="0"/>
              <a:t>Lawsuits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serious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Stella </a:t>
            </a:r>
            <a:r>
              <a:rPr lang="tr-TR" dirty="0" err="1" smtClean="0"/>
              <a:t>Awards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be 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614031969"/>
              </p:ext>
            </p:extLst>
          </p:nvPr>
        </p:nvGraphicFramePr>
        <p:xfrm>
          <a:off x="251520" y="2204864"/>
          <a:ext cx="856895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Most Frivolous Lawsuits Ever</a:t>
            </a:r>
            <a:br>
              <a:rPr lang="en-US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149352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/>
              <a:t>https://www.youtube.com/watch?v=HYjX3Div93A</a:t>
            </a:r>
          </a:p>
        </p:txBody>
      </p:sp>
    </p:spTree>
    <p:extLst>
      <p:ext uri="{BB962C8B-B14F-4D97-AF65-F5344CB8AC3E}">
        <p14:creationId xmlns:p14="http://schemas.microsoft.com/office/powerpoint/2010/main" val="22412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Text</a:t>
            </a:r>
            <a:r>
              <a:rPr lang="tr-TR" dirty="0" smtClean="0"/>
              <a:t> Analysis: </a:t>
            </a:r>
            <a:r>
              <a:rPr lang="tr-TR" dirty="0" err="1" smtClean="0"/>
              <a:t>Lawyer</a:t>
            </a:r>
            <a:r>
              <a:rPr lang="tr-TR" dirty="0" smtClean="0"/>
              <a:t> &amp; Client </a:t>
            </a:r>
            <a:r>
              <a:rPr lang="tr-TR" dirty="0" err="1" smtClean="0"/>
              <a:t>Interview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098" y="155679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u="sng" dirty="0" smtClean="0"/>
              <a:t>BEFORE THE INTERVIEW</a:t>
            </a:r>
            <a:r>
              <a:rPr lang="tr-TR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Prepare</a:t>
            </a:r>
            <a:r>
              <a:rPr lang="tr-TR" dirty="0" smtClean="0"/>
              <a:t> </a:t>
            </a:r>
            <a:r>
              <a:rPr lang="tr-TR" dirty="0" err="1" smtClean="0"/>
              <a:t>yourself</a:t>
            </a:r>
            <a:r>
              <a:rPr lang="tr-TR" dirty="0" smtClean="0"/>
              <a:t> in </a:t>
            </a:r>
            <a:r>
              <a:rPr lang="tr-TR" dirty="0" err="1" smtClean="0"/>
              <a:t>advance</a:t>
            </a:r>
            <a:r>
              <a:rPr lang="tr-TR" dirty="0" smtClean="0"/>
              <a:t> as far as </a:t>
            </a:r>
            <a:r>
              <a:rPr lang="tr-TR" dirty="0" err="1" smtClean="0"/>
              <a:t>possibble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checklist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caution</a:t>
            </a:r>
            <a:r>
              <a:rPr lang="tr-TR" dirty="0" smtClean="0"/>
              <a:t>!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it </a:t>
            </a:r>
            <a:r>
              <a:rPr lang="tr-TR" dirty="0" err="1" smtClean="0"/>
              <a:t>useful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prepare</a:t>
            </a:r>
            <a:r>
              <a:rPr lang="tr-TR" dirty="0" smtClean="0"/>
              <a:t> a </a:t>
            </a:r>
            <a:r>
              <a:rPr lang="tr-TR" dirty="0" err="1" smtClean="0"/>
              <a:t>checklist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an </a:t>
            </a:r>
            <a:r>
              <a:rPr lang="tr-TR" dirty="0" err="1" smtClean="0"/>
              <a:t>interview</a:t>
            </a:r>
            <a:r>
              <a:rPr lang="tr-TR" dirty="0" smtClean="0"/>
              <a:t>, but be </a:t>
            </a:r>
            <a:r>
              <a:rPr lang="tr-TR" dirty="0" err="1" smtClean="0"/>
              <a:t>careful</a:t>
            </a:r>
            <a:r>
              <a:rPr lang="tr-TR" dirty="0" smtClean="0"/>
              <a:t> not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base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</a:t>
            </a:r>
            <a:r>
              <a:rPr lang="tr-TR" dirty="0" smtClean="0"/>
              <a:t> on </a:t>
            </a:r>
            <a:r>
              <a:rPr lang="tr-TR" dirty="0" err="1" smtClean="0"/>
              <a:t>too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assumptions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client</a:t>
            </a:r>
            <a:r>
              <a:rPr lang="tr-TR" dirty="0" smtClean="0"/>
              <a:t> has had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explain</a:t>
            </a:r>
            <a:r>
              <a:rPr lang="tr-TR" dirty="0" smtClean="0"/>
              <a:t> his/her problem in </a:t>
            </a:r>
            <a:r>
              <a:rPr lang="tr-TR" dirty="0" err="1" smtClean="0"/>
              <a:t>detail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pic>
        <p:nvPicPr>
          <p:cNvPr id="2050" name="Picture 2" descr="C:\Users\46789295336\Desktop\che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61676"/>
            <a:ext cx="3240360" cy="173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6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u="sng" dirty="0" smtClean="0"/>
              <a:t>DURING THE INTERVIEW;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Appear</a:t>
            </a:r>
            <a:r>
              <a:rPr lang="tr-TR" dirty="0" smtClean="0"/>
              <a:t> </a:t>
            </a:r>
            <a:r>
              <a:rPr lang="tr-TR" dirty="0" err="1" smtClean="0"/>
              <a:t>confident</a:t>
            </a:r>
            <a:r>
              <a:rPr lang="tr-TR" dirty="0" smtClean="0"/>
              <a:t>, </a:t>
            </a:r>
            <a:r>
              <a:rPr lang="tr-TR" dirty="0" err="1" smtClean="0"/>
              <a:t>symphatetic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friendly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introductory</a:t>
            </a:r>
            <a:r>
              <a:rPr lang="tr-TR" dirty="0" smtClean="0"/>
              <a:t> </a:t>
            </a:r>
            <a:r>
              <a:rPr lang="tr-TR" dirty="0" err="1" smtClean="0"/>
              <a:t>comments</a:t>
            </a:r>
            <a:r>
              <a:rPr lang="tr-TR" dirty="0" smtClean="0"/>
              <a:t> </a:t>
            </a:r>
            <a:r>
              <a:rPr lang="tr-TR" dirty="0" err="1" smtClean="0"/>
              <a:t>too</a:t>
            </a:r>
            <a:r>
              <a:rPr lang="tr-TR" dirty="0" smtClean="0"/>
              <a:t> </a:t>
            </a:r>
            <a:r>
              <a:rPr lang="tr-TR" dirty="0" err="1" smtClean="0"/>
              <a:t>long</a:t>
            </a:r>
            <a:r>
              <a:rPr lang="tr-TR" dirty="0" smtClean="0"/>
              <a:t>; </a:t>
            </a:r>
            <a:r>
              <a:rPr lang="tr-TR" dirty="0" err="1" smtClean="0"/>
              <a:t>allow</a:t>
            </a:r>
            <a:r>
              <a:rPr lang="tr-TR" dirty="0" smtClean="0"/>
              <a:t> </a:t>
            </a:r>
            <a:r>
              <a:rPr lang="tr-TR" dirty="0" err="1" smtClean="0"/>
              <a:t>ther</a:t>
            </a:r>
            <a:r>
              <a:rPr lang="tr-TR" dirty="0"/>
              <a:t> </a:t>
            </a:r>
            <a:r>
              <a:rPr lang="tr-TR" dirty="0" err="1" smtClean="0"/>
              <a:t>client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speak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interview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Invite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client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talk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i="1" dirty="0" err="1" smtClean="0"/>
              <a:t>Tell</a:t>
            </a:r>
            <a:r>
              <a:rPr lang="tr-TR" i="1" dirty="0" smtClean="0"/>
              <a:t> me </a:t>
            </a:r>
            <a:r>
              <a:rPr lang="tr-TR" i="1" dirty="0" err="1" smtClean="0"/>
              <a:t>about</a:t>
            </a:r>
            <a:r>
              <a:rPr lang="tr-TR" i="1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Don’t</a:t>
            </a:r>
            <a:r>
              <a:rPr lang="tr-TR" dirty="0" smtClean="0"/>
              <a:t> be </a:t>
            </a:r>
            <a:r>
              <a:rPr lang="tr-TR" dirty="0" err="1" smtClean="0"/>
              <a:t>afraid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silence. </a:t>
            </a:r>
            <a:r>
              <a:rPr lang="tr-TR" dirty="0" err="1" smtClean="0"/>
              <a:t>Sometimes</a:t>
            </a:r>
            <a:r>
              <a:rPr lang="tr-TR" dirty="0" smtClean="0"/>
              <a:t> </a:t>
            </a:r>
            <a:r>
              <a:rPr lang="tr-TR" dirty="0" err="1" smtClean="0"/>
              <a:t>clients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time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an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Pay </a:t>
            </a:r>
            <a:r>
              <a:rPr lang="tr-TR" dirty="0" err="1" smtClean="0"/>
              <a:t>attention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Confirm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client</a:t>
            </a:r>
            <a:r>
              <a:rPr lang="tr-TR" dirty="0" smtClean="0"/>
              <a:t> is </a:t>
            </a:r>
            <a:r>
              <a:rPr lang="tr-TR" dirty="0" err="1" smtClean="0"/>
              <a:t>aware</a:t>
            </a:r>
            <a:r>
              <a:rPr lang="tr-TR" dirty="0" smtClean="0"/>
              <a:t> of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action</a:t>
            </a:r>
            <a:r>
              <a:rPr lang="tr-TR" dirty="0" smtClean="0"/>
              <a:t> he/</a:t>
            </a:r>
            <a:r>
              <a:rPr lang="tr-TR" dirty="0" err="1" smtClean="0"/>
              <a:t>she</a:t>
            </a:r>
            <a:r>
              <a:rPr lang="tr-TR" dirty="0" smtClean="0"/>
              <a:t> has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it has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taken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pic>
        <p:nvPicPr>
          <p:cNvPr id="3074" name="Picture 2" descr="C:\Users\46789295336\Desktop\con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79972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9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851"/>
            <a:ext cx="8229600" cy="1143000"/>
          </a:xfrm>
        </p:spPr>
        <p:txBody>
          <a:bodyPr/>
          <a:lstStyle/>
          <a:p>
            <a:r>
              <a:rPr lang="tr-TR" dirty="0" err="1" smtClean="0"/>
              <a:t>Writing</a:t>
            </a:r>
            <a:r>
              <a:rPr lang="tr-TR" dirty="0" smtClean="0"/>
              <a:t> ex.36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Re: </a:t>
            </a:r>
            <a:r>
              <a:rPr lang="tr-TR" dirty="0" smtClean="0"/>
              <a:t>George </a:t>
            </a:r>
            <a:r>
              <a:rPr lang="tr-TR" dirty="0" err="1" smtClean="0"/>
              <a:t>Hardy</a:t>
            </a:r>
            <a:r>
              <a:rPr lang="tr-TR" dirty="0" smtClean="0"/>
              <a:t>, </a:t>
            </a:r>
            <a:r>
              <a:rPr lang="tr-TR" dirty="0" err="1" smtClean="0"/>
              <a:t>Carmecom</a:t>
            </a:r>
            <a:r>
              <a:rPr lang="tr-TR" dirty="0" smtClean="0"/>
              <a:t> Ltd. </a:t>
            </a:r>
          </a:p>
          <a:p>
            <a:pPr marL="0" indent="0">
              <a:buNone/>
            </a:pPr>
            <a:r>
              <a:rPr lang="tr-TR" b="1" dirty="0" err="1" smtClean="0"/>
              <a:t>Alleged</a:t>
            </a:r>
            <a:r>
              <a:rPr lang="tr-TR" b="1" dirty="0" smtClean="0"/>
              <a:t> </a:t>
            </a:r>
            <a:r>
              <a:rPr lang="tr-TR" b="1" dirty="0" err="1" smtClean="0"/>
              <a:t>defamatory</a:t>
            </a:r>
            <a:r>
              <a:rPr lang="tr-TR" b="1" dirty="0" smtClean="0"/>
              <a:t> </a:t>
            </a:r>
            <a:r>
              <a:rPr lang="tr-TR" b="1" dirty="0" err="1" smtClean="0"/>
              <a:t>statements</a:t>
            </a:r>
            <a:r>
              <a:rPr lang="tr-TR" b="1" dirty="0" smtClean="0"/>
              <a:t> </a:t>
            </a:r>
            <a:r>
              <a:rPr lang="tr-TR" b="1" dirty="0" err="1" smtClean="0"/>
              <a:t>made</a:t>
            </a:r>
            <a:r>
              <a:rPr lang="tr-TR" b="1" dirty="0" smtClean="0"/>
              <a:t> </a:t>
            </a:r>
            <a:r>
              <a:rPr lang="tr-TR" b="1" dirty="0" err="1" smtClean="0"/>
              <a:t>by</a:t>
            </a:r>
            <a:r>
              <a:rPr lang="tr-TR" b="1" dirty="0" smtClean="0"/>
              <a:t> </a:t>
            </a:r>
            <a:r>
              <a:rPr lang="tr-TR" b="1" dirty="0" err="1" smtClean="0"/>
              <a:t>Mr</a:t>
            </a:r>
            <a:r>
              <a:rPr lang="tr-TR" b="1" dirty="0" smtClean="0"/>
              <a:t> Charles </a:t>
            </a:r>
            <a:r>
              <a:rPr lang="tr-TR" b="1" dirty="0" err="1" smtClean="0"/>
              <a:t>Tholtrope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advise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referred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us.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correspondence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sent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above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client</a:t>
            </a:r>
            <a:r>
              <a:rPr lang="tr-TR" dirty="0" smtClean="0"/>
              <a:t> </a:t>
            </a:r>
            <a:r>
              <a:rPr lang="tr-TR" dirty="0" err="1" smtClean="0"/>
              <a:t>denies</a:t>
            </a:r>
            <a:r>
              <a:rPr lang="tr-TR" dirty="0" smtClean="0"/>
              <a:t> </a:t>
            </a:r>
            <a:r>
              <a:rPr lang="tr-TR" dirty="0" err="1" smtClean="0"/>
              <a:t>completeşy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version</a:t>
            </a:r>
            <a:r>
              <a:rPr lang="tr-TR" dirty="0" smtClean="0"/>
              <a:t> of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presented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of 5 </a:t>
            </a:r>
            <a:r>
              <a:rPr lang="tr-TR" dirty="0" err="1" smtClean="0"/>
              <a:t>December</a:t>
            </a:r>
            <a:r>
              <a:rPr lang="tr-TR" dirty="0" smtClean="0"/>
              <a:t> 2008,</a:t>
            </a:r>
            <a:r>
              <a:rPr lang="en-US" dirty="0" smtClean="0"/>
              <a:t> </a:t>
            </a:r>
            <a:r>
              <a:rPr lang="en-US" dirty="0"/>
              <a:t>as well as the allegations made by you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confirm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client</a:t>
            </a:r>
            <a:r>
              <a:rPr lang="tr-TR" dirty="0" smtClean="0"/>
              <a:t> </a:t>
            </a:r>
            <a:r>
              <a:rPr lang="tr-TR" dirty="0" err="1" smtClean="0"/>
              <a:t>requires</a:t>
            </a:r>
            <a:r>
              <a:rPr lang="tr-TR" dirty="0" smtClean="0"/>
              <a:t> a </a:t>
            </a:r>
            <a:r>
              <a:rPr lang="tr-TR" dirty="0" err="1" smtClean="0"/>
              <a:t>full</a:t>
            </a:r>
            <a:r>
              <a:rPr lang="tr-TR" dirty="0" smtClean="0"/>
              <a:t> </a:t>
            </a:r>
            <a:r>
              <a:rPr lang="tr-TR" dirty="0" err="1" smtClean="0"/>
              <a:t>refund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price</a:t>
            </a:r>
            <a:r>
              <a:rPr lang="tr-TR" dirty="0" smtClean="0"/>
              <a:t> </a:t>
            </a:r>
            <a:r>
              <a:rPr lang="tr-TR" dirty="0" err="1" smtClean="0"/>
              <a:t>paid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faulty</a:t>
            </a:r>
            <a:r>
              <a:rPr lang="tr-TR" dirty="0" smtClean="0"/>
              <a:t> laptop </a:t>
            </a:r>
            <a:r>
              <a:rPr lang="tr-TR" dirty="0" err="1" smtClean="0"/>
              <a:t>computer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</a:t>
            </a:r>
            <a:r>
              <a:rPr lang="tr-TR" dirty="0" err="1" smtClean="0"/>
              <a:t>forward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receiving</a:t>
            </a:r>
            <a:r>
              <a:rPr lang="tr-TR" dirty="0" smtClean="0"/>
              <a:t> </a:t>
            </a:r>
            <a:r>
              <a:rPr lang="tr-TR" dirty="0" err="1" smtClean="0"/>
              <a:t>payment</a:t>
            </a:r>
            <a:r>
              <a:rPr lang="tr-TR" dirty="0" smtClean="0"/>
              <a:t> of £899 </a:t>
            </a:r>
            <a:r>
              <a:rPr lang="tr-TR" dirty="0" err="1" smtClean="0"/>
              <a:t>within</a:t>
            </a:r>
            <a:r>
              <a:rPr lang="tr-TR" dirty="0" smtClean="0"/>
              <a:t> 14 </a:t>
            </a:r>
            <a:r>
              <a:rPr lang="tr-TR" dirty="0" err="1" smtClean="0"/>
              <a:t>days</a:t>
            </a:r>
            <a:r>
              <a:rPr lang="tr-TR" dirty="0" smtClean="0"/>
              <a:t>, </a:t>
            </a:r>
            <a:r>
              <a:rPr lang="tr-TR" dirty="0" err="1" smtClean="0"/>
              <a:t>failing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steps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issue</a:t>
            </a:r>
            <a:r>
              <a:rPr lang="tr-TR" dirty="0" smtClean="0"/>
              <a:t> </a:t>
            </a:r>
            <a:r>
              <a:rPr lang="tr-TR" dirty="0" err="1" smtClean="0"/>
              <a:t>proceedings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Yours</a:t>
            </a:r>
            <a:r>
              <a:rPr lang="tr-TR" dirty="0" smtClean="0"/>
              <a:t> </a:t>
            </a:r>
            <a:r>
              <a:rPr lang="tr-TR" dirty="0" err="1" smtClean="0"/>
              <a:t>faithfully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9754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tr-TR" dirty="0" smtClean="0"/>
              <a:t>UNIT 3: TORT LAW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12568"/>
          </a:xfrm>
        </p:spPr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tort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derives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French </a:t>
            </a:r>
            <a:r>
              <a:rPr lang="tr-TR" dirty="0" err="1" smtClean="0"/>
              <a:t>word</a:t>
            </a:r>
            <a:r>
              <a:rPr lang="tr-TR" dirty="0" smtClean="0"/>
              <a:t> «</a:t>
            </a:r>
            <a:r>
              <a:rPr lang="tr-TR" dirty="0" err="1" smtClean="0"/>
              <a:t>injustice</a:t>
            </a:r>
            <a:r>
              <a:rPr lang="tr-TR" dirty="0" smtClean="0"/>
              <a:t>».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 of </a:t>
            </a:r>
            <a:r>
              <a:rPr lang="tr-TR" dirty="0" err="1" smtClean="0"/>
              <a:t>tort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be a car </a:t>
            </a:r>
            <a:r>
              <a:rPr lang="tr-TR" dirty="0" err="1" smtClean="0"/>
              <a:t>accident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a </a:t>
            </a:r>
            <a:r>
              <a:rPr lang="tr-TR" dirty="0" err="1" smtClean="0"/>
              <a:t>driver</a:t>
            </a:r>
            <a:r>
              <a:rPr lang="tr-TR" dirty="0" smtClean="0"/>
              <a:t> </a:t>
            </a:r>
            <a:r>
              <a:rPr lang="tr-TR" dirty="0" err="1" smtClean="0"/>
              <a:t>accidentally</a:t>
            </a:r>
            <a:r>
              <a:rPr lang="tr-TR" dirty="0" smtClean="0"/>
              <a:t> </a:t>
            </a:r>
            <a:r>
              <a:rPr lang="tr-TR" dirty="0" err="1" smtClean="0"/>
              <a:t>drives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back</a:t>
            </a:r>
            <a:r>
              <a:rPr lang="tr-TR" dirty="0" smtClean="0"/>
              <a:t> of </a:t>
            </a:r>
            <a:r>
              <a:rPr lang="tr-TR" dirty="0" err="1" smtClean="0"/>
              <a:t>my</a:t>
            </a:r>
            <a:r>
              <a:rPr lang="tr-TR" dirty="0" smtClean="0"/>
              <a:t> car, he has </a:t>
            </a:r>
            <a:r>
              <a:rPr lang="tr-TR" dirty="0" err="1" smtClean="0"/>
              <a:t>probably</a:t>
            </a:r>
            <a:r>
              <a:rPr lang="tr-TR" dirty="0" smtClean="0"/>
              <a:t> </a:t>
            </a:r>
            <a:r>
              <a:rPr lang="tr-TR" dirty="0" err="1" smtClean="0"/>
              <a:t>committed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tort</a:t>
            </a:r>
            <a:r>
              <a:rPr lang="tr-TR" dirty="0" smtClean="0"/>
              <a:t> of </a:t>
            </a:r>
            <a:r>
              <a:rPr lang="tr-TR" b="1" dirty="0" err="1" smtClean="0"/>
              <a:t>negligent</a:t>
            </a:r>
            <a:r>
              <a:rPr lang="tr-TR" b="1" dirty="0" smtClean="0"/>
              <a:t> </a:t>
            </a:r>
            <a:r>
              <a:rPr lang="tr-TR" b="1" dirty="0" err="1" smtClean="0"/>
              <a:t>damage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private</a:t>
            </a:r>
            <a:r>
              <a:rPr lang="tr-TR" b="1" dirty="0" smtClean="0"/>
              <a:t> </a:t>
            </a:r>
            <a:r>
              <a:rPr lang="tr-TR" b="1" dirty="0" err="1" smtClean="0"/>
              <a:t>property</a:t>
            </a:r>
            <a:r>
              <a:rPr lang="tr-TR" b="1" dirty="0" smtClean="0"/>
              <a:t>. </a:t>
            </a:r>
            <a:r>
              <a:rPr lang="tr-TR" dirty="0" smtClean="0"/>
              <a:t>I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attempt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recover</a:t>
            </a:r>
            <a:r>
              <a:rPr lang="tr-TR" dirty="0" smtClean="0"/>
              <a:t> </a:t>
            </a:r>
            <a:r>
              <a:rPr lang="tr-TR" dirty="0" err="1" smtClean="0"/>
              <a:t>money</a:t>
            </a:r>
            <a:r>
              <a:rPr lang="tr-TR" dirty="0" smtClean="0"/>
              <a:t> (</a:t>
            </a:r>
            <a:r>
              <a:rPr lang="tr-TR" b="1" dirty="0" err="1" smtClean="0"/>
              <a:t>damages</a:t>
            </a:r>
            <a:r>
              <a:rPr lang="tr-TR" b="1" dirty="0" smtClean="0"/>
              <a:t>)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his </a:t>
            </a:r>
            <a:r>
              <a:rPr lang="tr-TR" dirty="0" err="1" smtClean="0"/>
              <a:t>insurer</a:t>
            </a:r>
            <a:r>
              <a:rPr lang="tr-TR" dirty="0" smtClean="0"/>
              <a:t>) </a:t>
            </a:r>
            <a:r>
              <a:rPr lang="tr-TR" dirty="0" err="1" smtClean="0"/>
              <a:t>to</a:t>
            </a:r>
            <a:r>
              <a:rPr lang="tr-TR" dirty="0" smtClean="0"/>
              <a:t> pay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repairs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car.</a:t>
            </a:r>
          </a:p>
          <a:p>
            <a:r>
              <a:rPr lang="tr-TR" dirty="0" err="1" smtClean="0"/>
              <a:t>After</a:t>
            </a:r>
            <a:r>
              <a:rPr lang="tr-TR" dirty="0" smtClean="0"/>
              <a:t> a </a:t>
            </a:r>
            <a:r>
              <a:rPr lang="tr-TR" dirty="0" err="1" smtClean="0"/>
              <a:t>tort</a:t>
            </a:r>
            <a:r>
              <a:rPr lang="tr-TR" dirty="0" smtClean="0"/>
              <a:t>, it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victim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b="1" dirty="0" err="1" smtClean="0"/>
              <a:t>sues</a:t>
            </a:r>
            <a:r>
              <a:rPr lang="tr-TR" b="1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1" dirty="0" err="1" smtClean="0"/>
              <a:t>wrongdoer</a:t>
            </a:r>
            <a:r>
              <a:rPr lang="tr-TR" b="1" dirty="0" smtClean="0"/>
              <a:t>. </a:t>
            </a:r>
            <a:endParaRPr lang="tr-TR" dirty="0"/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wrongdoer</a:t>
            </a:r>
            <a:r>
              <a:rPr lang="tr-TR" dirty="0" smtClean="0"/>
              <a:t> is </a:t>
            </a:r>
            <a:r>
              <a:rPr lang="tr-TR" b="1" dirty="0" err="1" smtClean="0"/>
              <a:t>found</a:t>
            </a:r>
            <a:r>
              <a:rPr lang="tr-TR" b="1" dirty="0" smtClean="0"/>
              <a:t> </a:t>
            </a:r>
            <a:r>
              <a:rPr lang="tr-TR" b="1" dirty="0" err="1" smtClean="0"/>
              <a:t>liable</a:t>
            </a:r>
            <a:r>
              <a:rPr lang="tr-TR" b="1" dirty="0" smtClean="0"/>
              <a:t>, </a:t>
            </a:r>
            <a:r>
              <a:rPr lang="tr-TR" dirty="0" smtClean="0"/>
              <a:t>he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b="1" dirty="0" smtClean="0"/>
              <a:t>pay </a:t>
            </a:r>
            <a:r>
              <a:rPr lang="tr-TR" b="1" dirty="0" err="1" smtClean="0"/>
              <a:t>damages</a:t>
            </a:r>
            <a:r>
              <a:rPr lang="tr-TR" b="1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victim</a:t>
            </a:r>
            <a:r>
              <a:rPr lang="tr-TR" dirty="0" smtClean="0"/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592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5" y="1555631"/>
            <a:ext cx="8964488" cy="4969713"/>
          </a:xfrm>
        </p:spPr>
        <p:txBody>
          <a:bodyPr>
            <a:normAutofit/>
          </a:bodyPr>
          <a:lstStyle/>
          <a:p>
            <a:r>
              <a:rPr lang="tr-TR" dirty="0" err="1" smtClean="0"/>
              <a:t>Negligence</a:t>
            </a:r>
            <a:r>
              <a:rPr lang="tr-TR" dirty="0" smtClean="0"/>
              <a:t> can be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dirty="0" err="1" smtClean="0"/>
              <a:t>conduct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falls</a:t>
            </a:r>
            <a:r>
              <a:rPr lang="tr-TR" dirty="0" smtClean="0"/>
              <a:t> </a:t>
            </a:r>
            <a:r>
              <a:rPr lang="tr-TR" dirty="0" err="1" smtClean="0"/>
              <a:t>short</a:t>
            </a:r>
            <a:r>
              <a:rPr lang="tr-TR" dirty="0" smtClean="0"/>
              <a:t> of </a:t>
            </a:r>
            <a:r>
              <a:rPr lang="tr-TR" dirty="0" err="1" smtClean="0"/>
              <a:t>what</a:t>
            </a:r>
            <a:r>
              <a:rPr lang="tr-TR" dirty="0" smtClean="0"/>
              <a:t> a </a:t>
            </a:r>
            <a:r>
              <a:rPr lang="tr-TR" b="1" dirty="0" err="1" smtClean="0"/>
              <a:t>reasonable</a:t>
            </a:r>
            <a:r>
              <a:rPr lang="tr-TR" b="1" dirty="0" smtClean="0"/>
              <a:t> </a:t>
            </a:r>
            <a:r>
              <a:rPr lang="tr-TR" b="1" dirty="0" err="1" smtClean="0"/>
              <a:t>person</a:t>
            </a:r>
            <a:r>
              <a:rPr lang="tr-TR" b="1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be </a:t>
            </a:r>
            <a:r>
              <a:rPr lang="tr-TR" dirty="0" err="1" smtClean="0"/>
              <a:t>expected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do </a:t>
            </a:r>
            <a:r>
              <a:rPr lang="tr-TR" dirty="0" err="1" smtClean="0"/>
              <a:t>avoid</a:t>
            </a:r>
            <a:r>
              <a:rPr lang="tr-TR" dirty="0" smtClean="0"/>
              <a:t> </a:t>
            </a:r>
            <a:r>
              <a:rPr lang="tr-TR" dirty="0" err="1" smtClean="0"/>
              <a:t>harming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prove</a:t>
            </a:r>
            <a:r>
              <a:rPr lang="tr-TR" dirty="0" smtClean="0"/>
              <a:t> </a:t>
            </a:r>
            <a:r>
              <a:rPr lang="tr-TR" dirty="0" err="1" smtClean="0"/>
              <a:t>negligence</a:t>
            </a:r>
            <a:r>
              <a:rPr lang="tr-TR" dirty="0" smtClean="0"/>
              <a:t>, a </a:t>
            </a:r>
            <a:r>
              <a:rPr lang="tr-TR" dirty="0" err="1" smtClean="0"/>
              <a:t>plaintiff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prove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defendant</a:t>
            </a:r>
            <a:r>
              <a:rPr lang="tr-TR" dirty="0" smtClean="0"/>
              <a:t> had a </a:t>
            </a:r>
            <a:r>
              <a:rPr lang="tr-TR" b="1" dirty="0" err="1" smtClean="0"/>
              <a:t>duty</a:t>
            </a:r>
            <a:r>
              <a:rPr lang="tr-TR" b="1" dirty="0" smtClean="0"/>
              <a:t> of </a:t>
            </a:r>
            <a:r>
              <a:rPr lang="tr-TR" b="1" dirty="0" err="1" smtClean="0"/>
              <a:t>care</a:t>
            </a:r>
            <a:r>
              <a:rPr lang="tr-TR" b="1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a </a:t>
            </a:r>
            <a:r>
              <a:rPr lang="tr-TR" b="1" dirty="0" err="1" smtClean="0"/>
              <a:t>breach</a:t>
            </a:r>
            <a:r>
              <a:rPr lang="tr-TR" b="1" dirty="0" smtClean="0"/>
              <a:t> of </a:t>
            </a:r>
            <a:r>
              <a:rPr lang="tr-TR" b="1" dirty="0" err="1" smtClean="0"/>
              <a:t>duty</a:t>
            </a:r>
            <a:r>
              <a:rPr lang="tr-TR" b="1" dirty="0" smtClean="0"/>
              <a:t>.</a:t>
            </a:r>
            <a:br>
              <a:rPr lang="tr-TR" b="1" dirty="0" smtClean="0"/>
            </a:br>
            <a:endParaRPr lang="tr-TR" b="1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element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proved</a:t>
            </a:r>
            <a:r>
              <a:rPr lang="tr-TR" dirty="0" smtClean="0"/>
              <a:t> is </a:t>
            </a:r>
            <a:r>
              <a:rPr lang="tr-TR" b="1" dirty="0" err="1" smtClean="0"/>
              <a:t>causation</a:t>
            </a:r>
            <a:r>
              <a:rPr lang="tr-TR" b="1" dirty="0" smtClean="0"/>
              <a:t>. </a:t>
            </a:r>
            <a:r>
              <a:rPr lang="tr-TR" dirty="0" err="1" smtClean="0"/>
              <a:t>When</a:t>
            </a:r>
            <a:r>
              <a:rPr lang="tr-TR" dirty="0" smtClean="0"/>
              <a:t> a </a:t>
            </a:r>
            <a:r>
              <a:rPr lang="tr-TR" dirty="0" err="1" smtClean="0"/>
              <a:t>wrongdoer</a:t>
            </a:r>
            <a:r>
              <a:rPr lang="tr-TR" dirty="0" smtClean="0"/>
              <a:t> </a:t>
            </a:r>
            <a:r>
              <a:rPr lang="tr-TR" dirty="0" err="1" smtClean="0"/>
              <a:t>recklessly</a:t>
            </a:r>
            <a:r>
              <a:rPr lang="tr-TR" dirty="0" smtClean="0"/>
              <a:t> </a:t>
            </a:r>
            <a:r>
              <a:rPr lang="tr-TR" dirty="0" err="1" smtClean="0"/>
              <a:t>disregards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’ </a:t>
            </a:r>
            <a:r>
              <a:rPr lang="tr-TR" dirty="0" err="1" smtClean="0"/>
              <a:t>rights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safety</a:t>
            </a:r>
            <a:r>
              <a:rPr lang="tr-TR" dirty="0" smtClean="0"/>
              <a:t>, </a:t>
            </a:r>
            <a:r>
              <a:rPr lang="tr-TR" b="1" dirty="0" err="1" smtClean="0"/>
              <a:t>gross</a:t>
            </a:r>
            <a:r>
              <a:rPr lang="tr-TR" b="1" dirty="0" smtClean="0"/>
              <a:t> </a:t>
            </a:r>
            <a:r>
              <a:rPr lang="tr-TR" b="1" dirty="0" err="1" smtClean="0"/>
              <a:t>negligence</a:t>
            </a:r>
            <a:r>
              <a:rPr lang="tr-TR" b="1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committed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2051720" y="11247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987121" y="693857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5000" dirty="0" err="1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Negligent</a:t>
            </a:r>
            <a:r>
              <a:rPr lang="tr-TR" sz="50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 </a:t>
            </a:r>
            <a:r>
              <a:rPr lang="tr-TR" sz="5000" dirty="0" err="1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Torts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236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tr-TR" dirty="0" err="1" smtClean="0"/>
              <a:t>Intentional</a:t>
            </a:r>
            <a:r>
              <a:rPr lang="tr-TR" dirty="0" smtClean="0"/>
              <a:t> </a:t>
            </a:r>
            <a:r>
              <a:rPr lang="tr-TR" dirty="0" err="1" smtClean="0"/>
              <a:t>Torts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496944" cy="482453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As </a:t>
            </a:r>
            <a:r>
              <a:rPr lang="tr-TR" dirty="0" err="1" smtClean="0"/>
              <a:t>the</a:t>
            </a:r>
            <a:r>
              <a:rPr lang="tr-TR" dirty="0" smtClean="0"/>
              <a:t> name </a:t>
            </a:r>
            <a:r>
              <a:rPr lang="tr-TR" dirty="0" err="1" smtClean="0"/>
              <a:t>suggests</a:t>
            </a:r>
            <a:r>
              <a:rPr lang="tr-TR" dirty="0" smtClean="0"/>
              <a:t>,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involve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wrongdoer</a:t>
            </a:r>
            <a:r>
              <a:rPr lang="tr-TR" dirty="0" smtClean="0"/>
              <a:t> </a:t>
            </a:r>
            <a:r>
              <a:rPr lang="tr-TR" dirty="0" err="1" smtClean="0"/>
              <a:t>deliberately</a:t>
            </a:r>
            <a:r>
              <a:rPr lang="tr-TR" dirty="0" smtClean="0"/>
              <a:t> </a:t>
            </a:r>
            <a:r>
              <a:rPr lang="tr-TR" dirty="0" err="1" smtClean="0"/>
              <a:t>performing</a:t>
            </a:r>
            <a:r>
              <a:rPr lang="tr-TR" dirty="0" smtClean="0"/>
              <a:t> a </a:t>
            </a:r>
            <a:r>
              <a:rPr lang="tr-TR" b="1" dirty="0" err="1" smtClean="0"/>
              <a:t>wrongful</a:t>
            </a:r>
            <a:r>
              <a:rPr lang="tr-TR" b="1" dirty="0" smtClean="0"/>
              <a:t> </a:t>
            </a:r>
            <a:r>
              <a:rPr lang="tr-TR" b="1" dirty="0" err="1" smtClean="0"/>
              <a:t>act</a:t>
            </a:r>
            <a:r>
              <a:rPr lang="tr-TR" b="1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reasonably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foreseen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harm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be done.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E.g</a:t>
            </a:r>
            <a:r>
              <a:rPr lang="tr-TR" dirty="0" smtClean="0"/>
              <a:t>. </a:t>
            </a:r>
            <a:r>
              <a:rPr lang="tr-TR" dirty="0" err="1" smtClean="0"/>
              <a:t>Deliberately</a:t>
            </a:r>
            <a:r>
              <a:rPr lang="tr-TR" dirty="0" smtClean="0"/>
              <a:t> </a:t>
            </a:r>
            <a:r>
              <a:rPr lang="tr-TR" dirty="0" err="1" smtClean="0"/>
              <a:t>damaging</a:t>
            </a:r>
            <a:r>
              <a:rPr lang="tr-TR" dirty="0" smtClean="0"/>
              <a:t> a </a:t>
            </a:r>
            <a:r>
              <a:rPr lang="tr-TR" dirty="0" err="1" smtClean="0"/>
              <a:t>person’s</a:t>
            </a:r>
            <a:r>
              <a:rPr lang="tr-TR" dirty="0" smtClean="0"/>
              <a:t> </a:t>
            </a:r>
            <a:r>
              <a:rPr lang="tr-TR" dirty="0" err="1" smtClean="0"/>
              <a:t>reputation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lying</a:t>
            </a:r>
            <a:r>
              <a:rPr lang="tr-TR" dirty="0" smtClean="0"/>
              <a:t>, </a:t>
            </a:r>
            <a:r>
              <a:rPr lang="tr-TR" dirty="0" err="1" smtClean="0"/>
              <a:t>treating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person’s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r>
              <a:rPr lang="tr-TR" dirty="0" smtClean="0"/>
              <a:t> as </a:t>
            </a:r>
            <a:r>
              <a:rPr lang="tr-TR" dirty="0" err="1" smtClean="0"/>
              <a:t>one’s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As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</a:t>
            </a:r>
            <a:r>
              <a:rPr lang="tr-TR" dirty="0" err="1" smtClean="0"/>
              <a:t>illustrate</a:t>
            </a:r>
            <a:r>
              <a:rPr lang="tr-TR" dirty="0" smtClean="0"/>
              <a:t>, </a:t>
            </a:r>
            <a:r>
              <a:rPr lang="tr-TR" dirty="0" err="1" smtClean="0"/>
              <a:t>intentional</a:t>
            </a:r>
            <a:r>
              <a:rPr lang="tr-TR" dirty="0" smtClean="0"/>
              <a:t> </a:t>
            </a:r>
            <a:r>
              <a:rPr lang="tr-TR" dirty="0" err="1" smtClean="0"/>
              <a:t>torts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crimes</a:t>
            </a:r>
            <a:r>
              <a:rPr lang="tr-TR" dirty="0" smtClean="0"/>
              <a:t>,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act</a:t>
            </a:r>
            <a:r>
              <a:rPr lang="tr-TR" dirty="0" smtClean="0"/>
              <a:t>, </a:t>
            </a:r>
            <a:r>
              <a:rPr lang="tr-TR" dirty="0" err="1" smtClean="0"/>
              <a:t>such</a:t>
            </a:r>
            <a:r>
              <a:rPr lang="tr-TR" dirty="0" smtClean="0"/>
              <a:t> as an </a:t>
            </a:r>
            <a:r>
              <a:rPr lang="tr-TR" dirty="0" err="1" smtClean="0"/>
              <a:t>assault</a:t>
            </a:r>
            <a:r>
              <a:rPr lang="tr-TR" dirty="0" smtClean="0"/>
              <a:t>,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a </a:t>
            </a:r>
            <a:r>
              <a:rPr lang="tr-TR" dirty="0" err="1" smtClean="0"/>
              <a:t>criminal</a:t>
            </a:r>
            <a:r>
              <a:rPr lang="tr-TR" dirty="0" smtClean="0"/>
              <a:t> </a:t>
            </a:r>
            <a:r>
              <a:rPr lang="tr-TR" dirty="0" err="1" smtClean="0"/>
              <a:t>prosecution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(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punish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offender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a </a:t>
            </a:r>
            <a:r>
              <a:rPr lang="tr-TR" dirty="0" err="1" smtClean="0"/>
              <a:t>civil</a:t>
            </a:r>
            <a:r>
              <a:rPr lang="tr-TR" dirty="0" smtClean="0"/>
              <a:t> </a:t>
            </a:r>
            <a:r>
              <a:rPr lang="tr-TR" dirty="0" err="1" smtClean="0"/>
              <a:t>claim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victim</a:t>
            </a:r>
            <a:r>
              <a:rPr lang="tr-TR" dirty="0" smtClean="0"/>
              <a:t> (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recover</a:t>
            </a:r>
            <a:r>
              <a:rPr lang="tr-TR" dirty="0" smtClean="0"/>
              <a:t> </a:t>
            </a:r>
            <a:r>
              <a:rPr lang="tr-TR" dirty="0" err="1" smtClean="0"/>
              <a:t>damages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82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Strict</a:t>
            </a:r>
            <a:r>
              <a:rPr lang="tr-TR" dirty="0" smtClean="0"/>
              <a:t> </a:t>
            </a:r>
            <a:r>
              <a:rPr lang="tr-TR" dirty="0" err="1" smtClean="0"/>
              <a:t>Liabilty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It</a:t>
            </a:r>
            <a:r>
              <a:rPr lang="tr-TR" dirty="0" smtClean="0"/>
              <a:t> is not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prove</a:t>
            </a:r>
            <a:r>
              <a:rPr lang="tr-TR" dirty="0" smtClean="0"/>
              <a:t>  </a:t>
            </a:r>
            <a:r>
              <a:rPr lang="tr-TR" dirty="0" err="1" smtClean="0"/>
              <a:t>whether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wrongdoer’s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negligent</a:t>
            </a:r>
            <a:r>
              <a:rPr lang="tr-TR" dirty="0" smtClean="0"/>
              <a:t>, </a:t>
            </a:r>
            <a:r>
              <a:rPr lang="tr-TR" dirty="0" err="1" smtClean="0"/>
              <a:t>delibarate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simply</a:t>
            </a:r>
            <a:r>
              <a:rPr lang="tr-TR" dirty="0" smtClean="0"/>
              <a:t> </a:t>
            </a:r>
            <a:r>
              <a:rPr lang="tr-TR" dirty="0" err="1" smtClean="0"/>
              <a:t>unlucky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plaintiff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needs</a:t>
            </a:r>
            <a:r>
              <a:rPr lang="tr-TR" dirty="0" smtClean="0"/>
              <a:t> 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prove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tort</a:t>
            </a:r>
            <a:r>
              <a:rPr lang="tr-TR" dirty="0" smtClean="0"/>
              <a:t> </a:t>
            </a:r>
            <a:r>
              <a:rPr lang="tr-TR" dirty="0" err="1" smtClean="0"/>
              <a:t>happened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defendant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u="sng" dirty="0" smtClean="0"/>
              <a:t>RESPONSIBLE.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Under </a:t>
            </a:r>
            <a:r>
              <a:rPr lang="tr-TR" dirty="0" err="1" smtClean="0"/>
              <a:t>strict</a:t>
            </a:r>
            <a:r>
              <a:rPr lang="tr-TR" dirty="0" smtClean="0"/>
              <a:t> </a:t>
            </a:r>
            <a:r>
              <a:rPr lang="tr-TR" dirty="0" err="1" smtClean="0"/>
              <a:t>liability</a:t>
            </a:r>
            <a:r>
              <a:rPr lang="tr-TR" dirty="0" smtClean="0"/>
              <a:t> </a:t>
            </a:r>
            <a:r>
              <a:rPr lang="tr-TR" dirty="0" err="1" smtClean="0"/>
              <a:t>rules</a:t>
            </a:r>
            <a:r>
              <a:rPr lang="tr-TR" dirty="0" smtClean="0"/>
              <a:t>, </a:t>
            </a:r>
            <a:r>
              <a:rPr lang="tr-TR" dirty="0" err="1" smtClean="0"/>
              <a:t>if</a:t>
            </a:r>
            <a:r>
              <a:rPr lang="tr-TR" dirty="0" smtClean="0"/>
              <a:t> an </a:t>
            </a:r>
            <a:r>
              <a:rPr lang="tr-TR" dirty="0" err="1" smtClean="0"/>
              <a:t>activity</a:t>
            </a:r>
            <a:r>
              <a:rPr lang="tr-TR" dirty="0" smtClean="0"/>
              <a:t> </a:t>
            </a:r>
            <a:r>
              <a:rPr lang="tr-TR" dirty="0" err="1" smtClean="0"/>
              <a:t>dangerous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,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somebody</a:t>
            </a:r>
            <a:r>
              <a:rPr lang="tr-TR" dirty="0" smtClean="0"/>
              <a:t> </a:t>
            </a:r>
            <a:r>
              <a:rPr lang="tr-TR" dirty="0" err="1" smtClean="0"/>
              <a:t>performing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activty</a:t>
            </a:r>
            <a:r>
              <a:rPr lang="tr-TR" dirty="0" smtClean="0"/>
              <a:t> </a:t>
            </a:r>
            <a:r>
              <a:rPr lang="tr-TR" dirty="0" err="1" smtClean="0"/>
              <a:t>accidentally</a:t>
            </a:r>
            <a:r>
              <a:rPr lang="tr-TR" dirty="0" smtClean="0"/>
              <a:t> </a:t>
            </a:r>
            <a:r>
              <a:rPr lang="tr-TR" dirty="0" err="1" smtClean="0"/>
              <a:t>harms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, it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precautions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in </a:t>
            </a:r>
            <a:r>
              <a:rPr lang="tr-TR" dirty="0" err="1" smtClean="0"/>
              <a:t>place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is </a:t>
            </a:r>
            <a:r>
              <a:rPr lang="tr-TR" dirty="0" err="1" smtClean="0"/>
              <a:t>liable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harm</a:t>
            </a:r>
            <a:r>
              <a:rPr lang="tr-TR" dirty="0" smtClean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79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r>
              <a:rPr lang="tr-TR" dirty="0" smtClean="0"/>
              <a:t>Background </a:t>
            </a:r>
            <a:r>
              <a:rPr lang="tr-TR" dirty="0" err="1" smtClean="0"/>
              <a:t>Notes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Assault: </a:t>
            </a:r>
            <a:r>
              <a:rPr lang="tr-TR" sz="2400" dirty="0" smtClean="0"/>
              <a:t>has </a:t>
            </a:r>
            <a:r>
              <a:rPr lang="tr-TR" sz="2400" dirty="0" err="1" smtClean="0"/>
              <a:t>slightly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meanings</a:t>
            </a:r>
            <a:r>
              <a:rPr lang="tr-TR" sz="2400" dirty="0" smtClean="0"/>
              <a:t> in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English-</a:t>
            </a:r>
            <a:r>
              <a:rPr lang="tr-TR" sz="2400" dirty="0" err="1" smtClean="0"/>
              <a:t>speaking</a:t>
            </a:r>
            <a:r>
              <a:rPr lang="tr-TR" sz="2400" dirty="0" smtClean="0"/>
              <a:t> </a:t>
            </a:r>
            <a:r>
              <a:rPr lang="tr-TR" sz="2400" dirty="0" err="1" smtClean="0"/>
              <a:t>jurisdictions</a:t>
            </a:r>
            <a:r>
              <a:rPr lang="tr-TR" sz="2400" dirty="0" smtClean="0"/>
              <a:t>. </a:t>
            </a:r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Australia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New </a:t>
            </a:r>
            <a:r>
              <a:rPr lang="tr-TR" sz="2400" dirty="0" err="1" smtClean="0"/>
              <a:t>Zealand</a:t>
            </a:r>
            <a:r>
              <a:rPr lang="tr-TR" sz="2400" dirty="0" smtClean="0"/>
              <a:t>,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, it </a:t>
            </a:r>
            <a:r>
              <a:rPr lang="tr-TR" sz="2400" dirty="0" err="1" smtClean="0"/>
              <a:t>refers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a </a:t>
            </a:r>
            <a:r>
              <a:rPr lang="tr-TR" sz="2400" dirty="0" err="1" smtClean="0"/>
              <a:t>crime</a:t>
            </a:r>
            <a:r>
              <a:rPr lang="tr-TR" sz="2400" dirty="0" smtClean="0"/>
              <a:t> of </a:t>
            </a:r>
            <a:r>
              <a:rPr lang="tr-TR" sz="2400" dirty="0" err="1" smtClean="0"/>
              <a:t>violence</a:t>
            </a:r>
            <a:r>
              <a:rPr lang="tr-TR" sz="2400" dirty="0" smtClean="0"/>
              <a:t>, </a:t>
            </a:r>
            <a:r>
              <a:rPr lang="tr-TR" sz="2400" dirty="0" err="1" smtClean="0"/>
              <a:t>while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USA, it </a:t>
            </a:r>
            <a:r>
              <a:rPr lang="tr-TR" sz="2400" dirty="0" err="1" smtClean="0"/>
              <a:t>refers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a </a:t>
            </a:r>
            <a:r>
              <a:rPr lang="tr-TR" sz="2400" dirty="0" err="1" smtClean="0"/>
              <a:t>threat</a:t>
            </a:r>
            <a:r>
              <a:rPr lang="tr-TR" sz="2400" dirty="0" smtClean="0"/>
              <a:t> of,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attempt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commit</a:t>
            </a:r>
            <a:r>
              <a:rPr lang="tr-TR" sz="2400" dirty="0" smtClean="0"/>
              <a:t>, an </a:t>
            </a:r>
            <a:r>
              <a:rPr lang="tr-TR" sz="2400" dirty="0" err="1" smtClean="0"/>
              <a:t>act</a:t>
            </a:r>
            <a:r>
              <a:rPr lang="tr-TR" sz="2400" dirty="0" smtClean="0"/>
              <a:t> of </a:t>
            </a:r>
            <a:r>
              <a:rPr lang="tr-TR" sz="2400" dirty="0" err="1" smtClean="0"/>
              <a:t>violence</a:t>
            </a:r>
            <a:r>
              <a:rPr lang="tr-TR" sz="2400" dirty="0" smtClean="0"/>
              <a:t> (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tort</a:t>
            </a:r>
            <a:r>
              <a:rPr lang="tr-TR" sz="2400" dirty="0" smtClean="0"/>
              <a:t> of </a:t>
            </a:r>
            <a:r>
              <a:rPr lang="tr-TR" sz="2400" i="1" dirty="0" err="1" smtClean="0"/>
              <a:t>battery</a:t>
            </a:r>
            <a:r>
              <a:rPr lang="tr-TR" sz="2400" dirty="0" smtClean="0"/>
              <a:t> </a:t>
            </a:r>
            <a:r>
              <a:rPr lang="tr-TR" sz="2400" dirty="0" err="1" smtClean="0"/>
              <a:t>refes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actual</a:t>
            </a:r>
            <a:r>
              <a:rPr lang="tr-TR" sz="2400" dirty="0" smtClean="0"/>
              <a:t> </a:t>
            </a:r>
            <a:r>
              <a:rPr lang="tr-TR" sz="2400" dirty="0" err="1" smtClean="0"/>
              <a:t>act</a:t>
            </a:r>
            <a:r>
              <a:rPr lang="tr-TR" sz="2400" dirty="0" smtClean="0"/>
              <a:t> of </a:t>
            </a:r>
            <a:r>
              <a:rPr lang="tr-TR" sz="2400" dirty="0" err="1" smtClean="0"/>
              <a:t>violence</a:t>
            </a:r>
            <a:r>
              <a:rPr lang="tr-TR" sz="2400" dirty="0" smtClean="0"/>
              <a:t>.)</a:t>
            </a:r>
            <a:br>
              <a:rPr lang="tr-TR" sz="2400" dirty="0" smtClean="0"/>
            </a:br>
            <a:r>
              <a:rPr lang="tr-TR" sz="2400" dirty="0" smtClean="0"/>
              <a:t>	</a:t>
            </a:r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</a:t>
            </a:r>
            <a:r>
              <a:rPr lang="tr-TR" sz="2400" dirty="0" err="1" smtClean="0"/>
              <a:t>jurisdictions</a:t>
            </a:r>
            <a:r>
              <a:rPr lang="tr-TR" sz="2400" dirty="0" smtClean="0"/>
              <a:t>, it </a:t>
            </a:r>
            <a:r>
              <a:rPr lang="tr-TR" sz="2400" dirty="0" err="1" smtClean="0"/>
              <a:t>may</a:t>
            </a:r>
            <a:r>
              <a:rPr lang="tr-TR" sz="2400" dirty="0" smtClean="0"/>
              <a:t> </a:t>
            </a:r>
            <a:r>
              <a:rPr lang="tr-TR" sz="2400" dirty="0" err="1" smtClean="0"/>
              <a:t>include</a:t>
            </a:r>
            <a:r>
              <a:rPr lang="tr-TR" sz="2400" dirty="0" smtClean="0"/>
              <a:t> </a:t>
            </a:r>
            <a:r>
              <a:rPr lang="tr-TR" sz="2400" dirty="0" err="1" smtClean="0"/>
              <a:t>any</a:t>
            </a:r>
            <a:r>
              <a:rPr lang="tr-TR" sz="2400" dirty="0" smtClean="0"/>
              <a:t> </a:t>
            </a:r>
            <a:r>
              <a:rPr lang="tr-TR" sz="2400" dirty="0" err="1" smtClean="0"/>
              <a:t>bodily</a:t>
            </a:r>
            <a:r>
              <a:rPr lang="tr-TR" sz="2400" dirty="0" smtClean="0"/>
              <a:t> </a:t>
            </a:r>
            <a:r>
              <a:rPr lang="tr-TR" sz="2400" dirty="0" err="1" smtClean="0"/>
              <a:t>contact</a:t>
            </a:r>
            <a:r>
              <a:rPr lang="tr-TR" sz="2400" dirty="0" smtClean="0"/>
              <a:t> </a:t>
            </a:r>
            <a:r>
              <a:rPr lang="tr-TR" sz="2400" dirty="0" err="1" smtClean="0"/>
              <a:t>without</a:t>
            </a:r>
            <a:r>
              <a:rPr lang="tr-TR" sz="2400" dirty="0" smtClean="0"/>
              <a:t> </a:t>
            </a:r>
            <a:r>
              <a:rPr lang="tr-TR" sz="2400" dirty="0" err="1" smtClean="0"/>
              <a:t>consent</a:t>
            </a:r>
            <a:r>
              <a:rPr lang="tr-TR" sz="2400" dirty="0" smtClean="0"/>
              <a:t>. Not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acts</a:t>
            </a:r>
            <a:r>
              <a:rPr lang="tr-TR" sz="2400" dirty="0" smtClean="0"/>
              <a:t> of </a:t>
            </a:r>
            <a:r>
              <a:rPr lang="tr-TR" sz="2400" dirty="0" err="1" smtClean="0"/>
              <a:t>violence</a:t>
            </a:r>
            <a:r>
              <a:rPr lang="tr-TR" sz="2400" dirty="0" smtClean="0"/>
              <a:t> </a:t>
            </a:r>
            <a:r>
              <a:rPr lang="tr-TR" sz="2400" dirty="0" err="1" smtClean="0"/>
              <a:t>constitude</a:t>
            </a:r>
            <a:r>
              <a:rPr lang="tr-TR" sz="2400" dirty="0" smtClean="0"/>
              <a:t> </a:t>
            </a:r>
            <a:r>
              <a:rPr lang="tr-TR" sz="2400" dirty="0" err="1" smtClean="0"/>
              <a:t>assault</a:t>
            </a:r>
            <a:r>
              <a:rPr lang="tr-TR" sz="2400" dirty="0" smtClean="0"/>
              <a:t>: </a:t>
            </a:r>
            <a:r>
              <a:rPr lang="tr-TR" sz="2400" dirty="0" err="1" smtClean="0"/>
              <a:t>sports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rughby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boxing</a:t>
            </a:r>
            <a:r>
              <a:rPr lang="tr-TR" sz="2400" dirty="0" smtClean="0"/>
              <a:t> as </a:t>
            </a:r>
            <a:r>
              <a:rPr lang="tr-TR" sz="2400" dirty="0" err="1" smtClean="0"/>
              <a:t>long</a:t>
            </a:r>
            <a:r>
              <a:rPr lang="tr-TR" sz="2400" dirty="0" smtClean="0"/>
              <a:t> as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act</a:t>
            </a:r>
            <a:r>
              <a:rPr lang="tr-TR" sz="2400" dirty="0" smtClean="0"/>
              <a:t> is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rules</a:t>
            </a:r>
            <a:r>
              <a:rPr lang="tr-TR" sz="2400" dirty="0" smtClean="0"/>
              <a:t> of </a:t>
            </a:r>
            <a:r>
              <a:rPr lang="tr-TR" sz="2400" dirty="0" err="1" smtClean="0"/>
              <a:t>game</a:t>
            </a:r>
            <a:r>
              <a:rPr lang="tr-TR" sz="2400" dirty="0" smtClean="0"/>
              <a:t> 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1394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tr-TR" b="1" u="sng" dirty="0" err="1" smtClean="0"/>
              <a:t>Negligence</a:t>
            </a:r>
            <a:r>
              <a:rPr lang="tr-TR" b="1" u="sng" dirty="0" smtClean="0"/>
              <a:t>:</a:t>
            </a:r>
            <a:r>
              <a:rPr lang="tr-TR" dirty="0" smtClean="0"/>
              <a:t> </a:t>
            </a:r>
            <a:r>
              <a:rPr lang="tr-TR" sz="2400" dirty="0" err="1" smtClean="0"/>
              <a:t>occurs</a:t>
            </a:r>
            <a:r>
              <a:rPr lang="tr-TR" sz="2400" dirty="0" smtClean="0"/>
              <a:t> 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is a </a:t>
            </a:r>
            <a:r>
              <a:rPr lang="tr-TR" sz="2400" dirty="0" err="1" smtClean="0"/>
              <a:t>breach</a:t>
            </a:r>
            <a:r>
              <a:rPr lang="tr-TR" sz="2400" dirty="0" smtClean="0"/>
              <a:t> of a </a:t>
            </a:r>
            <a:r>
              <a:rPr lang="tr-TR" sz="2400" dirty="0" err="1" smtClean="0"/>
              <a:t>duty</a:t>
            </a:r>
            <a:r>
              <a:rPr lang="tr-TR" sz="2400" dirty="0" smtClean="0"/>
              <a:t> of </a:t>
            </a:r>
            <a:r>
              <a:rPr lang="tr-TR" sz="2400" dirty="0" err="1" smtClean="0"/>
              <a:t>care</a:t>
            </a:r>
            <a:r>
              <a:rPr lang="tr-TR" sz="2400" dirty="0" smtClean="0"/>
              <a:t>. A </a:t>
            </a:r>
            <a:r>
              <a:rPr lang="tr-TR" sz="2400" dirty="0" err="1" smtClean="0"/>
              <a:t>duty</a:t>
            </a:r>
            <a:r>
              <a:rPr lang="tr-TR" sz="2400" dirty="0" smtClean="0"/>
              <a:t> of </a:t>
            </a:r>
            <a:r>
              <a:rPr lang="tr-TR" sz="2400" dirty="0" err="1" smtClean="0"/>
              <a:t>care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obligation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reasonably</a:t>
            </a:r>
            <a:r>
              <a:rPr lang="tr-TR" sz="2400" dirty="0" smtClean="0"/>
              <a:t> </a:t>
            </a:r>
            <a:r>
              <a:rPr lang="tr-TR" sz="2400" dirty="0" err="1" smtClean="0"/>
              <a:t>careful</a:t>
            </a:r>
            <a:r>
              <a:rPr lang="tr-TR" sz="2400" dirty="0" smtClean="0"/>
              <a:t> </a:t>
            </a:r>
            <a:r>
              <a:rPr lang="tr-TR" sz="2400" dirty="0" err="1" smtClean="0"/>
              <a:t>during</a:t>
            </a:r>
            <a:r>
              <a:rPr lang="tr-TR" sz="2400" dirty="0" smtClean="0"/>
              <a:t> a </a:t>
            </a:r>
            <a:r>
              <a:rPr lang="tr-TR" sz="2400" dirty="0" err="1" smtClean="0"/>
              <a:t>potentially</a:t>
            </a:r>
            <a:r>
              <a:rPr lang="tr-TR" sz="2400" dirty="0" smtClean="0"/>
              <a:t> </a:t>
            </a:r>
            <a:r>
              <a:rPr lang="tr-TR" sz="2400" dirty="0" err="1" smtClean="0"/>
              <a:t>dangerous</a:t>
            </a:r>
            <a:r>
              <a:rPr lang="tr-TR" sz="2400" dirty="0" smtClean="0"/>
              <a:t> </a:t>
            </a:r>
            <a:r>
              <a:rPr lang="tr-TR" sz="2400" dirty="0" err="1" smtClean="0"/>
              <a:t>act</a:t>
            </a:r>
            <a:r>
              <a:rPr lang="tr-TR" sz="2400" dirty="0" smtClean="0"/>
              <a:t>.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obvious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 is </a:t>
            </a:r>
            <a:r>
              <a:rPr lang="tr-TR" sz="2400" dirty="0" err="1" smtClean="0"/>
              <a:t>driving</a:t>
            </a:r>
            <a:r>
              <a:rPr lang="tr-TR" sz="2400" dirty="0" smtClean="0"/>
              <a:t>: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driver</a:t>
            </a:r>
            <a:r>
              <a:rPr lang="tr-TR" sz="2400" dirty="0" smtClean="0"/>
              <a:t> has an </a:t>
            </a:r>
            <a:r>
              <a:rPr lang="tr-TR" sz="2400" dirty="0" err="1" smtClean="0"/>
              <a:t>obligation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avoid</a:t>
            </a:r>
            <a:r>
              <a:rPr lang="tr-TR" sz="2400" dirty="0" smtClean="0"/>
              <a:t> </a:t>
            </a:r>
            <a:r>
              <a:rPr lang="tr-TR" sz="2400" dirty="0" err="1" smtClean="0"/>
              <a:t>endangering</a:t>
            </a:r>
            <a:r>
              <a:rPr lang="tr-TR" sz="2400" dirty="0" smtClean="0"/>
              <a:t> </a:t>
            </a:r>
            <a:r>
              <a:rPr lang="tr-TR" sz="2400" dirty="0" err="1" smtClean="0"/>
              <a:t>others</a:t>
            </a: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 smtClean="0"/>
          </a:p>
          <a:p>
            <a:r>
              <a:rPr lang="tr-TR" b="1" u="sng" dirty="0" err="1" smtClean="0"/>
              <a:t>Trespass</a:t>
            </a:r>
            <a:r>
              <a:rPr lang="tr-TR" b="1" u="sng" dirty="0" smtClean="0"/>
              <a:t>: </a:t>
            </a:r>
            <a:r>
              <a:rPr lang="tr-TR" sz="2400" dirty="0" smtClean="0"/>
              <a:t>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unlawful</a:t>
            </a:r>
            <a:r>
              <a:rPr lang="tr-TR" sz="2400" dirty="0" smtClean="0"/>
              <a:t> </a:t>
            </a:r>
            <a:r>
              <a:rPr lang="tr-TR" sz="2400" dirty="0" err="1" smtClean="0"/>
              <a:t>entering</a:t>
            </a:r>
            <a:r>
              <a:rPr lang="tr-TR" sz="2400" dirty="0" smtClean="0"/>
              <a:t> of </a:t>
            </a:r>
            <a:r>
              <a:rPr lang="tr-TR" sz="2400" dirty="0" err="1" smtClean="0"/>
              <a:t>another</a:t>
            </a:r>
            <a:r>
              <a:rPr lang="tr-TR" sz="2400" dirty="0" smtClean="0"/>
              <a:t> </a:t>
            </a:r>
            <a:r>
              <a:rPr lang="tr-TR" sz="2400" dirty="0" err="1" smtClean="0"/>
              <a:t>person’s</a:t>
            </a:r>
            <a:r>
              <a:rPr lang="tr-TR" sz="2400" dirty="0" smtClean="0"/>
              <a:t> </a:t>
            </a:r>
            <a:r>
              <a:rPr lang="tr-TR" sz="2400" dirty="0" err="1" smtClean="0"/>
              <a:t>real</a:t>
            </a:r>
            <a:r>
              <a:rPr lang="tr-TR" sz="2400" dirty="0" smtClean="0"/>
              <a:t> </a:t>
            </a:r>
            <a:r>
              <a:rPr lang="tr-TR" sz="2400" dirty="0" err="1" smtClean="0"/>
              <a:t>property</a:t>
            </a:r>
            <a:r>
              <a:rPr lang="tr-TR" sz="2400" dirty="0" smtClean="0"/>
              <a:t> </a:t>
            </a:r>
            <a:r>
              <a:rPr lang="tr-TR" sz="2400" dirty="0" err="1" smtClean="0"/>
              <a:t>without</a:t>
            </a:r>
            <a:r>
              <a:rPr lang="tr-TR" sz="2400" dirty="0" smtClean="0"/>
              <a:t> </a:t>
            </a:r>
            <a:r>
              <a:rPr lang="tr-TR" sz="2400" dirty="0" err="1" smtClean="0"/>
              <a:t>permission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authorisation</a:t>
            </a:r>
            <a:r>
              <a:rPr lang="tr-TR" sz="2400" dirty="0" smtClean="0"/>
              <a:t>. </a:t>
            </a: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entry</a:t>
            </a:r>
            <a:r>
              <a:rPr lang="tr-TR" sz="2400" dirty="0" smtClean="0"/>
              <a:t> is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unlawful</a:t>
            </a:r>
            <a:r>
              <a:rPr lang="tr-TR" sz="2400" dirty="0" smtClean="0"/>
              <a:t> </a:t>
            </a:r>
            <a:r>
              <a:rPr lang="tr-TR" sz="2400" dirty="0" err="1" smtClean="0"/>
              <a:t>purposes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involves</a:t>
            </a:r>
            <a:r>
              <a:rPr lang="tr-TR" sz="2400" dirty="0" smtClean="0"/>
              <a:t> </a:t>
            </a:r>
            <a:r>
              <a:rPr lang="tr-TR" sz="2400" dirty="0" err="1" smtClean="0"/>
              <a:t>violence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damage</a:t>
            </a:r>
            <a:r>
              <a:rPr lang="tr-TR" sz="2400" dirty="0" smtClean="0"/>
              <a:t>, </a:t>
            </a:r>
            <a:r>
              <a:rPr lang="tr-TR" sz="2400" dirty="0" err="1" smtClean="0"/>
              <a:t>trespass</a:t>
            </a:r>
            <a:r>
              <a:rPr lang="tr-TR" sz="2400" dirty="0" smtClean="0"/>
              <a:t> can </a:t>
            </a:r>
            <a:r>
              <a:rPr lang="tr-TR" sz="2400" dirty="0" err="1" smtClean="0"/>
              <a:t>also</a:t>
            </a:r>
            <a:r>
              <a:rPr lang="tr-TR" sz="2400" dirty="0" smtClean="0"/>
              <a:t> be </a:t>
            </a:r>
            <a:r>
              <a:rPr lang="tr-TR" sz="2400" dirty="0" err="1" smtClean="0"/>
              <a:t>crime</a:t>
            </a:r>
            <a:r>
              <a:rPr lang="tr-TR" sz="2400" dirty="0" smtClean="0"/>
              <a:t>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1226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71406" y="188640"/>
            <a:ext cx="8229600" cy="7698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Reading 1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74146" y="1044809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 smtClean="0"/>
              <a:t>1. </a:t>
            </a:r>
            <a:r>
              <a:rPr lang="tr-TR" sz="2400" u="sng" dirty="0" err="1" smtClean="0"/>
              <a:t>Who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bring</a:t>
            </a:r>
            <a:r>
              <a:rPr lang="tr-TR" sz="2400" u="sng" dirty="0" smtClean="0"/>
              <a:t> an </a:t>
            </a:r>
            <a:r>
              <a:rPr lang="tr-TR" sz="2400" u="sng" dirty="0" err="1" smtClean="0"/>
              <a:t>action</a:t>
            </a:r>
            <a:r>
              <a:rPr lang="tr-TR" sz="2400" u="sng" dirty="0" smtClean="0"/>
              <a:t> in </a:t>
            </a:r>
            <a:r>
              <a:rPr lang="tr-TR" sz="2400" u="sng" dirty="0" err="1" smtClean="0"/>
              <a:t>tort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law</a:t>
            </a:r>
            <a:r>
              <a:rPr lang="tr-TR" sz="2400" u="sng" dirty="0" smtClean="0"/>
              <a:t>?</a:t>
            </a:r>
            <a:endParaRPr lang="tr-TR" sz="2400" u="sng" dirty="0"/>
          </a:p>
        </p:txBody>
      </p:sp>
      <p:sp>
        <p:nvSpPr>
          <p:cNvPr id="5" name="Metin kutusu 4"/>
          <p:cNvSpPr txBox="1"/>
          <p:nvPr/>
        </p:nvSpPr>
        <p:spPr>
          <a:xfrm>
            <a:off x="215516" y="150722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injured</a:t>
            </a:r>
            <a:r>
              <a:rPr lang="tr-TR" dirty="0" smtClean="0"/>
              <a:t> </a:t>
            </a:r>
            <a:r>
              <a:rPr lang="tr-TR" dirty="0" err="1" smtClean="0"/>
              <a:t>party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74146" y="1875806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 smtClean="0"/>
              <a:t>2. </a:t>
            </a:r>
            <a:r>
              <a:rPr lang="tr-TR" sz="2400" u="sng" dirty="0" err="1" smtClean="0"/>
              <a:t>Who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brings</a:t>
            </a:r>
            <a:r>
              <a:rPr lang="tr-TR" sz="2400" u="sng" dirty="0" smtClean="0"/>
              <a:t> an </a:t>
            </a:r>
            <a:r>
              <a:rPr lang="tr-TR" sz="2400" u="sng" dirty="0" err="1" smtClean="0"/>
              <a:t>action</a:t>
            </a:r>
            <a:r>
              <a:rPr lang="tr-TR" sz="2400" u="sng" dirty="0" smtClean="0"/>
              <a:t> in a </a:t>
            </a:r>
            <a:r>
              <a:rPr lang="tr-TR" sz="2400" u="sng" dirty="0" err="1" smtClean="0"/>
              <a:t>criminal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law</a:t>
            </a:r>
            <a:r>
              <a:rPr lang="tr-TR" sz="2400" u="sng" dirty="0" smtClean="0"/>
              <a:t>? </a:t>
            </a:r>
            <a:endParaRPr lang="tr-TR" sz="2400" u="sng" dirty="0"/>
          </a:p>
        </p:txBody>
      </p:sp>
      <p:sp>
        <p:nvSpPr>
          <p:cNvPr id="7" name="Dikdörtgen 6"/>
          <p:cNvSpPr/>
          <p:nvPr/>
        </p:nvSpPr>
        <p:spPr>
          <a:xfrm>
            <a:off x="271406" y="2337471"/>
            <a:ext cx="1091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74146" y="2706803"/>
            <a:ext cx="5275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/>
              <a:t>3. </a:t>
            </a:r>
            <a:r>
              <a:rPr lang="tr-TR" sz="2400" u="sng" dirty="0" err="1" smtClean="0"/>
              <a:t>What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three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types</a:t>
            </a:r>
            <a:r>
              <a:rPr lang="tr-TR" sz="2400" u="sng" dirty="0" smtClean="0"/>
              <a:t> of </a:t>
            </a:r>
            <a:r>
              <a:rPr lang="tr-TR" sz="2400" u="sng" dirty="0" err="1" smtClean="0"/>
              <a:t>harm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are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listed</a:t>
            </a:r>
            <a:r>
              <a:rPr lang="tr-TR" sz="2400" u="sng" dirty="0" smtClean="0"/>
              <a:t>?</a:t>
            </a:r>
            <a:endParaRPr lang="tr-TR" sz="2400" u="sng" dirty="0"/>
          </a:p>
        </p:txBody>
      </p:sp>
      <p:sp>
        <p:nvSpPr>
          <p:cNvPr id="9" name="Dikdörtgen 8"/>
          <p:cNvSpPr/>
          <p:nvPr/>
        </p:nvSpPr>
        <p:spPr>
          <a:xfrm>
            <a:off x="271406" y="3163387"/>
            <a:ext cx="3480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Physical</a:t>
            </a:r>
            <a:r>
              <a:rPr lang="tr-TR" dirty="0" smtClean="0"/>
              <a:t>, </a:t>
            </a:r>
            <a:r>
              <a:rPr lang="tr-TR" dirty="0" err="1" smtClean="0"/>
              <a:t>emotional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financial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38544" y="3532103"/>
            <a:ext cx="6855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/>
              <a:t>4. </a:t>
            </a:r>
            <a:r>
              <a:rPr lang="tr-TR" sz="2400" u="sng" dirty="0" err="1" smtClean="0"/>
              <a:t>What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three</a:t>
            </a:r>
            <a:r>
              <a:rPr lang="tr-TR" sz="2400" u="sng" dirty="0" smtClean="0"/>
              <a:t> general </a:t>
            </a:r>
            <a:r>
              <a:rPr lang="tr-TR" sz="2400" u="sng" dirty="0" err="1" smtClean="0"/>
              <a:t>categories</a:t>
            </a:r>
            <a:r>
              <a:rPr lang="tr-TR" sz="2400" u="sng" dirty="0" smtClean="0"/>
              <a:t> of </a:t>
            </a:r>
            <a:r>
              <a:rPr lang="tr-TR" sz="2400" u="sng" dirty="0" err="1" smtClean="0"/>
              <a:t>torts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are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given</a:t>
            </a:r>
            <a:r>
              <a:rPr lang="tr-TR" sz="2400" u="sng" dirty="0" smtClean="0"/>
              <a:t>?</a:t>
            </a:r>
            <a:endParaRPr lang="tr-TR" sz="2400" u="sng" dirty="0"/>
          </a:p>
        </p:txBody>
      </p:sp>
      <p:sp>
        <p:nvSpPr>
          <p:cNvPr id="11" name="Dikdörtgen 10"/>
          <p:cNvSpPr/>
          <p:nvPr/>
        </p:nvSpPr>
        <p:spPr>
          <a:xfrm>
            <a:off x="281394" y="3973369"/>
            <a:ext cx="5636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Intentional</a:t>
            </a:r>
            <a:r>
              <a:rPr lang="tr-TR" dirty="0" smtClean="0"/>
              <a:t> </a:t>
            </a:r>
            <a:r>
              <a:rPr lang="tr-TR" dirty="0" err="1" smtClean="0"/>
              <a:t>torts</a:t>
            </a:r>
            <a:r>
              <a:rPr lang="tr-TR" dirty="0" smtClean="0"/>
              <a:t>, </a:t>
            </a:r>
            <a:r>
              <a:rPr lang="tr-TR" dirty="0" err="1" smtClean="0"/>
              <a:t>negligent</a:t>
            </a:r>
            <a:r>
              <a:rPr lang="tr-TR" dirty="0" smtClean="0"/>
              <a:t> </a:t>
            </a:r>
            <a:r>
              <a:rPr lang="tr-TR" dirty="0" err="1" smtClean="0"/>
              <a:t>torts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strict</a:t>
            </a:r>
            <a:r>
              <a:rPr lang="tr-TR" dirty="0" smtClean="0"/>
              <a:t> </a:t>
            </a:r>
            <a:r>
              <a:rPr lang="tr-TR" dirty="0" err="1" smtClean="0"/>
              <a:t>liabilty</a:t>
            </a:r>
            <a:r>
              <a:rPr lang="tr-TR" dirty="0" smtClean="0"/>
              <a:t> </a:t>
            </a:r>
            <a:r>
              <a:rPr lang="tr-TR" dirty="0" err="1" smtClean="0"/>
              <a:t>torts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170644" y="4342700"/>
            <a:ext cx="8944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/>
              <a:t>5. </a:t>
            </a:r>
            <a:r>
              <a:rPr lang="tr-TR" sz="2400" u="sng" dirty="0" err="1" smtClean="0"/>
              <a:t>What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sort</a:t>
            </a:r>
            <a:r>
              <a:rPr lang="tr-TR" sz="2400" u="sng" dirty="0" smtClean="0"/>
              <a:t> of </a:t>
            </a:r>
            <a:r>
              <a:rPr lang="tr-TR" sz="2400" u="sng" dirty="0" err="1" smtClean="0"/>
              <a:t>damages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are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intended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to</a:t>
            </a:r>
            <a:r>
              <a:rPr lang="tr-TR" sz="2400" u="sng" dirty="0" smtClean="0"/>
              <a:t> put </a:t>
            </a:r>
            <a:r>
              <a:rPr lang="tr-TR" sz="2400" u="sng" dirty="0" err="1" smtClean="0"/>
              <a:t>the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victim</a:t>
            </a:r>
            <a:r>
              <a:rPr lang="tr-TR" sz="2400" u="sng" dirty="0" smtClean="0"/>
              <a:t> in </a:t>
            </a:r>
            <a:r>
              <a:rPr lang="tr-TR" sz="2400" u="sng" dirty="0" err="1" smtClean="0"/>
              <a:t>position</a:t>
            </a:r>
            <a:r>
              <a:rPr lang="tr-TR" sz="2400" u="sng" dirty="0" smtClean="0"/>
              <a:t> </a:t>
            </a:r>
          </a:p>
          <a:p>
            <a:r>
              <a:rPr lang="tr-TR" sz="2400" u="sng" dirty="0" smtClean="0"/>
              <a:t>he/</a:t>
            </a:r>
            <a:r>
              <a:rPr lang="tr-TR" sz="2400" u="sng" dirty="0" err="1" smtClean="0"/>
              <a:t>she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would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have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been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if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the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tort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hadn’t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occured</a:t>
            </a:r>
            <a:r>
              <a:rPr lang="tr-TR" sz="2400" u="sng" dirty="0" smtClean="0"/>
              <a:t>?</a:t>
            </a:r>
            <a:endParaRPr lang="tr-TR" sz="2400" u="sng" dirty="0"/>
          </a:p>
        </p:txBody>
      </p:sp>
      <p:sp>
        <p:nvSpPr>
          <p:cNvPr id="13" name="Dikdörtgen 12"/>
          <p:cNvSpPr/>
          <p:nvPr/>
        </p:nvSpPr>
        <p:spPr>
          <a:xfrm>
            <a:off x="317891" y="5173697"/>
            <a:ext cx="2556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Compensatory</a:t>
            </a:r>
            <a:r>
              <a:rPr lang="tr-TR" dirty="0" smtClean="0"/>
              <a:t> </a:t>
            </a:r>
            <a:r>
              <a:rPr lang="tr-TR" dirty="0" err="1" smtClean="0"/>
              <a:t>damages</a:t>
            </a:r>
            <a:endParaRPr lang="tr-TR" dirty="0"/>
          </a:p>
        </p:txBody>
      </p:sp>
      <p:sp>
        <p:nvSpPr>
          <p:cNvPr id="14" name="Dikdörtgen 13"/>
          <p:cNvSpPr/>
          <p:nvPr/>
        </p:nvSpPr>
        <p:spPr>
          <a:xfrm>
            <a:off x="215516" y="5543029"/>
            <a:ext cx="8532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u="sng" dirty="0" smtClean="0"/>
              <a:t>6. </a:t>
            </a:r>
            <a:r>
              <a:rPr lang="tr-TR" sz="2400" u="sng" dirty="0" err="1" smtClean="0"/>
              <a:t>What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sort</a:t>
            </a:r>
            <a:r>
              <a:rPr lang="tr-TR" sz="2400" u="sng" dirty="0" smtClean="0"/>
              <a:t> of </a:t>
            </a:r>
            <a:r>
              <a:rPr lang="tr-TR" sz="2400" u="sng" dirty="0" err="1" smtClean="0"/>
              <a:t>damages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are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intended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to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punish</a:t>
            </a:r>
            <a:r>
              <a:rPr lang="tr-TR" sz="2400" u="sng" dirty="0" smtClean="0"/>
              <a:t> a </a:t>
            </a:r>
            <a:r>
              <a:rPr lang="tr-TR" sz="2400" u="sng" dirty="0" err="1" smtClean="0"/>
              <a:t>wrongdoer</a:t>
            </a:r>
            <a:r>
              <a:rPr lang="tr-TR" sz="2400" u="sng" dirty="0" smtClean="0"/>
              <a:t>?</a:t>
            </a:r>
            <a:endParaRPr lang="tr-TR" sz="2400" u="sng" dirty="0"/>
          </a:p>
        </p:txBody>
      </p:sp>
      <p:sp>
        <p:nvSpPr>
          <p:cNvPr id="15" name="Dikdörtgen 14"/>
          <p:cNvSpPr/>
          <p:nvPr/>
        </p:nvSpPr>
        <p:spPr>
          <a:xfrm>
            <a:off x="317891" y="6004694"/>
            <a:ext cx="1927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Punitive</a:t>
            </a:r>
            <a:r>
              <a:rPr lang="tr-TR" dirty="0" smtClean="0"/>
              <a:t> </a:t>
            </a:r>
            <a:r>
              <a:rPr lang="tr-TR" dirty="0" err="1" smtClean="0"/>
              <a:t>damages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29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559896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Medical</a:t>
            </a:r>
            <a:r>
              <a:rPr lang="tr-TR" b="1" dirty="0" smtClean="0"/>
              <a:t> </a:t>
            </a:r>
            <a:r>
              <a:rPr lang="tr-TR" b="1" dirty="0" err="1" smtClean="0"/>
              <a:t>negligence</a:t>
            </a:r>
            <a:r>
              <a:rPr lang="tr-TR" dirty="0" smtClean="0"/>
              <a:t>: A </a:t>
            </a:r>
            <a:r>
              <a:rPr lang="tr-TR" dirty="0" err="1" smtClean="0"/>
              <a:t>doctor</a:t>
            </a:r>
            <a:r>
              <a:rPr lang="tr-TR" dirty="0" smtClean="0"/>
              <a:t> </a:t>
            </a:r>
            <a:r>
              <a:rPr lang="tr-TR" dirty="0" err="1" smtClean="0"/>
              <a:t>mistakenly</a:t>
            </a:r>
            <a:r>
              <a:rPr lang="tr-TR" dirty="0" smtClean="0"/>
              <a:t> </a:t>
            </a:r>
            <a:r>
              <a:rPr lang="tr-TR" dirty="0" err="1" smtClean="0"/>
              <a:t>harms</a:t>
            </a:r>
            <a:r>
              <a:rPr lang="tr-TR" dirty="0" smtClean="0"/>
              <a:t> a </a:t>
            </a:r>
            <a:r>
              <a:rPr lang="tr-TR" dirty="0" err="1" smtClean="0"/>
              <a:t>patient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giving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wrong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Negligent</a:t>
            </a:r>
            <a:r>
              <a:rPr lang="tr-TR" b="1" dirty="0" smtClean="0"/>
              <a:t> </a:t>
            </a:r>
            <a:r>
              <a:rPr lang="tr-TR" b="1" dirty="0" err="1" smtClean="0"/>
              <a:t>damage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private</a:t>
            </a:r>
            <a:r>
              <a:rPr lang="tr-TR" b="1" dirty="0" smtClean="0"/>
              <a:t> </a:t>
            </a:r>
            <a:r>
              <a:rPr lang="tr-TR" b="1" dirty="0" err="1" smtClean="0"/>
              <a:t>property</a:t>
            </a:r>
            <a:r>
              <a:rPr lang="tr-TR" dirty="0" smtClean="0"/>
              <a:t>: A </a:t>
            </a:r>
            <a:r>
              <a:rPr lang="tr-TR" dirty="0" err="1" smtClean="0"/>
              <a:t>motorist</a:t>
            </a:r>
            <a:r>
              <a:rPr lang="tr-TR" dirty="0" smtClean="0"/>
              <a:t> </a:t>
            </a:r>
            <a:r>
              <a:rPr lang="tr-TR" dirty="0" err="1" smtClean="0"/>
              <a:t>drives</a:t>
            </a:r>
            <a:r>
              <a:rPr lang="tr-TR" dirty="0" smtClean="0"/>
              <a:t> </a:t>
            </a:r>
            <a:r>
              <a:rPr lang="tr-TR" dirty="0" err="1" smtClean="0"/>
              <a:t>too</a:t>
            </a:r>
            <a:r>
              <a:rPr lang="tr-TR" dirty="0" smtClean="0"/>
              <a:t> </a:t>
            </a:r>
            <a:r>
              <a:rPr lang="tr-TR" dirty="0" err="1" smtClean="0"/>
              <a:t>close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car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scratches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side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Negligent</a:t>
            </a:r>
            <a:r>
              <a:rPr lang="tr-TR" b="1" dirty="0" smtClean="0"/>
              <a:t> </a:t>
            </a:r>
            <a:r>
              <a:rPr lang="tr-TR" b="1" dirty="0" err="1" smtClean="0"/>
              <a:t>misstatements</a:t>
            </a:r>
            <a:r>
              <a:rPr lang="tr-TR" b="1" dirty="0" smtClean="0"/>
              <a:t> </a:t>
            </a:r>
            <a:r>
              <a:rPr lang="tr-TR" b="1" dirty="0" err="1" smtClean="0"/>
              <a:t>causing</a:t>
            </a:r>
            <a:r>
              <a:rPr lang="tr-TR" b="1" dirty="0" smtClean="0"/>
              <a:t> </a:t>
            </a:r>
            <a:r>
              <a:rPr lang="tr-TR" b="1" dirty="0" err="1" smtClean="0"/>
              <a:t>financial</a:t>
            </a:r>
            <a:r>
              <a:rPr lang="tr-TR" b="1" dirty="0" smtClean="0"/>
              <a:t> </a:t>
            </a:r>
            <a:r>
              <a:rPr lang="tr-TR" b="1" dirty="0" err="1" smtClean="0"/>
              <a:t>loss</a:t>
            </a:r>
            <a:r>
              <a:rPr lang="tr-TR" dirty="0" smtClean="0"/>
              <a:t>: An </a:t>
            </a:r>
            <a:r>
              <a:rPr lang="tr-TR" dirty="0" err="1" smtClean="0"/>
              <a:t>estate</a:t>
            </a:r>
            <a:r>
              <a:rPr lang="tr-TR" dirty="0" smtClean="0"/>
              <a:t> </a:t>
            </a:r>
            <a:r>
              <a:rPr lang="tr-TR" dirty="0" err="1" smtClean="0"/>
              <a:t>agent</a:t>
            </a:r>
            <a:r>
              <a:rPr lang="tr-TR" dirty="0" smtClean="0"/>
              <a:t> </a:t>
            </a:r>
            <a:r>
              <a:rPr lang="tr-TR" dirty="0" err="1" smtClean="0"/>
              <a:t>mistakenly</a:t>
            </a:r>
            <a:r>
              <a:rPr lang="tr-TR" dirty="0" smtClean="0"/>
              <a:t> </a:t>
            </a:r>
            <a:r>
              <a:rPr lang="tr-TR" dirty="0" err="1" smtClean="0"/>
              <a:t>tells</a:t>
            </a:r>
            <a:r>
              <a:rPr lang="tr-TR" dirty="0" smtClean="0"/>
              <a:t> a </a:t>
            </a:r>
            <a:r>
              <a:rPr lang="tr-TR" dirty="0" err="1" smtClean="0"/>
              <a:t>client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a </a:t>
            </a:r>
            <a:r>
              <a:rPr lang="tr-TR" dirty="0" err="1" smtClean="0"/>
              <a:t>property</a:t>
            </a:r>
            <a:r>
              <a:rPr lang="tr-TR" dirty="0" smtClean="0"/>
              <a:t> is </a:t>
            </a:r>
            <a:r>
              <a:rPr lang="tr-TR" dirty="0" err="1" smtClean="0"/>
              <a:t>structurally</a:t>
            </a:r>
            <a:r>
              <a:rPr lang="tr-TR" dirty="0" smtClean="0"/>
              <a:t> </a:t>
            </a:r>
            <a:r>
              <a:rPr lang="tr-TR" dirty="0" err="1" smtClean="0"/>
              <a:t>sound</a:t>
            </a:r>
            <a:r>
              <a:rPr lang="tr-TR" dirty="0" smtClean="0"/>
              <a:t>, but </a:t>
            </a:r>
            <a:r>
              <a:rPr lang="tr-TR" dirty="0" err="1" smtClean="0"/>
              <a:t>hasn’t</a:t>
            </a:r>
            <a:r>
              <a:rPr lang="tr-TR" dirty="0" smtClean="0"/>
              <a:t> </a:t>
            </a:r>
            <a:r>
              <a:rPr lang="tr-TR" dirty="0" err="1" smtClean="0"/>
              <a:t>actually</a:t>
            </a:r>
            <a:r>
              <a:rPr lang="tr-TR" dirty="0" smtClean="0"/>
              <a:t> </a:t>
            </a:r>
            <a:r>
              <a:rPr lang="tr-TR" dirty="0" err="1" smtClean="0"/>
              <a:t>checked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smtClean="0"/>
              <a:t>Assault</a:t>
            </a:r>
            <a:r>
              <a:rPr lang="tr-TR" dirty="0" smtClean="0"/>
              <a:t>: A </a:t>
            </a:r>
            <a:r>
              <a:rPr lang="tr-TR" dirty="0" err="1" smtClean="0"/>
              <a:t>hooligan</a:t>
            </a:r>
            <a:r>
              <a:rPr lang="tr-TR" dirty="0"/>
              <a:t> </a:t>
            </a:r>
            <a:r>
              <a:rPr lang="tr-TR" dirty="0" err="1" smtClean="0"/>
              <a:t>throws</a:t>
            </a:r>
            <a:r>
              <a:rPr lang="tr-TR" dirty="0" smtClean="0"/>
              <a:t> a </a:t>
            </a:r>
            <a:r>
              <a:rPr lang="tr-TR" dirty="0" err="1" smtClean="0"/>
              <a:t>brick</a:t>
            </a:r>
            <a:r>
              <a:rPr lang="tr-TR" dirty="0" smtClean="0"/>
              <a:t> at a </a:t>
            </a:r>
            <a:r>
              <a:rPr lang="tr-TR" dirty="0" err="1" smtClean="0"/>
              <a:t>victim</a:t>
            </a:r>
            <a:r>
              <a:rPr lang="tr-TR" dirty="0" smtClean="0"/>
              <a:t>, but </a:t>
            </a:r>
            <a:r>
              <a:rPr lang="tr-TR" dirty="0" err="1" smtClean="0"/>
              <a:t>misses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Battery</a:t>
            </a:r>
            <a:r>
              <a:rPr lang="tr-TR" b="1" dirty="0" smtClean="0"/>
              <a:t>: </a:t>
            </a:r>
            <a:r>
              <a:rPr lang="tr-TR" dirty="0" smtClean="0"/>
              <a:t>A </a:t>
            </a:r>
            <a:r>
              <a:rPr lang="tr-TR" dirty="0" err="1" smtClean="0"/>
              <a:t>hooligan</a:t>
            </a:r>
            <a:r>
              <a:rPr lang="tr-TR" dirty="0" smtClean="0"/>
              <a:t> </a:t>
            </a:r>
            <a:r>
              <a:rPr lang="tr-TR" dirty="0" err="1" smtClean="0"/>
              <a:t>physically</a:t>
            </a:r>
            <a:r>
              <a:rPr lang="tr-TR" dirty="0" smtClean="0"/>
              <a:t> </a:t>
            </a:r>
            <a:r>
              <a:rPr lang="tr-TR" dirty="0" err="1" smtClean="0"/>
              <a:t>attacks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injures</a:t>
            </a:r>
            <a:r>
              <a:rPr lang="tr-TR" dirty="0" smtClean="0"/>
              <a:t> a </a:t>
            </a:r>
            <a:r>
              <a:rPr lang="tr-TR" dirty="0" err="1" smtClean="0"/>
              <a:t>victim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Trespass</a:t>
            </a:r>
            <a:r>
              <a:rPr lang="tr-TR" b="1" dirty="0" smtClean="0"/>
              <a:t>: </a:t>
            </a:r>
            <a:r>
              <a:rPr lang="tr-TR" dirty="0" smtClean="0"/>
              <a:t>A </a:t>
            </a:r>
            <a:r>
              <a:rPr lang="tr-TR" dirty="0" err="1" smtClean="0"/>
              <a:t>walker</a:t>
            </a:r>
            <a:r>
              <a:rPr lang="tr-TR" dirty="0" smtClean="0"/>
              <a:t> </a:t>
            </a:r>
            <a:r>
              <a:rPr lang="tr-TR" dirty="0" err="1" smtClean="0"/>
              <a:t>crosses</a:t>
            </a:r>
            <a:r>
              <a:rPr lang="tr-TR" dirty="0" smtClean="0"/>
              <a:t> a </a:t>
            </a:r>
            <a:r>
              <a:rPr lang="tr-TR" dirty="0" err="1" smtClean="0"/>
              <a:t>farmer’s</a:t>
            </a:r>
            <a:r>
              <a:rPr lang="tr-TR" dirty="0" smtClean="0"/>
              <a:t> </a:t>
            </a:r>
            <a:r>
              <a:rPr lang="tr-TR" dirty="0" err="1" smtClean="0"/>
              <a:t>land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damages</a:t>
            </a:r>
            <a:r>
              <a:rPr lang="tr-TR" dirty="0" smtClean="0"/>
              <a:t> his </a:t>
            </a:r>
            <a:r>
              <a:rPr lang="tr-TR" dirty="0" err="1" smtClean="0"/>
              <a:t>crops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864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Akış</vt:lpstr>
      <vt:lpstr>Professional English III</vt:lpstr>
      <vt:lpstr>UNIT 3: TORT LAW</vt:lpstr>
      <vt:lpstr>PowerPoint Presentation</vt:lpstr>
      <vt:lpstr>Intentional Torts</vt:lpstr>
      <vt:lpstr>Strict Liabilty</vt:lpstr>
      <vt:lpstr>Background Notes</vt:lpstr>
      <vt:lpstr>PowerPoint Presentation</vt:lpstr>
      <vt:lpstr>Reading 1</vt:lpstr>
      <vt:lpstr>PowerPoint Presentation</vt:lpstr>
      <vt:lpstr>PowerPoint Presentation</vt:lpstr>
      <vt:lpstr>Speaking 1: Case Discussion (Sequence of Events)</vt:lpstr>
      <vt:lpstr>Listening 1: Frivolous Lawsuits</vt:lpstr>
      <vt:lpstr>PowerPoint Presentation</vt:lpstr>
      <vt:lpstr>Frivolous Lawsuits</vt:lpstr>
      <vt:lpstr>The Most Frivolous Lawsuits Ever </vt:lpstr>
      <vt:lpstr>Text Analysis: Lawyer &amp; Client Interview </vt:lpstr>
      <vt:lpstr>PowerPoint Presentation</vt:lpstr>
      <vt:lpstr>Writing ex.36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English III</dc:title>
  <dc:creator>Ozen TEKIN</dc:creator>
  <cp:lastModifiedBy>CAG UNIVERSITESI</cp:lastModifiedBy>
  <cp:revision>25</cp:revision>
  <dcterms:created xsi:type="dcterms:W3CDTF">2024-09-19T08:30:21Z</dcterms:created>
  <dcterms:modified xsi:type="dcterms:W3CDTF">2024-11-01T10:56:24Z</dcterms:modified>
</cp:coreProperties>
</file>